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2" r:id="rId6"/>
    <p:sldId id="260" r:id="rId7"/>
    <p:sldId id="261" r:id="rId8"/>
    <p:sldId id="262" r:id="rId9"/>
    <p:sldId id="269" r:id="rId10"/>
    <p:sldId id="270" r:id="rId11"/>
    <p:sldId id="271" r:id="rId12"/>
    <p:sldId id="263" r:id="rId13"/>
    <p:sldId id="273" r:id="rId14"/>
    <p:sldId id="274"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58D95C-1BB5-A654-F2F3-6AF86F33B4E8}" v="1070" dt="2023-03-04T19:57:23.2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11" d="100"/>
          <a:sy n="111" d="100"/>
        </p:scale>
        <p:origin x="30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os Ieronymakis | Probability B.V." userId="c08650ba-da06-40bd-9fb0-2241444d7248" providerId="ADAL" clId="{4055B0BA-673F-420C-A158-45D6AE1ADC47}"/>
    <pc:docChg chg="undo custSel modSld">
      <pc:chgData name="Manos Ieronymakis | Probability B.V." userId="c08650ba-da06-40bd-9fb0-2241444d7248" providerId="ADAL" clId="{4055B0BA-673F-420C-A158-45D6AE1ADC47}" dt="2023-03-05T19:29:52.845" v="49" actId="20577"/>
      <pc:docMkLst>
        <pc:docMk/>
      </pc:docMkLst>
      <pc:sldChg chg="modSp mod">
        <pc:chgData name="Manos Ieronymakis | Probability B.V." userId="c08650ba-da06-40bd-9fb0-2241444d7248" providerId="ADAL" clId="{4055B0BA-673F-420C-A158-45D6AE1ADC47}" dt="2023-03-05T19:29:52.845" v="49" actId="20577"/>
        <pc:sldMkLst>
          <pc:docMk/>
          <pc:sldMk cId="394823069" sldId="258"/>
        </pc:sldMkLst>
        <pc:spChg chg="mod">
          <ac:chgData name="Manos Ieronymakis | Probability B.V." userId="c08650ba-da06-40bd-9fb0-2241444d7248" providerId="ADAL" clId="{4055B0BA-673F-420C-A158-45D6AE1ADC47}" dt="2023-03-05T19:29:52.845" v="49" actId="20577"/>
          <ac:spMkLst>
            <pc:docMk/>
            <pc:sldMk cId="394823069" sldId="258"/>
            <ac:spMk id="3" creationId="{733EE63B-2660-16A7-FF31-938FEF1F48D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CFBD92-8748-4E98-B5D8-BDFE42DA8122}"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ACEEA217-798E-4A54-A8A0-765F41CABB16}">
      <dgm:prSet/>
      <dgm:spPr/>
      <dgm:t>
        <a:bodyPr/>
        <a:lstStyle/>
        <a:p>
          <a:r>
            <a:rPr lang="en-US"/>
            <a:t>We made the decision not to break the project up into portions, instead deciding to work on it collectively until we had gathered all the components we intended to use. </a:t>
          </a:r>
        </a:p>
      </dgm:t>
    </dgm:pt>
    <dgm:pt modelId="{265BF075-A7C6-4771-A707-9CD66B4EDBD0}" type="parTrans" cxnId="{55910881-0688-4B96-A176-E4EE9804D381}">
      <dgm:prSet/>
      <dgm:spPr/>
      <dgm:t>
        <a:bodyPr/>
        <a:lstStyle/>
        <a:p>
          <a:endParaRPr lang="en-US"/>
        </a:p>
      </dgm:t>
    </dgm:pt>
    <dgm:pt modelId="{9B3767E0-32CC-4604-8757-5636F9937921}" type="sibTrans" cxnId="{55910881-0688-4B96-A176-E4EE9804D381}">
      <dgm:prSet/>
      <dgm:spPr/>
      <dgm:t>
        <a:bodyPr/>
        <a:lstStyle/>
        <a:p>
          <a:endParaRPr lang="en-US"/>
        </a:p>
      </dgm:t>
    </dgm:pt>
    <dgm:pt modelId="{20A4A528-F0D4-4C0A-9EBC-58C60808619B}">
      <dgm:prSet/>
      <dgm:spPr/>
      <dgm:t>
        <a:bodyPr/>
        <a:lstStyle/>
        <a:p>
          <a:r>
            <a:rPr lang="en-US"/>
            <a:t>Therefore, we initially began the entire process of cleaning the data.</a:t>
          </a:r>
        </a:p>
      </dgm:t>
    </dgm:pt>
    <dgm:pt modelId="{CD5F6B38-ACE7-43CC-A7B9-6C8AF3933002}" type="parTrans" cxnId="{6ECC6DB0-B279-4874-BD5D-95F76836B58C}">
      <dgm:prSet/>
      <dgm:spPr/>
      <dgm:t>
        <a:bodyPr/>
        <a:lstStyle/>
        <a:p>
          <a:endParaRPr lang="en-US"/>
        </a:p>
      </dgm:t>
    </dgm:pt>
    <dgm:pt modelId="{95B7264C-19A3-405A-898A-DC86A5485BFB}" type="sibTrans" cxnId="{6ECC6DB0-B279-4874-BD5D-95F76836B58C}">
      <dgm:prSet/>
      <dgm:spPr/>
      <dgm:t>
        <a:bodyPr/>
        <a:lstStyle/>
        <a:p>
          <a:endParaRPr lang="en-US"/>
        </a:p>
      </dgm:t>
    </dgm:pt>
    <dgm:pt modelId="{324F5A78-570D-48EA-8EA6-0366CFEA34D0}">
      <dgm:prSet/>
      <dgm:spPr/>
      <dgm:t>
        <a:bodyPr/>
        <a:lstStyle/>
        <a:p>
          <a:r>
            <a:rPr lang="en-US"/>
            <a:t>Our issues with the data included scraped data, blank fields, possible duplication, and encoding issues (also possibly multiple character encodings). </a:t>
          </a:r>
        </a:p>
      </dgm:t>
    </dgm:pt>
    <dgm:pt modelId="{773671B1-EBA0-4133-922C-2CBDB81C61DB}" type="parTrans" cxnId="{83BE7DBF-B457-4923-9EAE-F52588BE6029}">
      <dgm:prSet/>
      <dgm:spPr/>
      <dgm:t>
        <a:bodyPr/>
        <a:lstStyle/>
        <a:p>
          <a:endParaRPr lang="en-US"/>
        </a:p>
      </dgm:t>
    </dgm:pt>
    <dgm:pt modelId="{8D452976-419A-4A3A-BF8D-917312F13699}" type="sibTrans" cxnId="{83BE7DBF-B457-4923-9EAE-F52588BE6029}">
      <dgm:prSet/>
      <dgm:spPr/>
      <dgm:t>
        <a:bodyPr/>
        <a:lstStyle/>
        <a:p>
          <a:endParaRPr lang="en-US"/>
        </a:p>
      </dgm:t>
    </dgm:pt>
    <dgm:pt modelId="{B31A252A-37E3-4009-BAA6-0712C023FC78}" type="pres">
      <dgm:prSet presAssocID="{E8CFBD92-8748-4E98-B5D8-BDFE42DA8122}" presName="vert0" presStyleCnt="0">
        <dgm:presLayoutVars>
          <dgm:dir/>
          <dgm:animOne val="branch"/>
          <dgm:animLvl val="lvl"/>
        </dgm:presLayoutVars>
      </dgm:prSet>
      <dgm:spPr/>
    </dgm:pt>
    <dgm:pt modelId="{704FDCCB-44B8-4799-88C0-054B43FF6252}" type="pres">
      <dgm:prSet presAssocID="{ACEEA217-798E-4A54-A8A0-765F41CABB16}" presName="thickLine" presStyleLbl="alignNode1" presStyleIdx="0" presStyleCnt="3"/>
      <dgm:spPr/>
    </dgm:pt>
    <dgm:pt modelId="{447EB597-AD9C-4428-BC1B-60F07D936CF0}" type="pres">
      <dgm:prSet presAssocID="{ACEEA217-798E-4A54-A8A0-765F41CABB16}" presName="horz1" presStyleCnt="0"/>
      <dgm:spPr/>
    </dgm:pt>
    <dgm:pt modelId="{57D51787-41C6-43AE-AF74-69DF3AB37292}" type="pres">
      <dgm:prSet presAssocID="{ACEEA217-798E-4A54-A8A0-765F41CABB16}" presName="tx1" presStyleLbl="revTx" presStyleIdx="0" presStyleCnt="3"/>
      <dgm:spPr/>
    </dgm:pt>
    <dgm:pt modelId="{928B629A-F66C-4229-9952-7DF8152BCABA}" type="pres">
      <dgm:prSet presAssocID="{ACEEA217-798E-4A54-A8A0-765F41CABB16}" presName="vert1" presStyleCnt="0"/>
      <dgm:spPr/>
    </dgm:pt>
    <dgm:pt modelId="{F1905C7B-31A8-4534-997A-EC911E650E17}" type="pres">
      <dgm:prSet presAssocID="{20A4A528-F0D4-4C0A-9EBC-58C60808619B}" presName="thickLine" presStyleLbl="alignNode1" presStyleIdx="1" presStyleCnt="3"/>
      <dgm:spPr/>
    </dgm:pt>
    <dgm:pt modelId="{310473FB-ED20-4AEA-8219-C01C124D3C07}" type="pres">
      <dgm:prSet presAssocID="{20A4A528-F0D4-4C0A-9EBC-58C60808619B}" presName="horz1" presStyleCnt="0"/>
      <dgm:spPr/>
    </dgm:pt>
    <dgm:pt modelId="{D0940412-7950-47AF-8D0E-A0D825C90566}" type="pres">
      <dgm:prSet presAssocID="{20A4A528-F0D4-4C0A-9EBC-58C60808619B}" presName="tx1" presStyleLbl="revTx" presStyleIdx="1" presStyleCnt="3"/>
      <dgm:spPr/>
    </dgm:pt>
    <dgm:pt modelId="{B265CC17-2C76-4E6B-95D1-22C8C097B8DB}" type="pres">
      <dgm:prSet presAssocID="{20A4A528-F0D4-4C0A-9EBC-58C60808619B}" presName="vert1" presStyleCnt="0"/>
      <dgm:spPr/>
    </dgm:pt>
    <dgm:pt modelId="{AA3467C5-3C25-43C6-B6D2-F2549D0102D4}" type="pres">
      <dgm:prSet presAssocID="{324F5A78-570D-48EA-8EA6-0366CFEA34D0}" presName="thickLine" presStyleLbl="alignNode1" presStyleIdx="2" presStyleCnt="3"/>
      <dgm:spPr/>
    </dgm:pt>
    <dgm:pt modelId="{F0E3B932-AADB-4C00-9F85-30D16506ED0A}" type="pres">
      <dgm:prSet presAssocID="{324F5A78-570D-48EA-8EA6-0366CFEA34D0}" presName="horz1" presStyleCnt="0"/>
      <dgm:spPr/>
    </dgm:pt>
    <dgm:pt modelId="{B7347CCA-59ED-46EB-9CEA-8B8501FE1FE3}" type="pres">
      <dgm:prSet presAssocID="{324F5A78-570D-48EA-8EA6-0366CFEA34D0}" presName="tx1" presStyleLbl="revTx" presStyleIdx="2" presStyleCnt="3"/>
      <dgm:spPr/>
    </dgm:pt>
    <dgm:pt modelId="{79DFE685-C9A4-469B-8A66-0735BFB4C3A4}" type="pres">
      <dgm:prSet presAssocID="{324F5A78-570D-48EA-8EA6-0366CFEA34D0}" presName="vert1" presStyleCnt="0"/>
      <dgm:spPr/>
    </dgm:pt>
  </dgm:ptLst>
  <dgm:cxnLst>
    <dgm:cxn modelId="{F05B2040-2B32-4214-9206-DD0E23AFA02D}" type="presOf" srcId="{20A4A528-F0D4-4C0A-9EBC-58C60808619B}" destId="{D0940412-7950-47AF-8D0E-A0D825C90566}" srcOrd="0" destOrd="0" presId="urn:microsoft.com/office/officeart/2008/layout/LinedList"/>
    <dgm:cxn modelId="{AC26D271-9431-4C12-B568-25D767BFA15D}" type="presOf" srcId="{ACEEA217-798E-4A54-A8A0-765F41CABB16}" destId="{57D51787-41C6-43AE-AF74-69DF3AB37292}" srcOrd="0" destOrd="0" presId="urn:microsoft.com/office/officeart/2008/layout/LinedList"/>
    <dgm:cxn modelId="{AA39257B-F0A3-4CCE-809D-E365350EC3F1}" type="presOf" srcId="{E8CFBD92-8748-4E98-B5D8-BDFE42DA8122}" destId="{B31A252A-37E3-4009-BAA6-0712C023FC78}" srcOrd="0" destOrd="0" presId="urn:microsoft.com/office/officeart/2008/layout/LinedList"/>
    <dgm:cxn modelId="{55910881-0688-4B96-A176-E4EE9804D381}" srcId="{E8CFBD92-8748-4E98-B5D8-BDFE42DA8122}" destId="{ACEEA217-798E-4A54-A8A0-765F41CABB16}" srcOrd="0" destOrd="0" parTransId="{265BF075-A7C6-4771-A707-9CD66B4EDBD0}" sibTransId="{9B3767E0-32CC-4604-8757-5636F9937921}"/>
    <dgm:cxn modelId="{6ECC6DB0-B279-4874-BD5D-95F76836B58C}" srcId="{E8CFBD92-8748-4E98-B5D8-BDFE42DA8122}" destId="{20A4A528-F0D4-4C0A-9EBC-58C60808619B}" srcOrd="1" destOrd="0" parTransId="{CD5F6B38-ACE7-43CC-A7B9-6C8AF3933002}" sibTransId="{95B7264C-19A3-405A-898A-DC86A5485BFB}"/>
    <dgm:cxn modelId="{83BE7DBF-B457-4923-9EAE-F52588BE6029}" srcId="{E8CFBD92-8748-4E98-B5D8-BDFE42DA8122}" destId="{324F5A78-570D-48EA-8EA6-0366CFEA34D0}" srcOrd="2" destOrd="0" parTransId="{773671B1-EBA0-4133-922C-2CBDB81C61DB}" sibTransId="{8D452976-419A-4A3A-BF8D-917312F13699}"/>
    <dgm:cxn modelId="{B007C0EE-6081-437E-9F5C-852DD108A6B0}" type="presOf" srcId="{324F5A78-570D-48EA-8EA6-0366CFEA34D0}" destId="{B7347CCA-59ED-46EB-9CEA-8B8501FE1FE3}" srcOrd="0" destOrd="0" presId="urn:microsoft.com/office/officeart/2008/layout/LinedList"/>
    <dgm:cxn modelId="{2F253A7A-2363-4E24-BB43-20BAD487502B}" type="presParOf" srcId="{B31A252A-37E3-4009-BAA6-0712C023FC78}" destId="{704FDCCB-44B8-4799-88C0-054B43FF6252}" srcOrd="0" destOrd="0" presId="urn:microsoft.com/office/officeart/2008/layout/LinedList"/>
    <dgm:cxn modelId="{9BA8A4FC-2C0F-4C06-8FA2-52D441BDEA4F}" type="presParOf" srcId="{B31A252A-37E3-4009-BAA6-0712C023FC78}" destId="{447EB597-AD9C-4428-BC1B-60F07D936CF0}" srcOrd="1" destOrd="0" presId="urn:microsoft.com/office/officeart/2008/layout/LinedList"/>
    <dgm:cxn modelId="{1DA7A6AF-8A65-48C4-BD88-E38CEB1DA766}" type="presParOf" srcId="{447EB597-AD9C-4428-BC1B-60F07D936CF0}" destId="{57D51787-41C6-43AE-AF74-69DF3AB37292}" srcOrd="0" destOrd="0" presId="urn:microsoft.com/office/officeart/2008/layout/LinedList"/>
    <dgm:cxn modelId="{3E14988C-2337-40ED-A79A-C4E7B2CBC1B6}" type="presParOf" srcId="{447EB597-AD9C-4428-BC1B-60F07D936CF0}" destId="{928B629A-F66C-4229-9952-7DF8152BCABA}" srcOrd="1" destOrd="0" presId="urn:microsoft.com/office/officeart/2008/layout/LinedList"/>
    <dgm:cxn modelId="{CB9169F9-81CA-40E6-9C94-5BCCE33BF315}" type="presParOf" srcId="{B31A252A-37E3-4009-BAA6-0712C023FC78}" destId="{F1905C7B-31A8-4534-997A-EC911E650E17}" srcOrd="2" destOrd="0" presId="urn:microsoft.com/office/officeart/2008/layout/LinedList"/>
    <dgm:cxn modelId="{67E0487B-F3E9-40AA-B2EE-D9D861F813E4}" type="presParOf" srcId="{B31A252A-37E3-4009-BAA6-0712C023FC78}" destId="{310473FB-ED20-4AEA-8219-C01C124D3C07}" srcOrd="3" destOrd="0" presId="urn:microsoft.com/office/officeart/2008/layout/LinedList"/>
    <dgm:cxn modelId="{8E17100E-2458-4332-BAAF-26F715AA2322}" type="presParOf" srcId="{310473FB-ED20-4AEA-8219-C01C124D3C07}" destId="{D0940412-7950-47AF-8D0E-A0D825C90566}" srcOrd="0" destOrd="0" presId="urn:microsoft.com/office/officeart/2008/layout/LinedList"/>
    <dgm:cxn modelId="{A2353834-1A93-4D41-BA59-9814942660B1}" type="presParOf" srcId="{310473FB-ED20-4AEA-8219-C01C124D3C07}" destId="{B265CC17-2C76-4E6B-95D1-22C8C097B8DB}" srcOrd="1" destOrd="0" presId="urn:microsoft.com/office/officeart/2008/layout/LinedList"/>
    <dgm:cxn modelId="{0DB54AAC-14E7-4148-8C59-DB385AA5B5C5}" type="presParOf" srcId="{B31A252A-37E3-4009-BAA6-0712C023FC78}" destId="{AA3467C5-3C25-43C6-B6D2-F2549D0102D4}" srcOrd="4" destOrd="0" presId="urn:microsoft.com/office/officeart/2008/layout/LinedList"/>
    <dgm:cxn modelId="{7C0AB53B-2222-43C6-AD4B-22FBE3B874FB}" type="presParOf" srcId="{B31A252A-37E3-4009-BAA6-0712C023FC78}" destId="{F0E3B932-AADB-4C00-9F85-30D16506ED0A}" srcOrd="5" destOrd="0" presId="urn:microsoft.com/office/officeart/2008/layout/LinedList"/>
    <dgm:cxn modelId="{BADE5C9A-CB29-4A31-AB4C-C62F84CAA802}" type="presParOf" srcId="{F0E3B932-AADB-4C00-9F85-30D16506ED0A}" destId="{B7347CCA-59ED-46EB-9CEA-8B8501FE1FE3}" srcOrd="0" destOrd="0" presId="urn:microsoft.com/office/officeart/2008/layout/LinedList"/>
    <dgm:cxn modelId="{7E90F9BB-31B8-4C42-9EF7-2FD67F502D34}" type="presParOf" srcId="{F0E3B932-AADB-4C00-9F85-30D16506ED0A}" destId="{79DFE685-C9A4-469B-8A66-0735BFB4C3A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4FDCCB-44B8-4799-88C0-054B43FF6252}">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D51787-41C6-43AE-AF74-69DF3AB37292}">
      <dsp:nvSpPr>
        <dsp:cNvPr id="0" name=""/>
        <dsp:cNvSpPr/>
      </dsp:nvSpPr>
      <dsp:spPr>
        <a:xfrm>
          <a:off x="0" y="2492"/>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We made the decision not to break the project up into portions, instead deciding to work on it collectively until we had gathered all the components we intended to use. </a:t>
          </a:r>
        </a:p>
      </dsp:txBody>
      <dsp:txXfrm>
        <a:off x="0" y="2492"/>
        <a:ext cx="6492875" cy="1700138"/>
      </dsp:txXfrm>
    </dsp:sp>
    <dsp:sp modelId="{F1905C7B-31A8-4534-997A-EC911E650E17}">
      <dsp:nvSpPr>
        <dsp:cNvPr id="0" name=""/>
        <dsp:cNvSpPr/>
      </dsp:nvSpPr>
      <dsp:spPr>
        <a:xfrm>
          <a:off x="0" y="1702630"/>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940412-7950-47AF-8D0E-A0D825C90566}">
      <dsp:nvSpPr>
        <dsp:cNvPr id="0" name=""/>
        <dsp:cNvSpPr/>
      </dsp:nvSpPr>
      <dsp:spPr>
        <a:xfrm>
          <a:off x="0" y="1702630"/>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Therefore, we initially began the entire process of cleaning the data.</a:t>
          </a:r>
        </a:p>
      </dsp:txBody>
      <dsp:txXfrm>
        <a:off x="0" y="1702630"/>
        <a:ext cx="6492875" cy="1700138"/>
      </dsp:txXfrm>
    </dsp:sp>
    <dsp:sp modelId="{AA3467C5-3C25-43C6-B6D2-F2549D0102D4}">
      <dsp:nvSpPr>
        <dsp:cNvPr id="0" name=""/>
        <dsp:cNvSpPr/>
      </dsp:nvSpPr>
      <dsp:spPr>
        <a:xfrm>
          <a:off x="0" y="3402769"/>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347CCA-59ED-46EB-9CEA-8B8501FE1FE3}">
      <dsp:nvSpPr>
        <dsp:cNvPr id="0" name=""/>
        <dsp:cNvSpPr/>
      </dsp:nvSpPr>
      <dsp:spPr>
        <a:xfrm>
          <a:off x="0" y="3402769"/>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Our issues with the data included scraped data, blank fields, possible duplication, and encoding issues (also possibly multiple character encodings). </a:t>
          </a:r>
        </a:p>
      </dsp:txBody>
      <dsp:txXfrm>
        <a:off x="0" y="3402769"/>
        <a:ext cx="6492875" cy="170013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FlourishOA/Data" TargetMode="Externa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Module3 Project</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b="1" dirty="0" err="1">
                <a:ea typeface="+mn-lt"/>
                <a:cs typeface="+mn-lt"/>
              </a:rPr>
              <a:t>Ieronymakis</a:t>
            </a:r>
            <a:r>
              <a:rPr lang="en-US" b="1" dirty="0">
                <a:ea typeface="+mn-lt"/>
                <a:cs typeface="+mn-lt"/>
              </a:rPr>
              <a:t> Emmanouil</a:t>
            </a:r>
          </a:p>
          <a:p>
            <a:r>
              <a:rPr lang="en-US" b="1" dirty="0">
                <a:cs typeface="Calibri"/>
              </a:rPr>
              <a:t>Nikolakopoulos </a:t>
            </a:r>
            <a:r>
              <a:rPr lang="en-US" b="1" dirty="0" err="1">
                <a:cs typeface="Calibri"/>
              </a:rPr>
              <a:t>Panagioths</a:t>
            </a:r>
            <a:r>
              <a:rPr lang="en-US" b="1" dirty="0">
                <a:cs typeface="Calibri"/>
              </a:rPr>
              <a:t>-Dimitrios</a:t>
            </a:r>
            <a:endParaRPr lang="en-US" dirty="0">
              <a:cs typeface="Calibri"/>
            </a:endParaRPr>
          </a:p>
        </p:txBody>
      </p:sp>
      <p:pic>
        <p:nvPicPr>
          <p:cNvPr id="5" name="Picture 5" descr="A picture containing text&#10;&#10;Description automatically generated">
            <a:extLst>
              <a:ext uri="{FF2B5EF4-FFF2-40B4-BE49-F238E27FC236}">
                <a16:creationId xmlns:a16="http://schemas.microsoft.com/office/drawing/2014/main" id="{C440C39C-C6DE-FB83-3677-654141A6F7A8}"/>
              </a:ext>
            </a:extLst>
          </p:cNvPr>
          <p:cNvPicPr>
            <a:picLocks noChangeAspect="1"/>
          </p:cNvPicPr>
          <p:nvPr/>
        </p:nvPicPr>
        <p:blipFill>
          <a:blip r:embed="rId2"/>
          <a:stretch>
            <a:fillRect/>
          </a:stretch>
        </p:blipFill>
        <p:spPr>
          <a:xfrm>
            <a:off x="3119581" y="1122369"/>
            <a:ext cx="5802746" cy="105726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B6FC2636-BD8C-9E1C-9013-B8393A4CEF4B}"/>
              </a:ext>
            </a:extLst>
          </p:cNvPr>
          <p:cNvSpPr>
            <a:spLocks noGrp="1"/>
          </p:cNvSpPr>
          <p:nvPr>
            <p:ph type="title"/>
          </p:nvPr>
        </p:nvSpPr>
        <p:spPr>
          <a:xfrm>
            <a:off x="949036" y="-1327439"/>
            <a:ext cx="4800600" cy="1325563"/>
          </a:xfrm>
        </p:spPr>
        <p:txBody>
          <a:bodyPr anchor="b">
            <a:normAutofit/>
          </a:bodyPr>
          <a:lstStyle/>
          <a:p>
            <a:r>
              <a:rPr lang="en-US" b="1" dirty="0">
                <a:ea typeface="+mj-lt"/>
                <a:cs typeface="+mj-lt"/>
              </a:rPr>
              <a:t>Second</a:t>
            </a:r>
            <a:r>
              <a:rPr lang="en-US" b="1" dirty="0">
                <a:cs typeface="Calibri Light"/>
              </a:rPr>
              <a:t> Dataset EDA</a:t>
            </a:r>
            <a:endParaRPr lang="en-US" dirty="0"/>
          </a:p>
        </p:txBody>
      </p:sp>
      <p:cxnSp>
        <p:nvCxnSpPr>
          <p:cNvPr id="14" name="Straight Connector 13">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7236757D-BD4F-72A8-6EE3-EB92088FF249}"/>
              </a:ext>
            </a:extLst>
          </p:cNvPr>
          <p:cNvSpPr>
            <a:spLocks noGrp="1"/>
          </p:cNvSpPr>
          <p:nvPr>
            <p:ph idx="1"/>
          </p:nvPr>
        </p:nvSpPr>
        <p:spPr>
          <a:xfrm>
            <a:off x="1295400" y="1769288"/>
            <a:ext cx="4800600" cy="4231116"/>
          </a:xfrm>
        </p:spPr>
        <p:txBody>
          <a:bodyPr vert="horz" lIns="91440" tIns="45720" rIns="91440" bIns="45720" rtlCol="0" anchor="t">
            <a:normAutofit fontScale="92500" lnSpcReduction="20000"/>
          </a:bodyPr>
          <a:lstStyle/>
          <a:p>
            <a:pPr marL="0" indent="0">
              <a:buNone/>
            </a:pPr>
            <a:r>
              <a:rPr lang="en-US" sz="2000" dirty="0">
                <a:solidFill>
                  <a:schemeClr val="bg1"/>
                </a:solidFill>
                <a:cs typeface="Calibri"/>
              </a:rPr>
              <a:t>The information of the Second dataset:</a:t>
            </a:r>
            <a:endParaRPr lang="en-US" sz="2000">
              <a:solidFill>
                <a:schemeClr val="bg1"/>
              </a:solidFill>
              <a:ea typeface="+mn-lt"/>
              <a:cs typeface="+mn-lt"/>
            </a:endParaRPr>
          </a:p>
          <a:p>
            <a:pPr marL="0" indent="0">
              <a:buNone/>
            </a:pPr>
            <a:r>
              <a:rPr lang="en-US" sz="2000" dirty="0">
                <a:solidFill>
                  <a:schemeClr val="bg1"/>
                </a:solidFill>
                <a:cs typeface="Calibri"/>
              </a:rPr>
              <a:t>From </a:t>
            </a:r>
            <a:r>
              <a:rPr lang="en-US" sz="2000" dirty="0" err="1">
                <a:solidFill>
                  <a:schemeClr val="bg1"/>
                </a:solidFill>
                <a:ea typeface="+mn-lt"/>
                <a:cs typeface="+mn-lt"/>
              </a:rPr>
              <a:t>avg_cites_per_paper</a:t>
            </a:r>
            <a:r>
              <a:rPr lang="en-US" sz="2000" dirty="0">
                <a:solidFill>
                  <a:schemeClr val="bg1"/>
                </a:solidFill>
                <a:cs typeface="Calibri"/>
              </a:rPr>
              <a:t> we understand:</a:t>
            </a:r>
            <a:endParaRPr lang="en-US" sz="2000">
              <a:solidFill>
                <a:schemeClr val="bg1"/>
              </a:solidFill>
              <a:ea typeface="+mn-lt"/>
              <a:cs typeface="+mn-lt"/>
            </a:endParaRPr>
          </a:p>
          <a:p>
            <a:r>
              <a:rPr lang="en-US" sz="2000" dirty="0">
                <a:solidFill>
                  <a:schemeClr val="bg1"/>
                </a:solidFill>
                <a:ea typeface="+mn-lt"/>
                <a:cs typeface="+mn-lt"/>
              </a:rPr>
              <a:t>With a big standard deviation showing that there are numerous outliers with a very high number of citations per manuscript, this information implies that the number of citations per paper for the journals or publishers in this dataset is extremely variable. The dataset's minimal value of 0 also implies that some journals or publishers haven't received any citations at all. However, the median value of 4.767407e+15 shows that the majority of journals or publishers in the dataset have an average number of citations per paper that is significantly lower than the mean, indicating that there are only a few journals or publishers that have extremely high average numbers of citations per paper. </a:t>
            </a:r>
            <a:endParaRPr lang="en-US" sz="2000" dirty="0">
              <a:solidFill>
                <a:schemeClr val="bg1"/>
              </a:solidFill>
              <a:cs typeface="Calibri"/>
            </a:endParaRPr>
          </a:p>
        </p:txBody>
      </p:sp>
      <p:pic>
        <p:nvPicPr>
          <p:cNvPr id="5" name="Picture 5" descr="Text&#10;&#10;Description automatically generated">
            <a:extLst>
              <a:ext uri="{FF2B5EF4-FFF2-40B4-BE49-F238E27FC236}">
                <a16:creationId xmlns:a16="http://schemas.microsoft.com/office/drawing/2014/main" id="{F8E085CC-8B98-25BD-7457-AB9382F30484}"/>
              </a:ext>
            </a:extLst>
          </p:cNvPr>
          <p:cNvPicPr>
            <a:picLocks noChangeAspect="1"/>
          </p:cNvPicPr>
          <p:nvPr/>
        </p:nvPicPr>
        <p:blipFill>
          <a:blip r:embed="rId2"/>
          <a:stretch>
            <a:fillRect/>
          </a:stretch>
        </p:blipFill>
        <p:spPr>
          <a:xfrm>
            <a:off x="6645193" y="606006"/>
            <a:ext cx="3588640" cy="2312345"/>
          </a:xfrm>
          <a:prstGeom prst="rect">
            <a:avLst/>
          </a:prstGeom>
        </p:spPr>
      </p:pic>
      <p:sp>
        <p:nvSpPr>
          <p:cNvPr id="16" name="Rectangle 15">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text&#10;&#10;Description automatically generated">
            <a:extLst>
              <a:ext uri="{FF2B5EF4-FFF2-40B4-BE49-F238E27FC236}">
                <a16:creationId xmlns:a16="http://schemas.microsoft.com/office/drawing/2014/main" id="{7E10B2FD-D56E-75C8-C48B-D64D257E83D7}"/>
              </a:ext>
            </a:extLst>
          </p:cNvPr>
          <p:cNvPicPr>
            <a:picLocks noChangeAspect="1"/>
          </p:cNvPicPr>
          <p:nvPr/>
        </p:nvPicPr>
        <p:blipFill>
          <a:blip r:embed="rId3"/>
          <a:stretch>
            <a:fillRect/>
          </a:stretch>
        </p:blipFill>
        <p:spPr>
          <a:xfrm>
            <a:off x="7819299" y="3828590"/>
            <a:ext cx="3946548" cy="2426248"/>
          </a:xfrm>
          <a:prstGeom prst="rect">
            <a:avLst/>
          </a:prstGeom>
        </p:spPr>
      </p:pic>
      <p:sp>
        <p:nvSpPr>
          <p:cNvPr id="18" name="Rectangle 17">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8687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4A19CEA7-6ADC-0DF6-ECF5-9ADFDA4FDC20}"/>
              </a:ext>
            </a:extLst>
          </p:cNvPr>
          <p:cNvSpPr>
            <a:spLocks noGrp="1"/>
          </p:cNvSpPr>
          <p:nvPr>
            <p:ph type="title"/>
          </p:nvPr>
        </p:nvSpPr>
        <p:spPr>
          <a:xfrm>
            <a:off x="787400" y="-1373620"/>
            <a:ext cx="4800600" cy="1325563"/>
          </a:xfrm>
        </p:spPr>
        <p:txBody>
          <a:bodyPr anchor="b">
            <a:normAutofit/>
          </a:bodyPr>
          <a:lstStyle/>
          <a:p>
            <a:r>
              <a:rPr lang="en-US" b="1" dirty="0">
                <a:cs typeface="Calibri Light"/>
              </a:rPr>
              <a:t>Second</a:t>
            </a:r>
            <a:r>
              <a:rPr lang="en-US" b="1" dirty="0">
                <a:ea typeface="+mj-lt"/>
                <a:cs typeface="+mj-lt"/>
              </a:rPr>
              <a:t> Dataset EDA</a:t>
            </a:r>
            <a:endParaRPr lang="en-US" dirty="0">
              <a:cs typeface="Calibri Light" panose="020F0302020204030204"/>
            </a:endParaRPr>
          </a:p>
        </p:txBody>
      </p:sp>
      <p:cxnSp>
        <p:nvCxnSpPr>
          <p:cNvPr id="14" name="Straight Connector 13">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454E39E6-7B53-0B07-F2B7-9608A7694341}"/>
              </a:ext>
            </a:extLst>
          </p:cNvPr>
          <p:cNvSpPr>
            <a:spLocks noGrp="1"/>
          </p:cNvSpPr>
          <p:nvPr>
            <p:ph idx="1"/>
          </p:nvPr>
        </p:nvSpPr>
        <p:spPr>
          <a:xfrm>
            <a:off x="1295400" y="1711561"/>
            <a:ext cx="4800600" cy="5062388"/>
          </a:xfrm>
        </p:spPr>
        <p:txBody>
          <a:bodyPr vert="horz" lIns="91440" tIns="45720" rIns="91440" bIns="45720" rtlCol="0" anchor="t">
            <a:normAutofit/>
          </a:bodyPr>
          <a:lstStyle/>
          <a:p>
            <a:pPr marL="0" indent="0">
              <a:buNone/>
            </a:pPr>
            <a:r>
              <a:rPr lang="en-US" sz="2000" dirty="0">
                <a:solidFill>
                  <a:schemeClr val="bg1"/>
                </a:solidFill>
                <a:ea typeface="+mn-lt"/>
                <a:cs typeface="+mn-lt"/>
              </a:rPr>
              <a:t>The information of the Second dataset:</a:t>
            </a:r>
            <a:endParaRPr lang="en-US" dirty="0">
              <a:solidFill>
                <a:schemeClr val="bg1"/>
              </a:solidFill>
              <a:cs typeface="Calibri" panose="020F0502020204030204"/>
            </a:endParaRPr>
          </a:p>
          <a:p>
            <a:pPr marL="0" indent="0">
              <a:buNone/>
            </a:pPr>
            <a:r>
              <a:rPr lang="en-US" sz="2000" dirty="0">
                <a:solidFill>
                  <a:schemeClr val="bg1"/>
                </a:solidFill>
                <a:ea typeface="+mn-lt"/>
                <a:cs typeface="+mn-lt"/>
              </a:rPr>
              <a:t>From </a:t>
            </a:r>
            <a:r>
              <a:rPr lang="en-US" sz="2000" dirty="0" err="1">
                <a:solidFill>
                  <a:schemeClr val="bg1"/>
                </a:solidFill>
                <a:cs typeface="Calibri"/>
              </a:rPr>
              <a:t>proj</a:t>
            </a:r>
            <a:r>
              <a:rPr lang="en-US" sz="2000" dirty="0" err="1">
                <a:solidFill>
                  <a:schemeClr val="bg1"/>
                </a:solidFill>
                <a:ea typeface="+mn-lt"/>
                <a:cs typeface="+mn-lt"/>
              </a:rPr>
              <a:t>_ai</a:t>
            </a:r>
            <a:r>
              <a:rPr lang="en-US" sz="2000" dirty="0">
                <a:solidFill>
                  <a:schemeClr val="bg1"/>
                </a:solidFill>
                <a:ea typeface="+mn-lt"/>
                <a:cs typeface="+mn-lt"/>
              </a:rPr>
              <a:t> and </a:t>
            </a:r>
            <a:r>
              <a:rPr lang="en-US" sz="2000" dirty="0" err="1">
                <a:solidFill>
                  <a:schemeClr val="bg1"/>
                </a:solidFill>
                <a:ea typeface="+mn-lt"/>
                <a:cs typeface="+mn-lt"/>
              </a:rPr>
              <a:t>proj_ai_year</a:t>
            </a:r>
            <a:r>
              <a:rPr lang="en-US" sz="2000" dirty="0">
                <a:solidFill>
                  <a:schemeClr val="bg1"/>
                </a:solidFill>
                <a:ea typeface="+mn-lt"/>
                <a:cs typeface="+mn-lt"/>
              </a:rPr>
              <a:t>  we understand:</a:t>
            </a:r>
          </a:p>
          <a:p>
            <a:r>
              <a:rPr lang="en-US" sz="1600" dirty="0">
                <a:solidFill>
                  <a:schemeClr val="bg1"/>
                </a:solidFill>
                <a:cs typeface="Calibri"/>
              </a:rPr>
              <a:t>For the </a:t>
            </a:r>
            <a:r>
              <a:rPr lang="en-US" sz="1600" b="1" dirty="0" err="1">
                <a:solidFill>
                  <a:schemeClr val="bg1"/>
                </a:solidFill>
                <a:cs typeface="Calibri"/>
              </a:rPr>
              <a:t>proj_ai</a:t>
            </a:r>
            <a:r>
              <a:rPr lang="en-US" sz="1600" dirty="0" err="1">
                <a:solidFill>
                  <a:schemeClr val="bg1"/>
                </a:solidFill>
                <a:cs typeface="Calibri"/>
              </a:rPr>
              <a:t>:</a:t>
            </a:r>
            <a:r>
              <a:rPr lang="en-US" sz="1600" dirty="0" err="1">
                <a:solidFill>
                  <a:schemeClr val="bg1"/>
                </a:solidFill>
                <a:ea typeface="+mn-lt"/>
                <a:cs typeface="+mn-lt"/>
              </a:rPr>
              <a:t>As</a:t>
            </a:r>
            <a:r>
              <a:rPr lang="en-US" sz="1600" dirty="0">
                <a:solidFill>
                  <a:schemeClr val="bg1"/>
                </a:solidFill>
                <a:ea typeface="+mn-lt"/>
                <a:cs typeface="+mn-lt"/>
              </a:rPr>
              <a:t> the mean is significantly higher than the median and the highest value is significantly different from the 75th percentile, we may conclude that the data is heavily right-skewed. The high standard deviation suggests that the data also appear to have a wide range. It's also important to note that the highest value is relatively huge compared to the other values, suggesting that there may be some outliers, and the smallest value is 0, showing that there are some observations with no project AI. </a:t>
            </a:r>
          </a:p>
          <a:p>
            <a:r>
              <a:rPr lang="en-US" sz="1600" dirty="0">
                <a:solidFill>
                  <a:schemeClr val="bg1"/>
                </a:solidFill>
                <a:ea typeface="+mn-lt"/>
                <a:cs typeface="+mn-lt"/>
              </a:rPr>
              <a:t>while the </a:t>
            </a:r>
            <a:r>
              <a:rPr lang="en-US" sz="1600" b="1" dirty="0" err="1">
                <a:solidFill>
                  <a:schemeClr val="bg1"/>
                </a:solidFill>
                <a:latin typeface="Consolas"/>
                <a:cs typeface="Calibri"/>
              </a:rPr>
              <a:t>proj_ai_year</a:t>
            </a:r>
            <a:r>
              <a:rPr lang="en-US" sz="1600" dirty="0">
                <a:solidFill>
                  <a:schemeClr val="bg1"/>
                </a:solidFill>
                <a:ea typeface="+mn-lt"/>
                <a:cs typeface="+mn-lt"/>
              </a:rPr>
              <a:t> column only contains a single value (2015) for all entries. </a:t>
            </a:r>
            <a:endParaRPr lang="en-US" sz="1600">
              <a:solidFill>
                <a:schemeClr val="bg1"/>
              </a:solidFill>
              <a:cs typeface="Calibri"/>
            </a:endParaRPr>
          </a:p>
        </p:txBody>
      </p:sp>
      <p:sp>
        <p:nvSpPr>
          <p:cNvPr id="16" name="Rectangle 15">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text&#10;&#10;Description automatically generated">
            <a:extLst>
              <a:ext uri="{FF2B5EF4-FFF2-40B4-BE49-F238E27FC236}">
                <a16:creationId xmlns:a16="http://schemas.microsoft.com/office/drawing/2014/main" id="{E944778A-9444-B4E5-E04F-10E3721ECA1A}"/>
              </a:ext>
            </a:extLst>
          </p:cNvPr>
          <p:cNvPicPr>
            <a:picLocks noChangeAspect="1"/>
          </p:cNvPicPr>
          <p:nvPr/>
        </p:nvPicPr>
        <p:blipFill>
          <a:blip r:embed="rId2"/>
          <a:stretch>
            <a:fillRect/>
          </a:stretch>
        </p:blipFill>
        <p:spPr>
          <a:xfrm>
            <a:off x="8038661" y="4013317"/>
            <a:ext cx="3588640" cy="2218431"/>
          </a:xfrm>
          <a:prstGeom prst="rect">
            <a:avLst/>
          </a:prstGeom>
        </p:spPr>
      </p:pic>
      <p:sp>
        <p:nvSpPr>
          <p:cNvPr id="18" name="Rectangle 17">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Chart, scatter chart&#10;&#10;Description automatically generated">
            <a:extLst>
              <a:ext uri="{FF2B5EF4-FFF2-40B4-BE49-F238E27FC236}">
                <a16:creationId xmlns:a16="http://schemas.microsoft.com/office/drawing/2014/main" id="{2AC72E35-D61E-263C-FDEC-55B500BA9DA0}"/>
              </a:ext>
            </a:extLst>
          </p:cNvPr>
          <p:cNvPicPr>
            <a:picLocks noChangeAspect="1"/>
          </p:cNvPicPr>
          <p:nvPr/>
        </p:nvPicPr>
        <p:blipFill>
          <a:blip r:embed="rId3"/>
          <a:stretch>
            <a:fillRect/>
          </a:stretch>
        </p:blipFill>
        <p:spPr>
          <a:xfrm>
            <a:off x="6525491" y="221308"/>
            <a:ext cx="3793836" cy="3032565"/>
          </a:xfrm>
          <a:prstGeom prst="rect">
            <a:avLst/>
          </a:prstGeom>
        </p:spPr>
      </p:pic>
    </p:spTree>
    <p:extLst>
      <p:ext uri="{BB962C8B-B14F-4D97-AF65-F5344CB8AC3E}">
        <p14:creationId xmlns:p14="http://schemas.microsoft.com/office/powerpoint/2010/main" val="300003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6B0E13-4A6A-B32C-1F5F-39A6844BCF4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a:solidFill>
                  <a:srgbClr val="FFFFFF"/>
                </a:solidFill>
                <a:latin typeface="+mj-lt"/>
                <a:ea typeface="+mj-ea"/>
                <a:cs typeface="+mj-cs"/>
              </a:rPr>
              <a:t>Second Dataset EDA</a:t>
            </a:r>
            <a:endParaRPr lang="en-US" sz="3600" kern="1200">
              <a:solidFill>
                <a:srgbClr val="FFFFFF"/>
              </a:solidFill>
              <a:latin typeface="+mj-lt"/>
              <a:ea typeface="+mj-ea"/>
              <a:cs typeface="+mj-cs"/>
            </a:endParaRPr>
          </a:p>
          <a:p>
            <a:pPr algn="ctr"/>
            <a:endParaRPr lang="en-US" sz="3600" kern="1200">
              <a:solidFill>
                <a:srgbClr val="FFFFFF"/>
              </a:solidFill>
              <a:latin typeface="+mj-lt"/>
              <a:ea typeface="+mj-ea"/>
              <a:cs typeface="+mj-cs"/>
            </a:endParaRPr>
          </a:p>
        </p:txBody>
      </p:sp>
      <p:pic>
        <p:nvPicPr>
          <p:cNvPr id="4" name="Picture 4" descr="Chart, treemap chart&#10;&#10;Description automatically generated">
            <a:extLst>
              <a:ext uri="{FF2B5EF4-FFF2-40B4-BE49-F238E27FC236}">
                <a16:creationId xmlns:a16="http://schemas.microsoft.com/office/drawing/2014/main" id="{18BBDC61-AC18-8E1B-9744-5104FF15FDF8}"/>
              </a:ext>
            </a:extLst>
          </p:cNvPr>
          <p:cNvPicPr>
            <a:picLocks noGrp="1" noChangeAspect="1"/>
          </p:cNvPicPr>
          <p:nvPr>
            <p:ph idx="1"/>
          </p:nvPr>
        </p:nvPicPr>
        <p:blipFill>
          <a:blip r:embed="rId2"/>
          <a:stretch>
            <a:fillRect/>
          </a:stretch>
        </p:blipFill>
        <p:spPr>
          <a:xfrm>
            <a:off x="4985529" y="643466"/>
            <a:ext cx="6364273" cy="5568739"/>
          </a:xfrm>
          <a:prstGeom prst="rect">
            <a:avLst/>
          </a:prstGeom>
        </p:spPr>
      </p:pic>
    </p:spTree>
    <p:extLst>
      <p:ext uri="{BB962C8B-B14F-4D97-AF65-F5344CB8AC3E}">
        <p14:creationId xmlns:p14="http://schemas.microsoft.com/office/powerpoint/2010/main" val="982159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EC5679B-66A0-FCA1-B6CA-67C760FE29E1}"/>
              </a:ext>
            </a:extLst>
          </p:cNvPr>
          <p:cNvSpPr>
            <a:spLocks noGrp="1"/>
          </p:cNvSpPr>
          <p:nvPr>
            <p:ph type="title"/>
          </p:nvPr>
        </p:nvSpPr>
        <p:spPr>
          <a:xfrm>
            <a:off x="1295400" y="669925"/>
            <a:ext cx="4800600" cy="1325563"/>
          </a:xfrm>
        </p:spPr>
        <p:txBody>
          <a:bodyPr anchor="b">
            <a:normAutofit/>
          </a:bodyPr>
          <a:lstStyle/>
          <a:p>
            <a:r>
              <a:rPr lang="en-US" b="1">
                <a:solidFill>
                  <a:schemeClr val="bg1"/>
                </a:solidFill>
                <a:cs typeface="Calibri Light"/>
              </a:rPr>
              <a:t>Third Dataset</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88F3790-C6A6-F39C-56A5-266235FC4023}"/>
              </a:ext>
            </a:extLst>
          </p:cNvPr>
          <p:cNvSpPr>
            <a:spLocks noGrp="1"/>
          </p:cNvSpPr>
          <p:nvPr>
            <p:ph idx="1"/>
          </p:nvPr>
        </p:nvSpPr>
        <p:spPr>
          <a:xfrm>
            <a:off x="1295400" y="2084117"/>
            <a:ext cx="4800600" cy="4655540"/>
          </a:xfrm>
        </p:spPr>
        <p:txBody>
          <a:bodyPr vert="horz" lIns="91440" tIns="45720" rIns="91440" bIns="45720" rtlCol="0" anchor="t">
            <a:normAutofit lnSpcReduction="10000"/>
          </a:bodyPr>
          <a:lstStyle/>
          <a:p>
            <a:r>
              <a:rPr lang="en-US" sz="2000" dirty="0">
                <a:solidFill>
                  <a:schemeClr val="bg1"/>
                </a:solidFill>
                <a:cs typeface="Calibri"/>
              </a:rPr>
              <a:t>For the price column:</a:t>
            </a:r>
          </a:p>
          <a:p>
            <a:r>
              <a:rPr lang="en-US" sz="2000" dirty="0">
                <a:solidFill>
                  <a:schemeClr val="bg1"/>
                </a:solidFill>
                <a:ea typeface="+mn-lt"/>
                <a:cs typeface="+mn-lt"/>
              </a:rPr>
              <a:t>With a large range of prices from 0 to 7590, these results imply that there may be a substantial degree of fluctuation in the costs of journals and publishers. The median price of $1000, however, makes it possible that many journals or publishers charge less. The fact that 25% of the prices are zero or less might potentially mean that some of the dataset's articles are free. </a:t>
            </a:r>
          </a:p>
          <a:p>
            <a:r>
              <a:rPr lang="en-US" sz="2000" dirty="0">
                <a:solidFill>
                  <a:schemeClr val="bg1"/>
                </a:solidFill>
                <a:ea typeface="+mn-lt"/>
                <a:cs typeface="+mn-lt"/>
              </a:rPr>
              <a:t>Overall, the dataset's "price" column seems to be beneficial for understanding the pricing policies of the included journals and publishers and might be relevant for future modeling or research.</a:t>
            </a:r>
            <a:r>
              <a:rPr lang="en-US" sz="2000" dirty="0">
                <a:ea typeface="+mn-lt"/>
                <a:cs typeface="+mn-lt"/>
              </a:rPr>
              <a:t> </a:t>
            </a:r>
            <a:endParaRPr lang="en-US" sz="2000" dirty="0">
              <a:solidFill>
                <a:schemeClr val="bg1"/>
              </a:solidFill>
              <a:cs typeface="Calibri"/>
            </a:endParaRPr>
          </a:p>
        </p:txBody>
      </p:sp>
      <p:sp>
        <p:nvSpPr>
          <p:cNvPr id="14" name="Rectangle 13">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a:extLst>
              <a:ext uri="{FF2B5EF4-FFF2-40B4-BE49-F238E27FC236}">
                <a16:creationId xmlns:a16="http://schemas.microsoft.com/office/drawing/2014/main" id="{A4DA5E9A-8C6E-7E16-120E-AE5813634A45}"/>
              </a:ext>
            </a:extLst>
          </p:cNvPr>
          <p:cNvPicPr>
            <a:picLocks noChangeAspect="1"/>
          </p:cNvPicPr>
          <p:nvPr/>
        </p:nvPicPr>
        <p:blipFill>
          <a:blip r:embed="rId2"/>
          <a:stretch>
            <a:fillRect/>
          </a:stretch>
        </p:blipFill>
        <p:spPr>
          <a:xfrm>
            <a:off x="8038661" y="4409291"/>
            <a:ext cx="3588640" cy="1426483"/>
          </a:xfrm>
          <a:prstGeom prst="rect">
            <a:avLst/>
          </a:prstGeom>
        </p:spPr>
      </p:pic>
      <p:sp>
        <p:nvSpPr>
          <p:cNvPr id="16" name="Rectangle 15">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Chart, histogram&#10;&#10;Description automatically generated">
            <a:extLst>
              <a:ext uri="{FF2B5EF4-FFF2-40B4-BE49-F238E27FC236}">
                <a16:creationId xmlns:a16="http://schemas.microsoft.com/office/drawing/2014/main" id="{1682EEEC-E6D6-D568-3068-35502EB40276}"/>
              </a:ext>
            </a:extLst>
          </p:cNvPr>
          <p:cNvPicPr>
            <a:picLocks noChangeAspect="1"/>
          </p:cNvPicPr>
          <p:nvPr/>
        </p:nvPicPr>
        <p:blipFill>
          <a:blip r:embed="rId3"/>
          <a:stretch>
            <a:fillRect/>
          </a:stretch>
        </p:blipFill>
        <p:spPr>
          <a:xfrm>
            <a:off x="6509983" y="260346"/>
            <a:ext cx="3835020" cy="3004978"/>
          </a:xfrm>
          <a:prstGeom prst="rect">
            <a:avLst/>
          </a:prstGeom>
        </p:spPr>
      </p:pic>
    </p:spTree>
    <p:extLst>
      <p:ext uri="{BB962C8B-B14F-4D97-AF65-F5344CB8AC3E}">
        <p14:creationId xmlns:p14="http://schemas.microsoft.com/office/powerpoint/2010/main" val="3765297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ADFAC3DD-9BC3-5786-7A46-310EAF7A4D7C}"/>
              </a:ext>
            </a:extLst>
          </p:cNvPr>
          <p:cNvSpPr>
            <a:spLocks noGrp="1"/>
          </p:cNvSpPr>
          <p:nvPr>
            <p:ph type="title"/>
          </p:nvPr>
        </p:nvSpPr>
        <p:spPr>
          <a:xfrm>
            <a:off x="67102" y="669925"/>
            <a:ext cx="6028898" cy="1302817"/>
          </a:xfrm>
        </p:spPr>
        <p:txBody>
          <a:bodyPr anchor="b">
            <a:normAutofit/>
          </a:bodyPr>
          <a:lstStyle/>
          <a:p>
            <a:r>
              <a:rPr lang="en-US" b="1" dirty="0">
                <a:solidFill>
                  <a:schemeClr val="bg1"/>
                </a:solidFill>
                <a:ea typeface="+mj-lt"/>
                <a:cs typeface="+mj-lt"/>
              </a:rPr>
              <a:t>Third </a:t>
            </a:r>
            <a:r>
              <a:rPr lang="en-US" b="1" dirty="0" err="1">
                <a:solidFill>
                  <a:schemeClr val="bg1"/>
                </a:solidFill>
                <a:ea typeface="+mj-lt"/>
                <a:cs typeface="+mj-lt"/>
              </a:rPr>
              <a:t>Datasetset</a:t>
            </a:r>
            <a:endParaRPr lang="en-US" dirty="0" err="1">
              <a:solidFill>
                <a:schemeClr val="bg1"/>
              </a:solidFill>
            </a:endParaRPr>
          </a:p>
        </p:txBody>
      </p:sp>
      <p:cxnSp>
        <p:nvCxnSpPr>
          <p:cNvPr id="14" name="Straight Connector 13">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BBA82430-7670-4249-4597-8A11BCA85B35}"/>
              </a:ext>
            </a:extLst>
          </p:cNvPr>
          <p:cNvSpPr>
            <a:spLocks noGrp="1"/>
          </p:cNvSpPr>
          <p:nvPr>
            <p:ph idx="1"/>
          </p:nvPr>
        </p:nvSpPr>
        <p:spPr>
          <a:xfrm>
            <a:off x="203580" y="2084117"/>
            <a:ext cx="5892420" cy="4723779"/>
          </a:xfrm>
        </p:spPr>
        <p:txBody>
          <a:bodyPr vert="horz" lIns="91440" tIns="45720" rIns="91440" bIns="45720" rtlCol="0" anchor="t">
            <a:normAutofit/>
          </a:bodyPr>
          <a:lstStyle/>
          <a:p>
            <a:r>
              <a:rPr lang="en-US" sz="2000" dirty="0">
                <a:solidFill>
                  <a:schemeClr val="bg1"/>
                </a:solidFill>
                <a:ea typeface="+mn-lt"/>
                <a:cs typeface="+mn-lt"/>
              </a:rPr>
              <a:t>For the license column:</a:t>
            </a:r>
          </a:p>
          <a:p>
            <a:r>
              <a:rPr lang="en-US" sz="2000" dirty="0">
                <a:solidFill>
                  <a:schemeClr val="bg1"/>
                </a:solidFill>
                <a:ea typeface="+mn-lt"/>
                <a:cs typeface="+mn-lt"/>
              </a:rPr>
              <a:t>With a range of license values from 1 to 10. However, the fact that the median, 25th percentile, and 75th percentile are all 1 suggests that a large majority of the journals and publishers may have the same or similar license values. The standard deviation of 3.72 is relatively high, indicating that there may be some variability in the license values.</a:t>
            </a:r>
          </a:p>
          <a:p>
            <a:r>
              <a:rPr lang="en-US" sz="2000" dirty="0">
                <a:solidFill>
                  <a:schemeClr val="bg1"/>
                </a:solidFill>
                <a:ea typeface="+mn-lt"/>
                <a:cs typeface="+mn-lt"/>
              </a:rPr>
              <a:t>Although the high standard deviation and concentration of values at one may suggest that this information is not very informative or useful for modeling or further analysis, overall, the "license" column of the dataset may be helpful for understanding the distribution of licenses among journals and publishers. </a:t>
            </a:r>
            <a:endParaRPr lang="en-US" sz="2000" dirty="0">
              <a:solidFill>
                <a:schemeClr val="bg1"/>
              </a:solidFill>
              <a:cs typeface="Calibri"/>
            </a:endParaRPr>
          </a:p>
        </p:txBody>
      </p:sp>
      <p:sp>
        <p:nvSpPr>
          <p:cNvPr id="16" name="Rectangle 15">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3CA05244-AAE8-A79E-B17B-7B5562F3D001}"/>
              </a:ext>
            </a:extLst>
          </p:cNvPr>
          <p:cNvPicPr>
            <a:picLocks noChangeAspect="1"/>
          </p:cNvPicPr>
          <p:nvPr/>
        </p:nvPicPr>
        <p:blipFill>
          <a:blip r:embed="rId2"/>
          <a:stretch>
            <a:fillRect/>
          </a:stretch>
        </p:blipFill>
        <p:spPr>
          <a:xfrm>
            <a:off x="8038661" y="4409291"/>
            <a:ext cx="3588640" cy="1426483"/>
          </a:xfrm>
          <a:prstGeom prst="rect">
            <a:avLst/>
          </a:prstGeom>
        </p:spPr>
      </p:pic>
      <p:sp>
        <p:nvSpPr>
          <p:cNvPr id="18" name="Rectangle 17">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Chart, bar chart, histogram&#10;&#10;Description automatically generated">
            <a:extLst>
              <a:ext uri="{FF2B5EF4-FFF2-40B4-BE49-F238E27FC236}">
                <a16:creationId xmlns:a16="http://schemas.microsoft.com/office/drawing/2014/main" id="{DB5B3574-D437-8F4C-24C8-F7339F79804A}"/>
              </a:ext>
            </a:extLst>
          </p:cNvPr>
          <p:cNvPicPr>
            <a:picLocks noChangeAspect="1"/>
          </p:cNvPicPr>
          <p:nvPr/>
        </p:nvPicPr>
        <p:blipFill>
          <a:blip r:embed="rId3"/>
          <a:stretch>
            <a:fillRect/>
          </a:stretch>
        </p:blipFill>
        <p:spPr>
          <a:xfrm>
            <a:off x="6487236" y="220640"/>
            <a:ext cx="3869139" cy="3084389"/>
          </a:xfrm>
          <a:prstGeom prst="rect">
            <a:avLst/>
          </a:prstGeom>
        </p:spPr>
      </p:pic>
    </p:spTree>
    <p:extLst>
      <p:ext uri="{BB962C8B-B14F-4D97-AF65-F5344CB8AC3E}">
        <p14:creationId xmlns:p14="http://schemas.microsoft.com/office/powerpoint/2010/main" val="2965368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058CA3D-46CE-233D-1710-A243EBE53E42}"/>
              </a:ext>
            </a:extLst>
          </p:cNvPr>
          <p:cNvSpPr>
            <a:spLocks noGrp="1"/>
          </p:cNvSpPr>
          <p:nvPr>
            <p:ph type="title"/>
          </p:nvPr>
        </p:nvSpPr>
        <p:spPr>
          <a:xfrm>
            <a:off x="2345266" y="-191524"/>
            <a:ext cx="7569706" cy="1288238"/>
          </a:xfrm>
        </p:spPr>
        <p:txBody>
          <a:bodyPr anchor="ctr">
            <a:normAutofit/>
          </a:bodyPr>
          <a:lstStyle/>
          <a:p>
            <a:pPr algn="ctr"/>
            <a:r>
              <a:rPr lang="en-US" b="1" dirty="0">
                <a:ea typeface="+mj-lt"/>
                <a:cs typeface="+mj-lt"/>
              </a:rPr>
              <a:t>To sum up:</a:t>
            </a:r>
            <a:endParaRPr lang="en-US" b="1">
              <a:ea typeface="+mj-lt"/>
              <a:cs typeface="+mj-lt"/>
            </a:endParaRPr>
          </a:p>
        </p:txBody>
      </p:sp>
      <p:sp>
        <p:nvSpPr>
          <p:cNvPr id="3" name="Content Placeholder 2">
            <a:extLst>
              <a:ext uri="{FF2B5EF4-FFF2-40B4-BE49-F238E27FC236}">
                <a16:creationId xmlns:a16="http://schemas.microsoft.com/office/drawing/2014/main" id="{9DCBAC4F-91C3-FD09-215A-8538142CC1B4}"/>
              </a:ext>
            </a:extLst>
          </p:cNvPr>
          <p:cNvSpPr>
            <a:spLocks noGrp="1"/>
          </p:cNvSpPr>
          <p:nvPr>
            <p:ph idx="1"/>
          </p:nvPr>
        </p:nvSpPr>
        <p:spPr>
          <a:xfrm>
            <a:off x="2165569" y="1251682"/>
            <a:ext cx="7860863" cy="5514764"/>
          </a:xfrm>
        </p:spPr>
        <p:txBody>
          <a:bodyPr vert="horz" lIns="91440" tIns="45720" rIns="91440" bIns="45720" rtlCol="0" anchor="t">
            <a:normAutofit/>
          </a:bodyPr>
          <a:lstStyle/>
          <a:p>
            <a:r>
              <a:rPr lang="en-US" sz="1800" dirty="0">
                <a:ea typeface="+mn-lt"/>
                <a:cs typeface="+mn-lt"/>
              </a:rPr>
              <a:t>The majority of journals or publishers in the sample are not hybrid.</a:t>
            </a:r>
          </a:p>
          <a:p>
            <a:r>
              <a:rPr lang="en-US" sz="1800" dirty="0">
                <a:ea typeface="+mn-lt"/>
                <a:cs typeface="+mn-lt"/>
              </a:rPr>
              <a:t>The citation counts for the journals or publishers in this dataset are quite spread out, with some having very high citation counts and others having very low citation counts.</a:t>
            </a:r>
          </a:p>
          <a:p>
            <a:r>
              <a:rPr lang="en-US" sz="1800" dirty="0">
                <a:ea typeface="+mn-lt"/>
                <a:cs typeface="+mn-lt"/>
              </a:rPr>
              <a:t>The number of articles published by the journals or publishers in this dataset is extremely variable, with some having a very large number of papers and others having very few.</a:t>
            </a:r>
          </a:p>
          <a:p>
            <a:r>
              <a:rPr lang="en-US" sz="1800" dirty="0">
                <a:ea typeface="+mn-lt"/>
                <a:cs typeface="+mn-lt"/>
              </a:rPr>
              <a:t>The number of citations per paper for the journals or publishers in this dataset is extremely variable, with many outliers with a very high number of citations per manuscript.</a:t>
            </a:r>
          </a:p>
          <a:p>
            <a:r>
              <a:rPr lang="en-US" sz="1800" dirty="0">
                <a:ea typeface="+mn-lt"/>
                <a:cs typeface="+mn-lt"/>
              </a:rPr>
              <a:t>The price column shows a large range of prices, with the median price being $1000 and 25% of prices being zero or less.</a:t>
            </a:r>
          </a:p>
          <a:p>
            <a:r>
              <a:rPr lang="en-US" sz="1800" dirty="0">
                <a:ea typeface="+mn-lt"/>
                <a:cs typeface="+mn-lt"/>
              </a:rPr>
              <a:t>The license column has a range of license values from 1 to 10, but the majority of journals and publishers have the same or similar license values.</a:t>
            </a:r>
          </a:p>
          <a:p>
            <a:r>
              <a:rPr lang="en-US" sz="1800" dirty="0">
                <a:ea typeface="+mn-lt"/>
                <a:cs typeface="+mn-lt"/>
              </a:rPr>
              <a:t>Overall, the databases offer insights into the journals' and publishers' traits, including their hybrid status, citation counts, amount of papers published, price policies, and licensing distribution. </a:t>
            </a:r>
          </a:p>
        </p:txBody>
      </p:sp>
    </p:spTree>
    <p:extLst>
      <p:ext uri="{BB962C8B-B14F-4D97-AF65-F5344CB8AC3E}">
        <p14:creationId xmlns:p14="http://schemas.microsoft.com/office/powerpoint/2010/main" val="103060201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32F26-808F-85CA-1E7A-9F78D01668F2}"/>
              </a:ext>
            </a:extLst>
          </p:cNvPr>
          <p:cNvSpPr>
            <a:spLocks noGrp="1"/>
          </p:cNvSpPr>
          <p:nvPr>
            <p:ph type="title"/>
          </p:nvPr>
        </p:nvSpPr>
        <p:spPr>
          <a:xfrm>
            <a:off x="801098" y="1396289"/>
            <a:ext cx="5277333" cy="1325563"/>
          </a:xfrm>
        </p:spPr>
        <p:txBody>
          <a:bodyPr>
            <a:normAutofit/>
          </a:bodyPr>
          <a:lstStyle/>
          <a:p>
            <a:r>
              <a:rPr lang="en-US" dirty="0">
                <a:cs typeface="Calibri Light"/>
              </a:rPr>
              <a:t>Introduction</a:t>
            </a:r>
            <a:endParaRPr lang="en-US" dirty="0"/>
          </a:p>
        </p:txBody>
      </p:sp>
      <p:sp>
        <p:nvSpPr>
          <p:cNvPr id="3" name="Content Placeholder 2">
            <a:extLst>
              <a:ext uri="{FF2B5EF4-FFF2-40B4-BE49-F238E27FC236}">
                <a16:creationId xmlns:a16="http://schemas.microsoft.com/office/drawing/2014/main" id="{F24131D1-5CF2-51BF-5606-05F5A5D76363}"/>
              </a:ext>
            </a:extLst>
          </p:cNvPr>
          <p:cNvSpPr>
            <a:spLocks noGrp="1"/>
          </p:cNvSpPr>
          <p:nvPr>
            <p:ph idx="1"/>
          </p:nvPr>
        </p:nvSpPr>
        <p:spPr>
          <a:xfrm>
            <a:off x="805543" y="2871982"/>
            <a:ext cx="5272888" cy="3181684"/>
          </a:xfrm>
        </p:spPr>
        <p:txBody>
          <a:bodyPr vert="horz" lIns="91440" tIns="45720" rIns="91440" bIns="45720" rtlCol="0" anchor="t">
            <a:normAutofit/>
          </a:bodyPr>
          <a:lstStyle/>
          <a:p>
            <a:pPr marL="0" indent="0">
              <a:buNone/>
            </a:pPr>
            <a:r>
              <a:rPr lang="en-US" sz="1800">
                <a:cs typeface="Calibri"/>
              </a:rPr>
              <a:t>The data we are about to present you are the </a:t>
            </a:r>
            <a:r>
              <a:rPr lang="en-US" sz="1800">
                <a:hlinkClick r:id="rId2">
                  <a:extLst>
                    <a:ext uri="{A12FA001-AC4F-418D-AE19-62706E023703}">
                      <ahyp:hlinkClr xmlns:ahyp="http://schemas.microsoft.com/office/drawing/2018/hyperlinkcolor" val="tx"/>
                    </a:ext>
                  </a:extLst>
                </a:hlinkClick>
              </a:rPr>
              <a:t>Flourish OA.</a:t>
            </a:r>
            <a:endParaRPr lang="en-US" sz="1800">
              <a:cs typeface="Calibri"/>
              <a:hlinkClick r:id="rId2">
                <a:extLst>
                  <a:ext uri="{A12FA001-AC4F-418D-AE19-62706E023703}">
                    <ahyp:hlinkClr xmlns:ahyp="http://schemas.microsoft.com/office/drawing/2018/hyperlinkcolor" val="tx"/>
                  </a:ext>
                </a:extLst>
              </a:hlinkClick>
            </a:endParaRPr>
          </a:p>
          <a:p>
            <a:pPr marL="0" indent="0">
              <a:buNone/>
            </a:pPr>
            <a:endParaRPr lang="en-US" sz="1800">
              <a:cs typeface="Calibri"/>
            </a:endParaRPr>
          </a:p>
          <a:p>
            <a:pPr marL="0" indent="0">
              <a:buNone/>
            </a:pPr>
            <a:r>
              <a:rPr lang="en-US" sz="1800">
                <a:cs typeface="Calibri"/>
              </a:rPr>
              <a:t>This dataset has information about </a:t>
            </a:r>
            <a:r>
              <a:rPr lang="en-US" sz="1800">
                <a:ea typeface="+mn-lt"/>
                <a:cs typeface="+mn-lt"/>
              </a:rPr>
              <a:t>journals or publishers.</a:t>
            </a:r>
            <a:endParaRPr lang="en-US" sz="1800">
              <a:cs typeface="Calibri"/>
            </a:endParaRPr>
          </a:p>
          <a:p>
            <a:endParaRPr lang="en-US" sz="1800">
              <a:cs typeface="Calibri"/>
            </a:endParaRPr>
          </a:p>
        </p:txBody>
      </p:sp>
      <p:sp>
        <p:nvSpPr>
          <p:cNvPr id="10" name="Freeform 49">
            <a:extLst>
              <a:ext uri="{FF2B5EF4-FFF2-40B4-BE49-F238E27FC236}">
                <a16:creationId xmlns:a16="http://schemas.microsoft.com/office/drawing/2014/main" id="{EF9B8DF2-C3F5-49A2-94D2-F7B65A0F1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4" y="581159"/>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alpha val="80000"/>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330B6AC-E6AB-45E4-A303-C8DE90EB2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3318" y="760562"/>
            <a:ext cx="5298683" cy="6097438"/>
          </a:xfrm>
          <a:custGeom>
            <a:avLst/>
            <a:gdLst>
              <a:gd name="connsiteX0" fmla="*/ 3120528 w 5298683"/>
              <a:gd name="connsiteY0" fmla="*/ 0 h 6097438"/>
              <a:gd name="connsiteX1" fmla="*/ 5105473 w 5298683"/>
              <a:gd name="connsiteY1" fmla="*/ 712577 h 6097438"/>
              <a:gd name="connsiteX2" fmla="*/ 5298683 w 5298683"/>
              <a:gd name="connsiteY2" fmla="*/ 888178 h 6097438"/>
              <a:gd name="connsiteX3" fmla="*/ 5298683 w 5298683"/>
              <a:gd name="connsiteY3" fmla="*/ 5352876 h 6097438"/>
              <a:gd name="connsiteX4" fmla="*/ 5105473 w 5298683"/>
              <a:gd name="connsiteY4" fmla="*/ 5528477 h 6097438"/>
              <a:gd name="connsiteX5" fmla="*/ 4335177 w 5298683"/>
              <a:gd name="connsiteY5" fmla="*/ 5995828 h 6097438"/>
              <a:gd name="connsiteX6" fmla="*/ 4057556 w 5298683"/>
              <a:gd name="connsiteY6" fmla="*/ 6097438 h 6097438"/>
              <a:gd name="connsiteX7" fmla="*/ 2183499 w 5298683"/>
              <a:gd name="connsiteY7" fmla="*/ 6097438 h 6097438"/>
              <a:gd name="connsiteX8" fmla="*/ 1905878 w 5298683"/>
              <a:gd name="connsiteY8" fmla="*/ 5995828 h 6097438"/>
              <a:gd name="connsiteX9" fmla="*/ 0 w 5298683"/>
              <a:gd name="connsiteY9" fmla="*/ 3120527 h 6097438"/>
              <a:gd name="connsiteX10" fmla="*/ 3120528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Bar chart">
            <a:extLst>
              <a:ext uri="{FF2B5EF4-FFF2-40B4-BE49-F238E27FC236}">
                <a16:creationId xmlns:a16="http://schemas.microsoft.com/office/drawing/2014/main" id="{7F77545D-955C-B6D2-88FC-B579A8635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24800" y="1957050"/>
            <a:ext cx="3945463" cy="3945463"/>
          </a:xfrm>
          <a:prstGeom prst="rect">
            <a:avLst/>
          </a:prstGeom>
        </p:spPr>
      </p:pic>
    </p:spTree>
    <p:extLst>
      <p:ext uri="{BB962C8B-B14F-4D97-AF65-F5344CB8AC3E}">
        <p14:creationId xmlns:p14="http://schemas.microsoft.com/office/powerpoint/2010/main" val="137443234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BAF1E-4B10-9DC1-4761-4D7421A6517C}"/>
              </a:ext>
            </a:extLst>
          </p:cNvPr>
          <p:cNvSpPr>
            <a:spLocks noGrp="1"/>
          </p:cNvSpPr>
          <p:nvPr>
            <p:ph type="title"/>
          </p:nvPr>
        </p:nvSpPr>
        <p:spPr>
          <a:xfrm>
            <a:off x="804673" y="1445494"/>
            <a:ext cx="3616856" cy="4376572"/>
          </a:xfrm>
        </p:spPr>
        <p:txBody>
          <a:bodyPr vert="horz" lIns="91440" tIns="45720" rIns="91440" bIns="45720" rtlCol="0" anchor="ctr">
            <a:normAutofit/>
          </a:bodyPr>
          <a:lstStyle/>
          <a:p>
            <a:r>
              <a:rPr lang="en-US" sz="4800" b="1">
                <a:ea typeface="+mj-lt"/>
                <a:cs typeface="+mj-lt"/>
              </a:rPr>
              <a:t>Data Description:</a:t>
            </a:r>
            <a:endParaRPr lang="en-US" sz="4800" b="1">
              <a:cs typeface="Calibri Light"/>
            </a:endParaRPr>
          </a:p>
          <a:p>
            <a:endParaRPr lang="en-US" sz="4800">
              <a:cs typeface="Calibri Light"/>
            </a:endParaRP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33EE63B-2660-16A7-FF31-938FEF1F48DA}"/>
              </a:ext>
            </a:extLst>
          </p:cNvPr>
          <p:cNvSpPr>
            <a:spLocks noGrp="1"/>
          </p:cNvSpPr>
          <p:nvPr>
            <p:ph idx="1"/>
          </p:nvPr>
        </p:nvSpPr>
        <p:spPr>
          <a:xfrm>
            <a:off x="6096000" y="1399032"/>
            <a:ext cx="5501834" cy="4471416"/>
          </a:xfrm>
        </p:spPr>
        <p:txBody>
          <a:bodyPr vert="horz" lIns="91440" tIns="45720" rIns="91440" bIns="45720" rtlCol="0" anchor="ctr">
            <a:normAutofit fontScale="92500" lnSpcReduction="20000"/>
          </a:bodyPr>
          <a:lstStyle/>
          <a:p>
            <a:pPr marL="0" indent="0">
              <a:buNone/>
            </a:pPr>
            <a:r>
              <a:rPr lang="en-US" sz="2000" dirty="0">
                <a:solidFill>
                  <a:schemeClr val="bg1"/>
                </a:solidFill>
                <a:cs typeface="Calibri"/>
              </a:rPr>
              <a:t> We have 3 different datasets.</a:t>
            </a:r>
          </a:p>
          <a:p>
            <a:r>
              <a:rPr lang="en-US" sz="2000" dirty="0">
                <a:solidFill>
                  <a:schemeClr val="bg1"/>
                </a:solidFill>
                <a:cs typeface="Calibri"/>
              </a:rPr>
              <a:t>In the First dataset (“</a:t>
            </a:r>
            <a:r>
              <a:rPr lang="en-US" sz="2000" dirty="0" err="1">
                <a:solidFill>
                  <a:schemeClr val="bg1"/>
                </a:solidFill>
                <a:cs typeface="Calibri"/>
              </a:rPr>
              <a:t>module_project</a:t>
            </a:r>
            <a:r>
              <a:rPr lang="en-US" sz="2000" dirty="0">
                <a:solidFill>
                  <a:schemeClr val="bg1"/>
                </a:solidFill>
                <a:cs typeface="Calibri"/>
              </a:rPr>
              <a:t>”) we have:</a:t>
            </a:r>
            <a:r>
              <a:rPr lang="en-US" sz="2000" dirty="0">
                <a:solidFill>
                  <a:schemeClr val="bg1"/>
                </a:solidFill>
                <a:ea typeface="+mn-lt"/>
                <a:cs typeface="+mn-lt"/>
              </a:rPr>
              <a:t> </a:t>
            </a:r>
            <a:r>
              <a:rPr lang="en-US" sz="2000" b="1" dirty="0">
                <a:solidFill>
                  <a:schemeClr val="bg1"/>
                </a:solidFill>
                <a:ea typeface="+mn-lt"/>
                <a:cs typeface="+mn-lt"/>
              </a:rPr>
              <a:t>13146 rows and 6 columns</a:t>
            </a:r>
            <a:r>
              <a:rPr lang="en-US" sz="2000" dirty="0">
                <a:solidFill>
                  <a:schemeClr val="bg1"/>
                </a:solidFill>
                <a:ea typeface="+mn-lt"/>
                <a:cs typeface="+mn-lt"/>
              </a:rPr>
              <a:t>(</a:t>
            </a:r>
            <a:r>
              <a:rPr lang="en-US" sz="2000" dirty="0" err="1">
                <a:solidFill>
                  <a:schemeClr val="bg1"/>
                </a:solidFill>
                <a:ea typeface="+mn-lt"/>
                <a:cs typeface="+mn-lt"/>
              </a:rPr>
              <a:t>issn,journal_name,pub_name,is_hybrid,category,url</a:t>
            </a:r>
            <a:r>
              <a:rPr lang="en-US" sz="2000" dirty="0">
                <a:solidFill>
                  <a:schemeClr val="bg1"/>
                </a:solidFill>
                <a:ea typeface="+mn-lt"/>
                <a:cs typeface="+mn-lt"/>
              </a:rPr>
              <a:t>)</a:t>
            </a:r>
          </a:p>
          <a:p>
            <a:r>
              <a:rPr lang="en-US" sz="2000" dirty="0">
                <a:solidFill>
                  <a:schemeClr val="bg1"/>
                </a:solidFill>
                <a:cs typeface="Calibri"/>
              </a:rPr>
              <a:t>In the Second dataset(“project_module1”) we have:</a:t>
            </a:r>
            <a:r>
              <a:rPr lang="en-US" sz="2000" b="1" dirty="0">
                <a:solidFill>
                  <a:schemeClr val="bg1"/>
                </a:solidFill>
                <a:ea typeface="+mn-lt"/>
                <a:cs typeface="+mn-lt"/>
              </a:rPr>
              <a:t>3615 rows and 8 columns</a:t>
            </a:r>
            <a:r>
              <a:rPr lang="en-US" sz="2000" dirty="0">
                <a:solidFill>
                  <a:schemeClr val="bg1"/>
                </a:solidFill>
                <a:ea typeface="+mn-lt"/>
                <a:cs typeface="+mn-lt"/>
              </a:rPr>
              <a:t>(Unnamed,journal_name,issn,citation_count_sum,paper_count_sum,avg_cites_per_paper,proj_ai,proj_ai_year)</a:t>
            </a:r>
          </a:p>
          <a:p>
            <a:r>
              <a:rPr lang="en-US" sz="2000" dirty="0">
                <a:solidFill>
                  <a:schemeClr val="bg1"/>
                </a:solidFill>
                <a:cs typeface="Calibri"/>
              </a:rPr>
              <a:t>In the Third </a:t>
            </a:r>
            <a:r>
              <a:rPr lang="en-US" sz="2000">
                <a:solidFill>
                  <a:schemeClr val="bg1"/>
                </a:solidFill>
                <a:cs typeface="Calibri"/>
              </a:rPr>
              <a:t>dataset(“project_module2”) </a:t>
            </a:r>
            <a:r>
              <a:rPr lang="en-US" sz="2000" dirty="0">
                <a:solidFill>
                  <a:schemeClr val="bg1"/>
                </a:solidFill>
                <a:cs typeface="Calibri"/>
              </a:rPr>
              <a:t>we have:</a:t>
            </a:r>
            <a:r>
              <a:rPr lang="en-US" sz="2000" b="1" dirty="0">
                <a:solidFill>
                  <a:schemeClr val="bg1"/>
                </a:solidFill>
                <a:ea typeface="+mn-lt"/>
                <a:cs typeface="+mn-lt"/>
              </a:rPr>
              <a:t>7795 rows and 7 columns</a:t>
            </a:r>
            <a:r>
              <a:rPr lang="en-US" sz="2000" dirty="0">
                <a:solidFill>
                  <a:schemeClr val="bg1"/>
                </a:solidFill>
                <a:ea typeface="+mn-lt"/>
                <a:cs typeface="+mn-lt"/>
              </a:rPr>
              <a:t>(</a:t>
            </a:r>
            <a:r>
              <a:rPr lang="en-US" sz="2000" dirty="0" err="1">
                <a:solidFill>
                  <a:schemeClr val="bg1"/>
                </a:solidFill>
                <a:ea typeface="+mn-lt"/>
                <a:cs typeface="+mn-lt"/>
              </a:rPr>
              <a:t>id,price,date_stamp,journal_id,influence_id,url,license</a:t>
            </a:r>
            <a:r>
              <a:rPr lang="en-US" sz="2000" dirty="0">
                <a:solidFill>
                  <a:schemeClr val="bg1"/>
                </a:solidFill>
                <a:ea typeface="+mn-lt"/>
                <a:cs typeface="+mn-lt"/>
              </a:rPr>
              <a:t>)</a:t>
            </a:r>
          </a:p>
          <a:p>
            <a:pPr marL="0" indent="0">
              <a:buNone/>
            </a:pPr>
            <a:r>
              <a:rPr lang="en-US" sz="2000" dirty="0">
                <a:solidFill>
                  <a:schemeClr val="bg1"/>
                </a:solidFill>
                <a:ea typeface="+mn-lt"/>
                <a:cs typeface="+mn-lt"/>
              </a:rPr>
              <a:t>The data comes from a variety of sources, including researchers, web scraping, and the publishers themselves.</a:t>
            </a:r>
          </a:p>
        </p:txBody>
      </p:sp>
    </p:spTree>
    <p:extLst>
      <p:ext uri="{BB962C8B-B14F-4D97-AF65-F5344CB8AC3E}">
        <p14:creationId xmlns:p14="http://schemas.microsoft.com/office/powerpoint/2010/main" val="39482306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BB317F5B-2E6E-453A-A80F-4C80E4E013D2}"/>
              </a:ext>
            </a:extLst>
          </p:cNvPr>
          <p:cNvSpPr>
            <a:spLocks noGrp="1"/>
          </p:cNvSpPr>
          <p:nvPr>
            <p:ph type="title"/>
          </p:nvPr>
        </p:nvSpPr>
        <p:spPr>
          <a:xfrm>
            <a:off x="535020" y="685800"/>
            <a:ext cx="2780271" cy="5105400"/>
          </a:xfrm>
        </p:spPr>
        <p:txBody>
          <a:bodyPr>
            <a:normAutofit/>
          </a:bodyPr>
          <a:lstStyle/>
          <a:p>
            <a:r>
              <a:rPr lang="en-US" sz="4000">
                <a:solidFill>
                  <a:srgbClr val="FFFFFF"/>
                </a:solidFill>
                <a:cs typeface="Calibri Light"/>
              </a:rPr>
              <a:t>Ηow we organized the project:</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34A28FD6-AFB3-6CD8-6B16-0D0494AD25C3}"/>
              </a:ext>
            </a:extLst>
          </p:cNvPr>
          <p:cNvGraphicFramePr>
            <a:graphicFrameLocks noGrp="1"/>
          </p:cNvGraphicFramePr>
          <p:nvPr>
            <p:ph idx="1"/>
            <p:extLst>
              <p:ext uri="{D42A27DB-BD31-4B8C-83A1-F6EECF244321}">
                <p14:modId xmlns:p14="http://schemas.microsoft.com/office/powerpoint/2010/main" val="2745171421"/>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1429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1B3034-477D-8FCC-888C-88AA93F685ED}"/>
              </a:ext>
            </a:extLst>
          </p:cNvPr>
          <p:cNvSpPr>
            <a:spLocks noGrp="1"/>
          </p:cNvSpPr>
          <p:nvPr>
            <p:ph type="title"/>
          </p:nvPr>
        </p:nvSpPr>
        <p:spPr>
          <a:xfrm>
            <a:off x="1523984" y="1054121"/>
            <a:ext cx="9465131" cy="1184111"/>
          </a:xfrm>
        </p:spPr>
        <p:txBody>
          <a:bodyPr>
            <a:normAutofit/>
          </a:bodyPr>
          <a:lstStyle/>
          <a:p>
            <a:r>
              <a:rPr lang="en-US" dirty="0">
                <a:cs typeface="Calibri Light"/>
              </a:rPr>
              <a:t>First off all we cleaned the data:</a:t>
            </a:r>
            <a:endParaRPr lang="en-US" dirty="0"/>
          </a:p>
        </p:txBody>
      </p:sp>
      <p:sp>
        <p:nvSpPr>
          <p:cNvPr id="3" name="Content Placeholder 2">
            <a:extLst>
              <a:ext uri="{FF2B5EF4-FFF2-40B4-BE49-F238E27FC236}">
                <a16:creationId xmlns:a16="http://schemas.microsoft.com/office/drawing/2014/main" id="{CBE72549-6D8B-C536-7198-9AFBD267CE8E}"/>
              </a:ext>
            </a:extLst>
          </p:cNvPr>
          <p:cNvSpPr>
            <a:spLocks noGrp="1"/>
          </p:cNvSpPr>
          <p:nvPr>
            <p:ph idx="1"/>
          </p:nvPr>
        </p:nvSpPr>
        <p:spPr>
          <a:xfrm>
            <a:off x="1524000" y="2399099"/>
            <a:ext cx="9465564" cy="3400969"/>
          </a:xfrm>
        </p:spPr>
        <p:txBody>
          <a:bodyPr vert="horz" lIns="91440" tIns="45720" rIns="91440" bIns="45720" rtlCol="0">
            <a:normAutofit/>
          </a:bodyPr>
          <a:lstStyle/>
          <a:p>
            <a:r>
              <a:rPr lang="en-US" sz="2200">
                <a:cs typeface="Calibri"/>
              </a:rPr>
              <a:t> We </a:t>
            </a:r>
            <a:r>
              <a:rPr lang="en-US" sz="2200">
                <a:ea typeface="+mn-lt"/>
                <a:cs typeface="+mn-lt"/>
              </a:rPr>
              <a:t>removed the scraped data by creating a boolean mask that identifies rows with invalid ISSN numbers and using this mask to remove those rows from the DataFrame.</a:t>
            </a:r>
          </a:p>
          <a:p>
            <a:r>
              <a:rPr lang="en-US" sz="2200">
                <a:ea typeface="+mn-lt"/>
                <a:cs typeface="+mn-lt"/>
              </a:rPr>
              <a:t>To get rid of blank fields we used the </a:t>
            </a:r>
            <a:r>
              <a:rPr lang="en-US" sz="2200" b="1">
                <a:ea typeface="+mn-lt"/>
                <a:cs typeface="+mn-lt"/>
              </a:rPr>
              <a:t>dropna() </a:t>
            </a:r>
            <a:r>
              <a:rPr lang="en-US" sz="2200">
                <a:ea typeface="+mn-lt"/>
                <a:cs typeface="+mn-lt"/>
              </a:rPr>
              <a:t>method.</a:t>
            </a:r>
          </a:p>
          <a:p>
            <a:r>
              <a:rPr lang="en-US" sz="2200">
                <a:ea typeface="+mn-lt"/>
                <a:cs typeface="+mn-lt"/>
              </a:rPr>
              <a:t>To get rid of possible duplications we used the </a:t>
            </a:r>
            <a:r>
              <a:rPr lang="en-US" sz="2200" b="1">
                <a:latin typeface="Consolas"/>
                <a:ea typeface="+mn-lt"/>
                <a:cs typeface="+mn-lt"/>
              </a:rPr>
              <a:t>drop_duplicates()</a:t>
            </a:r>
            <a:r>
              <a:rPr lang="en-US" sz="2200">
                <a:ea typeface="+mn-lt"/>
                <a:cs typeface="+mn-lt"/>
              </a:rPr>
              <a:t> method.</a:t>
            </a:r>
            <a:endParaRPr lang="en-US" sz="2200">
              <a:cs typeface="Calibri" panose="020F0502020204030204"/>
            </a:endParaRPr>
          </a:p>
          <a:p>
            <a:r>
              <a:rPr lang="en-US" sz="2200">
                <a:cs typeface="Calibri" panose="020F0502020204030204"/>
              </a:rPr>
              <a:t>To fix encoding issues with </a:t>
            </a:r>
            <a:r>
              <a:rPr lang="en-US" sz="2200" b="1">
                <a:ea typeface="+mn-lt"/>
                <a:cs typeface="+mn-lt"/>
              </a:rPr>
              <a:t>'journal_name', </a:t>
            </a:r>
            <a:r>
              <a:rPr lang="en-US" sz="2200">
                <a:ea typeface="+mn-lt"/>
                <a:cs typeface="+mn-lt"/>
              </a:rPr>
              <a:t>we used the </a:t>
            </a:r>
            <a:r>
              <a:rPr lang="en-US" sz="2200" b="1">
                <a:ea typeface="+mn-lt"/>
                <a:cs typeface="+mn-lt"/>
              </a:rPr>
              <a:t>encode()</a:t>
            </a:r>
            <a:r>
              <a:rPr lang="en-US" sz="2200">
                <a:ea typeface="+mn-lt"/>
                <a:cs typeface="+mn-lt"/>
              </a:rPr>
              <a:t>  method for 'utf-8'.Then, we used the </a:t>
            </a:r>
            <a:r>
              <a:rPr lang="en-US" sz="2200" b="1">
                <a:latin typeface="Consolas"/>
                <a:ea typeface="+mn-lt"/>
                <a:cs typeface="+mn-lt"/>
              </a:rPr>
              <a:t>decode()</a:t>
            </a:r>
            <a:r>
              <a:rPr lang="en-US" sz="2200">
                <a:ea typeface="+mn-lt"/>
                <a:cs typeface="+mn-lt"/>
              </a:rPr>
              <a:t> method  to decode the byte string back to ASCII encoding.</a:t>
            </a:r>
            <a:endParaRPr lang="en-US" sz="2200" b="1">
              <a:cs typeface="Calibri" panose="020F0502020204030204"/>
            </a:endParaRPr>
          </a:p>
        </p:txBody>
      </p:sp>
    </p:spTree>
    <p:extLst>
      <p:ext uri="{BB962C8B-B14F-4D97-AF65-F5344CB8AC3E}">
        <p14:creationId xmlns:p14="http://schemas.microsoft.com/office/powerpoint/2010/main" val="3345203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4053A8-216A-74E3-D23F-EC0568BBDB12}"/>
              </a:ext>
            </a:extLst>
          </p:cNvPr>
          <p:cNvSpPr>
            <a:spLocks noGrp="1"/>
          </p:cNvSpPr>
          <p:nvPr>
            <p:ph type="title"/>
          </p:nvPr>
        </p:nvSpPr>
        <p:spPr>
          <a:xfrm>
            <a:off x="1523984" y="1054121"/>
            <a:ext cx="9465131" cy="1184111"/>
          </a:xfrm>
        </p:spPr>
        <p:txBody>
          <a:bodyPr>
            <a:normAutofit/>
          </a:bodyPr>
          <a:lstStyle/>
          <a:p>
            <a:r>
              <a:rPr lang="en-US" dirty="0">
                <a:cs typeface="Calibri Light"/>
              </a:rPr>
              <a:t>EDA</a:t>
            </a:r>
            <a:endParaRPr lang="en-US" dirty="0"/>
          </a:p>
        </p:txBody>
      </p:sp>
      <p:sp>
        <p:nvSpPr>
          <p:cNvPr id="3" name="Content Placeholder 2">
            <a:extLst>
              <a:ext uri="{FF2B5EF4-FFF2-40B4-BE49-F238E27FC236}">
                <a16:creationId xmlns:a16="http://schemas.microsoft.com/office/drawing/2014/main" id="{EDB15984-FAD6-F5C7-6B15-E4CBD84411CA}"/>
              </a:ext>
            </a:extLst>
          </p:cNvPr>
          <p:cNvSpPr>
            <a:spLocks noGrp="1"/>
          </p:cNvSpPr>
          <p:nvPr>
            <p:ph idx="1"/>
          </p:nvPr>
        </p:nvSpPr>
        <p:spPr>
          <a:xfrm>
            <a:off x="1524000" y="2399099"/>
            <a:ext cx="9465564" cy="3400969"/>
          </a:xfrm>
        </p:spPr>
        <p:txBody>
          <a:bodyPr vert="horz" lIns="91440" tIns="45720" rIns="91440" bIns="45720" rtlCol="0">
            <a:normAutofit/>
          </a:bodyPr>
          <a:lstStyle/>
          <a:p>
            <a:pPr marL="0" indent="0">
              <a:buNone/>
            </a:pPr>
            <a:r>
              <a:rPr lang="en-US" sz="2400">
                <a:cs typeface="Calibri"/>
              </a:rPr>
              <a:t>After the cleaning we moved to EDA.</a:t>
            </a:r>
          </a:p>
          <a:p>
            <a:r>
              <a:rPr lang="en-US" sz="2400">
                <a:ea typeface="+mn-lt"/>
                <a:cs typeface="+mn-lt"/>
              </a:rPr>
              <a:t>For the EDA we used the function .</a:t>
            </a:r>
            <a:r>
              <a:rPr lang="en-US" sz="2400">
                <a:cs typeface="Calibri"/>
              </a:rPr>
              <a:t>describe() for basic descriptive statistics for numerical columns.</a:t>
            </a:r>
            <a:endParaRPr lang="en-US" sz="2400">
              <a:ea typeface="+mn-lt"/>
              <a:cs typeface="+mn-lt"/>
            </a:endParaRPr>
          </a:p>
          <a:p>
            <a:r>
              <a:rPr lang="en-US" sz="2400">
                <a:cs typeface="Calibri"/>
              </a:rPr>
              <a:t>We also used the .info() function to check the </a:t>
            </a:r>
            <a:r>
              <a:rPr lang="en-US" sz="2400">
                <a:ea typeface="+mn-lt"/>
                <a:cs typeface="+mn-lt"/>
              </a:rPr>
              <a:t>data types of each column and more.</a:t>
            </a:r>
            <a:endParaRPr lang="en-US" sz="2400">
              <a:cs typeface="Calibri"/>
            </a:endParaRPr>
          </a:p>
          <a:p>
            <a:r>
              <a:rPr lang="en-US" sz="2400">
                <a:cs typeface="Calibri"/>
              </a:rPr>
              <a:t>And the </a:t>
            </a:r>
            <a:r>
              <a:rPr lang="en-US" sz="2400">
                <a:ea typeface="+mn-lt"/>
                <a:cs typeface="+mn-lt"/>
              </a:rPr>
              <a:t>.nunique() function to fine number of unique values for each column.</a:t>
            </a:r>
          </a:p>
          <a:p>
            <a:endParaRPr lang="en-US" sz="2400">
              <a:cs typeface="Calibri"/>
            </a:endParaRPr>
          </a:p>
          <a:p>
            <a:endParaRPr lang="en-US" sz="2400">
              <a:cs typeface="Calibri"/>
            </a:endParaRPr>
          </a:p>
          <a:p>
            <a:pPr marL="457200" indent="-457200"/>
            <a:endParaRPr lang="en-US" sz="2400">
              <a:cs typeface="Calibri"/>
            </a:endParaRPr>
          </a:p>
          <a:p>
            <a:pPr marL="0" indent="0">
              <a:buNone/>
            </a:pPr>
            <a:endParaRPr lang="en-US" sz="2400">
              <a:cs typeface="Calibri"/>
            </a:endParaRPr>
          </a:p>
          <a:p>
            <a:pPr marL="0" indent="0">
              <a:buNone/>
            </a:pPr>
            <a:endParaRPr lang="en-US" sz="2400">
              <a:cs typeface="Calibri"/>
            </a:endParaRPr>
          </a:p>
          <a:p>
            <a:endParaRPr lang="en-US" sz="2400">
              <a:cs typeface="Calibri"/>
            </a:endParaRPr>
          </a:p>
        </p:txBody>
      </p:sp>
    </p:spTree>
    <p:extLst>
      <p:ext uri="{BB962C8B-B14F-4D97-AF65-F5344CB8AC3E}">
        <p14:creationId xmlns:p14="http://schemas.microsoft.com/office/powerpoint/2010/main" val="668862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8A4132F-DEC6-4332-A00C-A11AD4519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9047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9B38642C-62C4-4E31-A5D3-BB1DD8CA3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663583" cy="6858478"/>
          </a:xfrm>
          <a:custGeom>
            <a:avLst/>
            <a:gdLst>
              <a:gd name="connsiteX0" fmla="*/ 0 w 8663583"/>
              <a:gd name="connsiteY0" fmla="*/ 0 h 6858478"/>
              <a:gd name="connsiteX1" fmla="*/ 480486 w 8663583"/>
              <a:gd name="connsiteY1" fmla="*/ 0 h 6858478"/>
              <a:gd name="connsiteX2" fmla="*/ 4415403 w 8663583"/>
              <a:gd name="connsiteY2" fmla="*/ 0 h 6858478"/>
              <a:gd name="connsiteX3" fmla="*/ 5481631 w 8663583"/>
              <a:gd name="connsiteY3" fmla="*/ 0 h 6858478"/>
              <a:gd name="connsiteX4" fmla="*/ 5487208 w 8663583"/>
              <a:gd name="connsiteY4" fmla="*/ 0 h 6858478"/>
              <a:gd name="connsiteX5" fmla="*/ 8663583 w 8663583"/>
              <a:gd name="connsiteY5" fmla="*/ 6858478 h 6858478"/>
              <a:gd name="connsiteX6" fmla="*/ 1239028 w 8663583"/>
              <a:gd name="connsiteY6" fmla="*/ 6858478 h 6858478"/>
              <a:gd name="connsiteX7" fmla="*/ 1239288 w 8663583"/>
              <a:gd name="connsiteY7" fmla="*/ 6857916 h 6858478"/>
              <a:gd name="connsiteX8" fmla="*/ 480486 w 8663583"/>
              <a:gd name="connsiteY8" fmla="*/ 6857916 h 6858478"/>
              <a:gd name="connsiteX9" fmla="*/ 480486 w 8663583"/>
              <a:gd name="connsiteY9" fmla="*/ 6858000 h 6858478"/>
              <a:gd name="connsiteX10" fmla="*/ 0 w 8663583"/>
              <a:gd name="connsiteY10" fmla="*/ 685800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63583" h="6858478">
                <a:moveTo>
                  <a:pt x="0" y="0"/>
                </a:moveTo>
                <a:lnTo>
                  <a:pt x="480486" y="0"/>
                </a:lnTo>
                <a:lnTo>
                  <a:pt x="4415403" y="0"/>
                </a:lnTo>
                <a:lnTo>
                  <a:pt x="5481631" y="0"/>
                </a:lnTo>
                <a:lnTo>
                  <a:pt x="5487208" y="0"/>
                </a:lnTo>
                <a:lnTo>
                  <a:pt x="8663583" y="6858478"/>
                </a:lnTo>
                <a:lnTo>
                  <a:pt x="1239028" y="6858478"/>
                </a:lnTo>
                <a:lnTo>
                  <a:pt x="1239288" y="6857916"/>
                </a:lnTo>
                <a:lnTo>
                  <a:pt x="480486" y="6857916"/>
                </a:lnTo>
                <a:lnTo>
                  <a:pt x="480486"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A9F66240-8C38-4069-A5C9-2D3FCD97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234957" cy="6858478"/>
          </a:xfrm>
          <a:custGeom>
            <a:avLst/>
            <a:gdLst>
              <a:gd name="connsiteX0" fmla="*/ 156905 w 8234957"/>
              <a:gd name="connsiteY0" fmla="*/ 0 h 6858478"/>
              <a:gd name="connsiteX1" fmla="*/ 3986777 w 8234957"/>
              <a:gd name="connsiteY1" fmla="*/ 0 h 6858478"/>
              <a:gd name="connsiteX2" fmla="*/ 5053005 w 8234957"/>
              <a:gd name="connsiteY2" fmla="*/ 0 h 6858478"/>
              <a:gd name="connsiteX3" fmla="*/ 5058582 w 8234957"/>
              <a:gd name="connsiteY3" fmla="*/ 0 h 6858478"/>
              <a:gd name="connsiteX4" fmla="*/ 8234957 w 8234957"/>
              <a:gd name="connsiteY4" fmla="*/ 6858478 h 6858478"/>
              <a:gd name="connsiteX5" fmla="*/ 810402 w 8234957"/>
              <a:gd name="connsiteY5" fmla="*/ 6858478 h 6858478"/>
              <a:gd name="connsiteX6" fmla="*/ 810662 w 8234957"/>
              <a:gd name="connsiteY6" fmla="*/ 6857916 h 6858478"/>
              <a:gd name="connsiteX7" fmla="*/ 156905 w 8234957"/>
              <a:gd name="connsiteY7" fmla="*/ 6857916 h 6858478"/>
              <a:gd name="connsiteX8" fmla="*/ 156905 w 8234957"/>
              <a:gd name="connsiteY8" fmla="*/ 6858478 h 6858478"/>
              <a:gd name="connsiteX9" fmla="*/ 0 w 8234957"/>
              <a:gd name="connsiteY9" fmla="*/ 6858478 h 6858478"/>
              <a:gd name="connsiteX10" fmla="*/ 0 w 8234957"/>
              <a:gd name="connsiteY10" fmla="*/ 479 h 6858478"/>
              <a:gd name="connsiteX11" fmla="*/ 156905 w 8234957"/>
              <a:gd name="connsiteY11" fmla="*/ 479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34957" h="6858478">
                <a:moveTo>
                  <a:pt x="156905" y="0"/>
                </a:moveTo>
                <a:lnTo>
                  <a:pt x="3986777" y="0"/>
                </a:lnTo>
                <a:lnTo>
                  <a:pt x="5053005" y="0"/>
                </a:lnTo>
                <a:lnTo>
                  <a:pt x="5058582" y="0"/>
                </a:lnTo>
                <a:lnTo>
                  <a:pt x="8234957" y="6858478"/>
                </a:lnTo>
                <a:lnTo>
                  <a:pt x="810402" y="6858478"/>
                </a:lnTo>
                <a:lnTo>
                  <a:pt x="810662" y="6857916"/>
                </a:lnTo>
                <a:lnTo>
                  <a:pt x="156905" y="6857916"/>
                </a:lnTo>
                <a:lnTo>
                  <a:pt x="156905" y="6858478"/>
                </a:lnTo>
                <a:lnTo>
                  <a:pt x="0" y="6858478"/>
                </a:lnTo>
                <a:lnTo>
                  <a:pt x="0" y="479"/>
                </a:lnTo>
                <a:lnTo>
                  <a:pt x="15690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3F75105-5C46-F9D5-A4F8-AC442D7900BE}"/>
              </a:ext>
            </a:extLst>
          </p:cNvPr>
          <p:cNvSpPr>
            <a:spLocks noGrp="1"/>
          </p:cNvSpPr>
          <p:nvPr>
            <p:ph type="title"/>
          </p:nvPr>
        </p:nvSpPr>
        <p:spPr>
          <a:xfrm>
            <a:off x="654581" y="-904875"/>
            <a:ext cx="4378881" cy="1325563"/>
          </a:xfrm>
        </p:spPr>
        <p:txBody>
          <a:bodyPr>
            <a:normAutofit fontScale="90000"/>
          </a:bodyPr>
          <a:lstStyle/>
          <a:p>
            <a:pPr>
              <a:spcBef>
                <a:spcPts val="1000"/>
              </a:spcBef>
            </a:pPr>
            <a:br>
              <a:rPr lang="en-US" dirty="0">
                <a:ea typeface="+mj-lt"/>
                <a:cs typeface="+mj-lt"/>
              </a:rPr>
            </a:br>
            <a:br>
              <a:rPr lang="en-US" dirty="0">
                <a:ea typeface="+mj-lt"/>
                <a:cs typeface="+mj-lt"/>
              </a:rPr>
            </a:br>
            <a:r>
              <a:rPr lang="en-US" dirty="0">
                <a:solidFill>
                  <a:schemeClr val="bg1"/>
                </a:solidFill>
                <a:ea typeface="+mj-lt"/>
                <a:cs typeface="+mj-lt"/>
              </a:rPr>
              <a:t>First Dataset EDA</a:t>
            </a:r>
          </a:p>
          <a:p>
            <a:pPr marL="285750" indent="-285750">
              <a:spcBef>
                <a:spcPts val="1000"/>
              </a:spcBef>
              <a:buFont typeface="Arial"/>
              <a:buChar char="•"/>
            </a:pPr>
            <a:endParaRPr lang="en-US" dirty="0">
              <a:ea typeface="+mj-lt"/>
              <a:cs typeface="+mj-lt"/>
            </a:endParaRPr>
          </a:p>
          <a:p>
            <a:endParaRPr lang="en-US" dirty="0">
              <a:cs typeface="Calibri Light"/>
            </a:endParaRPr>
          </a:p>
        </p:txBody>
      </p:sp>
      <p:sp>
        <p:nvSpPr>
          <p:cNvPr id="3" name="Content Placeholder 2">
            <a:extLst>
              <a:ext uri="{FF2B5EF4-FFF2-40B4-BE49-F238E27FC236}">
                <a16:creationId xmlns:a16="http://schemas.microsoft.com/office/drawing/2014/main" id="{03836451-28D1-F8ED-4E00-4131A159C7D7}"/>
              </a:ext>
            </a:extLst>
          </p:cNvPr>
          <p:cNvSpPr>
            <a:spLocks noGrp="1"/>
          </p:cNvSpPr>
          <p:nvPr>
            <p:ph idx="1"/>
          </p:nvPr>
        </p:nvSpPr>
        <p:spPr>
          <a:xfrm>
            <a:off x="804672" y="1512824"/>
            <a:ext cx="5076090" cy="4844103"/>
          </a:xfrm>
        </p:spPr>
        <p:txBody>
          <a:bodyPr vert="horz" lIns="91440" tIns="45720" rIns="91440" bIns="45720" rtlCol="0" anchor="t">
            <a:normAutofit/>
          </a:bodyPr>
          <a:lstStyle/>
          <a:p>
            <a:r>
              <a:rPr lang="en-US" sz="2000" dirty="0">
                <a:cs typeface="Calibri"/>
              </a:rPr>
              <a:t>The only column in this dataset which has numerical data is the hybrid.</a:t>
            </a:r>
          </a:p>
          <a:p>
            <a:r>
              <a:rPr lang="en-US" sz="2000" dirty="0">
                <a:ea typeface="+mn-lt"/>
                <a:cs typeface="+mn-lt"/>
              </a:rPr>
              <a:t>With just a very small fraction of values being 1, the mean of 0.000319 suggests that the great majority of entries in this column are zero. Given that 75% of the values are zero, this is consistent. Thus, hybrids do not make up 75% of the population.</a:t>
            </a:r>
          </a:p>
          <a:p>
            <a:r>
              <a:rPr lang="en-US" sz="2000" dirty="0">
                <a:ea typeface="+mn-lt"/>
                <a:cs typeface="+mn-lt"/>
              </a:rPr>
              <a:t>The 25th percentile, median, and 75th percentile are all 0, indicating that the majority of values in this column are 0.</a:t>
            </a:r>
            <a:endParaRPr lang="en-US" sz="2000" dirty="0">
              <a:cs typeface="Calibri"/>
            </a:endParaRPr>
          </a:p>
          <a:p>
            <a:r>
              <a:rPr lang="en-US" sz="2000" dirty="0">
                <a:ea typeface="+mn-lt"/>
                <a:cs typeface="+mn-lt"/>
              </a:rPr>
              <a:t>Overall, this data reveals that only a very tiny percentage of the journals or publishers in the sample are hybrid, with the great majority not being hybrid.</a:t>
            </a:r>
            <a:endParaRPr lang="en-US" dirty="0">
              <a:ea typeface="+mn-lt"/>
              <a:cs typeface="+mn-lt"/>
            </a:endParaRPr>
          </a:p>
          <a:p>
            <a:endParaRPr lang="en-US" sz="2000" dirty="0">
              <a:cs typeface="Calibri"/>
            </a:endParaRPr>
          </a:p>
          <a:p>
            <a:endParaRPr lang="en-US" sz="2000">
              <a:cs typeface="Calibri"/>
            </a:endParaRPr>
          </a:p>
          <a:p>
            <a:endParaRPr lang="en-US" sz="2000">
              <a:ea typeface="+mn-lt"/>
              <a:cs typeface="+mn-lt"/>
            </a:endParaRPr>
          </a:p>
          <a:p>
            <a:endParaRPr lang="en-US" sz="2000">
              <a:cs typeface="Calibri"/>
            </a:endParaRPr>
          </a:p>
          <a:p>
            <a:endParaRPr lang="en-US" sz="2000">
              <a:cs typeface="Calibri"/>
            </a:endParaRPr>
          </a:p>
          <a:p>
            <a:endParaRPr lang="en-US" sz="2000" dirty="0">
              <a:cs typeface="Calibri"/>
            </a:endParaRPr>
          </a:p>
          <a:p>
            <a:endParaRPr lang="en-US" sz="2000">
              <a:cs typeface="Calibri"/>
            </a:endParaRPr>
          </a:p>
        </p:txBody>
      </p:sp>
      <p:pic>
        <p:nvPicPr>
          <p:cNvPr id="4" name="Picture 4">
            <a:extLst>
              <a:ext uri="{FF2B5EF4-FFF2-40B4-BE49-F238E27FC236}">
                <a16:creationId xmlns:a16="http://schemas.microsoft.com/office/drawing/2014/main" id="{CBD304FE-F567-160A-0DCF-12F284C53D14}"/>
              </a:ext>
            </a:extLst>
          </p:cNvPr>
          <p:cNvPicPr>
            <a:picLocks noChangeAspect="1"/>
          </p:cNvPicPr>
          <p:nvPr/>
        </p:nvPicPr>
        <p:blipFill>
          <a:blip r:embed="rId2"/>
          <a:stretch>
            <a:fillRect/>
          </a:stretch>
        </p:blipFill>
        <p:spPr>
          <a:xfrm>
            <a:off x="7106802" y="654956"/>
            <a:ext cx="4772455" cy="2240726"/>
          </a:xfrm>
          <a:prstGeom prst="rect">
            <a:avLst/>
          </a:prstGeom>
        </p:spPr>
      </p:pic>
      <p:pic>
        <p:nvPicPr>
          <p:cNvPr id="5" name="Picture 5" descr="Text&#10;&#10;Description automatically generated">
            <a:extLst>
              <a:ext uri="{FF2B5EF4-FFF2-40B4-BE49-F238E27FC236}">
                <a16:creationId xmlns:a16="http://schemas.microsoft.com/office/drawing/2014/main" id="{2EA1458F-F4EF-C36C-736D-EC58FDF4459E}"/>
              </a:ext>
            </a:extLst>
          </p:cNvPr>
          <p:cNvPicPr>
            <a:picLocks noChangeAspect="1"/>
          </p:cNvPicPr>
          <p:nvPr/>
        </p:nvPicPr>
        <p:blipFill>
          <a:blip r:embed="rId3"/>
          <a:stretch>
            <a:fillRect/>
          </a:stretch>
        </p:blipFill>
        <p:spPr>
          <a:xfrm>
            <a:off x="9128619" y="3475182"/>
            <a:ext cx="2519729" cy="3037470"/>
          </a:xfrm>
          <a:prstGeom prst="rect">
            <a:avLst/>
          </a:prstGeom>
        </p:spPr>
      </p:pic>
    </p:spTree>
    <p:extLst>
      <p:ext uri="{BB962C8B-B14F-4D97-AF65-F5344CB8AC3E}">
        <p14:creationId xmlns:p14="http://schemas.microsoft.com/office/powerpoint/2010/main" val="341742795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837189D-A342-B4E4-6C6D-A79DBD16150C}"/>
              </a:ext>
            </a:extLst>
          </p:cNvPr>
          <p:cNvSpPr>
            <a:spLocks noGrp="1"/>
          </p:cNvSpPr>
          <p:nvPr>
            <p:ph idx="1"/>
          </p:nvPr>
        </p:nvSpPr>
        <p:spPr>
          <a:xfrm>
            <a:off x="1295400" y="1711560"/>
            <a:ext cx="4800600" cy="5073934"/>
          </a:xfrm>
        </p:spPr>
        <p:txBody>
          <a:bodyPr vert="horz" lIns="91440" tIns="45720" rIns="91440" bIns="45720" rtlCol="0" anchor="t">
            <a:normAutofit fontScale="92500"/>
          </a:bodyPr>
          <a:lstStyle/>
          <a:p>
            <a:pPr marL="0" indent="0">
              <a:buNone/>
            </a:pPr>
            <a:r>
              <a:rPr lang="en-US" sz="2000" dirty="0">
                <a:solidFill>
                  <a:schemeClr val="bg1"/>
                </a:solidFill>
                <a:ea typeface="+mn-lt"/>
                <a:cs typeface="+mn-lt"/>
              </a:rPr>
              <a:t>The information of the Second dataset:</a:t>
            </a:r>
            <a:endParaRPr lang="en-US" dirty="0">
              <a:solidFill>
                <a:schemeClr val="bg1"/>
              </a:solidFill>
            </a:endParaRPr>
          </a:p>
          <a:p>
            <a:pPr marL="0" indent="0">
              <a:buNone/>
            </a:pPr>
            <a:r>
              <a:rPr lang="en-US" sz="2000" dirty="0">
                <a:solidFill>
                  <a:schemeClr val="bg1"/>
                </a:solidFill>
                <a:ea typeface="+mn-lt"/>
                <a:cs typeface="+mn-lt"/>
              </a:rPr>
              <a:t> From the </a:t>
            </a:r>
            <a:r>
              <a:rPr lang="en-US" sz="2000" dirty="0" err="1">
                <a:solidFill>
                  <a:schemeClr val="bg1"/>
                </a:solidFill>
                <a:ea typeface="+mn-lt"/>
                <a:cs typeface="+mn-lt"/>
              </a:rPr>
              <a:t>citation_count_sum</a:t>
            </a:r>
            <a:r>
              <a:rPr lang="en-US" sz="2000" dirty="0">
                <a:solidFill>
                  <a:schemeClr val="bg1"/>
                </a:solidFill>
                <a:ea typeface="+mn-lt"/>
                <a:cs typeface="+mn-lt"/>
              </a:rPr>
              <a:t> we understand:</a:t>
            </a:r>
          </a:p>
          <a:p>
            <a:r>
              <a:rPr lang="en-US" sz="2000" dirty="0">
                <a:solidFill>
                  <a:schemeClr val="bg1"/>
                </a:solidFill>
                <a:ea typeface="+mn-lt"/>
                <a:cs typeface="+mn-lt"/>
              </a:rPr>
              <a:t>The standard deviation of 7996.860704 indicates that the citation counts are quite spread out, with some journals or publishers having very high citation counts and others having very low citation counts.</a:t>
            </a:r>
          </a:p>
          <a:p>
            <a:r>
              <a:rPr lang="en-US" sz="2000" dirty="0">
                <a:solidFill>
                  <a:schemeClr val="bg1"/>
                </a:solidFill>
                <a:ea typeface="+mn-lt"/>
                <a:cs typeface="+mn-lt"/>
              </a:rPr>
              <a:t>Overall, the data indicate that the citation counts for the journals or publishers in this dataset are fairly diverse, with a reasonably high mean but a huge standard deviation indicating that there are many outliers with extremely high citation counts. Although 75% of journals or publishers have a citation count of 1097 or fewer, the bulk have relatively low citation counts.</a:t>
            </a:r>
          </a:p>
          <a:p>
            <a:endParaRPr lang="en-US" sz="2000">
              <a:solidFill>
                <a:schemeClr val="bg1"/>
              </a:solidFill>
              <a:cs typeface="Calibri"/>
            </a:endParaRPr>
          </a:p>
          <a:p>
            <a:endParaRPr lang="en-US" sz="2000">
              <a:solidFill>
                <a:schemeClr val="bg1"/>
              </a:solidFill>
              <a:cs typeface="Calibri"/>
            </a:endParaRPr>
          </a:p>
          <a:p>
            <a:endParaRPr lang="en-US" sz="2000">
              <a:solidFill>
                <a:schemeClr val="bg1"/>
              </a:solidFill>
              <a:cs typeface="Calibri"/>
            </a:endParaRPr>
          </a:p>
          <a:p>
            <a:pPr marL="0" indent="0">
              <a:buNone/>
            </a:pPr>
            <a:endParaRPr lang="en-US" sz="2000" dirty="0">
              <a:solidFill>
                <a:schemeClr val="bg1"/>
              </a:solidFill>
              <a:ea typeface="+mn-lt"/>
              <a:cs typeface="+mn-lt"/>
            </a:endParaRPr>
          </a:p>
          <a:p>
            <a:endParaRPr lang="en-US" sz="2000">
              <a:solidFill>
                <a:schemeClr val="bg1"/>
              </a:solidFill>
              <a:cs typeface="Calibri"/>
            </a:endParaRPr>
          </a:p>
        </p:txBody>
      </p:sp>
      <p:sp>
        <p:nvSpPr>
          <p:cNvPr id="14" name="Rectangle 13">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text&#10;&#10;Description automatically generated">
            <a:extLst>
              <a:ext uri="{FF2B5EF4-FFF2-40B4-BE49-F238E27FC236}">
                <a16:creationId xmlns:a16="http://schemas.microsoft.com/office/drawing/2014/main" id="{378B3932-8CDD-CC68-C0CB-B410BE7B2352}"/>
              </a:ext>
            </a:extLst>
          </p:cNvPr>
          <p:cNvPicPr>
            <a:picLocks noChangeAspect="1"/>
          </p:cNvPicPr>
          <p:nvPr/>
        </p:nvPicPr>
        <p:blipFill>
          <a:blip r:embed="rId2"/>
          <a:stretch>
            <a:fillRect/>
          </a:stretch>
        </p:blipFill>
        <p:spPr>
          <a:xfrm>
            <a:off x="6491570" y="284136"/>
            <a:ext cx="3935004" cy="2968884"/>
          </a:xfrm>
          <a:prstGeom prst="rect">
            <a:avLst/>
          </a:prstGeom>
        </p:spPr>
      </p:pic>
      <p:sp>
        <p:nvSpPr>
          <p:cNvPr id="16" name="Rectangle 15">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C194E7-988B-952A-1B96-2FBD683C3B11}"/>
              </a:ext>
            </a:extLst>
          </p:cNvPr>
          <p:cNvSpPr>
            <a:spLocks noGrp="1"/>
          </p:cNvSpPr>
          <p:nvPr>
            <p:ph type="title"/>
          </p:nvPr>
        </p:nvSpPr>
        <p:spPr>
          <a:xfrm>
            <a:off x="919018" y="-581601"/>
            <a:ext cx="10515600" cy="552017"/>
          </a:xfrm>
        </p:spPr>
        <p:txBody>
          <a:bodyPr>
            <a:noAutofit/>
          </a:bodyPr>
          <a:lstStyle/>
          <a:p>
            <a:r>
              <a:rPr lang="en-US" sz="1800" b="1" dirty="0">
                <a:cs typeface="Calibri Light"/>
              </a:rPr>
              <a:t>Second Dataset EDA</a:t>
            </a:r>
            <a:endParaRPr lang="en-US" sz="1800" b="1" dirty="0"/>
          </a:p>
        </p:txBody>
      </p:sp>
      <p:pic>
        <p:nvPicPr>
          <p:cNvPr id="6" name="Picture 6" descr="Chart&#10;&#10;Description automatically generated">
            <a:extLst>
              <a:ext uri="{FF2B5EF4-FFF2-40B4-BE49-F238E27FC236}">
                <a16:creationId xmlns:a16="http://schemas.microsoft.com/office/drawing/2014/main" id="{2759D230-1239-77C7-365F-F5980D46C669}"/>
              </a:ext>
            </a:extLst>
          </p:cNvPr>
          <p:cNvPicPr>
            <a:picLocks noChangeAspect="1"/>
          </p:cNvPicPr>
          <p:nvPr/>
        </p:nvPicPr>
        <p:blipFill>
          <a:blip r:embed="rId3"/>
          <a:stretch>
            <a:fillRect/>
          </a:stretch>
        </p:blipFill>
        <p:spPr>
          <a:xfrm>
            <a:off x="7955667" y="3647842"/>
            <a:ext cx="3736693" cy="2976848"/>
          </a:xfrm>
          <a:prstGeom prst="rect">
            <a:avLst/>
          </a:prstGeom>
        </p:spPr>
      </p:pic>
    </p:spTree>
    <p:extLst>
      <p:ext uri="{BB962C8B-B14F-4D97-AF65-F5344CB8AC3E}">
        <p14:creationId xmlns:p14="http://schemas.microsoft.com/office/powerpoint/2010/main" val="3020901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444312A1-65DD-2693-77DE-C7579856AF7C}"/>
              </a:ext>
            </a:extLst>
          </p:cNvPr>
          <p:cNvSpPr>
            <a:spLocks noGrp="1"/>
          </p:cNvSpPr>
          <p:nvPr>
            <p:ph type="title"/>
          </p:nvPr>
        </p:nvSpPr>
        <p:spPr>
          <a:xfrm>
            <a:off x="798945" y="-727075"/>
            <a:ext cx="4800600" cy="1325563"/>
          </a:xfrm>
        </p:spPr>
        <p:txBody>
          <a:bodyPr anchor="b">
            <a:normAutofit/>
          </a:bodyPr>
          <a:lstStyle/>
          <a:p>
            <a:r>
              <a:rPr lang="en-US" b="1" dirty="0">
                <a:solidFill>
                  <a:srgbClr val="000000"/>
                </a:solidFill>
                <a:cs typeface="Calibri Light"/>
              </a:rPr>
              <a:t>Second</a:t>
            </a:r>
            <a:r>
              <a:rPr lang="en-US" b="1" dirty="0">
                <a:ea typeface="+mj-lt"/>
                <a:cs typeface="+mj-lt"/>
              </a:rPr>
              <a:t> Dataset EDA</a:t>
            </a:r>
            <a:endParaRPr lang="en-US" dirty="0">
              <a:solidFill>
                <a:srgbClr val="FFFFFF"/>
              </a:solidFill>
              <a:ea typeface="+mj-lt"/>
              <a:cs typeface="+mj-lt"/>
            </a:endParaRPr>
          </a:p>
          <a:p>
            <a:endParaRPr lang="en-US" b="1" dirty="0">
              <a:cs typeface="Calibri Light"/>
            </a:endParaRPr>
          </a:p>
        </p:txBody>
      </p:sp>
      <p:cxnSp>
        <p:nvCxnSpPr>
          <p:cNvPr id="14" name="Straight Connector 13">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ACC5F98A-1FC5-8D13-40C8-A7D23A287193}"/>
              </a:ext>
            </a:extLst>
          </p:cNvPr>
          <p:cNvSpPr>
            <a:spLocks noGrp="1"/>
          </p:cNvSpPr>
          <p:nvPr>
            <p:ph idx="1"/>
          </p:nvPr>
        </p:nvSpPr>
        <p:spPr>
          <a:xfrm>
            <a:off x="1295400" y="1665379"/>
            <a:ext cx="4800600" cy="5050843"/>
          </a:xfrm>
        </p:spPr>
        <p:txBody>
          <a:bodyPr vert="horz" lIns="91440" tIns="45720" rIns="91440" bIns="45720" rtlCol="0" anchor="t">
            <a:normAutofit lnSpcReduction="10000"/>
          </a:bodyPr>
          <a:lstStyle/>
          <a:p>
            <a:pPr marL="0" indent="0">
              <a:buNone/>
            </a:pPr>
            <a:r>
              <a:rPr lang="en-US" sz="2000" dirty="0">
                <a:solidFill>
                  <a:schemeClr val="bg1"/>
                </a:solidFill>
                <a:ea typeface="+mn-lt"/>
                <a:cs typeface="+mn-lt"/>
              </a:rPr>
              <a:t>The information of the Second dataset:</a:t>
            </a:r>
            <a:endParaRPr lang="en-US"/>
          </a:p>
          <a:p>
            <a:pPr marL="0" indent="0">
              <a:buNone/>
            </a:pPr>
            <a:r>
              <a:rPr lang="en-US" sz="2000" dirty="0">
                <a:solidFill>
                  <a:schemeClr val="bg1"/>
                </a:solidFill>
                <a:ea typeface="+mn-lt"/>
                <a:cs typeface="+mn-lt"/>
              </a:rPr>
              <a:t> From </a:t>
            </a:r>
            <a:r>
              <a:rPr lang="en-US" sz="2000" dirty="0" err="1">
                <a:solidFill>
                  <a:schemeClr val="bg1"/>
                </a:solidFill>
                <a:ea typeface="+mn-lt"/>
                <a:cs typeface="+mn-lt"/>
              </a:rPr>
              <a:t>paper_count_sum</a:t>
            </a:r>
            <a:r>
              <a:rPr lang="en-US" sz="2000" dirty="0">
                <a:solidFill>
                  <a:schemeClr val="bg1"/>
                </a:solidFill>
                <a:ea typeface="+mn-lt"/>
                <a:cs typeface="+mn-lt"/>
              </a:rPr>
              <a:t> we understand:</a:t>
            </a:r>
          </a:p>
          <a:p>
            <a:pPr>
              <a:buFont typeface="Arial"/>
              <a:buChar char="•"/>
            </a:pPr>
            <a:r>
              <a:rPr lang="en-US" sz="1800" dirty="0">
                <a:solidFill>
                  <a:schemeClr val="bg1"/>
                </a:solidFill>
                <a:ea typeface="+mn-lt"/>
                <a:cs typeface="+mn-lt"/>
              </a:rPr>
              <a:t>The mean of 509.671107 indicates that the average number of papers for the journals or publishers in this dataset is around 510.</a:t>
            </a:r>
            <a:endParaRPr lang="en-US" sz="1800">
              <a:solidFill>
                <a:schemeClr val="bg1"/>
              </a:solidFill>
              <a:cs typeface="Calibri"/>
            </a:endParaRPr>
          </a:p>
          <a:p>
            <a:pPr>
              <a:buFont typeface="Arial"/>
              <a:buChar char="•"/>
            </a:pPr>
            <a:r>
              <a:rPr lang="en-US" sz="1800" dirty="0">
                <a:solidFill>
                  <a:schemeClr val="bg1"/>
                </a:solidFill>
                <a:ea typeface="+mn-lt"/>
                <a:cs typeface="+mn-lt"/>
              </a:rPr>
              <a:t>The standard deviation of 1923.905084 indicates that the number of papers is quite varied, with some journals or publishers having a very large number of papers and others having very few.</a:t>
            </a:r>
            <a:endParaRPr lang="en-US" sz="1800" dirty="0">
              <a:solidFill>
                <a:schemeClr val="bg1"/>
              </a:solidFill>
            </a:endParaRPr>
          </a:p>
          <a:p>
            <a:pPr>
              <a:buFont typeface="Arial"/>
              <a:buChar char="•"/>
            </a:pPr>
            <a:r>
              <a:rPr lang="en-US" sz="1800" dirty="0">
                <a:solidFill>
                  <a:schemeClr val="bg1"/>
                </a:solidFill>
                <a:ea typeface="+mn-lt"/>
                <a:cs typeface="+mn-lt"/>
              </a:rPr>
              <a:t>The information collectively indicates that the number of articles published by the journals or publishers in this dataset is extremely variable, with a reasonably high mean but a huge standard deviation indicating that there are many outliers with a very large number of papers published. Nonetheless, the bulk of journals or publishers have only released a small number of articles; 75% have done so with 522 or fewer.</a:t>
            </a:r>
            <a:endParaRPr lang="en-US" sz="1800" dirty="0">
              <a:solidFill>
                <a:schemeClr val="bg1"/>
              </a:solidFill>
              <a:cs typeface="Calibri" panose="020F0502020204030204"/>
            </a:endParaRPr>
          </a:p>
          <a:p>
            <a:pPr marL="0" indent="0">
              <a:buNone/>
            </a:pPr>
            <a:endParaRPr lang="en-US" sz="2000" dirty="0">
              <a:solidFill>
                <a:schemeClr val="bg1"/>
              </a:solidFill>
              <a:cs typeface="Calibri" panose="020F0502020204030204"/>
            </a:endParaRPr>
          </a:p>
        </p:txBody>
      </p:sp>
      <p:sp>
        <p:nvSpPr>
          <p:cNvPr id="16" name="Rectangle 15">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text&#10;&#10;Description automatically generated">
            <a:extLst>
              <a:ext uri="{FF2B5EF4-FFF2-40B4-BE49-F238E27FC236}">
                <a16:creationId xmlns:a16="http://schemas.microsoft.com/office/drawing/2014/main" id="{C9E29FD2-98A1-EC8E-71CC-E90C4F5F0181}"/>
              </a:ext>
            </a:extLst>
          </p:cNvPr>
          <p:cNvPicPr>
            <a:picLocks noChangeAspect="1"/>
          </p:cNvPicPr>
          <p:nvPr/>
        </p:nvPicPr>
        <p:blipFill>
          <a:blip r:embed="rId2"/>
          <a:stretch>
            <a:fillRect/>
          </a:stretch>
        </p:blipFill>
        <p:spPr>
          <a:xfrm>
            <a:off x="6480025" y="595862"/>
            <a:ext cx="3946549" cy="2426250"/>
          </a:xfrm>
          <a:prstGeom prst="rect">
            <a:avLst/>
          </a:prstGeom>
        </p:spPr>
      </p:pic>
      <p:sp>
        <p:nvSpPr>
          <p:cNvPr id="18" name="Rectangle 17">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5" descr="Chart, scatter chart&#10;&#10;Description automatically generated">
            <a:extLst>
              <a:ext uri="{FF2B5EF4-FFF2-40B4-BE49-F238E27FC236}">
                <a16:creationId xmlns:a16="http://schemas.microsoft.com/office/drawing/2014/main" id="{A042A34F-7DFE-9BC3-89B1-FD4E6D601426}"/>
              </a:ext>
            </a:extLst>
          </p:cNvPr>
          <p:cNvPicPr>
            <a:picLocks noChangeAspect="1"/>
          </p:cNvPicPr>
          <p:nvPr/>
        </p:nvPicPr>
        <p:blipFill>
          <a:blip r:embed="rId3"/>
          <a:stretch>
            <a:fillRect/>
          </a:stretch>
        </p:blipFill>
        <p:spPr>
          <a:xfrm>
            <a:off x="7871340" y="3740308"/>
            <a:ext cx="3832564" cy="2918332"/>
          </a:xfrm>
          <a:prstGeom prst="rect">
            <a:avLst/>
          </a:prstGeom>
        </p:spPr>
      </p:pic>
    </p:spTree>
    <p:extLst>
      <p:ext uri="{BB962C8B-B14F-4D97-AF65-F5344CB8AC3E}">
        <p14:creationId xmlns:p14="http://schemas.microsoft.com/office/powerpoint/2010/main" val="13126945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TotalTime>
  <Words>1557</Words>
  <Application>Microsoft Office PowerPoint</Application>
  <PresentationFormat>Widescreen</PresentationFormat>
  <Paragraphs>81</Paragraphs>
  <Slides>15</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Consolas</vt:lpstr>
      <vt:lpstr>office theme</vt:lpstr>
      <vt:lpstr>Module3 Project</vt:lpstr>
      <vt:lpstr>Introduction</vt:lpstr>
      <vt:lpstr>Data Description: </vt:lpstr>
      <vt:lpstr>Ηow we organized the project:</vt:lpstr>
      <vt:lpstr>First off all we cleaned the data:</vt:lpstr>
      <vt:lpstr>EDA</vt:lpstr>
      <vt:lpstr>  First Dataset EDA  </vt:lpstr>
      <vt:lpstr>Second Dataset EDA</vt:lpstr>
      <vt:lpstr>Second Dataset EDA </vt:lpstr>
      <vt:lpstr>Second Dataset EDA</vt:lpstr>
      <vt:lpstr>Second Dataset EDA</vt:lpstr>
      <vt:lpstr>Second Dataset EDA </vt:lpstr>
      <vt:lpstr>Third Dataset</vt:lpstr>
      <vt:lpstr>Third Datasetset</vt:lpstr>
      <vt:lpstr>To sum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Manos Ieronymakis | Probability B.V.</cp:lastModifiedBy>
  <cp:revision>599</cp:revision>
  <dcterms:created xsi:type="dcterms:W3CDTF">2023-03-03T20:00:37Z</dcterms:created>
  <dcterms:modified xsi:type="dcterms:W3CDTF">2023-03-05T19:29:55Z</dcterms:modified>
</cp:coreProperties>
</file>