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0" r:id="rId6"/>
    <p:sldId id="264" r:id="rId7"/>
    <p:sldId id="261" r:id="rId8"/>
    <p:sldId id="266" r:id="rId9"/>
    <p:sldId id="262" r:id="rId10"/>
    <p:sldId id="263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71BA9-F2AC-4F7C-B03B-839082B505EC}" v="31" dt="2023-01-20T13:28:06.042"/>
    <p1510:client id="{88E76E01-0E1A-4527-AF66-B86BAC2E1089}" v="5" dt="2023-01-20T10:47:48.217"/>
    <p1510:client id="{EBFB9A82-38F3-408C-B9D2-4F541F98AF41}" v="1" dt="2023-01-20T15:07:09.385"/>
    <p1510:client id="{F2F61BED-6BCA-4977-9242-36C5BC2A679E}" v="254" dt="2023-01-20T13:21:13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s Ieronymakis | Probability B.V." userId="c08650ba-da06-40bd-9fb0-2241444d7248" providerId="ADAL" clId="{EBFB9A82-38F3-408C-B9D2-4F541F98AF41}"/>
    <pc:docChg chg="custSel modSld">
      <pc:chgData name="Manos Ieronymakis | Probability B.V." userId="c08650ba-da06-40bd-9fb0-2241444d7248" providerId="ADAL" clId="{EBFB9A82-38F3-408C-B9D2-4F541F98AF41}" dt="2023-01-20T14:26:49.300" v="232" actId="20577"/>
      <pc:docMkLst>
        <pc:docMk/>
      </pc:docMkLst>
      <pc:sldChg chg="modSp mod">
        <pc:chgData name="Manos Ieronymakis | Probability B.V." userId="c08650ba-da06-40bd-9fb0-2241444d7248" providerId="ADAL" clId="{EBFB9A82-38F3-408C-B9D2-4F541F98AF41}" dt="2023-01-20T14:20:05.929" v="0" actId="33524"/>
        <pc:sldMkLst>
          <pc:docMk/>
          <pc:sldMk cId="0" sldId="258"/>
        </pc:sldMkLst>
        <pc:spChg chg="mod">
          <ac:chgData name="Manos Ieronymakis | Probability B.V." userId="c08650ba-da06-40bd-9fb0-2241444d7248" providerId="ADAL" clId="{EBFB9A82-38F3-408C-B9D2-4F541F98AF41}" dt="2023-01-20T14:20:05.929" v="0" actId="33524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Manos Ieronymakis | Probability B.V." userId="c08650ba-da06-40bd-9fb0-2241444d7248" providerId="ADAL" clId="{EBFB9A82-38F3-408C-B9D2-4F541F98AF41}" dt="2023-01-20T14:25:53.076" v="203" actId="20577"/>
        <pc:sldMkLst>
          <pc:docMk/>
          <pc:sldMk cId="0" sldId="261"/>
        </pc:sldMkLst>
        <pc:spChg chg="mod">
          <ac:chgData name="Manos Ieronymakis | Probability B.V." userId="c08650ba-da06-40bd-9fb0-2241444d7248" providerId="ADAL" clId="{EBFB9A82-38F3-408C-B9D2-4F541F98AF41}" dt="2023-01-20T14:25:53.076" v="203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Manos Ieronymakis | Probability B.V." userId="c08650ba-da06-40bd-9fb0-2241444d7248" providerId="ADAL" clId="{EBFB9A82-38F3-408C-B9D2-4F541F98AF41}" dt="2023-01-20T14:21:12.009" v="7" actId="20577"/>
        <pc:sldMkLst>
          <pc:docMk/>
          <pc:sldMk cId="1654334758" sldId="264"/>
        </pc:sldMkLst>
        <pc:spChg chg="mod">
          <ac:chgData name="Manos Ieronymakis | Probability B.V." userId="c08650ba-da06-40bd-9fb0-2241444d7248" providerId="ADAL" clId="{EBFB9A82-38F3-408C-B9D2-4F541F98AF41}" dt="2023-01-20T14:21:12.009" v="7" actId="20577"/>
          <ac:spMkLst>
            <pc:docMk/>
            <pc:sldMk cId="1654334758" sldId="264"/>
            <ac:spMk id="3" creationId="{5713606F-BB8B-37B5-BB9E-69363320C802}"/>
          </ac:spMkLst>
        </pc:spChg>
      </pc:sldChg>
      <pc:sldChg chg="modSp mod">
        <pc:chgData name="Manos Ieronymakis | Probability B.V." userId="c08650ba-da06-40bd-9fb0-2241444d7248" providerId="ADAL" clId="{EBFB9A82-38F3-408C-B9D2-4F541F98AF41}" dt="2023-01-20T14:26:49.300" v="232" actId="20577"/>
        <pc:sldMkLst>
          <pc:docMk/>
          <pc:sldMk cId="4171557968" sldId="266"/>
        </pc:sldMkLst>
        <pc:spChg chg="mod">
          <ac:chgData name="Manos Ieronymakis | Probability B.V." userId="c08650ba-da06-40bd-9fb0-2241444d7248" providerId="ADAL" clId="{EBFB9A82-38F3-408C-B9D2-4F541F98AF41}" dt="2023-01-20T14:26:49.300" v="232" actId="20577"/>
          <ac:spMkLst>
            <pc:docMk/>
            <pc:sldMk cId="4171557968" sldId="266"/>
            <ac:spMk id="7" creationId="{0CB8B066-ED9A-7B36-46CF-825056EC0D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Ορθογώνιο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9B17-569C-4131-87B6-93DCE081FB9D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Ευθεία γραμμή σύνδεσης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- Έλλειψη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- Έλλειψη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F49A50-EDEA-4379-9AAB-1C1316CFD795}" type="slidenum">
              <a:rPr lang="el-GR" smtClean="0"/>
              <a:t>‹#›</a:t>
            </a:fld>
            <a:endParaRPr lang="el-GR"/>
          </a:p>
        </p:txBody>
      </p:sp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9B17-569C-4131-87B6-93DCE081FB9D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A50-EDEA-4379-9AAB-1C1316CFD795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- Ορθογώνιο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Ορθογώνιο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- Ορθογώνιο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Ορθογώνιο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- Ευθεία γραμμή σύνδεσης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- Έλλειψη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- Έλλειψη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9F49A50-EDEA-4379-9AAB-1C1316CFD795}" type="slidenum">
              <a:rPr lang="el-GR" smtClean="0"/>
              <a:t>‹#›</a:t>
            </a:fld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9B17-569C-4131-87B6-93DCE081FB9D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9B17-569C-4131-87B6-93DCE081FB9D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9F49A50-EDEA-4379-9AAB-1C1316CFD795}" type="slidenum">
              <a:rPr lang="el-GR" smtClean="0"/>
              <a:t>‹#›</a:t>
            </a:fld>
            <a:endParaRPr lang="el-GR"/>
          </a:p>
        </p:txBody>
      </p:sp>
      <p:sp>
        <p:nvSpPr>
          <p:cNvPr id="8" name="7 - Θέση περιεχομένου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Ορθογώνιο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13" name="12 - Ορθογώνιο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9B17-569C-4131-87B6-93DCE081FB9D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8" name="7 - Ευθεία γραμμή σύνδεσης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Έλλειψη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Έλλειψη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F49A50-EDEA-4379-9AAB-1C1316CFD795}" type="slidenum">
              <a:rPr lang="el-GR" smtClean="0"/>
              <a:t>‹#›</a:t>
            </a:fld>
            <a:endParaRPr lang="el-GR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08A9B17-569C-4131-87B6-93DCE081FB9D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A50-EDEA-4379-9AAB-1C1316CFD795}" type="slidenum">
              <a:rPr lang="el-GR" smtClean="0"/>
              <a:t>‹#›</a:t>
            </a:fld>
            <a:endParaRPr lang="el-GR"/>
          </a:p>
        </p:txBody>
      </p:sp>
      <p:sp>
        <p:nvSpPr>
          <p:cNvPr id="8" name="7 - Ευθεία γραμμή σύνδεσης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Θέση περιεχομένου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12" name="11 - Θέση περιεχομένου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- Ορθογώνιο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- Ορθογώνιο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Ορθογώνιο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9B17-569C-4131-87B6-93DCE081FB9D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l-GR"/>
          </a:p>
        </p:txBody>
      </p:sp>
      <p:sp>
        <p:nvSpPr>
          <p:cNvPr id="15" name="14 - Ευθεία γραμμή σύνδεσης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4" name="23 - Θέση περιεχομένου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26" name="2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25" name="24 - Έλλειψη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- Έλλειψη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9F49A50-EDEA-4379-9AAB-1C1316CFD795}" type="slidenum">
              <a:rPr lang="el-GR" smtClean="0"/>
              <a:t>‹#›</a:t>
            </a:fld>
            <a:endParaRPr lang="el-GR"/>
          </a:p>
        </p:txBody>
      </p:sp>
      <p:sp>
        <p:nvSpPr>
          <p:cNvPr id="23" name="22 - Τίτλος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9B17-569C-4131-87B6-93DCE081FB9D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9F49A50-EDEA-4379-9AAB-1C1316CFD79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- Ορθογώνιο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- Ορθογώνιο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- Ορθογώνιο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9B17-569C-4131-87B6-93DCE081FB9D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F49A50-EDEA-4379-9AAB-1C1316CFD79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- Ορθογώνιο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8" name="7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- Θέση περιεχομένου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10" name="9 - Έλλειψη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Έλλειψη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F49A50-EDEA-4379-9AAB-1C1316CFD795}" type="slidenum">
              <a:rPr lang="el-GR" smtClean="0"/>
              <a:t>‹#›</a:t>
            </a:fld>
            <a:endParaRPr lang="el-GR"/>
          </a:p>
        </p:txBody>
      </p:sp>
      <p:sp>
        <p:nvSpPr>
          <p:cNvPr id="21" name="20 - Ορθογώνιο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9B17-569C-4131-87B6-93DCE081FB9D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- Ευθεία γραμμή σύνδεσης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- Ορθογώνιο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- Ορθογώνιο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- Ορθογώνιο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Έλλειψη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Έλλειψη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9F49A50-EDEA-4379-9AAB-1C1316CFD795}" type="slidenum">
              <a:rPr lang="el-GR" smtClean="0"/>
              <a:t>‹#›</a:t>
            </a:fld>
            <a:endParaRPr lang="el-GR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/>
              <a:t>Κάντε κλικ στο εικονίδιο για να προσθέσετε μια εικόνα</a:t>
            </a:r>
            <a:endParaRPr kumimoji="0" lang="en-US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22" name="21 - Ορθογώνιο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08A9B17-569C-4131-87B6-93DCE081FB9D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Ορθογώνιο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08A9B17-569C-4131-87B6-93DCE081FB9D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8" name="7 - Ορθογώνιο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Έλλειψη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- Έλλειψη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F49A50-EDEA-4379-9AAB-1C1316CFD795}" type="slidenum">
              <a:rPr lang="el-GR" smtClean="0"/>
              <a:t>‹#›</a:t>
            </a:fld>
            <a:endParaRPr lang="el-GR"/>
          </a:p>
        </p:txBody>
      </p: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/>
              <a:t>Δεύτερου επιπέδου</a:t>
            </a:r>
          </a:p>
          <a:p>
            <a:pPr lvl="2" eaLnBrk="1" latinLnBrk="0" hangingPunct="1"/>
            <a:r>
              <a:rPr kumimoji="0" lang="el-GR"/>
              <a:t>Τρίτου επιπέδου</a:t>
            </a:r>
          </a:p>
          <a:p>
            <a:pPr lvl="3" eaLnBrk="1" latinLnBrk="0" hangingPunct="1"/>
            <a:r>
              <a:rPr kumimoji="0" lang="el-GR"/>
              <a:t>Τέταρτου επιπέδου</a:t>
            </a:r>
          </a:p>
          <a:p>
            <a:pPr lvl="4" eaLnBrk="1" latinLnBrk="0" hangingPunct="1"/>
            <a:r>
              <a:rPr kumimoji="0" lang="el-GR"/>
              <a:t>Πέμπτου επιπέδου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Btc PREDICTIVE </a:t>
            </a:r>
          </a:p>
          <a:p>
            <a:r>
              <a:rPr lang="en-US" sz="2800"/>
              <a:t>MODEL </a:t>
            </a:r>
            <a:endParaRPr lang="el-GR" sz="2800"/>
          </a:p>
        </p:txBody>
      </p:sp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Business case </a:t>
            </a:r>
            <a:br>
              <a:rPr lang="en-US"/>
            </a:br>
            <a:r>
              <a:rPr lang="en-US"/>
              <a:t>Tech team</a:t>
            </a:r>
          </a:p>
        </p:txBody>
      </p:sp>
      <p:sp>
        <p:nvSpPr>
          <p:cNvPr id="4" name="3 - TextBox"/>
          <p:cNvSpPr txBox="1"/>
          <p:nvPr/>
        </p:nvSpPr>
        <p:spPr>
          <a:xfrm>
            <a:off x="2895600" y="5029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EMMANOUIL IERONYMAKIS</a:t>
            </a:r>
            <a:endParaRPr lang="el-G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 new predictive BTC model.</a:t>
            </a:r>
          </a:p>
          <a:p>
            <a:r>
              <a:rPr lang="en-US"/>
              <a:t>25% more accuracy.</a:t>
            </a:r>
          </a:p>
          <a:p>
            <a:r>
              <a:rPr lang="en-US"/>
              <a:t>More reliable company models.</a:t>
            </a:r>
          </a:p>
          <a:p>
            <a:r>
              <a:rPr lang="en-US"/>
              <a:t>More clients.</a:t>
            </a:r>
          </a:p>
          <a:p>
            <a:r>
              <a:rPr lang="en-US"/>
              <a:t>More profits.</a:t>
            </a:r>
          </a:p>
          <a:p>
            <a:r>
              <a:rPr lang="en-US"/>
              <a:t>Technical project summary: </a:t>
            </a:r>
          </a:p>
          <a:p>
            <a:pPr lvl="1"/>
            <a:r>
              <a:rPr lang="en-US"/>
              <a:t>6 moths.</a:t>
            </a:r>
          </a:p>
          <a:p>
            <a:pPr lvl="1"/>
            <a:r>
              <a:rPr lang="en-US"/>
              <a:t>4 FTE</a:t>
            </a:r>
          </a:p>
          <a:p>
            <a:pPr lvl="1"/>
            <a:r>
              <a:rPr lang="en-US"/>
              <a:t>Cost of ~110.000$</a:t>
            </a:r>
          </a:p>
          <a:p>
            <a:pPr>
              <a:buNone/>
            </a:pPr>
            <a:endParaRPr 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 lnSpcReduction="10000"/>
          </a:bodyPr>
          <a:lstStyle/>
          <a:p>
            <a:pPr>
              <a:buNone/>
            </a:pPr>
            <a:r>
              <a:rPr lang="en-US" dirty="0"/>
              <a:t>By building a new predictive risk model for BTC, </a:t>
            </a:r>
          </a:p>
          <a:p>
            <a:pPr>
              <a:buNone/>
            </a:pPr>
            <a:r>
              <a:rPr lang="en-US" dirty="0"/>
              <a:t>we expect to be able to identify BCT price</a:t>
            </a:r>
          </a:p>
          <a:p>
            <a:pPr>
              <a:buNone/>
            </a:pPr>
            <a:r>
              <a:rPr lang="en-US" dirty="0"/>
              <a:t>behavior at least 25% more accurate in </a:t>
            </a:r>
          </a:p>
          <a:p>
            <a:pPr>
              <a:buNone/>
            </a:pPr>
            <a:r>
              <a:rPr lang="en-US" dirty="0"/>
              <a:t>comparison with our calculations today. </a:t>
            </a:r>
          </a:p>
          <a:p>
            <a:pPr>
              <a:buNone/>
            </a:pPr>
            <a:r>
              <a:rPr lang="en-US" dirty="0"/>
              <a:t>Suggested languages for the model is Python and</a:t>
            </a:r>
          </a:p>
          <a:p>
            <a:pPr>
              <a:buNone/>
            </a:pPr>
            <a:r>
              <a:rPr lang="en-US" dirty="0"/>
              <a:t>considering other data points impacting the</a:t>
            </a:r>
          </a:p>
          <a:p>
            <a:pPr>
              <a:buNone/>
            </a:pPr>
            <a:r>
              <a:rPr lang="en-US" dirty="0"/>
              <a:t>BTC behavior.</a:t>
            </a:r>
          </a:p>
          <a:p>
            <a:pPr>
              <a:buNone/>
            </a:pPr>
            <a:r>
              <a:rPr lang="en-US" dirty="0"/>
              <a:t>This allows us to help our current clients to </a:t>
            </a:r>
          </a:p>
          <a:p>
            <a:pPr>
              <a:buNone/>
            </a:pPr>
            <a:r>
              <a:rPr lang="en-US" dirty="0"/>
              <a:t>maximize their profits and at the same time </a:t>
            </a:r>
          </a:p>
          <a:p>
            <a:pPr>
              <a:buNone/>
            </a:pPr>
            <a:r>
              <a:rPr lang="en-US" dirty="0"/>
              <a:t>to attract new investors.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Currently the BTC risk advice is solely based on a limited data base of historical data.</a:t>
            </a:r>
          </a:p>
          <a:p>
            <a:r>
              <a:rPr lang="en-US"/>
              <a:t>From 2015-2022 price of BTC is heavily fluctuating.</a:t>
            </a:r>
          </a:p>
          <a:p>
            <a:r>
              <a:rPr lang="en-US"/>
              <a:t>Currently is challenging to identify the financial risks that our clients face when invest in BTC.</a:t>
            </a:r>
          </a:p>
          <a:p>
            <a:r>
              <a:rPr lang="en-US"/>
              <a:t>We don’t have a suggested action plan for our clients to decrease risk factors.</a:t>
            </a:r>
          </a:p>
          <a:p>
            <a:r>
              <a:rPr lang="en-US"/>
              <a:t>Our existing stock models, are not compatible as BTC has proven to behave differently. </a:t>
            </a:r>
          </a:p>
          <a:p>
            <a:endParaRPr lang="en-US"/>
          </a:p>
          <a:p>
            <a:endParaRPr lang="el-G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1898-C3AF-843B-CF39-BD757538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BTC DATASET 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AD8F-4CDF-CFD2-D3D5-CDB9465F2A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/>
              <a:t>Our dataset provides us accurate data for BTC.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Monthly open and close price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Monthly high and low price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Monthly volume (sum of all BTC being bought and sold)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Unfortunately, those data are not enough for our model, as the price of BTC affects by multiple factors.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You can find more details for our dataset in the excel file “BTC-</a:t>
            </a:r>
            <a:r>
              <a:rPr lang="en-US" sz="1800" dirty="0" err="1">
                <a:solidFill>
                  <a:schemeClr val="accent6"/>
                </a:solidFill>
              </a:rPr>
              <a:t>USD_Database</a:t>
            </a:r>
            <a:r>
              <a:rPr lang="en-US" sz="1800" dirty="0">
                <a:solidFill>
                  <a:schemeClr val="accent6"/>
                </a:solidFill>
              </a:rPr>
              <a:t>”</a:t>
            </a:r>
            <a:endParaRPr lang="en-NL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0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PROPOSAL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Create a new predictive machine learning model that analysis multiple BTC data to predict the future price more accurately.</a:t>
            </a:r>
          </a:p>
          <a:p>
            <a:pPr>
              <a:buNone/>
            </a:pPr>
            <a:r>
              <a:rPr lang="en-US"/>
              <a:t> </a:t>
            </a:r>
            <a:endParaRPr lang="el-GR"/>
          </a:p>
        </p:txBody>
      </p:sp>
      <p:pic>
        <p:nvPicPr>
          <p:cNvPr id="6" name="5 - Εικόνα" descr="Figure_1.png"/>
          <p:cNvPicPr>
            <a:picLocks noChangeAspect="1"/>
          </p:cNvPicPr>
          <p:nvPr/>
        </p:nvPicPr>
        <p:blipFill>
          <a:blip r:embed="rId2" cstate="print"/>
          <a:srcRect l="8699"/>
          <a:stretch>
            <a:fillRect/>
          </a:stretch>
        </p:blipFill>
        <p:spPr>
          <a:xfrm>
            <a:off x="228600" y="3505200"/>
            <a:ext cx="3586736" cy="2448329"/>
          </a:xfrm>
          <a:prstGeom prst="rect">
            <a:avLst/>
          </a:prstGeom>
        </p:spPr>
      </p:pic>
      <p:sp>
        <p:nvSpPr>
          <p:cNvPr id="7" name="6 - TextBox"/>
          <p:cNvSpPr txBox="1"/>
          <p:nvPr/>
        </p:nvSpPr>
        <p:spPr>
          <a:xfrm>
            <a:off x="2819400" y="41148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/>
              <a:t>?</a:t>
            </a:r>
            <a:endParaRPr lang="el-GR" sz="9600"/>
          </a:p>
        </p:txBody>
      </p:sp>
      <p:pic>
        <p:nvPicPr>
          <p:cNvPr id="11" name="10 - Εικόνα" descr="Figure_12.png"/>
          <p:cNvPicPr>
            <a:picLocks noChangeAspect="1"/>
          </p:cNvPicPr>
          <p:nvPr/>
        </p:nvPicPr>
        <p:blipFill>
          <a:blip r:embed="rId3" cstate="print"/>
          <a:srcRect l="9240"/>
          <a:stretch>
            <a:fillRect/>
          </a:stretch>
        </p:blipFill>
        <p:spPr>
          <a:xfrm>
            <a:off x="3967130" y="3505200"/>
            <a:ext cx="4929513" cy="2427089"/>
          </a:xfrm>
          <a:prstGeom prst="rect">
            <a:avLst/>
          </a:prstGeom>
        </p:spPr>
      </p:pic>
      <p:cxnSp>
        <p:nvCxnSpPr>
          <p:cNvPr id="13" name="12 - Ευθύγραμμο βέλος σύνδεσης"/>
          <p:cNvCxnSpPr/>
          <p:nvPr/>
        </p:nvCxnSpPr>
        <p:spPr>
          <a:xfrm>
            <a:off x="7848600" y="4191000"/>
            <a:ext cx="533400" cy="99060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FE88-FFAC-F5D5-DA4A-C09D3B6B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DATA THAT WE ARE GONNA NEED</a:t>
            </a:r>
            <a:br>
              <a:rPr lang="en-US" sz="2800"/>
            </a:br>
            <a:r>
              <a:rPr lang="en-US" sz="2800"/>
              <a:t> IN OUR MODEL</a:t>
            </a:r>
            <a:endParaRPr lang="en-NL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606F-BB8B-37B5-BB9E-69363320C8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/>
              <a:t>Monthly BTC opening-closing price.</a:t>
            </a:r>
          </a:p>
          <a:p>
            <a:r>
              <a:rPr lang="en-US" dirty="0"/>
              <a:t>BTC volatility.</a:t>
            </a:r>
          </a:p>
          <a:p>
            <a:r>
              <a:rPr lang="en-US" dirty="0"/>
              <a:t>Cryptocurrency market general monthly picture.</a:t>
            </a:r>
          </a:p>
          <a:p>
            <a:r>
              <a:rPr lang="en-US" dirty="0"/>
              <a:t>Indicators (RSI, Moving averages, VWAP,VPRV Imbalances).</a:t>
            </a:r>
          </a:p>
          <a:p>
            <a:r>
              <a:rPr lang="en-US" dirty="0"/>
              <a:t>Technical analysis price patterns (triangles, bull-bear flags, engulfing patterns, price action).</a:t>
            </a:r>
          </a:p>
          <a:p>
            <a:r>
              <a:rPr lang="en-US" dirty="0"/>
              <a:t>Fundamental analysis data (BTC active wallets, BTC news, BTC users, BTC short and long investors).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3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Increased certainty that we have a more reliable tool for our investments.</a:t>
            </a:r>
          </a:p>
          <a:p>
            <a:r>
              <a:rPr lang="en-US" dirty="0"/>
              <a:t>More BTC clients as BTC is the perfect asset for our aggressive portfolios.</a:t>
            </a:r>
          </a:p>
          <a:p>
            <a:r>
              <a:rPr lang="en-US" dirty="0"/>
              <a:t>More BTC control as the probability to predict the direction of BTC wrong is going to be less.  </a:t>
            </a:r>
          </a:p>
          <a:p>
            <a:r>
              <a:rPr lang="en-US" dirty="0"/>
              <a:t>Win rate in going to increase. Expected ROI can be more than 900%, as we </a:t>
            </a:r>
            <a:r>
              <a:rPr lang="en-US" sz="2800" dirty="0"/>
              <a:t>acquire at least 10 new clients and at the same time manage to increase profits for existing clients.</a:t>
            </a:r>
            <a:endParaRPr lang="en-US" dirty="0"/>
          </a:p>
          <a:p>
            <a:r>
              <a:rPr lang="en-US" dirty="0"/>
              <a:t>Improved  company systems compatible to all markets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23EA-7D9B-9F6F-6A30-2DB8E071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BTC ROI </a:t>
            </a:r>
            <a:endParaRPr lang="en-N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B8B066-ED9A-7B36-46CF-825056EC0D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/>
              <a:t>Based on </a:t>
            </a:r>
            <a:r>
              <a:rPr lang="en-US"/>
              <a:t>our dataset, we can see that annual ROI of BTC in future can be more than 100%.</a:t>
            </a:r>
          </a:p>
          <a:p>
            <a:endParaRPr lang="en-NL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E8AAE4AC-99EE-0D41-92D6-6E8154B75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81641"/>
            <a:ext cx="7772400" cy="36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5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 AND COSTS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 fontScale="92500" lnSpcReduction="10000"/>
          </a:bodyPr>
          <a:lstStyle/>
          <a:p>
            <a:r>
              <a:rPr lang="en-US"/>
              <a:t>6 months in total. </a:t>
            </a:r>
          </a:p>
          <a:p>
            <a:pPr lvl="1"/>
            <a:r>
              <a:rPr lang="en-US"/>
              <a:t>3 months to build and develop our model.</a:t>
            </a:r>
          </a:p>
          <a:p>
            <a:pPr lvl="1"/>
            <a:r>
              <a:rPr lang="en-US"/>
              <a:t>2 months of back testing our model in the market.</a:t>
            </a:r>
          </a:p>
          <a:p>
            <a:pPr lvl="1"/>
            <a:r>
              <a:rPr lang="en-US"/>
              <a:t>1 month to collect our data and improve possible errors. </a:t>
            </a:r>
          </a:p>
          <a:p>
            <a:r>
              <a:rPr lang="en-US"/>
              <a:t>4 full time employes</a:t>
            </a:r>
          </a:p>
          <a:p>
            <a:pPr lvl="1"/>
            <a:r>
              <a:rPr lang="en-US"/>
              <a:t>2 senior developers.</a:t>
            </a:r>
          </a:p>
          <a:p>
            <a:pPr lvl="1"/>
            <a:r>
              <a:rPr lang="en-US"/>
              <a:t>1 senior  data scientist.</a:t>
            </a:r>
          </a:p>
          <a:p>
            <a:pPr lvl="1"/>
            <a:r>
              <a:rPr lang="en-US"/>
              <a:t>1 senior trader.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Expected cost of this project:</a:t>
            </a:r>
          </a:p>
          <a:p>
            <a:pPr marL="0" indent="0">
              <a:buNone/>
            </a:pPr>
            <a:r>
              <a:rPr lang="en-US"/>
              <a:t>Total </a:t>
            </a:r>
            <a:r>
              <a:rPr lang="en-US">
                <a:ea typeface="+mn-lt"/>
                <a:cs typeface="+mn-lt"/>
              </a:rPr>
              <a:t>$108.000</a:t>
            </a:r>
          </a:p>
          <a:p>
            <a:pPr lvl="1"/>
            <a:r>
              <a:rPr lang="en-US"/>
              <a:t>3(senior) x 6(months) x 5.000(avg) = 90.000$</a:t>
            </a:r>
          </a:p>
          <a:p>
            <a:pPr lvl="1"/>
            <a:r>
              <a:rPr lang="en-US"/>
              <a:t>1 (junior) x 6(months) x 3.000(avg) = 18.000$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>
              <a:buNone/>
            </a:pPr>
            <a:endParaRPr lang="el-G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Δημοτικός">
  <a:themeElements>
    <a:clrScheme name="Δημοτικός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Δημοτικός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Δημοτικός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</TotalTime>
  <Words>578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Georgia</vt:lpstr>
      <vt:lpstr>Wingdings</vt:lpstr>
      <vt:lpstr>Wingdings 2</vt:lpstr>
      <vt:lpstr>Δημοτικός</vt:lpstr>
      <vt:lpstr>Business case  Tech team</vt:lpstr>
      <vt:lpstr>EXECUTIVE SUMMARY</vt:lpstr>
      <vt:lpstr>PROBLEM STATEMENT</vt:lpstr>
      <vt:lpstr>BTC DATASET </vt:lpstr>
      <vt:lpstr>SOLUTION PROPOSAL</vt:lpstr>
      <vt:lpstr>DATA THAT WE ARE GONNA NEED  IN OUR MODEL</vt:lpstr>
      <vt:lpstr>BENEFITS</vt:lpstr>
      <vt:lpstr>BTC ROI </vt:lpstr>
      <vt:lpstr>TIMELINE AND COSTS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</dc:title>
  <dc:creator>User</dc:creator>
  <cp:lastModifiedBy>Manos Ieronymakis | Probability B.V.</cp:lastModifiedBy>
  <cp:revision>2</cp:revision>
  <dcterms:created xsi:type="dcterms:W3CDTF">2023-01-17T20:33:02Z</dcterms:created>
  <dcterms:modified xsi:type="dcterms:W3CDTF">2023-01-20T15:07:18Z</dcterms:modified>
</cp:coreProperties>
</file>