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9" r:id="rId1"/>
  </p:sldMasterIdLst>
  <p:notesMasterIdLst>
    <p:notesMasterId r:id="rId24"/>
  </p:notesMasterIdLst>
  <p:handoutMasterIdLst>
    <p:handoutMasterId r:id="rId25"/>
  </p:handoutMasterIdLst>
  <p:sldIdLst>
    <p:sldId id="256" r:id="rId2"/>
    <p:sldId id="257" r:id="rId3"/>
    <p:sldId id="263" r:id="rId4"/>
    <p:sldId id="259" r:id="rId5"/>
    <p:sldId id="260" r:id="rId6"/>
    <p:sldId id="261" r:id="rId7"/>
    <p:sldId id="276" r:id="rId8"/>
    <p:sldId id="264" r:id="rId9"/>
    <p:sldId id="280" r:id="rId10"/>
    <p:sldId id="274" r:id="rId11"/>
    <p:sldId id="279" r:id="rId12"/>
    <p:sldId id="258" r:id="rId13"/>
    <p:sldId id="277" r:id="rId14"/>
    <p:sldId id="265" r:id="rId15"/>
    <p:sldId id="266" r:id="rId16"/>
    <p:sldId id="270" r:id="rId17"/>
    <p:sldId id="267" r:id="rId18"/>
    <p:sldId id="271" r:id="rId19"/>
    <p:sldId id="268" r:id="rId20"/>
    <p:sldId id="272" r:id="rId21"/>
    <p:sldId id="269"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194" autoAdjust="0"/>
  </p:normalViewPr>
  <p:slideViewPr>
    <p:cSldViewPr snapToGrid="0">
      <p:cViewPr varScale="1">
        <p:scale>
          <a:sx n="79" d="100"/>
          <a:sy n="79"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sz="2400" dirty="0"/>
              <a:t>Laufzeit in Sekunden</a:t>
            </a:r>
          </a:p>
        </c:rich>
      </c:tx>
      <c:layout>
        <c:manualLayout>
          <c:xMode val="edge"/>
          <c:yMode val="edge"/>
          <c:x val="0.36952564102564101"/>
          <c:y val="2.868669163387649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C</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extLst>
                <c:ext xmlns:c16="http://schemas.microsoft.com/office/drawing/2014/chart" uri="{C3380CC4-5D6E-409C-BE32-E72D297353CC}">
                  <c16:uniqueId val="{00000004-56FC-4CBB-B6DE-58A4B9D6C06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Tabelle1!$A$2</c:f>
              <c:numCache>
                <c:formatCode>General</c:formatCode>
                <c:ptCount val="1"/>
              </c:numCache>
            </c:numRef>
          </c:cat>
          <c:val>
            <c:numRef>
              <c:f>Tabelle1!$B$2</c:f>
              <c:numCache>
                <c:formatCode>General</c:formatCode>
                <c:ptCount val="1"/>
                <c:pt idx="0">
                  <c:v>5.0000000000000001E-3</c:v>
                </c:pt>
              </c:numCache>
            </c:numRef>
          </c:val>
          <c:extLst>
            <c:ext xmlns:c16="http://schemas.microsoft.com/office/drawing/2014/chart" uri="{C3380CC4-5D6E-409C-BE32-E72D297353CC}">
              <c16:uniqueId val="{00000000-56FC-4CBB-B6DE-58A4B9D6C06E}"/>
            </c:ext>
          </c:extLst>
        </c:ser>
        <c:ser>
          <c:idx val="1"/>
          <c:order val="1"/>
          <c:tx>
            <c:strRef>
              <c:f>Tabelle1!$C$1</c:f>
              <c:strCache>
                <c:ptCount val="1"/>
                <c:pt idx="0">
                  <c:v>PHP 7</c:v>
                </c:pt>
              </c:strCache>
            </c:strRef>
          </c:tx>
          <c:spPr>
            <a:solidFill>
              <a:schemeClr val="accent2"/>
            </a:solidFill>
            <a:ln>
              <a:noFill/>
            </a:ln>
            <a:effectLst/>
          </c:spPr>
          <c:invertIfNegative val="0"/>
          <c:dLbls>
            <c:dLbl>
              <c:idx val="0"/>
              <c:layout>
                <c:manualLayout>
                  <c:x val="-4.7008003968073819E-17"/>
                  <c:y val="2.02566566244690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6DE-494D-9F83-779CC87AD386}"/>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Tabelle1!$A$2</c:f>
              <c:numCache>
                <c:formatCode>General</c:formatCode>
                <c:ptCount val="1"/>
              </c:numCache>
            </c:numRef>
          </c:cat>
          <c:val>
            <c:numRef>
              <c:f>Tabelle1!$C$2</c:f>
              <c:numCache>
                <c:formatCode>General</c:formatCode>
                <c:ptCount val="1"/>
                <c:pt idx="0">
                  <c:v>7.0000000000000007E-2</c:v>
                </c:pt>
              </c:numCache>
            </c:numRef>
          </c:val>
          <c:extLst>
            <c:ext xmlns:c16="http://schemas.microsoft.com/office/drawing/2014/chart" uri="{C3380CC4-5D6E-409C-BE32-E72D297353CC}">
              <c16:uniqueId val="{00000001-56FC-4CBB-B6DE-58A4B9D6C06E}"/>
            </c:ext>
          </c:extLst>
        </c:ser>
        <c:ser>
          <c:idx val="2"/>
          <c:order val="2"/>
          <c:tx>
            <c:strRef>
              <c:f>Tabelle1!$D$1</c:f>
              <c:strCache>
                <c:ptCount val="1"/>
                <c:pt idx="0">
                  <c:v>Python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Tabelle1!$A$2</c:f>
              <c:numCache>
                <c:formatCode>General</c:formatCode>
                <c:ptCount val="1"/>
              </c:numCache>
            </c:numRef>
          </c:cat>
          <c:val>
            <c:numRef>
              <c:f>Tabelle1!$D$2</c:f>
              <c:numCache>
                <c:formatCode>General</c:formatCode>
                <c:ptCount val="1"/>
                <c:pt idx="0">
                  <c:v>0.25</c:v>
                </c:pt>
              </c:numCache>
            </c:numRef>
          </c:val>
          <c:extLst>
            <c:ext xmlns:c16="http://schemas.microsoft.com/office/drawing/2014/chart" uri="{C3380CC4-5D6E-409C-BE32-E72D297353CC}">
              <c16:uniqueId val="{00000002-56FC-4CBB-B6DE-58A4B9D6C06E}"/>
            </c:ext>
          </c:extLst>
        </c:ser>
        <c:ser>
          <c:idx val="3"/>
          <c:order val="3"/>
          <c:tx>
            <c:strRef>
              <c:f>Tabelle1!$E$1</c:f>
              <c:strCache>
                <c:ptCount val="1"/>
                <c:pt idx="0">
                  <c:v>JavaScript (Chrome)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Tabelle1!$A$2</c:f>
              <c:numCache>
                <c:formatCode>General</c:formatCode>
                <c:ptCount val="1"/>
              </c:numCache>
            </c:numRef>
          </c:cat>
          <c:val>
            <c:numRef>
              <c:f>Tabelle1!$E$2</c:f>
              <c:numCache>
                <c:formatCode>General</c:formatCode>
                <c:ptCount val="1"/>
                <c:pt idx="0">
                  <c:v>0.3</c:v>
                </c:pt>
              </c:numCache>
            </c:numRef>
          </c:val>
          <c:extLst>
            <c:ext xmlns:c16="http://schemas.microsoft.com/office/drawing/2014/chart" uri="{C3380CC4-5D6E-409C-BE32-E72D297353CC}">
              <c16:uniqueId val="{00000003-56FC-4CBB-B6DE-58A4B9D6C06E}"/>
            </c:ext>
          </c:extLst>
        </c:ser>
        <c:dLbls>
          <c:dLblPos val="outEnd"/>
          <c:showLegendKey val="0"/>
          <c:showVal val="1"/>
          <c:showCatName val="0"/>
          <c:showSerName val="0"/>
          <c:showPercent val="0"/>
          <c:showBubbleSize val="0"/>
        </c:dLbls>
        <c:gapWidth val="219"/>
        <c:overlap val="-27"/>
        <c:axId val="1330735695"/>
        <c:axId val="1630591471"/>
      </c:barChart>
      <c:catAx>
        <c:axId val="1330735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1630591471"/>
        <c:crosses val="autoZero"/>
        <c:auto val="1"/>
        <c:lblAlgn val="ctr"/>
        <c:lblOffset val="100"/>
        <c:noMultiLvlLbl val="0"/>
      </c:catAx>
      <c:valAx>
        <c:axId val="16305914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1330735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sz="2400" dirty="0"/>
              <a:t>Laufzeit in Sekunden</a:t>
            </a:r>
          </a:p>
        </c:rich>
      </c:tx>
      <c:layout>
        <c:manualLayout>
          <c:xMode val="edge"/>
          <c:yMode val="edge"/>
          <c:x val="0.36952564102564101"/>
          <c:y val="2.868669163387649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C</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extLst>
                <c:ext xmlns:c16="http://schemas.microsoft.com/office/drawing/2014/chart" uri="{C3380CC4-5D6E-409C-BE32-E72D297353CC}">
                  <c16:uniqueId val="{00000004-56FC-4CBB-B6DE-58A4B9D6C06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Tabelle1!$A$2</c:f>
              <c:numCache>
                <c:formatCode>General</c:formatCode>
                <c:ptCount val="1"/>
              </c:numCache>
            </c:numRef>
          </c:cat>
          <c:val>
            <c:numRef>
              <c:f>Tabelle1!$B$2</c:f>
              <c:numCache>
                <c:formatCode>General</c:formatCode>
                <c:ptCount val="1"/>
                <c:pt idx="0">
                  <c:v>5.0000000000000001E-3</c:v>
                </c:pt>
              </c:numCache>
            </c:numRef>
          </c:val>
          <c:extLst>
            <c:ext xmlns:c16="http://schemas.microsoft.com/office/drawing/2014/chart" uri="{C3380CC4-5D6E-409C-BE32-E72D297353CC}">
              <c16:uniqueId val="{00000000-56FC-4CBB-B6DE-58A4B9D6C06E}"/>
            </c:ext>
          </c:extLst>
        </c:ser>
        <c:ser>
          <c:idx val="1"/>
          <c:order val="1"/>
          <c:tx>
            <c:strRef>
              <c:f>Tabelle1!$C$1</c:f>
              <c:strCache>
                <c:ptCount val="1"/>
                <c:pt idx="0">
                  <c:v>PHP 7</c:v>
                </c:pt>
              </c:strCache>
            </c:strRef>
          </c:tx>
          <c:spPr>
            <a:solidFill>
              <a:schemeClr val="accent2"/>
            </a:solidFill>
            <a:ln>
              <a:noFill/>
            </a:ln>
            <a:effectLst/>
          </c:spPr>
          <c:invertIfNegative val="0"/>
          <c:dLbls>
            <c:dLbl>
              <c:idx val="0"/>
              <c:layout>
                <c:manualLayout>
                  <c:x val="1.282051282051235E-3"/>
                  <c:y val="1.43433458169382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DC7-4DC8-9115-F0A30D223B2B}"/>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Tabelle1!$A$2</c:f>
              <c:numCache>
                <c:formatCode>General</c:formatCode>
                <c:ptCount val="1"/>
              </c:numCache>
            </c:numRef>
          </c:cat>
          <c:val>
            <c:numRef>
              <c:f>Tabelle1!$C$2</c:f>
              <c:numCache>
                <c:formatCode>General</c:formatCode>
                <c:ptCount val="1"/>
                <c:pt idx="0">
                  <c:v>7.0000000000000007E-2</c:v>
                </c:pt>
              </c:numCache>
            </c:numRef>
          </c:val>
          <c:extLst>
            <c:ext xmlns:c16="http://schemas.microsoft.com/office/drawing/2014/chart" uri="{C3380CC4-5D6E-409C-BE32-E72D297353CC}">
              <c16:uniqueId val="{00000001-56FC-4CBB-B6DE-58A4B9D6C06E}"/>
            </c:ext>
          </c:extLst>
        </c:ser>
        <c:ser>
          <c:idx val="2"/>
          <c:order val="2"/>
          <c:tx>
            <c:strRef>
              <c:f>Tabelle1!$D$1</c:f>
              <c:strCache>
                <c:ptCount val="1"/>
                <c:pt idx="0">
                  <c:v>Python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Tabelle1!$A$2</c:f>
              <c:numCache>
                <c:formatCode>General</c:formatCode>
                <c:ptCount val="1"/>
              </c:numCache>
            </c:numRef>
          </c:cat>
          <c:val>
            <c:numRef>
              <c:f>Tabelle1!$D$2</c:f>
              <c:numCache>
                <c:formatCode>General</c:formatCode>
                <c:ptCount val="1"/>
                <c:pt idx="0">
                  <c:v>0.25</c:v>
                </c:pt>
              </c:numCache>
            </c:numRef>
          </c:val>
          <c:extLst>
            <c:ext xmlns:c16="http://schemas.microsoft.com/office/drawing/2014/chart" uri="{C3380CC4-5D6E-409C-BE32-E72D297353CC}">
              <c16:uniqueId val="{00000002-56FC-4CBB-B6DE-58A4B9D6C06E}"/>
            </c:ext>
          </c:extLst>
        </c:ser>
        <c:ser>
          <c:idx val="3"/>
          <c:order val="3"/>
          <c:tx>
            <c:strRef>
              <c:f>Tabelle1!$E$1</c:f>
              <c:strCache>
                <c:ptCount val="1"/>
                <c:pt idx="0">
                  <c:v>JavaScript</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Tabelle1!$A$2</c:f>
              <c:numCache>
                <c:formatCode>General</c:formatCode>
                <c:ptCount val="1"/>
              </c:numCache>
            </c:numRef>
          </c:cat>
          <c:val>
            <c:numRef>
              <c:f>Tabelle1!$E$2</c:f>
              <c:numCache>
                <c:formatCode>General</c:formatCode>
                <c:ptCount val="1"/>
                <c:pt idx="0">
                  <c:v>0.3</c:v>
                </c:pt>
              </c:numCache>
            </c:numRef>
          </c:val>
          <c:extLst>
            <c:ext xmlns:c16="http://schemas.microsoft.com/office/drawing/2014/chart" uri="{C3380CC4-5D6E-409C-BE32-E72D297353CC}">
              <c16:uniqueId val="{00000003-56FC-4CBB-B6DE-58A4B9D6C06E}"/>
            </c:ext>
          </c:extLst>
        </c:ser>
        <c:dLbls>
          <c:dLblPos val="outEnd"/>
          <c:showLegendKey val="0"/>
          <c:showVal val="1"/>
          <c:showCatName val="0"/>
          <c:showSerName val="0"/>
          <c:showPercent val="0"/>
          <c:showBubbleSize val="0"/>
        </c:dLbls>
        <c:gapWidth val="219"/>
        <c:overlap val="-27"/>
        <c:axId val="1330735695"/>
        <c:axId val="1630591471"/>
      </c:barChart>
      <c:catAx>
        <c:axId val="1330735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1630591471"/>
        <c:crosses val="autoZero"/>
        <c:auto val="1"/>
        <c:lblAlgn val="ctr"/>
        <c:lblOffset val="100"/>
        <c:noMultiLvlLbl val="0"/>
      </c:catAx>
      <c:valAx>
        <c:axId val="16305914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1330735695"/>
        <c:crosses val="autoZero"/>
        <c:crossBetween val="between"/>
      </c:valAx>
      <c:spPr>
        <a:noFill/>
        <a:ln>
          <a:noFill/>
        </a:ln>
        <a:effectLst/>
      </c:spPr>
    </c:plotArea>
    <c:legend>
      <c:legendPos val="b"/>
      <c:layout>
        <c:manualLayout>
          <c:xMode val="edge"/>
          <c:yMode val="edge"/>
          <c:x val="0.17986765596608117"/>
          <c:y val="0.82105010232339626"/>
          <c:w val="0.805649303452453"/>
          <c:h val="8.9303986320739798E-2"/>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B999B914-6B93-26F9-8BE2-C4F0DB2D4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de-DE"/>
              <a:t>Dr. Maik Weber - 11.03.2024 - Hochschule Trier</a:t>
            </a:r>
          </a:p>
        </p:txBody>
      </p:sp>
      <p:sp>
        <p:nvSpPr>
          <p:cNvPr id="3" name="Datumsplatzhalter 2">
            <a:extLst>
              <a:ext uri="{FF2B5EF4-FFF2-40B4-BE49-F238E27FC236}">
                <a16:creationId xmlns:a16="http://schemas.microsoft.com/office/drawing/2014/main" id="{80B6656F-8A3D-389C-8298-A9E78664DC4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140907-3474-42EA-B940-D96F50950743}" type="datetimeFigureOut">
              <a:rPr lang="de-DE" smtClean="0"/>
              <a:t>01.03.2024</a:t>
            </a:fld>
            <a:endParaRPr lang="de-DE"/>
          </a:p>
        </p:txBody>
      </p:sp>
      <p:sp>
        <p:nvSpPr>
          <p:cNvPr id="4" name="Fußzeilenplatzhalter 3">
            <a:extLst>
              <a:ext uri="{FF2B5EF4-FFF2-40B4-BE49-F238E27FC236}">
                <a16:creationId xmlns:a16="http://schemas.microsoft.com/office/drawing/2014/main" id="{2FBEB2AD-256B-BBAC-5740-CC690B8A39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11D1228E-FECC-1CBB-B774-968AD04750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2490A8-6177-406A-9401-32729DCA51A3}" type="slidenum">
              <a:rPr lang="de-DE" smtClean="0"/>
              <a:t>‹Nr.›</a:t>
            </a:fld>
            <a:endParaRPr lang="de-DE"/>
          </a:p>
        </p:txBody>
      </p:sp>
    </p:spTree>
    <p:extLst>
      <p:ext uri="{BB962C8B-B14F-4D97-AF65-F5344CB8AC3E}">
        <p14:creationId xmlns:p14="http://schemas.microsoft.com/office/powerpoint/2010/main" val="422624879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de-DE"/>
              <a:t>Dr. Maik Weber - 11.03.2024 - Hochschule Trier</a:t>
            </a:r>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3A3789-25E4-4146-9DD0-F5ADCE3CFAE3}" type="datetimeFigureOut">
              <a:rPr lang="de-DE" smtClean="0"/>
              <a:t>01.03.2024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A4B24E-015B-42CD-B1C0-141D0853F6DF}" type="slidenum">
              <a:rPr lang="de-DE" smtClean="0"/>
              <a:t>‹Nr.›</a:t>
            </a:fld>
            <a:endParaRPr lang="de-DE"/>
          </a:p>
        </p:txBody>
      </p:sp>
    </p:spTree>
    <p:extLst>
      <p:ext uri="{BB962C8B-B14F-4D97-AF65-F5344CB8AC3E}">
        <p14:creationId xmlns:p14="http://schemas.microsoft.com/office/powerpoint/2010/main" val="3203490928"/>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onos.de/digitalguide/server/knowhow/was-sind-system-calls/"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de.wikipedia.org/wiki/C-Standard-Bibliothek"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ionos.de/digitalguide/server/knowhow/was-sind-system-calls/"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de.wikipedia.org/wiki/C-Standard-Bibliothek"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python-guide.org/writing/style/"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www.codementor.io/blog/pythonic-code-6yxqdoktzt"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python-guide.org/writing/style/"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www.codementor.io/blog/pythonic-code-6yxqdoktz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mj-lt"/>
              <a:buAutoNum type="arabicPeriod"/>
            </a:pPr>
            <a:r>
              <a:rPr lang="de-DE" b="1" i="0" dirty="0">
                <a:solidFill>
                  <a:srgbClr val="111111"/>
                </a:solidFill>
                <a:effectLst/>
                <a:latin typeface="-apple-system"/>
              </a:rPr>
              <a:t>Wheel-Datei</a:t>
            </a:r>
            <a:r>
              <a:rPr lang="de-DE" b="0" i="0" dirty="0">
                <a:solidFill>
                  <a:srgbClr val="111111"/>
                </a:solidFill>
                <a:effectLst/>
                <a:latin typeface="-apple-system"/>
              </a:rPr>
              <a:t>:</a:t>
            </a:r>
          </a:p>
          <a:p>
            <a:pPr marL="742950" lvl="1" indent="-285750" algn="l">
              <a:buFont typeface="+mj-lt"/>
              <a:buAutoNum type="arabicPeriod"/>
            </a:pPr>
            <a:r>
              <a:rPr lang="de-DE" b="1" i="0" dirty="0">
                <a:solidFill>
                  <a:srgbClr val="111111"/>
                </a:solidFill>
                <a:effectLst/>
                <a:latin typeface="-apple-system"/>
              </a:rPr>
              <a:t>Was ist eine Wheel-Datei?</a:t>
            </a:r>
            <a:r>
              <a:rPr lang="de-DE" b="0" i="0" dirty="0">
                <a:solidFill>
                  <a:srgbClr val="111111"/>
                </a:solidFill>
                <a:effectLst/>
                <a:latin typeface="-apple-system"/>
              </a:rPr>
              <a:t> Wheel-Dateien sind ein modernes Format zur Verteilung von Python-Paketen. Sie sind effizienter und plattformunabhängig.</a:t>
            </a:r>
          </a:p>
          <a:p>
            <a:pPr marL="742950" lvl="1" indent="-285750" algn="l">
              <a:buFont typeface="+mj-lt"/>
              <a:buAutoNum type="arabicPeriod"/>
            </a:pPr>
            <a:r>
              <a:rPr lang="de-DE" b="1" i="0" dirty="0">
                <a:solidFill>
                  <a:srgbClr val="111111"/>
                </a:solidFill>
                <a:effectLst/>
                <a:latin typeface="-apple-system"/>
              </a:rPr>
              <a:t>Effizienz</a:t>
            </a:r>
            <a:r>
              <a:rPr lang="de-DE" b="0" i="0" dirty="0">
                <a:solidFill>
                  <a:srgbClr val="111111"/>
                </a:solidFill>
                <a:effectLst/>
                <a:latin typeface="-apple-system"/>
              </a:rPr>
              <a:t>: Wheels sind schneller zu erstellen und zu installieren als Ei-Dateien.</a:t>
            </a:r>
          </a:p>
          <a:p>
            <a:pPr marL="742950" lvl="1" indent="-285750" algn="l">
              <a:buFont typeface="+mj-lt"/>
              <a:buAutoNum type="arabicPeriod"/>
            </a:pPr>
            <a:r>
              <a:rPr lang="de-DE" b="1" i="0" dirty="0">
                <a:solidFill>
                  <a:srgbClr val="111111"/>
                </a:solidFill>
                <a:effectLst/>
                <a:latin typeface="-apple-system"/>
              </a:rPr>
              <a:t>Plattformunabhängigkeit</a:t>
            </a:r>
            <a:r>
              <a:rPr lang="de-DE" b="0" i="0" dirty="0">
                <a:solidFill>
                  <a:srgbClr val="111111"/>
                </a:solidFill>
                <a:effectLst/>
                <a:latin typeface="-apple-system"/>
              </a:rPr>
              <a:t>: Wheel-Dateien sind plattformunabhängig und können auf verschiedenen Systemen verwendet werden.</a:t>
            </a:r>
          </a:p>
          <a:p>
            <a:pPr marL="742950" lvl="1" indent="-285750" algn="l">
              <a:buFont typeface="+mj-lt"/>
              <a:buAutoNum type="arabicPeriod"/>
            </a:pPr>
            <a:r>
              <a:rPr lang="de-DE" b="1" i="0" dirty="0">
                <a:solidFill>
                  <a:srgbClr val="111111"/>
                </a:solidFill>
                <a:effectLst/>
                <a:latin typeface="-apple-system"/>
              </a:rPr>
              <a:t>Verwendung</a:t>
            </a:r>
            <a:r>
              <a:rPr lang="de-DE" b="0" i="0" dirty="0">
                <a:solidFill>
                  <a:srgbClr val="111111"/>
                </a:solidFill>
                <a:effectLst/>
                <a:latin typeface="-apple-system"/>
              </a:rPr>
              <a:t>: Wheels sind der aktuelle Standard für die Python-Paketverteilung.</a:t>
            </a:r>
          </a:p>
          <a:p>
            <a:pPr algn="l"/>
            <a:r>
              <a:rPr lang="de-DE" b="0" i="0" dirty="0">
                <a:solidFill>
                  <a:srgbClr val="111111"/>
                </a:solidFill>
                <a:effectLst/>
                <a:latin typeface="-apple-system"/>
              </a:rPr>
              <a:t>Insgesamt sind Wheel-Dateien die bevorzugte Wahl für die meisten Python-Projekte, da sie effizienter und besser unterstützt werden. Ei-Dateien werden jedoch immer noch in einigen älteren Projekten verwendet.</a:t>
            </a:r>
          </a:p>
          <a:p>
            <a:endParaRPr lang="de-DE" dirty="0"/>
          </a:p>
          <a:p>
            <a:r>
              <a:rPr lang="de-DE" dirty="0" err="1"/>
              <a:t>Init</a:t>
            </a:r>
            <a:r>
              <a:rPr lang="de-DE" dirty="0"/>
              <a:t> </a:t>
            </a:r>
            <a:r>
              <a:rPr lang="de-DE" dirty="0" err="1"/>
              <a:t>Function</a:t>
            </a:r>
            <a:r>
              <a:rPr lang="de-DE" dirty="0"/>
              <a:t>: Wird aufgerufen, wenn das Modul in Python importiert wird</a:t>
            </a:r>
          </a:p>
        </p:txBody>
      </p:sp>
      <p:sp>
        <p:nvSpPr>
          <p:cNvPr id="4" name="Kopfzeilenplatzhalter 3"/>
          <p:cNvSpPr>
            <a:spLocks noGrp="1"/>
          </p:cNvSpPr>
          <p:nvPr>
            <p:ph type="hdr" sz="quarter"/>
          </p:nvPr>
        </p:nvSpPr>
        <p:spPr/>
        <p:txBody>
          <a:bodyPr/>
          <a:lstStyle/>
          <a:p>
            <a:r>
              <a:rPr lang="de-DE"/>
              <a:t>Dr. Maik Weber - 11.03.2024 - Hochschule Trier</a:t>
            </a:r>
          </a:p>
        </p:txBody>
      </p:sp>
      <p:sp>
        <p:nvSpPr>
          <p:cNvPr id="5" name="Foliennummernplatzhalter 4"/>
          <p:cNvSpPr>
            <a:spLocks noGrp="1"/>
          </p:cNvSpPr>
          <p:nvPr>
            <p:ph type="sldNum" sz="quarter" idx="5"/>
          </p:nvPr>
        </p:nvSpPr>
        <p:spPr/>
        <p:txBody>
          <a:bodyPr/>
          <a:lstStyle/>
          <a:p>
            <a:fld id="{A5A4B24E-015B-42CD-B1C0-141D0853F6DF}" type="slidenum">
              <a:rPr lang="de-DE" smtClean="0"/>
              <a:t>7</a:t>
            </a:fld>
            <a:endParaRPr lang="de-DE"/>
          </a:p>
        </p:txBody>
      </p:sp>
    </p:spTree>
    <p:extLst>
      <p:ext uri="{BB962C8B-B14F-4D97-AF65-F5344CB8AC3E}">
        <p14:creationId xmlns:p14="http://schemas.microsoft.com/office/powerpoint/2010/main" val="1035081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Tensorflow</a:t>
            </a:r>
            <a:r>
              <a:rPr lang="de-DE" dirty="0"/>
              <a:t> von Google in C++, </a:t>
            </a:r>
            <a:r>
              <a:rPr lang="de-DE" dirty="0" err="1"/>
              <a:t>PyTorch</a:t>
            </a:r>
            <a:r>
              <a:rPr lang="de-DE" dirty="0"/>
              <a:t> von Facebook in C++</a:t>
            </a:r>
          </a:p>
        </p:txBody>
      </p:sp>
      <p:sp>
        <p:nvSpPr>
          <p:cNvPr id="4" name="Kopfzeilenplatzhalter 3"/>
          <p:cNvSpPr>
            <a:spLocks noGrp="1"/>
          </p:cNvSpPr>
          <p:nvPr>
            <p:ph type="hdr" sz="quarter"/>
          </p:nvPr>
        </p:nvSpPr>
        <p:spPr/>
        <p:txBody>
          <a:bodyPr/>
          <a:lstStyle/>
          <a:p>
            <a:r>
              <a:rPr lang="de-DE"/>
              <a:t>Dr. Maik Weber - 11.03.2024 - Hochschule Trier</a:t>
            </a:r>
          </a:p>
        </p:txBody>
      </p:sp>
      <p:sp>
        <p:nvSpPr>
          <p:cNvPr id="5" name="Foliennummernplatzhalter 4"/>
          <p:cNvSpPr>
            <a:spLocks noGrp="1"/>
          </p:cNvSpPr>
          <p:nvPr>
            <p:ph type="sldNum" sz="quarter" idx="5"/>
          </p:nvPr>
        </p:nvSpPr>
        <p:spPr/>
        <p:txBody>
          <a:bodyPr/>
          <a:lstStyle/>
          <a:p>
            <a:fld id="{A5A4B24E-015B-42CD-B1C0-141D0853F6DF}" type="slidenum">
              <a:rPr lang="de-DE" smtClean="0"/>
              <a:t>8</a:t>
            </a:fld>
            <a:endParaRPr lang="de-DE"/>
          </a:p>
        </p:txBody>
      </p:sp>
    </p:spTree>
    <p:extLst>
      <p:ext uri="{BB962C8B-B14F-4D97-AF65-F5344CB8AC3E}">
        <p14:creationId xmlns:p14="http://schemas.microsoft.com/office/powerpoint/2010/main" val="815549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111111"/>
                </a:solidFill>
                <a:effectLst/>
                <a:latin typeface="-apple-system"/>
              </a:rPr>
              <a:t>Yes, that’s correct! When you install a package like NumPy, the package management system (like pip for Python) will attempt to download a pre-compiled binary distribution that matches your specific platform (operating system, Python version, etc.). This is often referred to as a “wheel” in Python terminology.</a:t>
            </a:r>
          </a:p>
          <a:p>
            <a:pPr algn="l"/>
            <a:r>
              <a:rPr lang="en-US" b="0" i="0" dirty="0">
                <a:solidFill>
                  <a:srgbClr val="111111"/>
                </a:solidFill>
                <a:effectLst/>
                <a:latin typeface="-apple-system"/>
              </a:rPr>
              <a:t>If a matching binary distribution is not available, the package management system will then attempt to build the package from source. This requires a compatible C and C++ compiler to be available on your system.</a:t>
            </a:r>
          </a:p>
          <a:p>
            <a:endParaRPr lang="de-DE" dirty="0"/>
          </a:p>
          <a:p>
            <a:pPr algn="l"/>
            <a:r>
              <a:rPr lang="de-DE" b="0" i="0" dirty="0">
                <a:solidFill>
                  <a:srgbClr val="111111"/>
                </a:solidFill>
                <a:effectLst/>
                <a:latin typeface="-apple-system"/>
              </a:rPr>
              <a:t>Ja, C-Erweiterungen können den Zugriff auf Systemaufrufe vereinfachen. </a:t>
            </a:r>
            <a:r>
              <a:rPr lang="de-DE" b="0" i="0" dirty="0">
                <a:solidFill>
                  <a:srgbClr val="111111"/>
                </a:solidFill>
                <a:effectLst/>
                <a:latin typeface="-apple-system"/>
                <a:hlinkClick r:id="rId3"/>
              </a:rPr>
              <a:t>Systemaufrufe sind Methoden zur Kommunikation mit dem Systemkern und werden benötigt, wenn eine Benutzeranwendung Informationen an die Hardware, andere Prozesse oder den Kernel selbst übermitteln oder aus diesen Quellen lesen muss</a:t>
            </a:r>
            <a:r>
              <a:rPr lang="de-DE" b="0" i="0" baseline="30000" dirty="0">
                <a:solidFill>
                  <a:srgbClr val="111111"/>
                </a:solidFill>
                <a:effectLst/>
                <a:latin typeface="-apple-system"/>
                <a:hlinkClick r:id="rId3"/>
              </a:rPr>
              <a:t>1</a:t>
            </a:r>
            <a:r>
              <a:rPr lang="de-DE" b="0" i="0" dirty="0">
                <a:solidFill>
                  <a:srgbClr val="111111"/>
                </a:solidFill>
                <a:effectLst/>
                <a:latin typeface="-apple-system"/>
              </a:rPr>
              <a:t>.</a:t>
            </a:r>
          </a:p>
          <a:p>
            <a:pPr algn="l"/>
            <a:r>
              <a:rPr lang="de-DE" b="0" i="0" dirty="0">
                <a:solidFill>
                  <a:srgbClr val="111111"/>
                </a:solidFill>
                <a:effectLst/>
                <a:latin typeface="-apple-system"/>
                <a:hlinkClick r:id="rId4"/>
              </a:rPr>
              <a:t>Die C-Standard-Bibliothek, auch bekannt als </a:t>
            </a:r>
            <a:r>
              <a:rPr lang="de-DE" b="0" i="0" dirty="0" err="1">
                <a:solidFill>
                  <a:srgbClr val="111111"/>
                </a:solidFill>
                <a:effectLst/>
                <a:latin typeface="-apple-system"/>
                <a:hlinkClick r:id="rId4"/>
              </a:rPr>
              <a:t>libc</a:t>
            </a:r>
            <a:r>
              <a:rPr lang="de-DE" b="0" i="0" dirty="0">
                <a:solidFill>
                  <a:srgbClr val="111111"/>
                </a:solidFill>
                <a:effectLst/>
                <a:latin typeface="-apple-system"/>
                <a:hlinkClick r:id="rId4"/>
              </a:rPr>
              <a:t>, stellt bestimmte Systemaufrufe in Form von Bibliotheksfunktionen zur Verfügung, die sich über eine bereitgestellte Programmierschnittstelle ausführen lassen</a:t>
            </a:r>
            <a:r>
              <a:rPr lang="de-DE" b="0" i="0" baseline="30000" dirty="0">
                <a:solidFill>
                  <a:srgbClr val="111111"/>
                </a:solidFill>
                <a:effectLst/>
                <a:latin typeface="-apple-system"/>
                <a:hlinkClick r:id="rId4"/>
              </a:rPr>
              <a:t>2</a:t>
            </a:r>
            <a:r>
              <a:rPr lang="de-DE" b="0" i="0" dirty="0">
                <a:solidFill>
                  <a:srgbClr val="111111"/>
                </a:solidFill>
                <a:effectLst/>
                <a:latin typeface="-apple-system"/>
              </a:rPr>
              <a:t>. </a:t>
            </a:r>
            <a:r>
              <a:rPr lang="de-DE" b="0" i="0" dirty="0">
                <a:solidFill>
                  <a:srgbClr val="111111"/>
                </a:solidFill>
                <a:effectLst/>
                <a:latin typeface="-apple-system"/>
                <a:hlinkClick r:id="rId3"/>
              </a:rPr>
              <a:t>Dies erleichtert Software-Entwicklern die Arbeit enorm, da kein genaueres Wissen über die interne Funktionsweise der jeweiligen Systemsoftware benötigt wird</a:t>
            </a:r>
            <a:endParaRPr lang="de-DE" b="0" i="0" dirty="0">
              <a:solidFill>
                <a:srgbClr val="111111"/>
              </a:solidFill>
              <a:effectLst/>
              <a:latin typeface="-apple-system"/>
            </a:endParaRPr>
          </a:p>
          <a:p>
            <a:endParaRPr lang="de-DE" dirty="0"/>
          </a:p>
        </p:txBody>
      </p:sp>
      <p:sp>
        <p:nvSpPr>
          <p:cNvPr id="4" name="Kopfzeilenplatzhalter 3"/>
          <p:cNvSpPr>
            <a:spLocks noGrp="1"/>
          </p:cNvSpPr>
          <p:nvPr>
            <p:ph type="hdr" sz="quarter"/>
          </p:nvPr>
        </p:nvSpPr>
        <p:spPr/>
        <p:txBody>
          <a:bodyPr/>
          <a:lstStyle/>
          <a:p>
            <a:r>
              <a:rPr lang="de-DE"/>
              <a:t>Dr. Maik Weber - 11.03.2024 - Hochschule Trier</a:t>
            </a:r>
          </a:p>
        </p:txBody>
      </p:sp>
      <p:sp>
        <p:nvSpPr>
          <p:cNvPr id="5" name="Foliennummernplatzhalter 4"/>
          <p:cNvSpPr>
            <a:spLocks noGrp="1"/>
          </p:cNvSpPr>
          <p:nvPr>
            <p:ph type="sldNum" sz="quarter" idx="5"/>
          </p:nvPr>
        </p:nvSpPr>
        <p:spPr/>
        <p:txBody>
          <a:bodyPr/>
          <a:lstStyle/>
          <a:p>
            <a:fld id="{A5A4B24E-015B-42CD-B1C0-141D0853F6DF}" type="slidenum">
              <a:rPr lang="de-DE" smtClean="0"/>
              <a:t>15</a:t>
            </a:fld>
            <a:endParaRPr lang="de-DE"/>
          </a:p>
        </p:txBody>
      </p:sp>
    </p:spTree>
    <p:extLst>
      <p:ext uri="{BB962C8B-B14F-4D97-AF65-F5344CB8AC3E}">
        <p14:creationId xmlns:p14="http://schemas.microsoft.com/office/powerpoint/2010/main" val="2377218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7DADA-70FB-E665-66AD-C88F454D4FB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6256FDF-6823-2BFC-BA5F-3C9A75FE330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B232220-30CF-0F82-B3FC-6B87AAE00EFC}"/>
              </a:ext>
            </a:extLst>
          </p:cNvPr>
          <p:cNvSpPr>
            <a:spLocks noGrp="1"/>
          </p:cNvSpPr>
          <p:nvPr>
            <p:ph type="body" idx="1"/>
          </p:nvPr>
        </p:nvSpPr>
        <p:spPr/>
        <p:txBody>
          <a:bodyPr/>
          <a:lstStyle/>
          <a:p>
            <a:pPr algn="l"/>
            <a:r>
              <a:rPr lang="en-US" b="0" i="0" dirty="0">
                <a:solidFill>
                  <a:srgbClr val="111111"/>
                </a:solidFill>
                <a:effectLst/>
                <a:latin typeface="-apple-system"/>
              </a:rPr>
              <a:t>Yes, that’s correct! When you install a package like NumPy, the package management system (like pip for Python) will attempt to download a pre-compiled binary distribution that matches your specific platform (operating system, Python version, etc.). This is often referred to as a “wheel” in Python terminology.</a:t>
            </a:r>
          </a:p>
          <a:p>
            <a:pPr algn="l"/>
            <a:r>
              <a:rPr lang="en-US" b="0" i="0" dirty="0">
                <a:solidFill>
                  <a:srgbClr val="111111"/>
                </a:solidFill>
                <a:effectLst/>
                <a:latin typeface="-apple-system"/>
              </a:rPr>
              <a:t>If a matching binary distribution is not available, the package management system will then attempt to build the package from source. This requires a compatible C and C++ compiler to be available on your system.</a:t>
            </a:r>
          </a:p>
          <a:p>
            <a:endParaRPr lang="de-DE" dirty="0"/>
          </a:p>
          <a:p>
            <a:pPr algn="l"/>
            <a:r>
              <a:rPr lang="de-DE" b="0" i="0" dirty="0">
                <a:solidFill>
                  <a:srgbClr val="111111"/>
                </a:solidFill>
                <a:effectLst/>
                <a:latin typeface="-apple-system"/>
              </a:rPr>
              <a:t>Ja, C-Erweiterungen können den Zugriff auf Systemaufrufe vereinfachen. </a:t>
            </a:r>
            <a:r>
              <a:rPr lang="de-DE" b="0" i="0" dirty="0">
                <a:solidFill>
                  <a:srgbClr val="111111"/>
                </a:solidFill>
                <a:effectLst/>
                <a:latin typeface="-apple-system"/>
                <a:hlinkClick r:id="rId3"/>
              </a:rPr>
              <a:t>Systemaufrufe sind Methoden zur Kommunikation mit dem Systemkern und werden benötigt, wenn eine Benutzeranwendung Informationen an die Hardware, andere Prozesse oder den Kernel selbst übermitteln oder aus diesen Quellen lesen muss</a:t>
            </a:r>
            <a:r>
              <a:rPr lang="de-DE" b="0" i="0" baseline="30000" dirty="0">
                <a:solidFill>
                  <a:srgbClr val="111111"/>
                </a:solidFill>
                <a:effectLst/>
                <a:latin typeface="-apple-system"/>
                <a:hlinkClick r:id="rId3"/>
              </a:rPr>
              <a:t>1</a:t>
            </a:r>
            <a:r>
              <a:rPr lang="de-DE" b="0" i="0" dirty="0">
                <a:solidFill>
                  <a:srgbClr val="111111"/>
                </a:solidFill>
                <a:effectLst/>
                <a:latin typeface="-apple-system"/>
              </a:rPr>
              <a:t>.</a:t>
            </a:r>
          </a:p>
          <a:p>
            <a:pPr algn="l"/>
            <a:r>
              <a:rPr lang="de-DE" b="0" i="0" dirty="0">
                <a:solidFill>
                  <a:srgbClr val="111111"/>
                </a:solidFill>
                <a:effectLst/>
                <a:latin typeface="-apple-system"/>
                <a:hlinkClick r:id="rId4"/>
              </a:rPr>
              <a:t>Die C-Standard-Bibliothek, auch bekannt als </a:t>
            </a:r>
            <a:r>
              <a:rPr lang="de-DE" b="0" i="0" dirty="0" err="1">
                <a:solidFill>
                  <a:srgbClr val="111111"/>
                </a:solidFill>
                <a:effectLst/>
                <a:latin typeface="-apple-system"/>
                <a:hlinkClick r:id="rId4"/>
              </a:rPr>
              <a:t>libc</a:t>
            </a:r>
            <a:r>
              <a:rPr lang="de-DE" b="0" i="0" dirty="0">
                <a:solidFill>
                  <a:srgbClr val="111111"/>
                </a:solidFill>
                <a:effectLst/>
                <a:latin typeface="-apple-system"/>
                <a:hlinkClick r:id="rId4"/>
              </a:rPr>
              <a:t>, stellt bestimmte Systemaufrufe in Form von Bibliotheksfunktionen zur Verfügung, die sich über eine bereitgestellte Programmierschnittstelle ausführen lassen</a:t>
            </a:r>
            <a:r>
              <a:rPr lang="de-DE" b="0" i="0" baseline="30000" dirty="0">
                <a:solidFill>
                  <a:srgbClr val="111111"/>
                </a:solidFill>
                <a:effectLst/>
                <a:latin typeface="-apple-system"/>
                <a:hlinkClick r:id="rId4"/>
              </a:rPr>
              <a:t>2</a:t>
            </a:r>
            <a:r>
              <a:rPr lang="de-DE" b="0" i="0" dirty="0">
                <a:solidFill>
                  <a:srgbClr val="111111"/>
                </a:solidFill>
                <a:effectLst/>
                <a:latin typeface="-apple-system"/>
              </a:rPr>
              <a:t>. </a:t>
            </a:r>
            <a:r>
              <a:rPr lang="de-DE" b="0" i="0" dirty="0">
                <a:solidFill>
                  <a:srgbClr val="111111"/>
                </a:solidFill>
                <a:effectLst/>
                <a:latin typeface="-apple-system"/>
                <a:hlinkClick r:id="rId3"/>
              </a:rPr>
              <a:t>Dies erleichtert Software-Entwicklern die Arbeit enorm, da kein genaueres Wissen über die interne Funktionsweise der jeweiligen Systemsoftware benötigt wird</a:t>
            </a:r>
            <a:endParaRPr lang="de-DE" b="0" i="0" dirty="0">
              <a:solidFill>
                <a:srgbClr val="111111"/>
              </a:solidFill>
              <a:effectLst/>
              <a:latin typeface="-apple-system"/>
            </a:endParaRPr>
          </a:p>
          <a:p>
            <a:endParaRPr lang="de-DE" dirty="0"/>
          </a:p>
        </p:txBody>
      </p:sp>
      <p:sp>
        <p:nvSpPr>
          <p:cNvPr id="4" name="Kopfzeilenplatzhalter 3">
            <a:extLst>
              <a:ext uri="{FF2B5EF4-FFF2-40B4-BE49-F238E27FC236}">
                <a16:creationId xmlns:a16="http://schemas.microsoft.com/office/drawing/2014/main" id="{D8ED3D1C-062C-BD0B-4B1C-068981AFBE0B}"/>
              </a:ext>
            </a:extLst>
          </p:cNvPr>
          <p:cNvSpPr>
            <a:spLocks noGrp="1"/>
          </p:cNvSpPr>
          <p:nvPr>
            <p:ph type="hdr" sz="quarter"/>
          </p:nvPr>
        </p:nvSpPr>
        <p:spPr/>
        <p:txBody>
          <a:bodyPr/>
          <a:lstStyle/>
          <a:p>
            <a:r>
              <a:rPr lang="de-DE"/>
              <a:t>Dr. Maik Weber - 11.03.2024 - Hochschule Trier</a:t>
            </a:r>
          </a:p>
        </p:txBody>
      </p:sp>
      <p:sp>
        <p:nvSpPr>
          <p:cNvPr id="5" name="Foliennummernplatzhalter 4">
            <a:extLst>
              <a:ext uri="{FF2B5EF4-FFF2-40B4-BE49-F238E27FC236}">
                <a16:creationId xmlns:a16="http://schemas.microsoft.com/office/drawing/2014/main" id="{46C38A4A-A1F3-4F08-9206-D90C6ABD9D44}"/>
              </a:ext>
            </a:extLst>
          </p:cNvPr>
          <p:cNvSpPr>
            <a:spLocks noGrp="1"/>
          </p:cNvSpPr>
          <p:nvPr>
            <p:ph type="sldNum" sz="quarter" idx="5"/>
          </p:nvPr>
        </p:nvSpPr>
        <p:spPr/>
        <p:txBody>
          <a:bodyPr/>
          <a:lstStyle/>
          <a:p>
            <a:fld id="{A5A4B24E-015B-42CD-B1C0-141D0853F6DF}" type="slidenum">
              <a:rPr lang="de-DE" smtClean="0"/>
              <a:t>16</a:t>
            </a:fld>
            <a:endParaRPr lang="de-DE"/>
          </a:p>
        </p:txBody>
      </p:sp>
    </p:spTree>
    <p:extLst>
      <p:ext uri="{BB962C8B-B14F-4D97-AF65-F5344CB8AC3E}">
        <p14:creationId xmlns:p14="http://schemas.microsoft.com/office/powerpoint/2010/main" val="2885355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111111"/>
                </a:solidFill>
                <a:effectLst/>
                <a:latin typeface="-apple-system"/>
                <a:hlinkClick r:id="rId3"/>
              </a:rPr>
              <a:t>Mit “</a:t>
            </a:r>
            <a:r>
              <a:rPr lang="de-DE" b="0" i="0" dirty="0" err="1">
                <a:solidFill>
                  <a:srgbClr val="111111"/>
                </a:solidFill>
                <a:effectLst/>
                <a:latin typeface="-apple-system"/>
                <a:hlinkClick r:id="rId3"/>
              </a:rPr>
              <a:t>Pythonic</a:t>
            </a:r>
            <a:r>
              <a:rPr lang="de-DE" b="0" i="0" dirty="0">
                <a:solidFill>
                  <a:srgbClr val="111111"/>
                </a:solidFill>
                <a:effectLst/>
                <a:latin typeface="-apple-system"/>
                <a:hlinkClick r:id="rId3"/>
              </a:rPr>
              <a:t> Bindungen” ist gemeint, dass die Bindungen oder Schnittstellen zu C-Bibliotheken in einer Weise erstellt werden, die den Python-Stilrichtlinien und -Idiomen entspricht</a:t>
            </a:r>
            <a:r>
              <a:rPr lang="de-DE" b="0" i="0" baseline="30000" dirty="0">
                <a:solidFill>
                  <a:srgbClr val="111111"/>
                </a:solidFill>
                <a:effectLst/>
                <a:latin typeface="-apple-system"/>
                <a:hlinkClick r:id="rId3"/>
              </a:rPr>
              <a:t>1</a:t>
            </a:r>
            <a:r>
              <a:rPr lang="de-DE" b="0" i="0" baseline="30000" dirty="0">
                <a:solidFill>
                  <a:srgbClr val="111111"/>
                </a:solidFill>
                <a:effectLst/>
                <a:latin typeface="-apple-system"/>
                <a:hlinkClick r:id="rId4"/>
              </a:rPr>
              <a:t>2</a:t>
            </a:r>
            <a:r>
              <a:rPr lang="de-DE" b="0" i="0" dirty="0">
                <a:solidFill>
                  <a:srgbClr val="111111"/>
                </a:solidFill>
                <a:effectLst/>
                <a:latin typeface="-apple-system"/>
              </a:rPr>
              <a:t>.</a:t>
            </a:r>
          </a:p>
          <a:p>
            <a:pPr algn="l"/>
            <a:r>
              <a:rPr lang="de-DE" b="0" i="0" dirty="0" err="1">
                <a:solidFill>
                  <a:srgbClr val="111111"/>
                </a:solidFill>
                <a:effectLst/>
                <a:latin typeface="-apple-system"/>
                <a:hlinkClick r:id="rId3"/>
              </a:rPr>
              <a:t>Pythonic</a:t>
            </a:r>
            <a:r>
              <a:rPr lang="de-DE" b="0" i="0" dirty="0">
                <a:solidFill>
                  <a:srgbClr val="111111"/>
                </a:solidFill>
                <a:effectLst/>
                <a:latin typeface="-apple-system"/>
                <a:hlinkClick r:id="rId3"/>
              </a:rPr>
              <a:t> Code ist Code, der den spezifischen Konventionen und Stilrichtlinien der Python-Community folgt</a:t>
            </a:r>
            <a:r>
              <a:rPr lang="de-DE" b="0" i="0" baseline="30000" dirty="0">
                <a:solidFill>
                  <a:srgbClr val="111111"/>
                </a:solidFill>
                <a:effectLst/>
                <a:latin typeface="-apple-system"/>
                <a:hlinkClick r:id="rId3"/>
              </a:rPr>
              <a:t>1</a:t>
            </a:r>
            <a:r>
              <a:rPr lang="de-DE" b="0" i="0" baseline="30000" dirty="0">
                <a:solidFill>
                  <a:srgbClr val="111111"/>
                </a:solidFill>
                <a:effectLst/>
                <a:latin typeface="-apple-system"/>
                <a:hlinkClick r:id="rId4"/>
              </a:rPr>
              <a:t>2</a:t>
            </a:r>
            <a:r>
              <a:rPr lang="de-DE" b="0" i="0" dirty="0">
                <a:solidFill>
                  <a:srgbClr val="111111"/>
                </a:solidFill>
                <a:effectLst/>
                <a:latin typeface="-apple-system"/>
              </a:rPr>
              <a:t>. </a:t>
            </a:r>
            <a:r>
              <a:rPr lang="de-DE" b="0" i="0" dirty="0">
                <a:solidFill>
                  <a:srgbClr val="111111"/>
                </a:solidFill>
                <a:effectLst/>
                <a:latin typeface="-apple-system"/>
                <a:hlinkClick r:id="rId3"/>
              </a:rPr>
              <a:t>Diese Konventionen und Stilrichtlinien sind darauf ausgelegt, den Code lesbarer und verständlicher zu machen</a:t>
            </a:r>
            <a:r>
              <a:rPr lang="de-DE" b="0" i="0" baseline="30000" dirty="0">
                <a:solidFill>
                  <a:srgbClr val="111111"/>
                </a:solidFill>
                <a:effectLst/>
                <a:latin typeface="-apple-system"/>
                <a:hlinkClick r:id="rId3"/>
              </a:rPr>
              <a:t>1</a:t>
            </a:r>
            <a:r>
              <a:rPr lang="de-DE" b="0" i="0" baseline="30000" dirty="0">
                <a:solidFill>
                  <a:srgbClr val="111111"/>
                </a:solidFill>
                <a:effectLst/>
                <a:latin typeface="-apple-system"/>
                <a:hlinkClick r:id="rId4"/>
              </a:rPr>
              <a:t>2</a:t>
            </a:r>
            <a:r>
              <a:rPr lang="de-DE" b="0" i="0" dirty="0">
                <a:solidFill>
                  <a:srgbClr val="111111"/>
                </a:solidFill>
                <a:effectLst/>
                <a:latin typeface="-apple-system"/>
              </a:rPr>
              <a:t>.</a:t>
            </a:r>
          </a:p>
          <a:p>
            <a:pPr algn="l"/>
            <a:r>
              <a:rPr lang="de-DE" b="0" i="0" dirty="0">
                <a:solidFill>
                  <a:srgbClr val="111111"/>
                </a:solidFill>
                <a:effectLst/>
                <a:latin typeface="-apple-system"/>
                <a:hlinkClick r:id="rId3"/>
              </a:rPr>
              <a:t>Wenn also von “</a:t>
            </a:r>
            <a:r>
              <a:rPr lang="de-DE" b="0" i="0" dirty="0" err="1">
                <a:solidFill>
                  <a:srgbClr val="111111"/>
                </a:solidFill>
                <a:effectLst/>
                <a:latin typeface="-apple-system"/>
                <a:hlinkClick r:id="rId3"/>
              </a:rPr>
              <a:t>Pythonic</a:t>
            </a:r>
            <a:r>
              <a:rPr lang="de-DE" b="0" i="0" dirty="0">
                <a:solidFill>
                  <a:srgbClr val="111111"/>
                </a:solidFill>
                <a:effectLst/>
                <a:latin typeface="-apple-system"/>
                <a:hlinkClick r:id="rId3"/>
              </a:rPr>
              <a:t> Bindungen” zu C-Bibliotheken die Rede ist, bedeutet das, dass die Bindungen in einer Weise erstellt werden, die den Python-Stilrichtlinien entspricht und den Code klar, lesbar und ausdrucksstark macht</a:t>
            </a:r>
            <a:r>
              <a:rPr lang="de-DE" b="0" i="0" baseline="30000" dirty="0">
                <a:solidFill>
                  <a:srgbClr val="111111"/>
                </a:solidFill>
                <a:effectLst/>
                <a:latin typeface="-apple-system"/>
                <a:hlinkClick r:id="rId3"/>
              </a:rPr>
              <a:t>1</a:t>
            </a:r>
            <a:r>
              <a:rPr lang="de-DE" b="0" i="0" baseline="30000" dirty="0">
                <a:solidFill>
                  <a:srgbClr val="111111"/>
                </a:solidFill>
                <a:effectLst/>
                <a:latin typeface="-apple-system"/>
                <a:hlinkClick r:id="rId4"/>
              </a:rPr>
              <a:t>2</a:t>
            </a:r>
            <a:r>
              <a:rPr lang="de-DE" b="0" i="0" dirty="0">
                <a:solidFill>
                  <a:srgbClr val="111111"/>
                </a:solidFill>
                <a:effectLst/>
                <a:latin typeface="-apple-system"/>
              </a:rPr>
              <a:t>.</a:t>
            </a:r>
          </a:p>
          <a:p>
            <a:endParaRPr lang="de-DE" dirty="0"/>
          </a:p>
        </p:txBody>
      </p:sp>
      <p:sp>
        <p:nvSpPr>
          <p:cNvPr id="4" name="Kopfzeilenplatzhalter 3"/>
          <p:cNvSpPr>
            <a:spLocks noGrp="1"/>
          </p:cNvSpPr>
          <p:nvPr>
            <p:ph type="hdr" sz="quarter"/>
          </p:nvPr>
        </p:nvSpPr>
        <p:spPr/>
        <p:txBody>
          <a:bodyPr/>
          <a:lstStyle/>
          <a:p>
            <a:r>
              <a:rPr lang="de-DE"/>
              <a:t>Dr. Maik Weber - 11.03.2024 - Hochschule Trier</a:t>
            </a:r>
          </a:p>
        </p:txBody>
      </p:sp>
      <p:sp>
        <p:nvSpPr>
          <p:cNvPr id="5" name="Foliennummernplatzhalter 4"/>
          <p:cNvSpPr>
            <a:spLocks noGrp="1"/>
          </p:cNvSpPr>
          <p:nvPr>
            <p:ph type="sldNum" sz="quarter" idx="5"/>
          </p:nvPr>
        </p:nvSpPr>
        <p:spPr/>
        <p:txBody>
          <a:bodyPr/>
          <a:lstStyle/>
          <a:p>
            <a:fld id="{A5A4B24E-015B-42CD-B1C0-141D0853F6DF}" type="slidenum">
              <a:rPr lang="de-DE" smtClean="0"/>
              <a:t>17</a:t>
            </a:fld>
            <a:endParaRPr lang="de-DE"/>
          </a:p>
        </p:txBody>
      </p:sp>
    </p:spTree>
    <p:extLst>
      <p:ext uri="{BB962C8B-B14F-4D97-AF65-F5344CB8AC3E}">
        <p14:creationId xmlns:p14="http://schemas.microsoft.com/office/powerpoint/2010/main" val="3977435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7891B-FCEB-EEC9-B2A4-DC3D8046B95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44C0D44-2CCB-073C-6A43-156FD90231D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3BA967A-E00B-C8D1-4809-6253C031B800}"/>
              </a:ext>
            </a:extLst>
          </p:cNvPr>
          <p:cNvSpPr>
            <a:spLocks noGrp="1"/>
          </p:cNvSpPr>
          <p:nvPr>
            <p:ph type="body" idx="1"/>
          </p:nvPr>
        </p:nvSpPr>
        <p:spPr/>
        <p:txBody>
          <a:bodyPr/>
          <a:lstStyle/>
          <a:p>
            <a:pPr algn="l"/>
            <a:r>
              <a:rPr lang="de-DE" b="0" i="0" dirty="0">
                <a:solidFill>
                  <a:srgbClr val="111111"/>
                </a:solidFill>
                <a:effectLst/>
                <a:latin typeface="-apple-system"/>
                <a:hlinkClick r:id="rId3"/>
              </a:rPr>
              <a:t>Mit “</a:t>
            </a:r>
            <a:r>
              <a:rPr lang="de-DE" b="0" i="0" dirty="0" err="1">
                <a:solidFill>
                  <a:srgbClr val="111111"/>
                </a:solidFill>
                <a:effectLst/>
                <a:latin typeface="-apple-system"/>
                <a:hlinkClick r:id="rId3"/>
              </a:rPr>
              <a:t>Pythonic</a:t>
            </a:r>
            <a:r>
              <a:rPr lang="de-DE" b="0" i="0" dirty="0">
                <a:solidFill>
                  <a:srgbClr val="111111"/>
                </a:solidFill>
                <a:effectLst/>
                <a:latin typeface="-apple-system"/>
                <a:hlinkClick r:id="rId3"/>
              </a:rPr>
              <a:t> Bindungen” ist gemeint, dass die Bindungen oder Schnittstellen zu C-Bibliotheken in einer Weise erstellt werden, die den Python-Stilrichtlinien und -Idiomen entspricht</a:t>
            </a:r>
            <a:r>
              <a:rPr lang="de-DE" b="0" i="0" baseline="30000" dirty="0">
                <a:solidFill>
                  <a:srgbClr val="111111"/>
                </a:solidFill>
                <a:effectLst/>
                <a:latin typeface="-apple-system"/>
                <a:hlinkClick r:id="rId3"/>
              </a:rPr>
              <a:t>1</a:t>
            </a:r>
            <a:r>
              <a:rPr lang="de-DE" b="0" i="0" baseline="30000" dirty="0">
                <a:solidFill>
                  <a:srgbClr val="111111"/>
                </a:solidFill>
                <a:effectLst/>
                <a:latin typeface="-apple-system"/>
                <a:hlinkClick r:id="rId4"/>
              </a:rPr>
              <a:t>2</a:t>
            </a:r>
            <a:r>
              <a:rPr lang="de-DE" b="0" i="0" dirty="0">
                <a:solidFill>
                  <a:srgbClr val="111111"/>
                </a:solidFill>
                <a:effectLst/>
                <a:latin typeface="-apple-system"/>
              </a:rPr>
              <a:t>.</a:t>
            </a:r>
          </a:p>
          <a:p>
            <a:pPr algn="l"/>
            <a:r>
              <a:rPr lang="de-DE" b="0" i="0" dirty="0" err="1">
                <a:solidFill>
                  <a:srgbClr val="111111"/>
                </a:solidFill>
                <a:effectLst/>
                <a:latin typeface="-apple-system"/>
                <a:hlinkClick r:id="rId3"/>
              </a:rPr>
              <a:t>Pythonic</a:t>
            </a:r>
            <a:r>
              <a:rPr lang="de-DE" b="0" i="0" dirty="0">
                <a:solidFill>
                  <a:srgbClr val="111111"/>
                </a:solidFill>
                <a:effectLst/>
                <a:latin typeface="-apple-system"/>
                <a:hlinkClick r:id="rId3"/>
              </a:rPr>
              <a:t> Code ist Code, der den spezifischen Konventionen und Stilrichtlinien der Python-Community folgt</a:t>
            </a:r>
            <a:r>
              <a:rPr lang="de-DE" b="0" i="0" baseline="30000" dirty="0">
                <a:solidFill>
                  <a:srgbClr val="111111"/>
                </a:solidFill>
                <a:effectLst/>
                <a:latin typeface="-apple-system"/>
                <a:hlinkClick r:id="rId3"/>
              </a:rPr>
              <a:t>1</a:t>
            </a:r>
            <a:r>
              <a:rPr lang="de-DE" b="0" i="0" baseline="30000" dirty="0">
                <a:solidFill>
                  <a:srgbClr val="111111"/>
                </a:solidFill>
                <a:effectLst/>
                <a:latin typeface="-apple-system"/>
                <a:hlinkClick r:id="rId4"/>
              </a:rPr>
              <a:t>2</a:t>
            </a:r>
            <a:r>
              <a:rPr lang="de-DE" b="0" i="0" dirty="0">
                <a:solidFill>
                  <a:srgbClr val="111111"/>
                </a:solidFill>
                <a:effectLst/>
                <a:latin typeface="-apple-system"/>
              </a:rPr>
              <a:t>. </a:t>
            </a:r>
            <a:r>
              <a:rPr lang="de-DE" b="0" i="0" dirty="0">
                <a:solidFill>
                  <a:srgbClr val="111111"/>
                </a:solidFill>
                <a:effectLst/>
                <a:latin typeface="-apple-system"/>
                <a:hlinkClick r:id="rId3"/>
              </a:rPr>
              <a:t>Diese Konventionen und Stilrichtlinien sind darauf ausgelegt, den Code lesbarer und verständlicher zu machen</a:t>
            </a:r>
            <a:r>
              <a:rPr lang="de-DE" b="0" i="0" baseline="30000" dirty="0">
                <a:solidFill>
                  <a:srgbClr val="111111"/>
                </a:solidFill>
                <a:effectLst/>
                <a:latin typeface="-apple-system"/>
                <a:hlinkClick r:id="rId3"/>
              </a:rPr>
              <a:t>1</a:t>
            </a:r>
            <a:r>
              <a:rPr lang="de-DE" b="0" i="0" baseline="30000" dirty="0">
                <a:solidFill>
                  <a:srgbClr val="111111"/>
                </a:solidFill>
                <a:effectLst/>
                <a:latin typeface="-apple-system"/>
                <a:hlinkClick r:id="rId4"/>
              </a:rPr>
              <a:t>2</a:t>
            </a:r>
            <a:r>
              <a:rPr lang="de-DE" b="0" i="0" dirty="0">
                <a:solidFill>
                  <a:srgbClr val="111111"/>
                </a:solidFill>
                <a:effectLst/>
                <a:latin typeface="-apple-system"/>
              </a:rPr>
              <a:t>.</a:t>
            </a:r>
          </a:p>
          <a:p>
            <a:pPr algn="l"/>
            <a:r>
              <a:rPr lang="de-DE" b="0" i="0" dirty="0">
                <a:solidFill>
                  <a:srgbClr val="111111"/>
                </a:solidFill>
                <a:effectLst/>
                <a:latin typeface="-apple-system"/>
                <a:hlinkClick r:id="rId3"/>
              </a:rPr>
              <a:t>Wenn also von “</a:t>
            </a:r>
            <a:r>
              <a:rPr lang="de-DE" b="0" i="0" dirty="0" err="1">
                <a:solidFill>
                  <a:srgbClr val="111111"/>
                </a:solidFill>
                <a:effectLst/>
                <a:latin typeface="-apple-system"/>
                <a:hlinkClick r:id="rId3"/>
              </a:rPr>
              <a:t>Pythonic</a:t>
            </a:r>
            <a:r>
              <a:rPr lang="de-DE" b="0" i="0" dirty="0">
                <a:solidFill>
                  <a:srgbClr val="111111"/>
                </a:solidFill>
                <a:effectLst/>
                <a:latin typeface="-apple-system"/>
                <a:hlinkClick r:id="rId3"/>
              </a:rPr>
              <a:t> Bindungen” zu C-Bibliotheken die Rede ist, bedeutet das, dass die Bindungen in einer Weise erstellt werden, die den Python-Stilrichtlinien entspricht und den Code klar, lesbar und ausdrucksstark macht</a:t>
            </a:r>
            <a:r>
              <a:rPr lang="de-DE" b="0" i="0" baseline="30000" dirty="0">
                <a:solidFill>
                  <a:srgbClr val="111111"/>
                </a:solidFill>
                <a:effectLst/>
                <a:latin typeface="-apple-system"/>
                <a:hlinkClick r:id="rId3"/>
              </a:rPr>
              <a:t>1</a:t>
            </a:r>
            <a:r>
              <a:rPr lang="de-DE" b="0" i="0" baseline="30000" dirty="0">
                <a:solidFill>
                  <a:srgbClr val="111111"/>
                </a:solidFill>
                <a:effectLst/>
                <a:latin typeface="-apple-system"/>
                <a:hlinkClick r:id="rId4"/>
              </a:rPr>
              <a:t>2</a:t>
            </a:r>
            <a:r>
              <a:rPr lang="de-DE" b="0" i="0" dirty="0">
                <a:solidFill>
                  <a:srgbClr val="111111"/>
                </a:solidFill>
                <a:effectLst/>
                <a:latin typeface="-apple-system"/>
              </a:rPr>
              <a:t>.</a:t>
            </a:r>
          </a:p>
          <a:p>
            <a:endParaRPr lang="de-DE" dirty="0"/>
          </a:p>
        </p:txBody>
      </p:sp>
      <p:sp>
        <p:nvSpPr>
          <p:cNvPr id="4" name="Kopfzeilenplatzhalter 3">
            <a:extLst>
              <a:ext uri="{FF2B5EF4-FFF2-40B4-BE49-F238E27FC236}">
                <a16:creationId xmlns:a16="http://schemas.microsoft.com/office/drawing/2014/main" id="{64126B14-64AA-8C1B-D858-C4BC0FCA07EB}"/>
              </a:ext>
            </a:extLst>
          </p:cNvPr>
          <p:cNvSpPr>
            <a:spLocks noGrp="1"/>
          </p:cNvSpPr>
          <p:nvPr>
            <p:ph type="hdr" sz="quarter"/>
          </p:nvPr>
        </p:nvSpPr>
        <p:spPr/>
        <p:txBody>
          <a:bodyPr/>
          <a:lstStyle/>
          <a:p>
            <a:r>
              <a:rPr lang="de-DE"/>
              <a:t>Dr. Maik Weber - 11.03.2024 - Hochschule Trier</a:t>
            </a:r>
          </a:p>
        </p:txBody>
      </p:sp>
      <p:sp>
        <p:nvSpPr>
          <p:cNvPr id="5" name="Foliennummernplatzhalter 4">
            <a:extLst>
              <a:ext uri="{FF2B5EF4-FFF2-40B4-BE49-F238E27FC236}">
                <a16:creationId xmlns:a16="http://schemas.microsoft.com/office/drawing/2014/main" id="{21BA670E-A33E-6577-4C2B-D07E50F53EC2}"/>
              </a:ext>
            </a:extLst>
          </p:cNvPr>
          <p:cNvSpPr>
            <a:spLocks noGrp="1"/>
          </p:cNvSpPr>
          <p:nvPr>
            <p:ph type="sldNum" sz="quarter" idx="5"/>
          </p:nvPr>
        </p:nvSpPr>
        <p:spPr/>
        <p:txBody>
          <a:bodyPr/>
          <a:lstStyle/>
          <a:p>
            <a:fld id="{A5A4B24E-015B-42CD-B1C0-141D0853F6DF}" type="slidenum">
              <a:rPr lang="de-DE" smtClean="0"/>
              <a:t>18</a:t>
            </a:fld>
            <a:endParaRPr lang="de-DE"/>
          </a:p>
        </p:txBody>
      </p:sp>
    </p:spTree>
    <p:extLst>
      <p:ext uri="{BB962C8B-B14F-4D97-AF65-F5344CB8AC3E}">
        <p14:creationId xmlns:p14="http://schemas.microsoft.com/office/powerpoint/2010/main" val="20434565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de-DE"/>
              <a:t>Mastertitelformat bearbeiten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2766AA8-396F-4915-98D4-DD4961260B79}" type="datetime1">
              <a:rPr lang="en-US" smtClean="0"/>
              <a:t>3/1/2024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120646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de-DE"/>
              <a:t>Bild durch Klicken auf Symbol hinzufügen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5FB0A54C-0621-4BC3-AFE8-85E76F9CF884}" type="datetime1">
              <a:rPr lang="en-US" smtClean="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445448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83DA37C6-9F1B-46CF-BC0C-9A092C0BDE3A}" type="datetime1">
              <a:rPr lang="en-US" smtClean="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974767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de-DE"/>
              <a:t>Mastertitelformat bearbeiten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C65397AA-59FC-44D5-905E-E9D21255F23B}" type="datetime1">
              <a:rPr lang="en-US" smtClean="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85574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55E5736-D7D5-4890-B4E5-4E5F758BB070}" type="datetime1">
              <a:rPr lang="en-US" smtClean="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626431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8BCE63B0-E160-480F-BA70-E8A9734235E1}" type="datetime1">
              <a:rPr lang="en-US" smtClean="0"/>
              <a:t>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373255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de-DE"/>
              <a:t>Mastertitelformat bearbeiten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AEAAFC75-0F52-49EB-80C5-6992FFF76ACB}" type="datetime1">
              <a:rPr lang="en-US" smtClean="0"/>
              <a:t>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435468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08EDB87-CFB4-477E-9E0A-4CDB38915BD7}" type="datetime1">
              <a:rPr lang="en-US" smtClean="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159153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06EA207-30B0-49E2-BA5A-C4E2999C7985}" type="datetime1">
              <a:rPr lang="en-US" smtClean="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322791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6867AB4-68BB-4005-94BE-7BBFB12F19A6}" type="datetime1">
              <a:rPr lang="en-US" smtClean="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544138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089182D-846E-44FA-8E15-CE590C7A3396}" type="datetime1">
              <a:rPr lang="en-US" smtClean="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65431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E68FA36C-4C70-4BA5-B161-F508245FD2AC}" type="datetime1">
              <a:rPr lang="en-US" smtClean="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956821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de-DE"/>
              <a:t>Mastertitelformat bearbeiten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0" y="3073397"/>
            <a:ext cx="4878391"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3073397"/>
            <a:ext cx="4875210"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7C15E7D6-8898-4B48-9B7A-6119117E17DA}" type="datetime1">
              <a:rPr lang="en-US" smtClean="0"/>
              <a:t>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511753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5B15248-5ABE-480D-9E25-EE51DA8100E6}" type="datetime1">
              <a:rPr lang="en-US" smtClean="0"/>
              <a:t>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03179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8EC06-A65E-417C-8A44-11DD4F66661D}" type="datetime1">
              <a:rPr lang="en-US" smtClean="0"/>
              <a:t>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1119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0816BC60-6E1C-4519-8E9A-BBFF556646B1}" type="datetime1">
              <a:rPr lang="en-US" smtClean="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221030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ED3E2D8E-DC1D-4644-A00D-25F6AF733566}" type="datetime1">
              <a:rPr lang="en-US" smtClean="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361303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D2E0F2-1788-4E19-AA03-40FBE1D3F54F}" type="datetime1">
              <a:rPr lang="en-US" smtClean="0"/>
              <a:t>3/1/2024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301281013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3390/electronics12010143" TargetMode="External"/><Relationship Id="rId2" Type="http://schemas.openxmlformats.org/officeDocument/2006/relationships/hyperlink" Target="https://doi.org/10.1007/978-3-540-79409-7_23" TargetMode="External"/><Relationship Id="rId1" Type="http://schemas.openxmlformats.org/officeDocument/2006/relationships/slideLayout" Target="../slideLayouts/slideLayout2.xml"/><Relationship Id="rId4" Type="http://schemas.openxmlformats.org/officeDocument/2006/relationships/hyperlink" Target="https://doi.org/10.1109/PDP50117.2020.0004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www.thomaschristlieb.d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hyperlink" Target="https://www.thomaschristlieb.d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ealpython.com/world-class-companies-using-python/" TargetMode="External"/><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docs.python.org/3/extending/extending.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aik-Weber/C-Extensions-Tri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B414A3-797E-A888-2DD6-0054DADA6143}"/>
              </a:ext>
            </a:extLst>
          </p:cNvPr>
          <p:cNvSpPr>
            <a:spLocks noGrp="1"/>
          </p:cNvSpPr>
          <p:nvPr>
            <p:ph type="ctrTitle"/>
          </p:nvPr>
        </p:nvSpPr>
        <p:spPr>
          <a:xfrm>
            <a:off x="1798602" y="2191768"/>
            <a:ext cx="9845406" cy="1006908"/>
          </a:xfrm>
        </p:spPr>
        <p:txBody>
          <a:bodyPr>
            <a:normAutofit fontScale="90000"/>
          </a:bodyPr>
          <a:lstStyle/>
          <a:p>
            <a:r>
              <a:rPr lang="de-DE" sz="3600" dirty="0"/>
              <a:t>C-</a:t>
            </a:r>
            <a:r>
              <a:rPr lang="de-DE" sz="3600" dirty="0" err="1"/>
              <a:t>extensions</a:t>
            </a:r>
            <a:r>
              <a:rPr lang="de-DE" sz="3600" dirty="0"/>
              <a:t>: </a:t>
            </a:r>
            <a:br>
              <a:rPr lang="de-DE" sz="6000" dirty="0"/>
            </a:br>
            <a:r>
              <a:rPr lang="de-DE" sz="3600" dirty="0"/>
              <a:t>Wie Sie Python-Code auf die Überholspur bringen</a:t>
            </a:r>
            <a:endParaRPr lang="de-DE" sz="6000" dirty="0"/>
          </a:p>
        </p:txBody>
      </p:sp>
      <p:sp>
        <p:nvSpPr>
          <p:cNvPr id="3" name="Untertitel 2">
            <a:extLst>
              <a:ext uri="{FF2B5EF4-FFF2-40B4-BE49-F238E27FC236}">
                <a16:creationId xmlns:a16="http://schemas.microsoft.com/office/drawing/2014/main" id="{86A390AA-3C6F-DC66-5DD2-73BE98187A54}"/>
              </a:ext>
            </a:extLst>
          </p:cNvPr>
          <p:cNvSpPr>
            <a:spLocks noGrp="1"/>
          </p:cNvSpPr>
          <p:nvPr>
            <p:ph type="subTitle" idx="1"/>
          </p:nvPr>
        </p:nvSpPr>
        <p:spPr>
          <a:xfrm>
            <a:off x="1798602" y="3446394"/>
            <a:ext cx="8791575" cy="1655762"/>
          </a:xfrm>
        </p:spPr>
        <p:txBody>
          <a:bodyPr/>
          <a:lstStyle/>
          <a:p>
            <a:r>
              <a:rPr lang="de-DE" dirty="0">
                <a:solidFill>
                  <a:schemeClr val="tx1"/>
                </a:solidFill>
              </a:rPr>
              <a:t>Dr. Maik Weber</a:t>
            </a:r>
          </a:p>
          <a:p>
            <a:r>
              <a:rPr lang="de-DE" dirty="0">
                <a:solidFill>
                  <a:schemeClr val="tx1"/>
                </a:solidFill>
              </a:rPr>
              <a:t>11.03.2024</a:t>
            </a:r>
          </a:p>
          <a:p>
            <a:r>
              <a:rPr lang="de-DE" dirty="0">
                <a:solidFill>
                  <a:schemeClr val="tx1"/>
                </a:solidFill>
              </a:rPr>
              <a:t>Probelehrveranstaltung an der Hochschule Trier </a:t>
            </a:r>
          </a:p>
        </p:txBody>
      </p:sp>
    </p:spTree>
    <p:extLst>
      <p:ext uri="{BB962C8B-B14F-4D97-AF65-F5344CB8AC3E}">
        <p14:creationId xmlns:p14="http://schemas.microsoft.com/office/powerpoint/2010/main" val="22241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B1CDF-415B-A6C8-DE78-98AACC921BC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4557A2C-011A-21E0-8B9C-5D7A27E06B2B}"/>
              </a:ext>
            </a:extLst>
          </p:cNvPr>
          <p:cNvSpPr>
            <a:spLocks noGrp="1"/>
          </p:cNvSpPr>
          <p:nvPr>
            <p:ph type="title"/>
          </p:nvPr>
        </p:nvSpPr>
        <p:spPr/>
        <p:txBody>
          <a:bodyPr/>
          <a:lstStyle/>
          <a:p>
            <a:r>
              <a:rPr lang="de-DE" dirty="0"/>
              <a:t>Appendix</a:t>
            </a:r>
          </a:p>
        </p:txBody>
      </p:sp>
      <p:sp>
        <p:nvSpPr>
          <p:cNvPr id="3" name="Inhaltsplatzhalter 2">
            <a:extLst>
              <a:ext uri="{FF2B5EF4-FFF2-40B4-BE49-F238E27FC236}">
                <a16:creationId xmlns:a16="http://schemas.microsoft.com/office/drawing/2014/main" id="{47971B9C-D681-030F-21B5-B0152EB25697}"/>
              </a:ext>
            </a:extLst>
          </p:cNvPr>
          <p:cNvSpPr>
            <a:spLocks noGrp="1"/>
          </p:cNvSpPr>
          <p:nvPr>
            <p:ph idx="1"/>
          </p:nvPr>
        </p:nvSpPr>
        <p:spPr/>
        <p:txBody>
          <a:bodyPr/>
          <a:lstStyle/>
          <a:p>
            <a:pPr marL="0" indent="0">
              <a:buNone/>
            </a:pPr>
            <a:endParaRPr lang="de-DE" dirty="0"/>
          </a:p>
        </p:txBody>
      </p:sp>
    </p:spTree>
    <p:extLst>
      <p:ext uri="{BB962C8B-B14F-4D97-AF65-F5344CB8AC3E}">
        <p14:creationId xmlns:p14="http://schemas.microsoft.com/office/powerpoint/2010/main" val="2641021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BDCA5D-B7FE-F3C0-CEF9-80D792C7711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B018741-8DD7-1987-8CD4-DC9C4C11DC1F}"/>
              </a:ext>
            </a:extLst>
          </p:cNvPr>
          <p:cNvSpPr>
            <a:spLocks noGrp="1"/>
          </p:cNvSpPr>
          <p:nvPr>
            <p:ph type="title"/>
          </p:nvPr>
        </p:nvSpPr>
        <p:spPr/>
        <p:txBody>
          <a:bodyPr/>
          <a:lstStyle/>
          <a:p>
            <a:r>
              <a:rPr lang="de-DE" dirty="0"/>
              <a:t>Für </a:t>
            </a:r>
            <a:r>
              <a:rPr lang="de-DE" dirty="0" err="1"/>
              <a:t>Ctypes</a:t>
            </a:r>
            <a:r>
              <a:rPr lang="de-DE" dirty="0"/>
              <a:t>:</a:t>
            </a:r>
            <a:br>
              <a:rPr lang="de-DE" dirty="0"/>
            </a:br>
            <a:r>
              <a:rPr lang="de-DE" dirty="0" err="1"/>
              <a:t>Shared</a:t>
            </a:r>
            <a:r>
              <a:rPr lang="de-DE" dirty="0"/>
              <a:t> Libraries unter </a:t>
            </a:r>
            <a:r>
              <a:rPr lang="de-DE" dirty="0" err="1"/>
              <a:t>WINDows</a:t>
            </a:r>
            <a:r>
              <a:rPr lang="de-DE" dirty="0"/>
              <a:t>, LINUX, MAC</a:t>
            </a:r>
          </a:p>
        </p:txBody>
      </p:sp>
      <p:sp>
        <p:nvSpPr>
          <p:cNvPr id="5" name="Rectangle 2">
            <a:extLst>
              <a:ext uri="{FF2B5EF4-FFF2-40B4-BE49-F238E27FC236}">
                <a16:creationId xmlns:a16="http://schemas.microsoft.com/office/drawing/2014/main" id="{EA872669-AFE1-3633-4FE6-04D692C8B3CD}"/>
              </a:ext>
            </a:extLst>
          </p:cNvPr>
          <p:cNvSpPr>
            <a:spLocks noGrp="1" noChangeArrowheads="1"/>
          </p:cNvSpPr>
          <p:nvPr>
            <p:ph idx="1"/>
          </p:nvPr>
        </p:nvSpPr>
        <p:spPr bwMode="auto">
          <a:xfrm>
            <a:off x="1209519" y="2227634"/>
            <a:ext cx="6462210" cy="4395530"/>
          </a:xfrm>
          <a:prstGeom prst="rect">
            <a:avLst/>
          </a:prstGeom>
          <a:noFill/>
          <a:ln>
            <a:noFill/>
          </a:ln>
          <a:effectLst/>
        </p:spPr>
        <p:txBody>
          <a:bodyPr vert="horz" wrap="none" lIns="12696" tIns="0" rIns="12696" bIns="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000" b="0" i="0" u="none" strike="noStrike" cap="none" normalizeH="0" baseline="0" dirty="0">
                <a:ln>
                  <a:noFill/>
                </a:ln>
                <a:effectLst/>
                <a:latin typeface="Arial" panose="020B0604020202020204" pitchFamily="34" charset="0"/>
              </a:rPr>
              <a:t>Dateiendungen</a:t>
            </a:r>
            <a:r>
              <a:rPr lang="de-DE" altLang="de-DE" sz="2000" dirty="0">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20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de-DE" altLang="de-DE" sz="2000" b="1" i="0" u="none" strike="noStrike" cap="none" normalizeH="0" baseline="0" dirty="0">
                <a:ln>
                  <a:noFill/>
                </a:ln>
                <a:effectLst/>
                <a:latin typeface="-apple-system"/>
              </a:rPr>
              <a:t>Windows</a:t>
            </a:r>
            <a:r>
              <a:rPr kumimoji="0" lang="de-DE" altLang="de-DE" sz="2000" b="0" i="0" u="none" strike="noStrike" cap="none" normalizeH="0" baseline="0" dirty="0">
                <a:ln>
                  <a:noFill/>
                </a:ln>
                <a:effectLst/>
                <a:latin typeface="-apple-system"/>
              </a:rPr>
              <a:t>: </a:t>
            </a:r>
            <a:r>
              <a:rPr kumimoji="0" lang="de-DE" altLang="de-DE" sz="2000" b="0" i="0" u="none" strike="noStrike" cap="none" normalizeH="0" baseline="0" dirty="0">
                <a:ln>
                  <a:noFill/>
                </a:ln>
                <a:effectLst/>
                <a:latin typeface="Arial Unicode MS"/>
              </a:rPr>
              <a:t>.</a:t>
            </a:r>
            <a:r>
              <a:rPr kumimoji="0" lang="de-DE" altLang="de-DE" sz="2000" b="0" i="0" u="none" strike="noStrike" cap="none" normalizeH="0" baseline="0" dirty="0" err="1">
                <a:ln>
                  <a:noFill/>
                </a:ln>
                <a:effectLst/>
                <a:latin typeface="Arial Unicode MS"/>
              </a:rPr>
              <a:t>dll</a:t>
            </a:r>
            <a:r>
              <a:rPr kumimoji="0" lang="de-DE" altLang="de-DE" sz="2000" b="0" i="0" u="none" strike="noStrike" cap="none" normalizeH="0" baseline="0" dirty="0">
                <a:ln>
                  <a:noFill/>
                </a:ln>
                <a:effectLst/>
                <a:latin typeface="-apple-system"/>
              </a:rPr>
              <a:t> (Dynamic Link Library)</a:t>
            </a:r>
          </a:p>
          <a:p>
            <a:pPr marL="0" marR="0" lvl="0" indent="0" algn="l" defTabSz="914400" rtl="0" eaLnBrk="0" fontAlgn="base" latinLnBrk="0" hangingPunct="0">
              <a:lnSpc>
                <a:spcPct val="100000"/>
              </a:lnSpc>
              <a:spcBef>
                <a:spcPct val="0"/>
              </a:spcBef>
              <a:spcAft>
                <a:spcPct val="0"/>
              </a:spcAft>
              <a:buClrTx/>
              <a:buSzTx/>
              <a:buNone/>
              <a:tabLst/>
            </a:pPr>
            <a:r>
              <a:rPr kumimoji="0" lang="de-DE" altLang="de-DE" sz="2000" b="1" i="0" u="none" strike="noStrike" cap="none" normalizeH="0" baseline="0" dirty="0">
                <a:ln>
                  <a:noFill/>
                </a:ln>
                <a:effectLst/>
                <a:latin typeface="-apple-system"/>
              </a:rPr>
              <a:t>Linux</a:t>
            </a:r>
            <a:r>
              <a:rPr kumimoji="0" lang="de-DE" altLang="de-DE" sz="2000" b="0" i="0" u="none" strike="noStrike" cap="none" normalizeH="0" baseline="0" dirty="0">
                <a:ln>
                  <a:noFill/>
                </a:ln>
                <a:effectLst/>
                <a:latin typeface="-apple-system"/>
              </a:rPr>
              <a:t>: </a:t>
            </a:r>
            <a:r>
              <a:rPr kumimoji="0" lang="de-DE" altLang="de-DE" sz="2000" b="0" i="0" u="none" strike="noStrike" cap="none" normalizeH="0" baseline="0" dirty="0">
                <a:ln>
                  <a:noFill/>
                </a:ln>
                <a:effectLst/>
                <a:latin typeface="Arial Unicode MS"/>
              </a:rPr>
              <a:t>.so</a:t>
            </a:r>
            <a:r>
              <a:rPr kumimoji="0" lang="de-DE" altLang="de-DE" sz="2000" b="0" i="0" u="none" strike="noStrike" cap="none" normalizeH="0" baseline="0" dirty="0">
                <a:ln>
                  <a:noFill/>
                </a:ln>
                <a:effectLst/>
                <a:latin typeface="-apple-system"/>
              </a:rPr>
              <a:t> (</a:t>
            </a:r>
            <a:r>
              <a:rPr kumimoji="0" lang="de-DE" altLang="de-DE" sz="2000" b="0" i="0" u="none" strike="noStrike" cap="none" normalizeH="0" baseline="0" dirty="0" err="1">
                <a:ln>
                  <a:noFill/>
                </a:ln>
                <a:effectLst/>
                <a:latin typeface="-apple-system"/>
              </a:rPr>
              <a:t>Shared</a:t>
            </a:r>
            <a:r>
              <a:rPr kumimoji="0" lang="de-DE" altLang="de-DE" sz="2000" b="0" i="0" u="none" strike="noStrike" cap="none" normalizeH="0" baseline="0" dirty="0">
                <a:ln>
                  <a:noFill/>
                </a:ln>
                <a:effectLst/>
                <a:latin typeface="-apple-system"/>
              </a:rPr>
              <a:t> </a:t>
            </a:r>
            <a:r>
              <a:rPr kumimoji="0" lang="de-DE" altLang="de-DE" sz="2000" b="0" i="0" u="none" strike="noStrike" cap="none" normalizeH="0" baseline="0" dirty="0" err="1">
                <a:ln>
                  <a:noFill/>
                </a:ln>
                <a:effectLst/>
                <a:latin typeface="-apple-system"/>
              </a:rPr>
              <a:t>Object</a:t>
            </a:r>
            <a:r>
              <a:rPr kumimoji="0" lang="de-DE" altLang="de-DE" sz="2000" b="0" i="0" u="none" strike="noStrike" cap="none" normalizeH="0" baseline="0" dirty="0">
                <a:ln>
                  <a:noFill/>
                </a:ln>
                <a:effectLst/>
                <a:latin typeface="-apple-system"/>
              </a:rPr>
              <a:t>)</a:t>
            </a:r>
          </a:p>
          <a:p>
            <a:pPr marL="0" marR="0" lvl="0" indent="0" algn="l" defTabSz="914400" rtl="0" eaLnBrk="0" fontAlgn="base" latinLnBrk="0" hangingPunct="0">
              <a:lnSpc>
                <a:spcPct val="100000"/>
              </a:lnSpc>
              <a:spcBef>
                <a:spcPct val="0"/>
              </a:spcBef>
              <a:spcAft>
                <a:spcPct val="0"/>
              </a:spcAft>
              <a:buClrTx/>
              <a:buSzTx/>
              <a:buNone/>
              <a:tabLst/>
            </a:pPr>
            <a:r>
              <a:rPr kumimoji="0" lang="de-DE" altLang="de-DE" sz="2000" b="1" i="0" u="none" strike="noStrike" cap="none" normalizeH="0" baseline="0" dirty="0">
                <a:ln>
                  <a:noFill/>
                </a:ln>
                <a:effectLst/>
                <a:latin typeface="-apple-system"/>
              </a:rPr>
              <a:t>Mac</a:t>
            </a:r>
            <a:r>
              <a:rPr kumimoji="0" lang="de-DE" altLang="de-DE" sz="2000" b="0" i="0" u="none" strike="noStrike" cap="none" normalizeH="0" baseline="0" dirty="0">
                <a:ln>
                  <a:noFill/>
                </a:ln>
                <a:effectLst/>
                <a:latin typeface="-apple-system"/>
              </a:rPr>
              <a:t>: </a:t>
            </a:r>
            <a:r>
              <a:rPr kumimoji="0" lang="de-DE" altLang="de-DE" sz="2000" b="0" i="0" u="none" strike="noStrike" cap="none" normalizeH="0" baseline="0" dirty="0">
                <a:ln>
                  <a:noFill/>
                </a:ln>
                <a:effectLst/>
                <a:latin typeface="Arial Unicode MS"/>
              </a:rPr>
              <a:t>.</a:t>
            </a:r>
            <a:r>
              <a:rPr kumimoji="0" lang="de-DE" altLang="de-DE" sz="2000" b="0" i="0" u="none" strike="noStrike" cap="none" normalizeH="0" baseline="0" dirty="0" err="1">
                <a:ln>
                  <a:noFill/>
                </a:ln>
                <a:effectLst/>
                <a:latin typeface="Arial Unicode MS"/>
              </a:rPr>
              <a:t>dylib</a:t>
            </a:r>
            <a:r>
              <a:rPr kumimoji="0" lang="de-DE" altLang="de-DE" sz="2000" b="0" i="0" u="none" strike="noStrike" cap="none" normalizeH="0" baseline="0" dirty="0">
                <a:ln>
                  <a:noFill/>
                </a:ln>
                <a:effectLst/>
                <a:latin typeface="-apple-system"/>
              </a:rPr>
              <a:t> (Dynamic Library)</a:t>
            </a:r>
          </a:p>
          <a:p>
            <a:pPr marL="0" marR="0" lvl="0" indent="0" algn="l" defTabSz="914400" rtl="0" eaLnBrk="0" fontAlgn="base" latinLnBrk="0" hangingPunct="0">
              <a:lnSpc>
                <a:spcPct val="100000"/>
              </a:lnSpc>
              <a:spcBef>
                <a:spcPct val="0"/>
              </a:spcBef>
              <a:spcAft>
                <a:spcPct val="0"/>
              </a:spcAft>
              <a:buClrTx/>
              <a:buSzTx/>
              <a:buNone/>
              <a:tabLst/>
            </a:pPr>
            <a:endParaRPr kumimoji="0" lang="de-DE" altLang="de-DE" sz="2000" b="0" i="0" u="none" strike="noStrike" cap="none" normalizeH="0" baseline="0" dirty="0">
              <a:ln>
                <a:noFill/>
              </a:ln>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800" dirty="0">
                <a:latin typeface="Arial" panose="020B0604020202020204" pitchFamily="34" charset="0"/>
              </a:rPr>
              <a:t>Wichtige Compiler-Flags für GCC (GNU Compiler Collection):</a:t>
            </a: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de-DE" sz="1800" b="1" dirty="0">
                <a:latin typeface="Arial" panose="020B0604020202020204" pitchFamily="34" charset="0"/>
              </a:rPr>
              <a:t>Windows: </a:t>
            </a:r>
            <a:r>
              <a:rPr lang="en-US" altLang="de-DE" sz="1800" dirty="0" err="1">
                <a:latin typeface="Arial" panose="020B0604020202020204" pitchFamily="34" charset="0"/>
              </a:rPr>
              <a:t>gcc</a:t>
            </a:r>
            <a:r>
              <a:rPr lang="en-US" altLang="de-DE" sz="1800" dirty="0">
                <a:latin typeface="Arial" panose="020B0604020202020204" pitchFamily="34" charset="0"/>
              </a:rPr>
              <a:t> -shared -o mylib.dll </a:t>
            </a:r>
            <a:r>
              <a:rPr lang="en-US" altLang="de-DE" sz="1800" dirty="0" err="1">
                <a:latin typeface="Arial" panose="020B0604020202020204" pitchFamily="34" charset="0"/>
              </a:rPr>
              <a:t>mylib.c</a:t>
            </a:r>
            <a:endParaRPr lang="en-US" altLang="de-DE"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de-DE" sz="1800" b="1" dirty="0">
                <a:latin typeface="Arial" panose="020B0604020202020204" pitchFamily="34" charset="0"/>
              </a:rPr>
              <a:t>Linux: </a:t>
            </a:r>
            <a:r>
              <a:rPr lang="en-US" altLang="de-DE" sz="1800" dirty="0" err="1">
                <a:latin typeface="Arial" panose="020B0604020202020204" pitchFamily="34" charset="0"/>
              </a:rPr>
              <a:t>gcc</a:t>
            </a:r>
            <a:r>
              <a:rPr lang="en-US" altLang="de-DE" sz="1800" dirty="0">
                <a:latin typeface="Arial" panose="020B0604020202020204" pitchFamily="34" charset="0"/>
              </a:rPr>
              <a:t> -shared -o libmylib.so </a:t>
            </a:r>
            <a:r>
              <a:rPr lang="en-US" altLang="de-DE" sz="1800" dirty="0" err="1">
                <a:latin typeface="Arial" panose="020B0604020202020204" pitchFamily="34" charset="0"/>
              </a:rPr>
              <a:t>mylib.c</a:t>
            </a:r>
            <a:endParaRPr lang="en-US" altLang="de-DE"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de-DE" sz="1800" b="1" dirty="0">
                <a:latin typeface="Arial" panose="020B0604020202020204" pitchFamily="34" charset="0"/>
              </a:rPr>
              <a:t>Mac: </a:t>
            </a:r>
            <a:r>
              <a:rPr lang="en-US" altLang="de-DE" sz="1800" dirty="0" err="1">
                <a:latin typeface="Arial" panose="020B0604020202020204" pitchFamily="34" charset="0"/>
              </a:rPr>
              <a:t>gcc</a:t>
            </a:r>
            <a:r>
              <a:rPr lang="en-US" altLang="de-DE" sz="1800" dirty="0">
                <a:latin typeface="Arial" panose="020B0604020202020204" pitchFamily="34" charset="0"/>
              </a:rPr>
              <a:t> -</a:t>
            </a:r>
            <a:r>
              <a:rPr lang="en-US" altLang="de-DE" sz="1800" dirty="0" err="1">
                <a:latin typeface="Arial" panose="020B0604020202020204" pitchFamily="34" charset="0"/>
              </a:rPr>
              <a:t>dynamiclib</a:t>
            </a:r>
            <a:r>
              <a:rPr lang="en-US" altLang="de-DE" sz="1800" dirty="0">
                <a:latin typeface="Arial" panose="020B0604020202020204" pitchFamily="34" charset="0"/>
              </a:rPr>
              <a:t> -o </a:t>
            </a:r>
            <a:r>
              <a:rPr lang="en-US" altLang="de-DE" sz="1800" dirty="0" err="1">
                <a:latin typeface="Arial" panose="020B0604020202020204" pitchFamily="34" charset="0"/>
              </a:rPr>
              <a:t>libmylib.dylib</a:t>
            </a:r>
            <a:r>
              <a:rPr lang="en-US" altLang="de-DE" sz="1800" dirty="0">
                <a:latin typeface="Arial" panose="020B0604020202020204" pitchFamily="34" charset="0"/>
              </a:rPr>
              <a:t> </a:t>
            </a:r>
            <a:r>
              <a:rPr lang="en-US" altLang="de-DE" sz="1800" dirty="0" err="1">
                <a:latin typeface="Arial" panose="020B0604020202020204" pitchFamily="34" charset="0"/>
              </a:rPr>
              <a:t>mylib.c</a:t>
            </a:r>
            <a:endParaRPr lang="en-US" altLang="de-DE"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de-DE"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173105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736B3-2FEF-E39B-F041-9C21D5DC27D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89DC229-55FA-20C1-4E32-3C60B0DA2216}"/>
              </a:ext>
            </a:extLst>
          </p:cNvPr>
          <p:cNvSpPr>
            <a:spLocks noGrp="1"/>
          </p:cNvSpPr>
          <p:nvPr>
            <p:ph type="title"/>
          </p:nvPr>
        </p:nvSpPr>
        <p:spPr/>
        <p:txBody>
          <a:bodyPr/>
          <a:lstStyle/>
          <a:p>
            <a:r>
              <a:rPr lang="de-DE" dirty="0"/>
              <a:t>Benchmarks</a:t>
            </a:r>
          </a:p>
        </p:txBody>
      </p:sp>
      <p:sp>
        <p:nvSpPr>
          <p:cNvPr id="9" name="Inhaltsplatzhalter 8">
            <a:extLst>
              <a:ext uri="{FF2B5EF4-FFF2-40B4-BE49-F238E27FC236}">
                <a16:creationId xmlns:a16="http://schemas.microsoft.com/office/drawing/2014/main" id="{1AF7D588-CF48-58C9-EEE8-8C6E7A9821D1}"/>
              </a:ext>
            </a:extLst>
          </p:cNvPr>
          <p:cNvSpPr>
            <a:spLocks noGrp="1"/>
          </p:cNvSpPr>
          <p:nvPr>
            <p:ph idx="1"/>
          </p:nvPr>
        </p:nvSpPr>
        <p:spPr>
          <a:xfrm>
            <a:off x="1141413" y="1658142"/>
            <a:ext cx="10393363" cy="5352257"/>
          </a:xfrm>
        </p:spPr>
        <p:txBody>
          <a:bodyPr>
            <a:noAutofit/>
          </a:bodyPr>
          <a:lstStyle/>
          <a:p>
            <a:r>
              <a:rPr lang="de-DE" sz="2200" b="0" i="0" dirty="0">
                <a:effectLst/>
                <a:latin typeface="-apple-system"/>
              </a:rPr>
              <a:t>High-Performance Computing (</a:t>
            </a:r>
            <a:r>
              <a:rPr lang="de-DE" sz="2200" dirty="0">
                <a:latin typeface="-apple-system"/>
              </a:rPr>
              <a:t>Lösen von Differentialgleichungen):                                     C gewinnt mit Faktor 2 – 5.    </a:t>
            </a:r>
          </a:p>
          <a:p>
            <a:pPr marL="0" indent="0">
              <a:buNone/>
            </a:pPr>
            <a:r>
              <a:rPr lang="de-DE" sz="1200" b="0" i="0" dirty="0" err="1">
                <a:solidFill>
                  <a:schemeClr val="tx2"/>
                </a:solidFill>
                <a:effectLst/>
                <a:latin typeface="-apple-system"/>
              </a:rPr>
              <a:t>Langtangen</a:t>
            </a:r>
            <a:r>
              <a:rPr lang="de-DE" sz="1200" b="0" i="0" dirty="0">
                <a:solidFill>
                  <a:schemeClr val="tx2"/>
                </a:solidFill>
                <a:effectLst/>
                <a:latin typeface="-apple-system"/>
              </a:rPr>
              <a:t>, H.P., Cai, X. (2008). On </a:t>
            </a:r>
            <a:r>
              <a:rPr lang="de-DE" sz="1200" b="0" i="0" dirty="0" err="1">
                <a:solidFill>
                  <a:schemeClr val="tx2"/>
                </a:solidFill>
                <a:effectLst/>
                <a:latin typeface="-apple-system"/>
              </a:rPr>
              <a:t>the</a:t>
            </a:r>
            <a:r>
              <a:rPr lang="de-DE" sz="1200" b="0" i="0" dirty="0">
                <a:solidFill>
                  <a:schemeClr val="tx2"/>
                </a:solidFill>
                <a:effectLst/>
                <a:latin typeface="-apple-system"/>
              </a:rPr>
              <a:t> Efficiency </a:t>
            </a:r>
            <a:r>
              <a:rPr lang="de-DE" sz="1200" b="0" i="0" dirty="0" err="1">
                <a:solidFill>
                  <a:schemeClr val="tx2"/>
                </a:solidFill>
                <a:effectLst/>
                <a:latin typeface="-apple-system"/>
              </a:rPr>
              <a:t>of</a:t>
            </a:r>
            <a:r>
              <a:rPr lang="de-DE" sz="1200" b="0" i="0" dirty="0">
                <a:solidFill>
                  <a:schemeClr val="tx2"/>
                </a:solidFill>
                <a:effectLst/>
                <a:latin typeface="-apple-system"/>
              </a:rPr>
              <a:t> Python </a:t>
            </a:r>
            <a:r>
              <a:rPr lang="de-DE" sz="1200" b="0" i="0" dirty="0" err="1">
                <a:solidFill>
                  <a:schemeClr val="tx2"/>
                </a:solidFill>
                <a:effectLst/>
                <a:latin typeface="-apple-system"/>
              </a:rPr>
              <a:t>for</a:t>
            </a:r>
            <a:r>
              <a:rPr lang="de-DE" sz="1200" b="0" i="0" dirty="0">
                <a:solidFill>
                  <a:schemeClr val="tx2"/>
                </a:solidFill>
                <a:effectLst/>
                <a:latin typeface="-apple-system"/>
              </a:rPr>
              <a:t> High-Performance Computing: A Case Study </a:t>
            </a:r>
            <a:r>
              <a:rPr lang="de-DE" sz="1200" b="0" i="0" dirty="0" err="1">
                <a:solidFill>
                  <a:schemeClr val="tx2"/>
                </a:solidFill>
                <a:effectLst/>
                <a:latin typeface="-apple-system"/>
              </a:rPr>
              <a:t>Involving</a:t>
            </a:r>
            <a:r>
              <a:rPr lang="de-DE" sz="1200" b="0" i="0" dirty="0">
                <a:solidFill>
                  <a:schemeClr val="tx2"/>
                </a:solidFill>
                <a:effectLst/>
                <a:latin typeface="-apple-system"/>
              </a:rPr>
              <a:t> Stencil Updates </a:t>
            </a:r>
            <a:r>
              <a:rPr lang="de-DE" sz="1200" b="0" i="0" dirty="0" err="1">
                <a:solidFill>
                  <a:schemeClr val="tx2"/>
                </a:solidFill>
                <a:effectLst/>
                <a:latin typeface="-apple-system"/>
              </a:rPr>
              <a:t>for</a:t>
            </a:r>
            <a:r>
              <a:rPr lang="de-DE" sz="1200" b="0" i="0" dirty="0">
                <a:solidFill>
                  <a:schemeClr val="tx2"/>
                </a:solidFill>
                <a:effectLst/>
                <a:latin typeface="-apple-system"/>
              </a:rPr>
              <a:t> Partial Differential </a:t>
            </a:r>
            <a:r>
              <a:rPr lang="de-DE" sz="1200" b="0" i="0" dirty="0" err="1">
                <a:solidFill>
                  <a:schemeClr val="tx2"/>
                </a:solidFill>
                <a:effectLst/>
                <a:latin typeface="-apple-system"/>
              </a:rPr>
              <a:t>Equations</a:t>
            </a:r>
            <a:r>
              <a:rPr lang="de-DE" sz="1200" b="0" i="0" dirty="0">
                <a:solidFill>
                  <a:schemeClr val="tx2"/>
                </a:solidFill>
                <a:effectLst/>
                <a:latin typeface="-apple-system"/>
              </a:rPr>
              <a:t>. In: Bock, H.G., Kostina, E., </a:t>
            </a:r>
            <a:r>
              <a:rPr lang="de-DE" sz="1200" b="0" i="0" dirty="0" err="1">
                <a:solidFill>
                  <a:schemeClr val="tx2"/>
                </a:solidFill>
                <a:effectLst/>
                <a:latin typeface="-apple-system"/>
              </a:rPr>
              <a:t>Phu</a:t>
            </a:r>
            <a:r>
              <a:rPr lang="de-DE" sz="1200" b="0" i="0" dirty="0">
                <a:solidFill>
                  <a:schemeClr val="tx2"/>
                </a:solidFill>
                <a:effectLst/>
                <a:latin typeface="-apple-system"/>
              </a:rPr>
              <a:t>, H.X., </a:t>
            </a:r>
            <a:r>
              <a:rPr lang="de-DE" sz="1200" b="0" i="0" dirty="0" err="1">
                <a:solidFill>
                  <a:schemeClr val="tx2"/>
                </a:solidFill>
                <a:effectLst/>
                <a:latin typeface="-apple-system"/>
              </a:rPr>
              <a:t>Rannacher</a:t>
            </a:r>
            <a:r>
              <a:rPr lang="de-DE" sz="1200" b="0" i="0" dirty="0">
                <a:solidFill>
                  <a:schemeClr val="tx2"/>
                </a:solidFill>
                <a:effectLst/>
                <a:latin typeface="-apple-system"/>
              </a:rPr>
              <a:t>, R. (</a:t>
            </a:r>
            <a:r>
              <a:rPr lang="de-DE" sz="1200" b="0" i="0" dirty="0" err="1">
                <a:solidFill>
                  <a:schemeClr val="tx2"/>
                </a:solidFill>
                <a:effectLst/>
                <a:latin typeface="-apple-system"/>
              </a:rPr>
              <a:t>eds</a:t>
            </a:r>
            <a:r>
              <a:rPr lang="de-DE" sz="1200" b="0" i="0" dirty="0">
                <a:solidFill>
                  <a:schemeClr val="tx2"/>
                </a:solidFill>
                <a:effectLst/>
                <a:latin typeface="-apple-system"/>
              </a:rPr>
              <a:t>) Modeling, Simulation and </a:t>
            </a:r>
            <a:r>
              <a:rPr lang="de-DE" sz="1200" b="0" i="0" dirty="0" err="1">
                <a:solidFill>
                  <a:schemeClr val="tx2"/>
                </a:solidFill>
                <a:effectLst/>
                <a:latin typeface="-apple-system"/>
              </a:rPr>
              <a:t>Optimization</a:t>
            </a:r>
            <a:r>
              <a:rPr lang="de-DE" sz="1200" b="0" i="0" dirty="0">
                <a:solidFill>
                  <a:schemeClr val="tx2"/>
                </a:solidFill>
                <a:effectLst/>
                <a:latin typeface="-apple-system"/>
              </a:rPr>
              <a:t> </a:t>
            </a:r>
            <a:r>
              <a:rPr lang="de-DE" sz="1200" b="0" i="0" dirty="0" err="1">
                <a:solidFill>
                  <a:schemeClr val="tx2"/>
                </a:solidFill>
                <a:effectLst/>
                <a:latin typeface="-apple-system"/>
              </a:rPr>
              <a:t>of</a:t>
            </a:r>
            <a:r>
              <a:rPr lang="de-DE" sz="1200" b="0" i="0" dirty="0">
                <a:solidFill>
                  <a:schemeClr val="tx2"/>
                </a:solidFill>
                <a:effectLst/>
                <a:latin typeface="-apple-system"/>
              </a:rPr>
              <a:t> </a:t>
            </a:r>
            <a:r>
              <a:rPr lang="de-DE" sz="1200" b="0" i="0" dirty="0" err="1">
                <a:solidFill>
                  <a:schemeClr val="tx2"/>
                </a:solidFill>
                <a:effectLst/>
                <a:latin typeface="-apple-system"/>
              </a:rPr>
              <a:t>Complex</a:t>
            </a:r>
            <a:r>
              <a:rPr lang="de-DE" sz="1200" b="0" i="0" dirty="0">
                <a:solidFill>
                  <a:schemeClr val="tx2"/>
                </a:solidFill>
                <a:effectLst/>
                <a:latin typeface="-apple-system"/>
              </a:rPr>
              <a:t> </a:t>
            </a:r>
            <a:r>
              <a:rPr lang="de-DE" sz="1200" b="0" i="0" dirty="0" err="1">
                <a:solidFill>
                  <a:schemeClr val="tx2"/>
                </a:solidFill>
                <a:effectLst/>
                <a:latin typeface="-apple-system"/>
              </a:rPr>
              <a:t>Processes</a:t>
            </a:r>
            <a:r>
              <a:rPr lang="de-DE" sz="1200" b="0" i="0" dirty="0">
                <a:solidFill>
                  <a:schemeClr val="tx2"/>
                </a:solidFill>
                <a:effectLst/>
                <a:latin typeface="-apple-system"/>
              </a:rPr>
              <a:t>. Springer, Berlin, Heidelberg. </a:t>
            </a:r>
            <a:r>
              <a:rPr lang="de-DE" sz="1200" b="0" i="0" dirty="0">
                <a:solidFill>
                  <a:schemeClr val="tx2"/>
                </a:solidFill>
                <a:effectLst/>
                <a:latin typeface="-apple-system"/>
                <a:hlinkClick r:id="rId2">
                  <a:extLst>
                    <a:ext uri="{A12FA001-AC4F-418D-AE19-62706E023703}">
                      <ahyp:hlinkClr xmlns:ahyp="http://schemas.microsoft.com/office/drawing/2018/hyperlinkcolor" val="tx"/>
                    </a:ext>
                  </a:extLst>
                </a:hlinkClick>
              </a:rPr>
              <a:t>https://doi.org/10.1007/978-3-540-79409-7_23 </a:t>
            </a:r>
            <a:endParaRPr lang="fi-FI" sz="1200" b="0" i="0" u="none" strike="noStrike" baseline="0" dirty="0">
              <a:solidFill>
                <a:schemeClr val="tx2"/>
              </a:solidFill>
              <a:latin typeface="URWPalladioL-Roma"/>
            </a:endParaRPr>
          </a:p>
          <a:p>
            <a:r>
              <a:rPr lang="fi-FI" sz="2200" dirty="0">
                <a:latin typeface="-apple-system"/>
              </a:rPr>
              <a:t>Embedded Systems (z.B. FFT auf Microcontrollern):                                                                 C gewinnt mit Faktor 200 – 500.                         </a:t>
            </a:r>
          </a:p>
          <a:p>
            <a:pPr marL="0" indent="0">
              <a:buNone/>
            </a:pPr>
            <a:r>
              <a:rPr lang="fi-FI" sz="1200" dirty="0">
                <a:solidFill>
                  <a:schemeClr val="tx2"/>
                </a:solidFill>
                <a:latin typeface="-apple-system"/>
              </a:rPr>
              <a:t>Plauska, I.; Liutkevicius, A.; </a:t>
            </a:r>
            <a:r>
              <a:rPr lang="it-IT" sz="1200" dirty="0" err="1">
                <a:solidFill>
                  <a:schemeClr val="tx2"/>
                </a:solidFill>
                <a:latin typeface="-apple-system"/>
              </a:rPr>
              <a:t>Janaviciute</a:t>
            </a:r>
            <a:r>
              <a:rPr lang="it-IT" sz="1200" dirty="0">
                <a:solidFill>
                  <a:schemeClr val="tx2"/>
                </a:solidFill>
                <a:latin typeface="-apple-system"/>
              </a:rPr>
              <a:t>, A. (2023). Performance </a:t>
            </a:r>
            <a:r>
              <a:rPr lang="en-US" sz="1200" dirty="0">
                <a:solidFill>
                  <a:schemeClr val="tx2"/>
                </a:solidFill>
                <a:latin typeface="-apple-system"/>
              </a:rPr>
              <a:t>Evaluation of C/C++, </a:t>
            </a:r>
            <a:r>
              <a:rPr lang="en-US" sz="1200" dirty="0" err="1">
                <a:solidFill>
                  <a:schemeClr val="tx2"/>
                </a:solidFill>
                <a:latin typeface="-apple-system"/>
              </a:rPr>
              <a:t>MicroPython</a:t>
            </a:r>
            <a:r>
              <a:rPr lang="en-US" sz="1200" dirty="0">
                <a:solidFill>
                  <a:schemeClr val="tx2"/>
                </a:solidFill>
                <a:latin typeface="-apple-system"/>
              </a:rPr>
              <a:t>, </a:t>
            </a:r>
            <a:r>
              <a:rPr lang="de-DE" sz="1200" dirty="0">
                <a:solidFill>
                  <a:schemeClr val="tx2"/>
                </a:solidFill>
                <a:latin typeface="-apple-system"/>
              </a:rPr>
              <a:t>Rust and </a:t>
            </a:r>
            <a:r>
              <a:rPr lang="de-DE" sz="1200" dirty="0" err="1">
                <a:solidFill>
                  <a:schemeClr val="tx2"/>
                </a:solidFill>
                <a:latin typeface="-apple-system"/>
              </a:rPr>
              <a:t>TinyGo</a:t>
            </a:r>
            <a:r>
              <a:rPr lang="de-DE" sz="1200" dirty="0">
                <a:solidFill>
                  <a:schemeClr val="tx2"/>
                </a:solidFill>
                <a:latin typeface="-apple-system"/>
              </a:rPr>
              <a:t> </a:t>
            </a:r>
            <a:r>
              <a:rPr lang="de-DE" sz="1200" dirty="0" err="1">
                <a:solidFill>
                  <a:schemeClr val="tx2"/>
                </a:solidFill>
                <a:latin typeface="-apple-system"/>
              </a:rPr>
              <a:t>Programming</a:t>
            </a:r>
            <a:r>
              <a:rPr lang="de-DE" sz="1200" dirty="0">
                <a:solidFill>
                  <a:schemeClr val="tx2"/>
                </a:solidFill>
                <a:latin typeface="-apple-system"/>
              </a:rPr>
              <a:t> </a:t>
            </a:r>
            <a:r>
              <a:rPr lang="de-DE" sz="1200" dirty="0" err="1">
                <a:solidFill>
                  <a:schemeClr val="tx2"/>
                </a:solidFill>
                <a:latin typeface="-apple-system"/>
              </a:rPr>
              <a:t>Languages</a:t>
            </a:r>
            <a:r>
              <a:rPr lang="de-DE" sz="1200" dirty="0">
                <a:solidFill>
                  <a:schemeClr val="tx2"/>
                </a:solidFill>
                <a:latin typeface="-apple-system"/>
              </a:rPr>
              <a:t> on ESP32 Microcontroller. </a:t>
            </a:r>
            <a:r>
              <a:rPr lang="en-US" sz="1200" dirty="0">
                <a:solidFill>
                  <a:schemeClr val="tx2"/>
                </a:solidFill>
                <a:latin typeface="-apple-system"/>
              </a:rPr>
              <a:t>Electronics 2023, 12, 143. </a:t>
            </a:r>
            <a:r>
              <a:rPr lang="en-US" sz="1200" dirty="0">
                <a:solidFill>
                  <a:schemeClr val="tx2"/>
                </a:solidFill>
                <a:latin typeface="-apple-system"/>
                <a:hlinkClick r:id="rId3">
                  <a:extLst>
                    <a:ext uri="{A12FA001-AC4F-418D-AE19-62706E023703}">
                      <ahyp:hlinkClr xmlns:ahyp="http://schemas.microsoft.com/office/drawing/2018/hyperlinkcolor" val="tx"/>
                    </a:ext>
                  </a:extLst>
                </a:hlinkClick>
              </a:rPr>
              <a:t>https://doi.org/10.3390/electronics12010143 </a:t>
            </a:r>
            <a:endParaRPr lang="de-DE" sz="1200" dirty="0">
              <a:solidFill>
                <a:schemeClr val="tx2"/>
              </a:solidFill>
              <a:latin typeface="URWPalladioL-Roma"/>
            </a:endParaRPr>
          </a:p>
          <a:p>
            <a:r>
              <a:rPr lang="de-DE" sz="2200" dirty="0">
                <a:latin typeface="-apple-system"/>
              </a:rPr>
              <a:t>GPU-Programmierung: </a:t>
            </a:r>
            <a:r>
              <a:rPr lang="de-DE" sz="2200" dirty="0" err="1">
                <a:latin typeface="-apple-system"/>
              </a:rPr>
              <a:t>Numba</a:t>
            </a:r>
            <a:r>
              <a:rPr lang="de-DE" sz="2200" dirty="0">
                <a:latin typeface="-apple-system"/>
              </a:rPr>
              <a:t>(Python) </a:t>
            </a:r>
            <a:r>
              <a:rPr lang="de-DE" sz="2200" dirty="0" err="1">
                <a:latin typeface="-apple-system"/>
              </a:rPr>
              <a:t>vs</a:t>
            </a:r>
            <a:r>
              <a:rPr lang="de-DE" sz="2200" dirty="0">
                <a:latin typeface="-apple-system"/>
              </a:rPr>
              <a:t> C-CUDA:                                                                      C gewinnt mit Faktor 1,2 – 2.                                           </a:t>
            </a:r>
          </a:p>
          <a:p>
            <a:pPr marL="0" indent="0">
              <a:buNone/>
            </a:pPr>
            <a:r>
              <a:rPr lang="de-DE" sz="1200" dirty="0">
                <a:solidFill>
                  <a:schemeClr val="tx2"/>
                </a:solidFill>
                <a:latin typeface="-apple-system"/>
              </a:rPr>
              <a:t> L. Oden (2020), </a:t>
            </a:r>
            <a:r>
              <a:rPr lang="de-DE" sz="1200" dirty="0" err="1">
                <a:solidFill>
                  <a:schemeClr val="tx2"/>
                </a:solidFill>
                <a:latin typeface="-apple-system"/>
              </a:rPr>
              <a:t>Lessons</a:t>
            </a:r>
            <a:r>
              <a:rPr lang="de-DE" sz="1200" dirty="0">
                <a:solidFill>
                  <a:schemeClr val="tx2"/>
                </a:solidFill>
                <a:latin typeface="-apple-system"/>
              </a:rPr>
              <a:t> </a:t>
            </a:r>
            <a:r>
              <a:rPr lang="de-DE" sz="1200" dirty="0" err="1">
                <a:solidFill>
                  <a:schemeClr val="tx2"/>
                </a:solidFill>
                <a:latin typeface="-apple-system"/>
              </a:rPr>
              <a:t>learned</a:t>
            </a:r>
            <a:r>
              <a:rPr lang="de-DE" sz="1200" dirty="0">
                <a:solidFill>
                  <a:schemeClr val="tx2"/>
                </a:solidFill>
                <a:latin typeface="-apple-system"/>
              </a:rPr>
              <a:t> </a:t>
            </a:r>
            <a:r>
              <a:rPr lang="de-DE" sz="1200" dirty="0" err="1">
                <a:solidFill>
                  <a:schemeClr val="tx2"/>
                </a:solidFill>
                <a:latin typeface="-apple-system"/>
              </a:rPr>
              <a:t>from</a:t>
            </a:r>
            <a:r>
              <a:rPr lang="de-DE" sz="1200" dirty="0">
                <a:solidFill>
                  <a:schemeClr val="tx2"/>
                </a:solidFill>
                <a:latin typeface="-apple-system"/>
              </a:rPr>
              <a:t> </a:t>
            </a:r>
            <a:r>
              <a:rPr lang="de-DE" sz="1200" dirty="0" err="1">
                <a:solidFill>
                  <a:schemeClr val="tx2"/>
                </a:solidFill>
                <a:latin typeface="-apple-system"/>
              </a:rPr>
              <a:t>comparing</a:t>
            </a:r>
            <a:r>
              <a:rPr lang="de-DE" sz="1200" dirty="0">
                <a:solidFill>
                  <a:schemeClr val="tx2"/>
                </a:solidFill>
                <a:latin typeface="-apple-system"/>
              </a:rPr>
              <a:t> C-CUDA and Python-</a:t>
            </a:r>
            <a:r>
              <a:rPr lang="de-DE" sz="1200" dirty="0" err="1">
                <a:solidFill>
                  <a:schemeClr val="tx2"/>
                </a:solidFill>
                <a:latin typeface="-apple-system"/>
              </a:rPr>
              <a:t>Numba</a:t>
            </a:r>
            <a:r>
              <a:rPr lang="de-DE" sz="1200" dirty="0">
                <a:solidFill>
                  <a:schemeClr val="tx2"/>
                </a:solidFill>
                <a:latin typeface="-apple-system"/>
              </a:rPr>
              <a:t> </a:t>
            </a:r>
            <a:r>
              <a:rPr lang="de-DE" sz="1200" dirty="0" err="1">
                <a:solidFill>
                  <a:schemeClr val="tx2"/>
                </a:solidFill>
                <a:latin typeface="-apple-system"/>
              </a:rPr>
              <a:t>for</a:t>
            </a:r>
            <a:r>
              <a:rPr lang="de-DE" sz="1200" dirty="0">
                <a:solidFill>
                  <a:schemeClr val="tx2"/>
                </a:solidFill>
                <a:latin typeface="-apple-system"/>
              </a:rPr>
              <a:t> GPU-Computing, 2020 28th </a:t>
            </a:r>
            <a:r>
              <a:rPr lang="de-DE" sz="1200" dirty="0" err="1">
                <a:solidFill>
                  <a:schemeClr val="tx2"/>
                </a:solidFill>
                <a:latin typeface="-apple-system"/>
              </a:rPr>
              <a:t>Euromicro</a:t>
            </a:r>
            <a:r>
              <a:rPr lang="de-DE" sz="1200" dirty="0">
                <a:solidFill>
                  <a:schemeClr val="tx2"/>
                </a:solidFill>
                <a:latin typeface="-apple-system"/>
              </a:rPr>
              <a:t> International Conference on Parallel, Distributed and Network-</a:t>
            </a:r>
            <a:r>
              <a:rPr lang="de-DE" sz="1200" dirty="0" err="1">
                <a:solidFill>
                  <a:schemeClr val="tx2"/>
                </a:solidFill>
                <a:latin typeface="-apple-system"/>
              </a:rPr>
              <a:t>Based</a:t>
            </a:r>
            <a:r>
              <a:rPr lang="de-DE" sz="1200" dirty="0">
                <a:solidFill>
                  <a:schemeClr val="tx2"/>
                </a:solidFill>
                <a:latin typeface="-apple-system"/>
              </a:rPr>
              <a:t> Processing (PDP), Västerås, </a:t>
            </a:r>
            <a:r>
              <a:rPr lang="de-DE" sz="1200" dirty="0" err="1">
                <a:solidFill>
                  <a:schemeClr val="tx2"/>
                </a:solidFill>
                <a:latin typeface="-apple-system"/>
              </a:rPr>
              <a:t>Sweden</a:t>
            </a:r>
            <a:r>
              <a:rPr lang="de-DE" sz="1200" dirty="0">
                <a:solidFill>
                  <a:schemeClr val="tx2"/>
                </a:solidFill>
                <a:latin typeface="-apple-system"/>
              </a:rPr>
              <a:t>, 2020, pp. 216-223, </a:t>
            </a:r>
            <a:r>
              <a:rPr lang="en-US" sz="1200" dirty="0">
                <a:solidFill>
                  <a:schemeClr val="tx2"/>
                </a:solidFill>
                <a:latin typeface="-apple-system"/>
                <a:hlinkClick r:id="rId4">
                  <a:extLst>
                    <a:ext uri="{A12FA001-AC4F-418D-AE19-62706E023703}">
                      <ahyp:hlinkClr xmlns:ahyp="http://schemas.microsoft.com/office/drawing/2018/hyperlinkcolor" val="tx"/>
                    </a:ext>
                  </a:extLst>
                </a:hlinkClick>
              </a:rPr>
              <a:t>https://doi.org/10.1109/PDP50117.2020.00041 </a:t>
            </a:r>
            <a:endParaRPr lang="de-DE" sz="1200" dirty="0">
              <a:solidFill>
                <a:schemeClr val="tx2"/>
              </a:solidFill>
              <a:latin typeface="-apple-system"/>
            </a:endParaRPr>
          </a:p>
          <a:p>
            <a:pPr algn="l"/>
            <a:endParaRPr lang="de-DE" sz="1400" dirty="0"/>
          </a:p>
        </p:txBody>
      </p:sp>
    </p:spTree>
    <p:extLst>
      <p:ext uri="{BB962C8B-B14F-4D97-AF65-F5344CB8AC3E}">
        <p14:creationId xmlns:p14="http://schemas.microsoft.com/office/powerpoint/2010/main" val="650820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D02F1F-1233-08CA-D203-FCF7F0F5FC1E}"/>
              </a:ext>
            </a:extLst>
          </p:cNvPr>
          <p:cNvSpPr>
            <a:spLocks noGrp="1"/>
          </p:cNvSpPr>
          <p:nvPr>
            <p:ph type="ctrTitle"/>
          </p:nvPr>
        </p:nvSpPr>
        <p:spPr/>
        <p:txBody>
          <a:bodyPr/>
          <a:lstStyle/>
          <a:p>
            <a:r>
              <a:rPr lang="de-DE" dirty="0"/>
              <a:t>Backup</a:t>
            </a:r>
          </a:p>
        </p:txBody>
      </p:sp>
      <p:sp>
        <p:nvSpPr>
          <p:cNvPr id="3" name="Untertitel 2">
            <a:extLst>
              <a:ext uri="{FF2B5EF4-FFF2-40B4-BE49-F238E27FC236}">
                <a16:creationId xmlns:a16="http://schemas.microsoft.com/office/drawing/2014/main" id="{739417FC-FAD0-30B2-D409-000B49C34A40}"/>
              </a:ext>
            </a:extLst>
          </p:cNvPr>
          <p:cNvSpPr>
            <a:spLocks noGrp="1"/>
          </p:cNvSpPr>
          <p:nvPr>
            <p:ph type="subTitle" idx="1"/>
          </p:nvPr>
        </p:nvSpPr>
        <p:spPr/>
        <p:txBody>
          <a:bodyPr/>
          <a:lstStyle/>
          <a:p>
            <a:r>
              <a:rPr lang="de-DE" dirty="0"/>
              <a:t>Analoges Quiz, Falls es </a:t>
            </a:r>
            <a:r>
              <a:rPr lang="de-DE" dirty="0" err="1"/>
              <a:t>probleme</a:t>
            </a:r>
            <a:r>
              <a:rPr lang="de-DE" dirty="0"/>
              <a:t> mit </a:t>
            </a:r>
            <a:r>
              <a:rPr lang="de-DE" dirty="0" err="1"/>
              <a:t>Mentimeter</a:t>
            </a:r>
            <a:r>
              <a:rPr lang="de-DE" dirty="0"/>
              <a:t> gibt.</a:t>
            </a:r>
          </a:p>
        </p:txBody>
      </p:sp>
    </p:spTree>
    <p:extLst>
      <p:ext uri="{BB962C8B-B14F-4D97-AF65-F5344CB8AC3E}">
        <p14:creationId xmlns:p14="http://schemas.microsoft.com/office/powerpoint/2010/main" val="3415629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BF2FF3-4779-9D39-3EB0-4D3EDA54DE40}"/>
              </a:ext>
            </a:extLst>
          </p:cNvPr>
          <p:cNvSpPr>
            <a:spLocks noGrp="1"/>
          </p:cNvSpPr>
          <p:nvPr>
            <p:ph type="title"/>
          </p:nvPr>
        </p:nvSpPr>
        <p:spPr/>
        <p:txBody>
          <a:bodyPr>
            <a:normAutofit/>
          </a:bodyPr>
          <a:lstStyle/>
          <a:p>
            <a:r>
              <a:rPr lang="de-DE" dirty="0"/>
              <a:t>Das Quiz zur Vorlesung</a:t>
            </a:r>
          </a:p>
        </p:txBody>
      </p:sp>
      <p:sp>
        <p:nvSpPr>
          <p:cNvPr id="3" name="Inhaltsplatzhalter 2">
            <a:extLst>
              <a:ext uri="{FF2B5EF4-FFF2-40B4-BE49-F238E27FC236}">
                <a16:creationId xmlns:a16="http://schemas.microsoft.com/office/drawing/2014/main" id="{B8AEF67B-7560-D4A1-16ED-5D366DE10F00}"/>
              </a:ext>
            </a:extLst>
          </p:cNvPr>
          <p:cNvSpPr>
            <a:spLocks noGrp="1"/>
          </p:cNvSpPr>
          <p:nvPr>
            <p:ph idx="1"/>
          </p:nvPr>
        </p:nvSpPr>
        <p:spPr/>
        <p:txBody>
          <a:bodyPr/>
          <a:lstStyle/>
          <a:p>
            <a:r>
              <a:rPr lang="de-DE" dirty="0"/>
              <a:t>4 Antwortmöglichkeiten</a:t>
            </a:r>
          </a:p>
          <a:p>
            <a:r>
              <a:rPr lang="de-DE" dirty="0"/>
              <a:t>1 richtige Antwort</a:t>
            </a:r>
          </a:p>
          <a:p>
            <a:r>
              <a:rPr lang="de-DE" dirty="0"/>
              <a:t>Abstimmung mit Fingern 1- 4</a:t>
            </a:r>
          </a:p>
        </p:txBody>
      </p:sp>
    </p:spTree>
    <p:extLst>
      <p:ext uri="{BB962C8B-B14F-4D97-AF65-F5344CB8AC3E}">
        <p14:creationId xmlns:p14="http://schemas.microsoft.com/office/powerpoint/2010/main" val="2695184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D65B81-BF44-A4E0-2DFF-562DF5A0EC65}"/>
              </a:ext>
            </a:extLst>
          </p:cNvPr>
          <p:cNvSpPr>
            <a:spLocks noGrp="1"/>
          </p:cNvSpPr>
          <p:nvPr>
            <p:ph type="title"/>
          </p:nvPr>
        </p:nvSpPr>
        <p:spPr/>
        <p:txBody>
          <a:bodyPr>
            <a:noAutofit/>
          </a:bodyPr>
          <a:lstStyle/>
          <a:p>
            <a:r>
              <a:rPr lang="de-DE" sz="2800" cap="none" dirty="0">
                <a:latin typeface="+mn-lt"/>
              </a:rPr>
              <a:t>Der Hauptgrund für die Verwendung von C-</a:t>
            </a:r>
            <a:r>
              <a:rPr lang="de-DE" sz="2800" cap="none" dirty="0" err="1">
                <a:latin typeface="+mn-lt"/>
              </a:rPr>
              <a:t>Extensions</a:t>
            </a:r>
            <a:r>
              <a:rPr lang="de-DE" sz="2800" cap="none" dirty="0">
                <a:latin typeface="+mn-lt"/>
              </a:rPr>
              <a:t> in Python liegt in der Regel in der Performancesteigerung. Welche Vorteile sind darüber hinaus denkbar?</a:t>
            </a:r>
          </a:p>
        </p:txBody>
      </p:sp>
      <p:sp>
        <p:nvSpPr>
          <p:cNvPr id="3" name="Inhaltsplatzhalter 2">
            <a:extLst>
              <a:ext uri="{FF2B5EF4-FFF2-40B4-BE49-F238E27FC236}">
                <a16:creationId xmlns:a16="http://schemas.microsoft.com/office/drawing/2014/main" id="{94DC2CB5-28BE-0025-0AC1-231CBD20B5D4}"/>
              </a:ext>
            </a:extLst>
          </p:cNvPr>
          <p:cNvSpPr>
            <a:spLocks noGrp="1"/>
          </p:cNvSpPr>
          <p:nvPr>
            <p:ph idx="1"/>
          </p:nvPr>
        </p:nvSpPr>
        <p:spPr/>
        <p:txBody>
          <a:bodyPr/>
          <a:lstStyle/>
          <a:p>
            <a:pPr marL="457200" indent="-457200">
              <a:buFont typeface="+mj-lt"/>
              <a:buAutoNum type="arabicPeriod"/>
            </a:pPr>
            <a:r>
              <a:rPr lang="de-DE" dirty="0"/>
              <a:t>Einfachere Fehlerbehebung</a:t>
            </a:r>
          </a:p>
          <a:p>
            <a:pPr marL="457200" indent="-457200">
              <a:buFont typeface="+mj-lt"/>
              <a:buAutoNum type="arabicPeriod"/>
            </a:pPr>
            <a:r>
              <a:rPr lang="de-DE" dirty="0"/>
              <a:t>Bessere Lesbarkeit und Wartbarkeit</a:t>
            </a:r>
          </a:p>
          <a:p>
            <a:pPr marL="457200" indent="-457200">
              <a:buFont typeface="+mj-lt"/>
              <a:buAutoNum type="arabicPeriod"/>
            </a:pPr>
            <a:r>
              <a:rPr lang="de-DE" dirty="0"/>
              <a:t>Einfacherer Zugriff auf Systemaufrufe</a:t>
            </a:r>
          </a:p>
          <a:p>
            <a:pPr marL="457200" indent="-457200">
              <a:buFont typeface="+mj-lt"/>
              <a:buAutoNum type="arabicPeriod"/>
            </a:pPr>
            <a:r>
              <a:rPr lang="de-DE" dirty="0"/>
              <a:t>Verbesserte Portabilität</a:t>
            </a:r>
          </a:p>
        </p:txBody>
      </p:sp>
    </p:spTree>
    <p:extLst>
      <p:ext uri="{BB962C8B-B14F-4D97-AF65-F5344CB8AC3E}">
        <p14:creationId xmlns:p14="http://schemas.microsoft.com/office/powerpoint/2010/main" val="1130572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7B6DF-3086-6216-DAE3-83FD453070E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D884E3E-DFB8-C334-033F-5451DC55A781}"/>
              </a:ext>
            </a:extLst>
          </p:cNvPr>
          <p:cNvSpPr>
            <a:spLocks noGrp="1"/>
          </p:cNvSpPr>
          <p:nvPr>
            <p:ph type="title"/>
          </p:nvPr>
        </p:nvSpPr>
        <p:spPr/>
        <p:txBody>
          <a:bodyPr>
            <a:noAutofit/>
          </a:bodyPr>
          <a:lstStyle/>
          <a:p>
            <a:r>
              <a:rPr lang="de-DE" sz="2800" cap="none" dirty="0">
                <a:latin typeface="+mn-lt"/>
              </a:rPr>
              <a:t>Der Hauptgrund für die Verwendung von C-</a:t>
            </a:r>
            <a:r>
              <a:rPr lang="de-DE" sz="2800" cap="none" dirty="0" err="1">
                <a:latin typeface="+mn-lt"/>
              </a:rPr>
              <a:t>Extensions</a:t>
            </a:r>
            <a:r>
              <a:rPr lang="de-DE" sz="2800" cap="none" dirty="0">
                <a:latin typeface="+mn-lt"/>
              </a:rPr>
              <a:t> in Python liegt in der Regel in der Performancesteigerung. Welche Vorteile sind darüber hinaus denkbar?</a:t>
            </a:r>
          </a:p>
        </p:txBody>
      </p:sp>
      <p:sp>
        <p:nvSpPr>
          <p:cNvPr id="3" name="Inhaltsplatzhalter 2">
            <a:extLst>
              <a:ext uri="{FF2B5EF4-FFF2-40B4-BE49-F238E27FC236}">
                <a16:creationId xmlns:a16="http://schemas.microsoft.com/office/drawing/2014/main" id="{FCB90F31-238C-3548-6E73-5500384409E5}"/>
              </a:ext>
            </a:extLst>
          </p:cNvPr>
          <p:cNvSpPr>
            <a:spLocks noGrp="1"/>
          </p:cNvSpPr>
          <p:nvPr>
            <p:ph idx="1"/>
          </p:nvPr>
        </p:nvSpPr>
        <p:spPr/>
        <p:txBody>
          <a:bodyPr/>
          <a:lstStyle/>
          <a:p>
            <a:pPr marL="457200" indent="-457200">
              <a:buFont typeface="+mj-lt"/>
              <a:buAutoNum type="arabicPeriod"/>
            </a:pPr>
            <a:r>
              <a:rPr lang="de-DE" dirty="0"/>
              <a:t>Einfachere Fehlerbehebung</a:t>
            </a:r>
          </a:p>
          <a:p>
            <a:pPr marL="457200" indent="-457200">
              <a:buFont typeface="+mj-lt"/>
              <a:buAutoNum type="arabicPeriod"/>
            </a:pPr>
            <a:r>
              <a:rPr lang="de-DE" dirty="0"/>
              <a:t>Bessere Lesbarkeit und Wartbarkeit</a:t>
            </a:r>
          </a:p>
          <a:p>
            <a:pPr marL="457200" indent="-457200">
              <a:buFont typeface="+mj-lt"/>
              <a:buAutoNum type="arabicPeriod"/>
            </a:pPr>
            <a:r>
              <a:rPr lang="de-DE" b="1" dirty="0">
                <a:solidFill>
                  <a:schemeClr val="tx2"/>
                </a:solidFill>
              </a:rPr>
              <a:t>Einfacherer Zugriff auf Systemaufrufe</a:t>
            </a:r>
          </a:p>
          <a:p>
            <a:pPr marL="457200" indent="-457200">
              <a:buFont typeface="+mj-lt"/>
              <a:buAutoNum type="arabicPeriod"/>
            </a:pPr>
            <a:r>
              <a:rPr lang="de-DE" dirty="0"/>
              <a:t>Verbesserte Portabilität</a:t>
            </a:r>
          </a:p>
        </p:txBody>
      </p:sp>
    </p:spTree>
    <p:extLst>
      <p:ext uri="{BB962C8B-B14F-4D97-AF65-F5344CB8AC3E}">
        <p14:creationId xmlns:p14="http://schemas.microsoft.com/office/powerpoint/2010/main" val="2211947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442549-B605-E110-4B68-3254AA07BB78}"/>
              </a:ext>
            </a:extLst>
          </p:cNvPr>
          <p:cNvSpPr>
            <a:spLocks noGrp="1"/>
          </p:cNvSpPr>
          <p:nvPr>
            <p:ph type="title"/>
          </p:nvPr>
        </p:nvSpPr>
        <p:spPr/>
        <p:txBody>
          <a:bodyPr/>
          <a:lstStyle/>
          <a:p>
            <a:r>
              <a:rPr lang="de-DE" sz="2800" cap="none" dirty="0">
                <a:latin typeface="+mn-lt"/>
              </a:rPr>
              <a:t>Was ist </a:t>
            </a:r>
            <a:r>
              <a:rPr lang="de-DE" sz="2800" cap="none" dirty="0" err="1">
                <a:latin typeface="+mn-lt"/>
              </a:rPr>
              <a:t>CTypes</a:t>
            </a:r>
            <a:r>
              <a:rPr lang="de-DE" sz="2800" cap="none" dirty="0">
                <a:latin typeface="+mn-lt"/>
              </a:rPr>
              <a:t>?</a:t>
            </a:r>
          </a:p>
        </p:txBody>
      </p:sp>
      <p:sp>
        <p:nvSpPr>
          <p:cNvPr id="3" name="Inhaltsplatzhalter 2">
            <a:extLst>
              <a:ext uri="{FF2B5EF4-FFF2-40B4-BE49-F238E27FC236}">
                <a16:creationId xmlns:a16="http://schemas.microsoft.com/office/drawing/2014/main" id="{1BBDF640-2D03-2402-28A2-E435DE3CC9EB}"/>
              </a:ext>
            </a:extLst>
          </p:cNvPr>
          <p:cNvSpPr>
            <a:spLocks noGrp="1"/>
          </p:cNvSpPr>
          <p:nvPr>
            <p:ph idx="1"/>
          </p:nvPr>
        </p:nvSpPr>
        <p:spPr/>
        <p:txBody>
          <a:bodyPr/>
          <a:lstStyle/>
          <a:p>
            <a:pPr marL="457200" indent="-457200">
              <a:buFont typeface="+mj-lt"/>
              <a:buAutoNum type="arabicPeriod"/>
            </a:pPr>
            <a:r>
              <a:rPr lang="de-DE" dirty="0"/>
              <a:t>Ein Modul zur Verwendung von Pointers in Python.</a:t>
            </a:r>
          </a:p>
          <a:p>
            <a:pPr marL="457200" indent="-457200">
              <a:buFont typeface="+mj-lt"/>
              <a:buAutoNum type="arabicPeriod"/>
            </a:pPr>
            <a:r>
              <a:rPr lang="de-DE" dirty="0"/>
              <a:t>Ein Compiler und Interpreter, der Python in Bytecode kompiliert, bevor er ihn interpretiert</a:t>
            </a:r>
          </a:p>
          <a:p>
            <a:pPr marL="457200" indent="-457200">
              <a:buFont typeface="+mj-lt"/>
              <a:buAutoNum type="arabicPeriod"/>
            </a:pPr>
            <a:r>
              <a:rPr lang="de-DE" dirty="0"/>
              <a:t>Eine Schnittstelle, die es erlaubt Python-Module in C zu schreiben</a:t>
            </a:r>
          </a:p>
          <a:p>
            <a:pPr marL="457200" indent="-457200">
              <a:buFont typeface="+mj-lt"/>
              <a:buAutoNum type="arabicPeriod"/>
            </a:pPr>
            <a:r>
              <a:rPr lang="de-DE" dirty="0"/>
              <a:t>Ein Modul, das </a:t>
            </a:r>
            <a:r>
              <a:rPr lang="de-DE" dirty="0" err="1"/>
              <a:t>Pythonic</a:t>
            </a:r>
            <a:r>
              <a:rPr lang="de-DE" dirty="0"/>
              <a:t>-Bindungen zu C-Bibliotheken bereitstellt.</a:t>
            </a:r>
          </a:p>
        </p:txBody>
      </p:sp>
    </p:spTree>
    <p:extLst>
      <p:ext uri="{BB962C8B-B14F-4D97-AF65-F5344CB8AC3E}">
        <p14:creationId xmlns:p14="http://schemas.microsoft.com/office/powerpoint/2010/main" val="414435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2205F-EC39-BF52-A00D-0D195BDF886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7AC4695-6D08-7F42-B7DE-86C908FC1DEB}"/>
              </a:ext>
            </a:extLst>
          </p:cNvPr>
          <p:cNvSpPr>
            <a:spLocks noGrp="1"/>
          </p:cNvSpPr>
          <p:nvPr>
            <p:ph type="title"/>
          </p:nvPr>
        </p:nvSpPr>
        <p:spPr/>
        <p:txBody>
          <a:bodyPr/>
          <a:lstStyle/>
          <a:p>
            <a:r>
              <a:rPr lang="de-DE" sz="2800" cap="none" dirty="0">
                <a:latin typeface="+mn-lt"/>
              </a:rPr>
              <a:t>Was ist </a:t>
            </a:r>
            <a:r>
              <a:rPr lang="de-DE" sz="2800" cap="none" dirty="0" err="1">
                <a:latin typeface="+mn-lt"/>
              </a:rPr>
              <a:t>CTypes</a:t>
            </a:r>
            <a:r>
              <a:rPr lang="de-DE" sz="2800" cap="none" dirty="0">
                <a:latin typeface="+mn-lt"/>
              </a:rPr>
              <a:t>?</a:t>
            </a:r>
          </a:p>
        </p:txBody>
      </p:sp>
      <p:sp>
        <p:nvSpPr>
          <p:cNvPr id="3" name="Inhaltsplatzhalter 2">
            <a:extLst>
              <a:ext uri="{FF2B5EF4-FFF2-40B4-BE49-F238E27FC236}">
                <a16:creationId xmlns:a16="http://schemas.microsoft.com/office/drawing/2014/main" id="{7F075251-4A70-C7DB-50C7-6359446C170E}"/>
              </a:ext>
            </a:extLst>
          </p:cNvPr>
          <p:cNvSpPr>
            <a:spLocks noGrp="1"/>
          </p:cNvSpPr>
          <p:nvPr>
            <p:ph idx="1"/>
          </p:nvPr>
        </p:nvSpPr>
        <p:spPr/>
        <p:txBody>
          <a:bodyPr/>
          <a:lstStyle/>
          <a:p>
            <a:pPr marL="457200" indent="-457200">
              <a:buFont typeface="+mj-lt"/>
              <a:buAutoNum type="arabicPeriod"/>
            </a:pPr>
            <a:r>
              <a:rPr lang="de-DE" dirty="0"/>
              <a:t>Ein Modul zur Verwendung von Pointers in Python.</a:t>
            </a:r>
          </a:p>
          <a:p>
            <a:pPr marL="457200" indent="-457200">
              <a:buFont typeface="+mj-lt"/>
              <a:buAutoNum type="arabicPeriod"/>
            </a:pPr>
            <a:r>
              <a:rPr lang="de-DE" dirty="0"/>
              <a:t>Ein Compiler und Interpreter, der Python in Bytecode kompiliert, bevor er ihn interpretiert</a:t>
            </a:r>
          </a:p>
          <a:p>
            <a:pPr marL="457200" indent="-457200">
              <a:buFont typeface="+mj-lt"/>
              <a:buAutoNum type="arabicPeriod"/>
            </a:pPr>
            <a:r>
              <a:rPr lang="de-DE" dirty="0"/>
              <a:t>Eine Schnittstelle, die es erlaubt Python-Module in C zu schreiben</a:t>
            </a:r>
          </a:p>
          <a:p>
            <a:pPr marL="457200" indent="-457200">
              <a:buFont typeface="+mj-lt"/>
              <a:buAutoNum type="arabicPeriod"/>
            </a:pPr>
            <a:r>
              <a:rPr lang="de-DE" b="1" dirty="0">
                <a:solidFill>
                  <a:schemeClr val="tx2"/>
                </a:solidFill>
              </a:rPr>
              <a:t>Ein Modul, das </a:t>
            </a:r>
            <a:r>
              <a:rPr lang="de-DE" b="1" dirty="0" err="1">
                <a:solidFill>
                  <a:schemeClr val="tx2"/>
                </a:solidFill>
              </a:rPr>
              <a:t>Pythonic</a:t>
            </a:r>
            <a:r>
              <a:rPr lang="de-DE" b="1" dirty="0">
                <a:solidFill>
                  <a:schemeClr val="tx2"/>
                </a:solidFill>
              </a:rPr>
              <a:t>-Bindungen zu C-Bibliotheken bereitstellt.</a:t>
            </a:r>
          </a:p>
        </p:txBody>
      </p:sp>
    </p:spTree>
    <p:extLst>
      <p:ext uri="{BB962C8B-B14F-4D97-AF65-F5344CB8AC3E}">
        <p14:creationId xmlns:p14="http://schemas.microsoft.com/office/powerpoint/2010/main" val="1335407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011034-12DD-A056-27CA-A8FBF07CDD3D}"/>
              </a:ext>
            </a:extLst>
          </p:cNvPr>
          <p:cNvSpPr>
            <a:spLocks noGrp="1"/>
          </p:cNvSpPr>
          <p:nvPr>
            <p:ph type="title"/>
          </p:nvPr>
        </p:nvSpPr>
        <p:spPr/>
        <p:txBody>
          <a:bodyPr/>
          <a:lstStyle/>
          <a:p>
            <a:r>
              <a:rPr lang="de-DE" sz="2800" cap="none" dirty="0">
                <a:latin typeface="+mn-lt"/>
              </a:rPr>
              <a:t>Was ist KEINE Best Practice beim Einsatz von C-Erweiterungen für Python?</a:t>
            </a:r>
          </a:p>
        </p:txBody>
      </p:sp>
      <p:sp>
        <p:nvSpPr>
          <p:cNvPr id="3" name="Inhaltsplatzhalter 2">
            <a:extLst>
              <a:ext uri="{FF2B5EF4-FFF2-40B4-BE49-F238E27FC236}">
                <a16:creationId xmlns:a16="http://schemas.microsoft.com/office/drawing/2014/main" id="{A3B585F2-E112-0B46-28F7-7F8099333B35}"/>
              </a:ext>
            </a:extLst>
          </p:cNvPr>
          <p:cNvSpPr>
            <a:spLocks noGrp="1"/>
          </p:cNvSpPr>
          <p:nvPr>
            <p:ph idx="1"/>
          </p:nvPr>
        </p:nvSpPr>
        <p:spPr/>
        <p:txBody>
          <a:bodyPr>
            <a:normAutofit fontScale="92500" lnSpcReduction="10000"/>
          </a:bodyPr>
          <a:lstStyle/>
          <a:p>
            <a:pPr marL="457200" indent="-457200">
              <a:buFont typeface="+mj-lt"/>
              <a:buAutoNum type="arabicPeriod"/>
            </a:pPr>
            <a:r>
              <a:rPr lang="de-DE" dirty="0"/>
              <a:t>Vermeiden Sie Speicherlecks: In C muss Speicher manuell verwaltet und freigegeben werden!</a:t>
            </a:r>
          </a:p>
          <a:p>
            <a:pPr marL="457200" indent="-457200">
              <a:buFont typeface="+mj-lt"/>
              <a:buAutoNum type="arabicPeriod"/>
            </a:pPr>
            <a:r>
              <a:rPr lang="de-DE" dirty="0"/>
              <a:t>Verwenden Sie C-Erweiterungen nur, wenn es notwendig ist: Prüfen Sie vorhandene Alternativen und wägen Sie Entwicklungsaufwand und Leistungssteigerung ab!</a:t>
            </a:r>
          </a:p>
          <a:p>
            <a:pPr marL="457200" indent="-457200">
              <a:buFont typeface="+mj-lt"/>
              <a:buAutoNum type="arabicPeriod"/>
            </a:pPr>
            <a:r>
              <a:rPr lang="de-DE" dirty="0"/>
              <a:t>Schützen Sie Ihren Quellcode: Stellen Sie Projektpartnern Ihre C-Funktion als </a:t>
            </a:r>
            <a:r>
              <a:rPr lang="de-DE" dirty="0" err="1"/>
              <a:t>Shared</a:t>
            </a:r>
            <a:r>
              <a:rPr lang="de-DE" dirty="0"/>
              <a:t> Library zur Verfügung, die diese über </a:t>
            </a:r>
            <a:r>
              <a:rPr lang="de-DE" dirty="0" err="1"/>
              <a:t>CTypes</a:t>
            </a:r>
            <a:r>
              <a:rPr lang="de-DE" dirty="0"/>
              <a:t> einbinden können.</a:t>
            </a:r>
          </a:p>
          <a:p>
            <a:pPr marL="457200" indent="-457200">
              <a:buFont typeface="+mj-lt"/>
              <a:buAutoNum type="arabicPeriod"/>
            </a:pPr>
            <a:r>
              <a:rPr lang="de-DE" dirty="0"/>
              <a:t>Behandeln Sie </a:t>
            </a:r>
            <a:r>
              <a:rPr lang="de-DE" dirty="0" err="1"/>
              <a:t>Exceptions</a:t>
            </a:r>
            <a:r>
              <a:rPr lang="de-DE" dirty="0"/>
              <a:t> korrekt: Wenn Sie in Ihrem C-Code eine </a:t>
            </a:r>
            <a:r>
              <a:rPr lang="de-DE" dirty="0" err="1"/>
              <a:t>Exception</a:t>
            </a:r>
            <a:r>
              <a:rPr lang="de-DE" dirty="0"/>
              <a:t> auslösen, stellen Sie sicher, dass diese in Python korrekt interpretiert wird.  </a:t>
            </a:r>
          </a:p>
        </p:txBody>
      </p:sp>
    </p:spTree>
    <p:extLst>
      <p:ext uri="{BB962C8B-B14F-4D97-AF65-F5344CB8AC3E}">
        <p14:creationId xmlns:p14="http://schemas.microsoft.com/office/powerpoint/2010/main" val="3765308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Wolke 11">
            <a:extLst>
              <a:ext uri="{FF2B5EF4-FFF2-40B4-BE49-F238E27FC236}">
                <a16:creationId xmlns:a16="http://schemas.microsoft.com/office/drawing/2014/main" id="{45F29B90-DFF3-14F2-8C65-C91883D3457A}"/>
              </a:ext>
            </a:extLst>
          </p:cNvPr>
          <p:cNvSpPr/>
          <p:nvPr/>
        </p:nvSpPr>
        <p:spPr>
          <a:xfrm>
            <a:off x="9298682" y="650989"/>
            <a:ext cx="2709527" cy="2105227"/>
          </a:xfrm>
          <a:prstGeom prst="cloud">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2E1E594-301E-0BBA-72D7-61824891F1C3}"/>
              </a:ext>
            </a:extLst>
          </p:cNvPr>
          <p:cNvSpPr>
            <a:spLocks noGrp="1"/>
          </p:cNvSpPr>
          <p:nvPr>
            <p:ph type="title"/>
          </p:nvPr>
        </p:nvSpPr>
        <p:spPr/>
        <p:txBody>
          <a:bodyPr/>
          <a:lstStyle/>
          <a:p>
            <a:r>
              <a:rPr lang="de-DE" dirty="0"/>
              <a:t>Programmiersprachen im Wettstreit</a:t>
            </a:r>
            <a:br>
              <a:rPr lang="de-DE" dirty="0"/>
            </a:br>
            <a:r>
              <a:rPr lang="de-DE" sz="1200" dirty="0"/>
              <a:t>Quelle: </a:t>
            </a:r>
            <a:r>
              <a:rPr lang="de-DE" sz="1200" dirty="0">
                <a:solidFill>
                  <a:schemeClr val="tx2">
                    <a:lumMod val="75000"/>
                  </a:schemeClr>
                </a:solidFill>
                <a:hlinkClick r:id="rId2">
                  <a:extLst>
                    <a:ext uri="{A12FA001-AC4F-418D-AE19-62706E023703}">
                      <ahyp:hlinkClr xmlns:ahyp="http://schemas.microsoft.com/office/drawing/2018/hyperlinkcolor" val="tx"/>
                    </a:ext>
                  </a:extLst>
                </a:hlinkClick>
              </a:rPr>
              <a:t>https://www.thomaschristlieb.de/</a:t>
            </a:r>
            <a:r>
              <a:rPr lang="de-DE" sz="1200" dirty="0">
                <a:solidFill>
                  <a:schemeClr val="tx2">
                    <a:lumMod val="75000"/>
                  </a:schemeClr>
                </a:solidFill>
              </a:rPr>
              <a:t> </a:t>
            </a:r>
            <a:r>
              <a:rPr lang="de-DE" sz="1200" dirty="0"/>
              <a:t>(2018)</a:t>
            </a:r>
            <a:endParaRPr lang="de-DE" dirty="0"/>
          </a:p>
        </p:txBody>
      </p:sp>
      <p:graphicFrame>
        <p:nvGraphicFramePr>
          <p:cNvPr id="6" name="Inhaltsplatzhalter 5">
            <a:extLst>
              <a:ext uri="{FF2B5EF4-FFF2-40B4-BE49-F238E27FC236}">
                <a16:creationId xmlns:a16="http://schemas.microsoft.com/office/drawing/2014/main" id="{E82781E9-9412-BB6B-0CDD-18CF869CB793}"/>
              </a:ext>
            </a:extLst>
          </p:cNvPr>
          <p:cNvGraphicFramePr>
            <a:graphicFrameLocks noGrp="1"/>
          </p:cNvGraphicFramePr>
          <p:nvPr>
            <p:ph idx="1"/>
            <p:extLst>
              <p:ext uri="{D42A27DB-BD31-4B8C-83A1-F6EECF244321}">
                <p14:modId xmlns:p14="http://schemas.microsoft.com/office/powerpoint/2010/main" val="3449408006"/>
              </p:ext>
            </p:extLst>
          </p:nvPr>
        </p:nvGraphicFramePr>
        <p:xfrm>
          <a:off x="1141411" y="2285695"/>
          <a:ext cx="9906000" cy="313477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feld 6">
            <a:extLst>
              <a:ext uri="{FF2B5EF4-FFF2-40B4-BE49-F238E27FC236}">
                <a16:creationId xmlns:a16="http://schemas.microsoft.com/office/drawing/2014/main" id="{1672338E-AA38-17DE-13FC-2BF65FA3666B}"/>
              </a:ext>
            </a:extLst>
          </p:cNvPr>
          <p:cNvSpPr txBox="1"/>
          <p:nvPr/>
        </p:nvSpPr>
        <p:spPr>
          <a:xfrm>
            <a:off x="1141412" y="1773922"/>
            <a:ext cx="7983538" cy="400110"/>
          </a:xfrm>
          <a:prstGeom prst="rect">
            <a:avLst/>
          </a:prstGeom>
          <a:noFill/>
        </p:spPr>
        <p:txBody>
          <a:bodyPr wrap="square" rtlCol="0">
            <a:spAutoFit/>
          </a:bodyPr>
          <a:lstStyle/>
          <a:p>
            <a:r>
              <a:rPr lang="de-DE" sz="2000" dirty="0"/>
              <a:t>Aufgabe: Approximation von π durch die Leibniz-Reihe (10</a:t>
            </a:r>
            <a:r>
              <a:rPr lang="de-DE" sz="2000" baseline="30000" dirty="0"/>
              <a:t>6</a:t>
            </a:r>
            <a:r>
              <a:rPr lang="de-DE" sz="2000" dirty="0"/>
              <a:t> Iterationen)</a:t>
            </a:r>
          </a:p>
        </p:txBody>
      </p:sp>
      <p:sp>
        <p:nvSpPr>
          <p:cNvPr id="3" name="Rechteck 2">
            <a:extLst>
              <a:ext uri="{FF2B5EF4-FFF2-40B4-BE49-F238E27FC236}">
                <a16:creationId xmlns:a16="http://schemas.microsoft.com/office/drawing/2014/main" id="{1EC28153-57A4-86DD-38C9-40A9F237F29D}"/>
              </a:ext>
            </a:extLst>
          </p:cNvPr>
          <p:cNvSpPr/>
          <p:nvPr/>
        </p:nvSpPr>
        <p:spPr>
          <a:xfrm rot="1080820">
            <a:off x="10872397" y="1519794"/>
            <a:ext cx="553357" cy="584775"/>
          </a:xfrm>
          <a:prstGeom prst="rect">
            <a:avLst/>
          </a:prstGeom>
          <a:noFill/>
        </p:spPr>
        <p:txBody>
          <a:bodyPr wrap="square" lIns="91440" tIns="45720" rIns="91440" bIns="45720">
            <a:spAutoFit/>
          </a:bodyPr>
          <a:lstStyle/>
          <a:p>
            <a:pPr algn="ctr"/>
            <a:r>
              <a:rPr lang="de-DE" sz="3200" b="0" cap="none" spc="0" dirty="0">
                <a:ln w="0"/>
                <a:solidFill>
                  <a:schemeClr val="bg1"/>
                </a:solidFill>
                <a:effectLst>
                  <a:outerShdw blurRad="38100" dist="19050" dir="2700000" algn="tl" rotWithShape="0">
                    <a:schemeClr val="dk1">
                      <a:alpha val="40000"/>
                    </a:schemeClr>
                  </a:outerShdw>
                </a:effectLst>
              </a:rPr>
              <a:t>C</a:t>
            </a:r>
            <a:endParaRPr lang="de-DE" sz="4000" b="0" cap="none" spc="0" dirty="0">
              <a:ln w="0"/>
              <a:solidFill>
                <a:schemeClr val="bg1"/>
              </a:solidFill>
              <a:effectLst>
                <a:outerShdw blurRad="38100" dist="19050" dir="2700000" algn="tl" rotWithShape="0">
                  <a:schemeClr val="dk1">
                    <a:alpha val="40000"/>
                  </a:schemeClr>
                </a:outerShdw>
              </a:effectLst>
            </a:endParaRPr>
          </a:p>
        </p:txBody>
      </p:sp>
      <p:sp>
        <p:nvSpPr>
          <p:cNvPr id="4" name="Rechteck 3">
            <a:extLst>
              <a:ext uri="{FF2B5EF4-FFF2-40B4-BE49-F238E27FC236}">
                <a16:creationId xmlns:a16="http://schemas.microsoft.com/office/drawing/2014/main" id="{69E19C89-BAB5-9885-AE5E-FBD0DC280052}"/>
              </a:ext>
            </a:extLst>
          </p:cNvPr>
          <p:cNvSpPr/>
          <p:nvPr/>
        </p:nvSpPr>
        <p:spPr>
          <a:xfrm rot="183086">
            <a:off x="9166400" y="1892165"/>
            <a:ext cx="2540504" cy="523220"/>
          </a:xfrm>
          <a:prstGeom prst="rect">
            <a:avLst/>
          </a:prstGeom>
          <a:noFill/>
        </p:spPr>
        <p:txBody>
          <a:bodyPr wrap="square" lIns="91440" tIns="45720" rIns="91440" bIns="45720">
            <a:spAutoFit/>
          </a:bodyPr>
          <a:lstStyle/>
          <a:p>
            <a:pPr algn="ctr"/>
            <a:r>
              <a:rPr lang="de-DE" sz="2800" dirty="0">
                <a:ln w="0"/>
                <a:solidFill>
                  <a:schemeClr val="bg1"/>
                </a:solidFill>
                <a:effectLst>
                  <a:outerShdw blurRad="38100" dist="19050" dir="2700000" algn="tl" rotWithShape="0">
                    <a:schemeClr val="dk1">
                      <a:alpha val="40000"/>
                    </a:schemeClr>
                  </a:outerShdw>
                </a:effectLst>
              </a:rPr>
              <a:t>Python3</a:t>
            </a:r>
            <a:endParaRPr lang="de-DE" sz="2800" b="0" cap="none" spc="0" dirty="0">
              <a:ln w="0"/>
              <a:solidFill>
                <a:schemeClr val="bg1"/>
              </a:solidFill>
              <a:effectLst>
                <a:outerShdw blurRad="38100" dist="19050" dir="2700000" algn="tl" rotWithShape="0">
                  <a:schemeClr val="dk1">
                    <a:alpha val="40000"/>
                  </a:schemeClr>
                </a:outerShdw>
              </a:effectLst>
            </a:endParaRPr>
          </a:p>
        </p:txBody>
      </p:sp>
      <p:sp>
        <p:nvSpPr>
          <p:cNvPr id="5" name="Rechteck 4">
            <a:extLst>
              <a:ext uri="{FF2B5EF4-FFF2-40B4-BE49-F238E27FC236}">
                <a16:creationId xmlns:a16="http://schemas.microsoft.com/office/drawing/2014/main" id="{89814D7A-448C-BFD8-F069-3985B67E894E}"/>
              </a:ext>
            </a:extLst>
          </p:cNvPr>
          <p:cNvSpPr/>
          <p:nvPr/>
        </p:nvSpPr>
        <p:spPr>
          <a:xfrm rot="21422482">
            <a:off x="9478431" y="890387"/>
            <a:ext cx="1681872" cy="523220"/>
          </a:xfrm>
          <a:prstGeom prst="rect">
            <a:avLst/>
          </a:prstGeom>
          <a:noFill/>
        </p:spPr>
        <p:txBody>
          <a:bodyPr wrap="square" lIns="91440" tIns="45720" rIns="91440" bIns="45720">
            <a:spAutoFit/>
          </a:bodyPr>
          <a:lstStyle/>
          <a:p>
            <a:pPr algn="ctr"/>
            <a:r>
              <a:rPr lang="de-DE" sz="2800" dirty="0">
                <a:ln w="0"/>
                <a:solidFill>
                  <a:schemeClr val="bg1"/>
                </a:solidFill>
                <a:effectLst>
                  <a:outerShdw blurRad="38100" dist="19050" dir="2700000" algn="tl" rotWithShape="0">
                    <a:schemeClr val="dk1">
                      <a:alpha val="40000"/>
                    </a:schemeClr>
                  </a:outerShdw>
                </a:effectLst>
              </a:rPr>
              <a:t>PHP7</a:t>
            </a:r>
            <a:endParaRPr lang="de-DE" sz="3200" b="0" cap="none" spc="0" dirty="0">
              <a:ln w="0"/>
              <a:solidFill>
                <a:schemeClr val="bg1"/>
              </a:solidFill>
              <a:effectLst>
                <a:outerShdw blurRad="38100" dist="19050" dir="2700000" algn="tl" rotWithShape="0">
                  <a:schemeClr val="dk1">
                    <a:alpha val="40000"/>
                  </a:schemeClr>
                </a:outerShdw>
              </a:effectLst>
            </a:endParaRPr>
          </a:p>
        </p:txBody>
      </p:sp>
      <p:sp>
        <p:nvSpPr>
          <p:cNvPr id="9" name="Rechteck 8">
            <a:extLst>
              <a:ext uri="{FF2B5EF4-FFF2-40B4-BE49-F238E27FC236}">
                <a16:creationId xmlns:a16="http://schemas.microsoft.com/office/drawing/2014/main" id="{8BD76CFE-D4A7-8C66-CA32-20A4AB5DE9FA}"/>
              </a:ext>
            </a:extLst>
          </p:cNvPr>
          <p:cNvSpPr/>
          <p:nvPr/>
        </p:nvSpPr>
        <p:spPr>
          <a:xfrm rot="20400392">
            <a:off x="9216085" y="1241493"/>
            <a:ext cx="2965300" cy="523220"/>
          </a:xfrm>
          <a:prstGeom prst="rect">
            <a:avLst/>
          </a:prstGeom>
          <a:noFill/>
        </p:spPr>
        <p:txBody>
          <a:bodyPr wrap="square" lIns="91440" tIns="45720" rIns="91440" bIns="45720">
            <a:spAutoFit/>
          </a:bodyPr>
          <a:lstStyle/>
          <a:p>
            <a:pPr algn="ctr"/>
            <a:r>
              <a:rPr lang="de-DE" sz="2800" dirty="0">
                <a:ln w="0"/>
                <a:solidFill>
                  <a:schemeClr val="bg1"/>
                </a:solidFill>
                <a:effectLst>
                  <a:outerShdw blurRad="38100" dist="19050" dir="2700000" algn="tl" rotWithShape="0">
                    <a:schemeClr val="dk1">
                      <a:alpha val="40000"/>
                    </a:schemeClr>
                  </a:outerShdw>
                </a:effectLst>
              </a:rPr>
              <a:t>JavaScript</a:t>
            </a:r>
            <a:endParaRPr lang="de-DE" sz="32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5843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25440-6DBA-14C6-FE0D-46851D96358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9E92C92-6625-FFCD-681C-B7B432B2A842}"/>
              </a:ext>
            </a:extLst>
          </p:cNvPr>
          <p:cNvSpPr>
            <a:spLocks noGrp="1"/>
          </p:cNvSpPr>
          <p:nvPr>
            <p:ph type="title"/>
          </p:nvPr>
        </p:nvSpPr>
        <p:spPr/>
        <p:txBody>
          <a:bodyPr/>
          <a:lstStyle/>
          <a:p>
            <a:r>
              <a:rPr lang="de-DE" sz="2800" cap="none" dirty="0">
                <a:latin typeface="+mn-lt"/>
              </a:rPr>
              <a:t>Was ist KEINE Best Practice beim Einsatz von C-Erweiterungen für Python?</a:t>
            </a:r>
          </a:p>
        </p:txBody>
      </p:sp>
      <p:sp>
        <p:nvSpPr>
          <p:cNvPr id="3" name="Inhaltsplatzhalter 2">
            <a:extLst>
              <a:ext uri="{FF2B5EF4-FFF2-40B4-BE49-F238E27FC236}">
                <a16:creationId xmlns:a16="http://schemas.microsoft.com/office/drawing/2014/main" id="{F139B782-D0C7-1F3A-4434-A8C62D3D8405}"/>
              </a:ext>
            </a:extLst>
          </p:cNvPr>
          <p:cNvSpPr>
            <a:spLocks noGrp="1"/>
          </p:cNvSpPr>
          <p:nvPr>
            <p:ph idx="1"/>
          </p:nvPr>
        </p:nvSpPr>
        <p:spPr/>
        <p:txBody>
          <a:bodyPr>
            <a:normAutofit fontScale="92500" lnSpcReduction="10000"/>
          </a:bodyPr>
          <a:lstStyle/>
          <a:p>
            <a:pPr marL="457200" indent="-457200">
              <a:buFont typeface="+mj-lt"/>
              <a:buAutoNum type="arabicPeriod"/>
            </a:pPr>
            <a:r>
              <a:rPr lang="de-DE" dirty="0"/>
              <a:t>Vermeiden Sie Speicherlecks: In C muss Speicher manuell verwaltet und freigegeben werden!</a:t>
            </a:r>
          </a:p>
          <a:p>
            <a:pPr marL="457200" indent="-457200">
              <a:buFont typeface="+mj-lt"/>
              <a:buAutoNum type="arabicPeriod"/>
            </a:pPr>
            <a:r>
              <a:rPr lang="de-DE" dirty="0"/>
              <a:t>Verwenden Sie C-Erweiterungen nur, wenn es notwendig ist: Prüfen Sie vorhandene Alternativen und wägen Sie Entwicklungsaufwand und Leistungssteigerung ab!</a:t>
            </a:r>
          </a:p>
          <a:p>
            <a:pPr marL="457200" indent="-457200">
              <a:buFont typeface="+mj-lt"/>
              <a:buAutoNum type="arabicPeriod"/>
            </a:pPr>
            <a:r>
              <a:rPr lang="de-DE" b="1" dirty="0">
                <a:solidFill>
                  <a:schemeClr val="tx2"/>
                </a:solidFill>
              </a:rPr>
              <a:t>Schützen Sie Ihren Quellcode: Stellen Sie Projektpartnern Ihre C-Funktion als </a:t>
            </a:r>
            <a:r>
              <a:rPr lang="de-DE" b="1" dirty="0" err="1">
                <a:solidFill>
                  <a:schemeClr val="tx2"/>
                </a:solidFill>
              </a:rPr>
              <a:t>Shared</a:t>
            </a:r>
            <a:r>
              <a:rPr lang="de-DE" b="1" dirty="0">
                <a:solidFill>
                  <a:schemeClr val="tx2"/>
                </a:solidFill>
              </a:rPr>
              <a:t> Library zur Verfügung, die diese über </a:t>
            </a:r>
            <a:r>
              <a:rPr lang="de-DE" b="1" dirty="0" err="1">
                <a:solidFill>
                  <a:schemeClr val="tx2"/>
                </a:solidFill>
              </a:rPr>
              <a:t>CTypes</a:t>
            </a:r>
            <a:r>
              <a:rPr lang="de-DE" b="1" dirty="0">
                <a:solidFill>
                  <a:schemeClr val="tx2"/>
                </a:solidFill>
              </a:rPr>
              <a:t> einbinden können.</a:t>
            </a:r>
          </a:p>
          <a:p>
            <a:pPr marL="457200" indent="-457200">
              <a:buFont typeface="+mj-lt"/>
              <a:buAutoNum type="arabicPeriod"/>
            </a:pPr>
            <a:r>
              <a:rPr lang="de-DE" dirty="0"/>
              <a:t>Behandeln Sie </a:t>
            </a:r>
            <a:r>
              <a:rPr lang="de-DE" dirty="0" err="1"/>
              <a:t>Exceptions</a:t>
            </a:r>
            <a:r>
              <a:rPr lang="de-DE" dirty="0"/>
              <a:t> korrekt: Wenn Sie in Ihrem C-Code eine </a:t>
            </a:r>
            <a:r>
              <a:rPr lang="de-DE" dirty="0" err="1"/>
              <a:t>Exception</a:t>
            </a:r>
            <a:r>
              <a:rPr lang="de-DE" dirty="0"/>
              <a:t> auslösen, stellen Sie sicher, dass diese in Python korrekt interpretiert wird.  </a:t>
            </a:r>
          </a:p>
        </p:txBody>
      </p:sp>
    </p:spTree>
    <p:extLst>
      <p:ext uri="{BB962C8B-B14F-4D97-AF65-F5344CB8AC3E}">
        <p14:creationId xmlns:p14="http://schemas.microsoft.com/office/powerpoint/2010/main" val="1833175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4582E8-716F-7597-C9FC-7F81CEC4E4E8}"/>
              </a:ext>
            </a:extLst>
          </p:cNvPr>
          <p:cNvSpPr>
            <a:spLocks noGrp="1"/>
          </p:cNvSpPr>
          <p:nvPr>
            <p:ph type="title"/>
          </p:nvPr>
        </p:nvSpPr>
        <p:spPr/>
        <p:txBody>
          <a:bodyPr>
            <a:noAutofit/>
          </a:bodyPr>
          <a:lstStyle/>
          <a:p>
            <a:r>
              <a:rPr lang="de-DE" sz="2800" cap="none" dirty="0" err="1">
                <a:latin typeface="+mn-lt"/>
              </a:rPr>
              <a:t>Pypy</a:t>
            </a:r>
            <a:r>
              <a:rPr lang="de-DE" sz="2800" cap="none" dirty="0">
                <a:latin typeface="+mn-lt"/>
              </a:rPr>
              <a:t> ist ein in Python geschriebener Just-In-Time Compiler und Interpreter für Python-Code. Welche Nachteile erwarten Sie im Vergleich zur Standard-Python-implementierung in C (</a:t>
            </a:r>
            <a:r>
              <a:rPr lang="de-DE" sz="2800" cap="none" dirty="0" err="1">
                <a:latin typeface="+mn-lt"/>
              </a:rPr>
              <a:t>Cpython</a:t>
            </a:r>
            <a:r>
              <a:rPr lang="de-DE" sz="2800" cap="none" dirty="0">
                <a:latin typeface="+mn-lt"/>
              </a:rPr>
              <a:t>)?</a:t>
            </a:r>
          </a:p>
        </p:txBody>
      </p:sp>
      <p:sp>
        <p:nvSpPr>
          <p:cNvPr id="3" name="Inhaltsplatzhalter 2">
            <a:extLst>
              <a:ext uri="{FF2B5EF4-FFF2-40B4-BE49-F238E27FC236}">
                <a16:creationId xmlns:a16="http://schemas.microsoft.com/office/drawing/2014/main" id="{E495173B-F322-506F-ECFF-FBCFE7A0FEDE}"/>
              </a:ext>
            </a:extLst>
          </p:cNvPr>
          <p:cNvSpPr>
            <a:spLocks noGrp="1"/>
          </p:cNvSpPr>
          <p:nvPr>
            <p:ph idx="1"/>
          </p:nvPr>
        </p:nvSpPr>
        <p:spPr>
          <a:xfrm>
            <a:off x="1141412" y="2249487"/>
            <a:ext cx="8673797" cy="3541714"/>
          </a:xfrm>
        </p:spPr>
        <p:txBody>
          <a:bodyPr>
            <a:normAutofit lnSpcReduction="10000"/>
          </a:bodyPr>
          <a:lstStyle/>
          <a:p>
            <a:pPr marL="457200" indent="-457200">
              <a:buFont typeface="+mj-lt"/>
              <a:buAutoNum type="arabicPeriod"/>
            </a:pPr>
            <a:r>
              <a:rPr lang="de-DE" dirty="0"/>
              <a:t>C-</a:t>
            </a:r>
            <a:r>
              <a:rPr lang="de-DE" dirty="0" err="1"/>
              <a:t>Extensions</a:t>
            </a:r>
            <a:r>
              <a:rPr lang="de-DE" dirty="0"/>
              <a:t> sind nicht kompatibel mit </a:t>
            </a:r>
            <a:r>
              <a:rPr lang="de-DE" dirty="0" err="1"/>
              <a:t>PyPy</a:t>
            </a:r>
            <a:r>
              <a:rPr lang="de-DE" dirty="0"/>
              <a:t>.</a:t>
            </a:r>
          </a:p>
          <a:p>
            <a:pPr marL="457200" indent="-457200">
              <a:buFont typeface="+mj-lt"/>
              <a:buAutoNum type="arabicPeriod"/>
            </a:pPr>
            <a:r>
              <a:rPr lang="de-DE" dirty="0"/>
              <a:t>Nativer Python-Code läuft in der Regel schneller auf </a:t>
            </a:r>
            <a:r>
              <a:rPr lang="de-DE" dirty="0" err="1"/>
              <a:t>PyPy</a:t>
            </a:r>
            <a:r>
              <a:rPr lang="de-DE" dirty="0"/>
              <a:t>, aber C-</a:t>
            </a:r>
            <a:r>
              <a:rPr lang="de-DE" dirty="0" err="1"/>
              <a:t>Extensions</a:t>
            </a:r>
            <a:r>
              <a:rPr lang="de-DE" dirty="0"/>
              <a:t> können langsamer laufen als auf </a:t>
            </a:r>
            <a:r>
              <a:rPr lang="de-DE" dirty="0" err="1"/>
              <a:t>CPython</a:t>
            </a:r>
            <a:r>
              <a:rPr lang="de-DE" dirty="0"/>
              <a:t>.</a:t>
            </a:r>
          </a:p>
          <a:p>
            <a:pPr marL="457200" indent="-457200">
              <a:buFont typeface="+mj-lt"/>
              <a:buAutoNum type="arabicPeriod"/>
            </a:pPr>
            <a:r>
              <a:rPr lang="de-DE" dirty="0"/>
              <a:t>Bekannte Module wie </a:t>
            </a:r>
            <a:r>
              <a:rPr lang="de-DE" dirty="0" err="1"/>
              <a:t>NumPy</a:t>
            </a:r>
            <a:r>
              <a:rPr lang="de-DE" dirty="0"/>
              <a:t> sind nicht verfügbar für </a:t>
            </a:r>
            <a:r>
              <a:rPr lang="de-DE" dirty="0" err="1"/>
              <a:t>PyPy</a:t>
            </a:r>
            <a:r>
              <a:rPr lang="de-DE" dirty="0"/>
              <a:t>, da sie in C/C++ geschrieben wurden.</a:t>
            </a:r>
          </a:p>
          <a:p>
            <a:pPr marL="457200" indent="-457200">
              <a:buFont typeface="+mj-lt"/>
              <a:buAutoNum type="arabicPeriod"/>
            </a:pPr>
            <a:r>
              <a:rPr lang="de-DE" dirty="0"/>
              <a:t>Da die Performance von C-</a:t>
            </a:r>
            <a:r>
              <a:rPr lang="de-DE" dirty="0" err="1"/>
              <a:t>Extensions</a:t>
            </a:r>
            <a:r>
              <a:rPr lang="de-DE" dirty="0"/>
              <a:t> unabhängig von Plattform und Interpreter ist, sind keine Unterschiede zu erwarten.</a:t>
            </a:r>
          </a:p>
          <a:p>
            <a:endParaRPr lang="de-DE" dirty="0"/>
          </a:p>
        </p:txBody>
      </p:sp>
    </p:spTree>
    <p:extLst>
      <p:ext uri="{BB962C8B-B14F-4D97-AF65-F5344CB8AC3E}">
        <p14:creationId xmlns:p14="http://schemas.microsoft.com/office/powerpoint/2010/main" val="3830445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85813-2B78-4CB9-BDCA-2C8A43B781D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80DB3B3-E63F-9402-189A-7453ABDC1564}"/>
              </a:ext>
            </a:extLst>
          </p:cNvPr>
          <p:cNvSpPr>
            <a:spLocks noGrp="1"/>
          </p:cNvSpPr>
          <p:nvPr>
            <p:ph type="title"/>
          </p:nvPr>
        </p:nvSpPr>
        <p:spPr/>
        <p:txBody>
          <a:bodyPr>
            <a:noAutofit/>
          </a:bodyPr>
          <a:lstStyle/>
          <a:p>
            <a:r>
              <a:rPr lang="de-DE" sz="2800" cap="none" dirty="0" err="1">
                <a:latin typeface="+mn-lt"/>
              </a:rPr>
              <a:t>Pypy</a:t>
            </a:r>
            <a:r>
              <a:rPr lang="de-DE" sz="2800" cap="none" dirty="0">
                <a:latin typeface="+mn-lt"/>
              </a:rPr>
              <a:t> ist ein in Python geschriebener Just-In-Time Compiler und Interpreter für Python-Code. Welche Nachteile erwarten Sie im Vergleich zur Standard-Python-implementierung in C (</a:t>
            </a:r>
            <a:r>
              <a:rPr lang="de-DE" sz="2800" cap="none" dirty="0" err="1">
                <a:latin typeface="+mn-lt"/>
              </a:rPr>
              <a:t>Cpython</a:t>
            </a:r>
            <a:r>
              <a:rPr lang="de-DE" sz="2800" cap="none" dirty="0">
                <a:latin typeface="+mn-lt"/>
              </a:rPr>
              <a:t>)?</a:t>
            </a:r>
          </a:p>
        </p:txBody>
      </p:sp>
      <p:sp>
        <p:nvSpPr>
          <p:cNvPr id="3" name="Inhaltsplatzhalter 2">
            <a:extLst>
              <a:ext uri="{FF2B5EF4-FFF2-40B4-BE49-F238E27FC236}">
                <a16:creationId xmlns:a16="http://schemas.microsoft.com/office/drawing/2014/main" id="{5FB98917-038A-0776-8AA8-AA2EE1EC795E}"/>
              </a:ext>
            </a:extLst>
          </p:cNvPr>
          <p:cNvSpPr>
            <a:spLocks noGrp="1"/>
          </p:cNvSpPr>
          <p:nvPr>
            <p:ph idx="1"/>
          </p:nvPr>
        </p:nvSpPr>
        <p:spPr>
          <a:xfrm>
            <a:off x="1141412" y="2249487"/>
            <a:ext cx="8673797" cy="3541714"/>
          </a:xfrm>
        </p:spPr>
        <p:txBody>
          <a:bodyPr>
            <a:normAutofit lnSpcReduction="10000"/>
          </a:bodyPr>
          <a:lstStyle/>
          <a:p>
            <a:pPr marL="457200" indent="-457200">
              <a:buFont typeface="+mj-lt"/>
              <a:buAutoNum type="arabicPeriod"/>
            </a:pPr>
            <a:r>
              <a:rPr lang="de-DE" dirty="0"/>
              <a:t>C-</a:t>
            </a:r>
            <a:r>
              <a:rPr lang="de-DE" dirty="0" err="1"/>
              <a:t>Extensions</a:t>
            </a:r>
            <a:r>
              <a:rPr lang="de-DE" dirty="0"/>
              <a:t> sind nicht kompatibel mit </a:t>
            </a:r>
            <a:r>
              <a:rPr lang="de-DE" dirty="0" err="1"/>
              <a:t>PyPy</a:t>
            </a:r>
            <a:r>
              <a:rPr lang="de-DE" dirty="0"/>
              <a:t>.</a:t>
            </a:r>
          </a:p>
          <a:p>
            <a:pPr marL="457200" indent="-457200">
              <a:buFont typeface="+mj-lt"/>
              <a:buAutoNum type="arabicPeriod"/>
            </a:pPr>
            <a:r>
              <a:rPr lang="de-DE" b="1" dirty="0">
                <a:solidFill>
                  <a:schemeClr val="tx2"/>
                </a:solidFill>
              </a:rPr>
              <a:t>Nativer Python-Code läuft in der Regel schneller auf </a:t>
            </a:r>
            <a:r>
              <a:rPr lang="de-DE" b="1" dirty="0" err="1">
                <a:solidFill>
                  <a:schemeClr val="tx2"/>
                </a:solidFill>
              </a:rPr>
              <a:t>PyPy</a:t>
            </a:r>
            <a:r>
              <a:rPr lang="de-DE" b="1" dirty="0">
                <a:solidFill>
                  <a:schemeClr val="tx2"/>
                </a:solidFill>
              </a:rPr>
              <a:t>, aber C-</a:t>
            </a:r>
            <a:r>
              <a:rPr lang="de-DE" b="1" dirty="0" err="1">
                <a:solidFill>
                  <a:schemeClr val="tx2"/>
                </a:solidFill>
              </a:rPr>
              <a:t>Extensions</a:t>
            </a:r>
            <a:r>
              <a:rPr lang="de-DE" b="1" dirty="0">
                <a:solidFill>
                  <a:schemeClr val="tx2"/>
                </a:solidFill>
              </a:rPr>
              <a:t> können langsamer laufen als auf </a:t>
            </a:r>
            <a:r>
              <a:rPr lang="de-DE" b="1" dirty="0" err="1">
                <a:solidFill>
                  <a:schemeClr val="tx2"/>
                </a:solidFill>
              </a:rPr>
              <a:t>CPython</a:t>
            </a:r>
            <a:r>
              <a:rPr lang="de-DE" b="1" dirty="0">
                <a:solidFill>
                  <a:schemeClr val="tx2"/>
                </a:solidFill>
              </a:rPr>
              <a:t>.</a:t>
            </a:r>
          </a:p>
          <a:p>
            <a:pPr marL="457200" indent="-457200">
              <a:buFont typeface="+mj-lt"/>
              <a:buAutoNum type="arabicPeriod"/>
            </a:pPr>
            <a:r>
              <a:rPr lang="de-DE" dirty="0"/>
              <a:t>Bekannte Module wie </a:t>
            </a:r>
            <a:r>
              <a:rPr lang="de-DE" dirty="0" err="1"/>
              <a:t>NumPy</a:t>
            </a:r>
            <a:r>
              <a:rPr lang="de-DE" dirty="0"/>
              <a:t> sind nicht verfügbar für </a:t>
            </a:r>
            <a:r>
              <a:rPr lang="de-DE" dirty="0" err="1"/>
              <a:t>PyPy</a:t>
            </a:r>
            <a:r>
              <a:rPr lang="de-DE" dirty="0"/>
              <a:t>, da sie in C/C++ geschrieben wurden.</a:t>
            </a:r>
          </a:p>
          <a:p>
            <a:pPr marL="457200" indent="-457200">
              <a:buFont typeface="+mj-lt"/>
              <a:buAutoNum type="arabicPeriod"/>
            </a:pPr>
            <a:r>
              <a:rPr lang="de-DE" dirty="0"/>
              <a:t>Da die Performance von C-</a:t>
            </a:r>
            <a:r>
              <a:rPr lang="de-DE" dirty="0" err="1"/>
              <a:t>Extensions</a:t>
            </a:r>
            <a:r>
              <a:rPr lang="de-DE" dirty="0"/>
              <a:t> unabhängig von Plattform und Interpreter ist, sind keine Unterschiede zu erwarten.</a:t>
            </a:r>
          </a:p>
          <a:p>
            <a:endParaRPr lang="de-DE" dirty="0"/>
          </a:p>
        </p:txBody>
      </p:sp>
    </p:spTree>
    <p:extLst>
      <p:ext uri="{BB962C8B-B14F-4D97-AF65-F5344CB8AC3E}">
        <p14:creationId xmlns:p14="http://schemas.microsoft.com/office/powerpoint/2010/main" val="3054480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5918-63C8-CC07-9ADF-6746188BF43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9E449F4-9560-EC25-09FE-AD5D8DAC68C5}"/>
              </a:ext>
            </a:extLst>
          </p:cNvPr>
          <p:cNvSpPr>
            <a:spLocks noGrp="1"/>
          </p:cNvSpPr>
          <p:nvPr>
            <p:ph type="title"/>
          </p:nvPr>
        </p:nvSpPr>
        <p:spPr/>
        <p:txBody>
          <a:bodyPr/>
          <a:lstStyle/>
          <a:p>
            <a:r>
              <a:rPr lang="de-DE" dirty="0"/>
              <a:t>Programmiersprachen im Wettstreit</a:t>
            </a:r>
            <a:br>
              <a:rPr lang="de-DE" dirty="0"/>
            </a:br>
            <a:r>
              <a:rPr lang="de-DE" sz="1200" dirty="0"/>
              <a:t>Quelle: </a:t>
            </a:r>
            <a:r>
              <a:rPr lang="de-DE" sz="1200" dirty="0">
                <a:solidFill>
                  <a:schemeClr val="tx2">
                    <a:lumMod val="75000"/>
                  </a:schemeClr>
                </a:solidFill>
                <a:hlinkClick r:id="rId2">
                  <a:extLst>
                    <a:ext uri="{A12FA001-AC4F-418D-AE19-62706E023703}">
                      <ahyp:hlinkClr xmlns:ahyp="http://schemas.microsoft.com/office/drawing/2018/hyperlinkcolor" val="tx"/>
                    </a:ext>
                  </a:extLst>
                </a:hlinkClick>
              </a:rPr>
              <a:t>https://www.thomaschristlieb.de/ </a:t>
            </a:r>
            <a:r>
              <a:rPr lang="de-DE" sz="1200" dirty="0"/>
              <a:t>(2018)</a:t>
            </a:r>
            <a:endParaRPr lang="de-DE" dirty="0"/>
          </a:p>
        </p:txBody>
      </p:sp>
      <p:graphicFrame>
        <p:nvGraphicFramePr>
          <p:cNvPr id="6" name="Inhaltsplatzhalter 5">
            <a:extLst>
              <a:ext uri="{FF2B5EF4-FFF2-40B4-BE49-F238E27FC236}">
                <a16:creationId xmlns:a16="http://schemas.microsoft.com/office/drawing/2014/main" id="{769D669E-2166-2275-3B9D-F15FD0DEB5E2}"/>
              </a:ext>
            </a:extLst>
          </p:cNvPr>
          <p:cNvGraphicFramePr>
            <a:graphicFrameLocks noGrp="1"/>
          </p:cNvGraphicFramePr>
          <p:nvPr>
            <p:ph idx="1"/>
            <p:extLst>
              <p:ext uri="{D42A27DB-BD31-4B8C-83A1-F6EECF244321}">
                <p14:modId xmlns:p14="http://schemas.microsoft.com/office/powerpoint/2010/main" val="2703794067"/>
              </p:ext>
            </p:extLst>
          </p:nvPr>
        </p:nvGraphicFramePr>
        <p:xfrm>
          <a:off x="1141411" y="2286973"/>
          <a:ext cx="9906000" cy="354171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feld 6">
            <a:extLst>
              <a:ext uri="{FF2B5EF4-FFF2-40B4-BE49-F238E27FC236}">
                <a16:creationId xmlns:a16="http://schemas.microsoft.com/office/drawing/2014/main" id="{E4D5C19D-9AAC-ED71-AEBB-79BF264287E0}"/>
              </a:ext>
            </a:extLst>
          </p:cNvPr>
          <p:cNvSpPr txBox="1"/>
          <p:nvPr/>
        </p:nvSpPr>
        <p:spPr>
          <a:xfrm>
            <a:off x="1141412" y="1773922"/>
            <a:ext cx="7983538" cy="400110"/>
          </a:xfrm>
          <a:prstGeom prst="rect">
            <a:avLst/>
          </a:prstGeom>
          <a:noFill/>
        </p:spPr>
        <p:txBody>
          <a:bodyPr wrap="square" rtlCol="0">
            <a:spAutoFit/>
          </a:bodyPr>
          <a:lstStyle/>
          <a:p>
            <a:r>
              <a:rPr lang="de-DE" sz="2000" dirty="0"/>
              <a:t>Aufgabe: Approximation von π durch die Leibniz-Reihe (10</a:t>
            </a:r>
            <a:r>
              <a:rPr lang="de-DE" sz="2000" baseline="30000" dirty="0"/>
              <a:t>6</a:t>
            </a:r>
            <a:r>
              <a:rPr lang="de-DE" sz="2000" dirty="0"/>
              <a:t> Iterationen)</a:t>
            </a:r>
          </a:p>
        </p:txBody>
      </p:sp>
    </p:spTree>
    <p:extLst>
      <p:ext uri="{BB962C8B-B14F-4D97-AF65-F5344CB8AC3E}">
        <p14:creationId xmlns:p14="http://schemas.microsoft.com/office/powerpoint/2010/main" val="1123252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A9AD16-608E-F2A0-1576-4ABA2ED32E31}"/>
              </a:ext>
            </a:extLst>
          </p:cNvPr>
          <p:cNvSpPr>
            <a:spLocks noGrp="1"/>
          </p:cNvSpPr>
          <p:nvPr>
            <p:ph type="title"/>
          </p:nvPr>
        </p:nvSpPr>
        <p:spPr>
          <a:xfrm>
            <a:off x="171451" y="512155"/>
            <a:ext cx="10342560" cy="1478570"/>
          </a:xfrm>
        </p:spPr>
        <p:txBody>
          <a:bodyPr/>
          <a:lstStyle/>
          <a:p>
            <a:r>
              <a:rPr lang="de-DE" dirty="0"/>
              <a:t>	           C                                            Python</a:t>
            </a:r>
          </a:p>
        </p:txBody>
      </p:sp>
      <p:sp>
        <p:nvSpPr>
          <p:cNvPr id="4" name="Rechteck 3">
            <a:extLst>
              <a:ext uri="{FF2B5EF4-FFF2-40B4-BE49-F238E27FC236}">
                <a16:creationId xmlns:a16="http://schemas.microsoft.com/office/drawing/2014/main" id="{C5C7E3EA-7311-0188-C72B-E4F6685DADD9}"/>
              </a:ext>
            </a:extLst>
          </p:cNvPr>
          <p:cNvSpPr/>
          <p:nvPr/>
        </p:nvSpPr>
        <p:spPr>
          <a:xfrm>
            <a:off x="1333500" y="1947862"/>
            <a:ext cx="2990850" cy="1076325"/>
          </a:xfrm>
          <a:prstGeom prst="rect">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000" dirty="0" err="1"/>
              <a:t>HelloWorld.c</a:t>
            </a:r>
            <a:endParaRPr lang="de-DE" sz="2000" dirty="0"/>
          </a:p>
        </p:txBody>
      </p:sp>
      <p:sp>
        <p:nvSpPr>
          <p:cNvPr id="5" name="Rechteck 4">
            <a:extLst>
              <a:ext uri="{FF2B5EF4-FFF2-40B4-BE49-F238E27FC236}">
                <a16:creationId xmlns:a16="http://schemas.microsoft.com/office/drawing/2014/main" id="{BDECE1E6-D116-856E-B0DE-EA664210738B}"/>
              </a:ext>
            </a:extLst>
          </p:cNvPr>
          <p:cNvSpPr/>
          <p:nvPr/>
        </p:nvSpPr>
        <p:spPr>
          <a:xfrm>
            <a:off x="7620000" y="1947861"/>
            <a:ext cx="2990850" cy="1076325"/>
          </a:xfrm>
          <a:prstGeom prst="rect">
            <a:avLst/>
          </a:prstGeom>
          <a:solidFill>
            <a:schemeClr val="bg2">
              <a:lumMod val="60000"/>
              <a:lumOff val="40000"/>
            </a:schemeClr>
          </a:solidFill>
          <a:ln w="4762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000" dirty="0"/>
              <a:t>HelloWorld.py</a:t>
            </a:r>
          </a:p>
        </p:txBody>
      </p:sp>
      <p:sp>
        <p:nvSpPr>
          <p:cNvPr id="6" name="Ellipse 5">
            <a:extLst>
              <a:ext uri="{FF2B5EF4-FFF2-40B4-BE49-F238E27FC236}">
                <a16:creationId xmlns:a16="http://schemas.microsoft.com/office/drawing/2014/main" id="{F72F20DA-C8B7-6834-B1FB-5547892389BE}"/>
              </a:ext>
            </a:extLst>
          </p:cNvPr>
          <p:cNvSpPr/>
          <p:nvPr/>
        </p:nvSpPr>
        <p:spPr>
          <a:xfrm>
            <a:off x="1919287" y="3609974"/>
            <a:ext cx="1819275" cy="1076325"/>
          </a:xfrm>
          <a:prstGeom prst="ellipse">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000" dirty="0"/>
              <a:t>Compiler</a:t>
            </a:r>
          </a:p>
        </p:txBody>
      </p:sp>
      <p:cxnSp>
        <p:nvCxnSpPr>
          <p:cNvPr id="8" name="Gerade Verbindung mit Pfeil 7">
            <a:extLst>
              <a:ext uri="{FF2B5EF4-FFF2-40B4-BE49-F238E27FC236}">
                <a16:creationId xmlns:a16="http://schemas.microsoft.com/office/drawing/2014/main" id="{9A1811E5-430F-DEFE-2E69-73D650EC9711}"/>
              </a:ext>
            </a:extLst>
          </p:cNvPr>
          <p:cNvCxnSpPr>
            <a:stCxn id="4" idx="2"/>
            <a:endCxn id="6" idx="0"/>
          </p:cNvCxnSpPr>
          <p:nvPr/>
        </p:nvCxnSpPr>
        <p:spPr>
          <a:xfrm>
            <a:off x="2828925" y="3024187"/>
            <a:ext cx="0" cy="58578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4AC21302-CC31-67FD-9970-21B410FABF6C}"/>
              </a:ext>
            </a:extLst>
          </p:cNvPr>
          <p:cNvCxnSpPr/>
          <p:nvPr/>
        </p:nvCxnSpPr>
        <p:spPr>
          <a:xfrm>
            <a:off x="2828924" y="4686299"/>
            <a:ext cx="0" cy="58578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hteck 9">
            <a:extLst>
              <a:ext uri="{FF2B5EF4-FFF2-40B4-BE49-F238E27FC236}">
                <a16:creationId xmlns:a16="http://schemas.microsoft.com/office/drawing/2014/main" id="{50FDF5A1-00B5-0618-155E-4C562D5EB7E9}"/>
              </a:ext>
            </a:extLst>
          </p:cNvPr>
          <p:cNvSpPr/>
          <p:nvPr/>
        </p:nvSpPr>
        <p:spPr>
          <a:xfrm>
            <a:off x="1333500" y="5272086"/>
            <a:ext cx="2990850" cy="1076325"/>
          </a:xfrm>
          <a:prstGeom prst="rect">
            <a:avLst/>
          </a:prstGeom>
          <a:solidFill>
            <a:schemeClr val="bg2">
              <a:lumMod val="60000"/>
              <a:lumOff val="40000"/>
            </a:schemeClr>
          </a:solidFill>
          <a:ln w="47625">
            <a:solidFill>
              <a:schemeClr val="tx2">
                <a:lumMod val="75000"/>
                <a:alpha val="99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000" dirty="0"/>
              <a:t>HelloWorld.exe</a:t>
            </a:r>
          </a:p>
        </p:txBody>
      </p:sp>
      <p:sp>
        <p:nvSpPr>
          <p:cNvPr id="11" name="Ellipse 10">
            <a:extLst>
              <a:ext uri="{FF2B5EF4-FFF2-40B4-BE49-F238E27FC236}">
                <a16:creationId xmlns:a16="http://schemas.microsoft.com/office/drawing/2014/main" id="{FE2BF3E8-6AB3-BB5C-7991-D535DF64365F}"/>
              </a:ext>
            </a:extLst>
          </p:cNvPr>
          <p:cNvSpPr/>
          <p:nvPr/>
        </p:nvSpPr>
        <p:spPr>
          <a:xfrm>
            <a:off x="8136729" y="3619500"/>
            <a:ext cx="1957389" cy="1076325"/>
          </a:xfrm>
          <a:prstGeom prst="ellipse">
            <a:avLst/>
          </a:prstGeom>
          <a:solidFill>
            <a:schemeClr val="bg2">
              <a:lumMod val="60000"/>
              <a:lumOff val="40000"/>
            </a:schemeClr>
          </a:solidFill>
          <a:ln w="4762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000" dirty="0"/>
              <a:t>Interpreter</a:t>
            </a:r>
          </a:p>
        </p:txBody>
      </p:sp>
      <p:cxnSp>
        <p:nvCxnSpPr>
          <p:cNvPr id="12" name="Gerade Verbindung mit Pfeil 11">
            <a:extLst>
              <a:ext uri="{FF2B5EF4-FFF2-40B4-BE49-F238E27FC236}">
                <a16:creationId xmlns:a16="http://schemas.microsoft.com/office/drawing/2014/main" id="{4A769135-A7A7-B670-52F9-3A94B08FFFC2}"/>
              </a:ext>
            </a:extLst>
          </p:cNvPr>
          <p:cNvCxnSpPr>
            <a:cxnSpLocks/>
          </p:cNvCxnSpPr>
          <p:nvPr/>
        </p:nvCxnSpPr>
        <p:spPr>
          <a:xfrm flipV="1">
            <a:off x="9115424" y="3014661"/>
            <a:ext cx="0" cy="60483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hteck 6">
            <a:extLst>
              <a:ext uri="{FF2B5EF4-FFF2-40B4-BE49-F238E27FC236}">
                <a16:creationId xmlns:a16="http://schemas.microsoft.com/office/drawing/2014/main" id="{B3190CD3-77AA-5992-18CF-93A69B30834F}"/>
              </a:ext>
            </a:extLst>
          </p:cNvPr>
          <p:cNvSpPr/>
          <p:nvPr/>
        </p:nvSpPr>
        <p:spPr>
          <a:xfrm>
            <a:off x="1333499" y="1947862"/>
            <a:ext cx="2990850" cy="1076325"/>
          </a:xfrm>
          <a:prstGeom prst="rect">
            <a:avLst/>
          </a:prstGeom>
          <a:solidFill>
            <a:schemeClr val="bg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000" dirty="0" err="1"/>
              <a:t>HelloWorld.c</a:t>
            </a:r>
            <a:endParaRPr lang="de-DE" sz="2000" dirty="0"/>
          </a:p>
        </p:txBody>
      </p:sp>
      <p:sp>
        <p:nvSpPr>
          <p:cNvPr id="13" name="Ellipse 12">
            <a:extLst>
              <a:ext uri="{FF2B5EF4-FFF2-40B4-BE49-F238E27FC236}">
                <a16:creationId xmlns:a16="http://schemas.microsoft.com/office/drawing/2014/main" id="{AC49A871-0711-C46D-6542-D62E0C520CDF}"/>
              </a:ext>
            </a:extLst>
          </p:cNvPr>
          <p:cNvSpPr/>
          <p:nvPr/>
        </p:nvSpPr>
        <p:spPr>
          <a:xfrm>
            <a:off x="1919286" y="3609974"/>
            <a:ext cx="1819275" cy="1076325"/>
          </a:xfrm>
          <a:prstGeom prst="ellipse">
            <a:avLst/>
          </a:prstGeom>
          <a:solidFill>
            <a:schemeClr val="bg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000" dirty="0"/>
              <a:t>Compiler</a:t>
            </a:r>
          </a:p>
        </p:txBody>
      </p:sp>
    </p:spTree>
    <p:extLst>
      <p:ext uri="{BB962C8B-B14F-4D97-AF65-F5344CB8AC3E}">
        <p14:creationId xmlns:p14="http://schemas.microsoft.com/office/powerpoint/2010/main" val="197314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orld-Class Software Companies Using Python">
            <a:extLst>
              <a:ext uri="{FF2B5EF4-FFF2-40B4-BE49-F238E27FC236}">
                <a16:creationId xmlns:a16="http://schemas.microsoft.com/office/drawing/2014/main" id="{3529B30B-0C3D-8ECD-8627-F3E8091991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675" y="388938"/>
            <a:ext cx="7772400" cy="4371975"/>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a:extLst>
              <a:ext uri="{FF2B5EF4-FFF2-40B4-BE49-F238E27FC236}">
                <a16:creationId xmlns:a16="http://schemas.microsoft.com/office/drawing/2014/main" id="{034F3C1C-CB1F-35AF-D722-111391F29BEF}"/>
              </a:ext>
            </a:extLst>
          </p:cNvPr>
          <p:cNvSpPr txBox="1"/>
          <p:nvPr/>
        </p:nvSpPr>
        <p:spPr>
          <a:xfrm>
            <a:off x="2352675" y="4391581"/>
            <a:ext cx="6943725" cy="369332"/>
          </a:xfrm>
          <a:prstGeom prst="rect">
            <a:avLst/>
          </a:prstGeom>
          <a:noFill/>
        </p:spPr>
        <p:txBody>
          <a:bodyPr wrap="square" rtlCol="0">
            <a:spAutoFit/>
          </a:bodyPr>
          <a:lstStyle/>
          <a:p>
            <a:r>
              <a:rPr lang="en-US" dirty="0">
                <a:solidFill>
                  <a:schemeClr val="bg2"/>
                </a:solidFill>
                <a:hlinkClick r:id="rId3">
                  <a:extLst>
                    <a:ext uri="{A12FA001-AC4F-418D-AE19-62706E023703}">
                      <ahyp:hlinkClr xmlns:ahyp="http://schemas.microsoft.com/office/drawing/2018/hyperlinkcolor" val="tx"/>
                    </a:ext>
                  </a:extLst>
                </a:hlinkClick>
              </a:rPr>
              <a:t>https://realpython.com/world-class-companies-using-python/</a:t>
            </a:r>
            <a:endParaRPr lang="de-DE" dirty="0">
              <a:solidFill>
                <a:schemeClr val="bg2"/>
              </a:solidFill>
            </a:endParaRPr>
          </a:p>
        </p:txBody>
      </p:sp>
      <p:sp>
        <p:nvSpPr>
          <p:cNvPr id="7" name="Textfeld 6">
            <a:extLst>
              <a:ext uri="{FF2B5EF4-FFF2-40B4-BE49-F238E27FC236}">
                <a16:creationId xmlns:a16="http://schemas.microsoft.com/office/drawing/2014/main" id="{8C6967FF-B65A-8E42-F209-DCB2C3FBC63D}"/>
              </a:ext>
            </a:extLst>
          </p:cNvPr>
          <p:cNvSpPr txBox="1"/>
          <p:nvPr/>
        </p:nvSpPr>
        <p:spPr>
          <a:xfrm>
            <a:off x="1992042" y="5048072"/>
            <a:ext cx="8493665" cy="1554272"/>
          </a:xfrm>
          <a:prstGeom prst="rect">
            <a:avLst/>
          </a:prstGeom>
          <a:noFill/>
        </p:spPr>
        <p:txBody>
          <a:bodyPr wrap="square">
            <a:spAutoFit/>
          </a:bodyPr>
          <a:lstStyle/>
          <a:p>
            <a:pPr algn="just"/>
            <a:r>
              <a:rPr lang="en-US" sz="2400" b="0" i="1" dirty="0">
                <a:effectLst/>
                <a:latin typeface="source sans pro" panose="020B0503030403020204" pitchFamily="34" charset="0"/>
              </a:rPr>
              <a:t>“We initially chose to use Python because of its reputation for </a:t>
            </a:r>
            <a:r>
              <a:rPr lang="en-US" sz="2400" b="1" i="1" dirty="0">
                <a:solidFill>
                  <a:schemeClr val="tx2">
                    <a:lumMod val="75000"/>
                  </a:schemeClr>
                </a:solidFill>
                <a:effectLst/>
                <a:latin typeface="source sans pro" panose="020B0503030403020204" pitchFamily="34" charset="0"/>
              </a:rPr>
              <a:t>simplicity and </a:t>
            </a:r>
            <a:r>
              <a:rPr lang="en-US" sz="2400" b="1" i="1" dirty="0">
                <a:solidFill>
                  <a:schemeClr val="tx2"/>
                </a:solidFill>
                <a:effectLst/>
                <a:latin typeface="source sans pro" panose="020B0503030403020204" pitchFamily="34" charset="0"/>
              </a:rPr>
              <a:t>practicality</a:t>
            </a:r>
            <a:r>
              <a:rPr lang="en-US" sz="2400" b="0" i="1" dirty="0">
                <a:effectLst/>
                <a:latin typeface="source sans pro" panose="020B0503030403020204" pitchFamily="34" charset="0"/>
              </a:rPr>
              <a:t>, which aligns well with our philosophy of ‘do the simple thing first.’“ </a:t>
            </a:r>
          </a:p>
          <a:p>
            <a:pPr algn="just"/>
            <a:endParaRPr lang="en-US" sz="500" b="0" i="0" dirty="0">
              <a:effectLst/>
              <a:latin typeface="source sans pro" panose="020B0503030403020204" pitchFamily="34" charset="0"/>
            </a:endParaRPr>
          </a:p>
          <a:p>
            <a:pPr algn="just"/>
            <a:r>
              <a:rPr lang="en-US" b="0" i="0" dirty="0">
                <a:effectLst/>
                <a:latin typeface="source sans pro" panose="020B0503030403020204" pitchFamily="34" charset="0"/>
              </a:rPr>
              <a:t>Min Ni, Instagram</a:t>
            </a:r>
            <a:endParaRPr lang="de-DE" dirty="0"/>
          </a:p>
        </p:txBody>
      </p:sp>
    </p:spTree>
    <p:extLst>
      <p:ext uri="{BB962C8B-B14F-4D97-AF65-F5344CB8AC3E}">
        <p14:creationId xmlns:p14="http://schemas.microsoft.com/office/powerpoint/2010/main" val="3645474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C6E1C5-6060-3A32-F8CA-E305F4C778C3}"/>
              </a:ext>
            </a:extLst>
          </p:cNvPr>
          <p:cNvSpPr>
            <a:spLocks noGrp="1"/>
          </p:cNvSpPr>
          <p:nvPr>
            <p:ph type="title"/>
          </p:nvPr>
        </p:nvSpPr>
        <p:spPr>
          <a:xfrm>
            <a:off x="1000125" y="647093"/>
            <a:ext cx="10553699" cy="1478570"/>
          </a:xfrm>
        </p:spPr>
        <p:txBody>
          <a:bodyPr>
            <a:normAutofit fontScale="90000"/>
          </a:bodyPr>
          <a:lstStyle/>
          <a:p>
            <a:r>
              <a:rPr lang="de-DE" sz="3600" dirty="0"/>
              <a:t>C-</a:t>
            </a:r>
            <a:r>
              <a:rPr lang="de-DE" sz="3600" dirty="0" err="1"/>
              <a:t>extensions</a:t>
            </a:r>
            <a:r>
              <a:rPr lang="de-DE" sz="3600" dirty="0"/>
              <a:t>: </a:t>
            </a:r>
            <a:br>
              <a:rPr lang="de-DE" sz="6000" dirty="0"/>
            </a:br>
            <a:r>
              <a:rPr lang="de-DE" sz="3600" dirty="0"/>
              <a:t>Wie Sie Python-Code auf die Überholspur bringen</a:t>
            </a:r>
            <a:endParaRPr lang="de-DE" dirty="0"/>
          </a:p>
        </p:txBody>
      </p:sp>
      <p:sp>
        <p:nvSpPr>
          <p:cNvPr id="3" name="Textfeld 2">
            <a:extLst>
              <a:ext uri="{FF2B5EF4-FFF2-40B4-BE49-F238E27FC236}">
                <a16:creationId xmlns:a16="http://schemas.microsoft.com/office/drawing/2014/main" id="{C7A37EB8-A2EC-3A77-6FDF-8251A6877BE7}"/>
              </a:ext>
            </a:extLst>
          </p:cNvPr>
          <p:cNvSpPr txBox="1"/>
          <p:nvPr/>
        </p:nvSpPr>
        <p:spPr>
          <a:xfrm>
            <a:off x="838201" y="2125663"/>
            <a:ext cx="9629775" cy="3108543"/>
          </a:xfrm>
          <a:prstGeom prst="rect">
            <a:avLst/>
          </a:prstGeom>
          <a:noFill/>
        </p:spPr>
        <p:txBody>
          <a:bodyPr wrap="square" rtlCol="0">
            <a:spAutoFit/>
          </a:bodyPr>
          <a:lstStyle/>
          <a:p>
            <a:pPr marL="285750" indent="-285750">
              <a:buFont typeface="Arial" panose="020B0604020202020204" pitchFamily="34" charset="0"/>
              <a:buChar char="•"/>
            </a:pPr>
            <a:r>
              <a:rPr lang="de-DE" sz="2800" dirty="0"/>
              <a:t>Motivation </a:t>
            </a:r>
            <a:r>
              <a:rPr lang="de-DE" sz="2800" dirty="0">
                <a:sym typeface="Wingdings" panose="05000000000000000000" pitchFamily="2" charset="2"/>
              </a:rPr>
              <a:t></a:t>
            </a:r>
            <a:endParaRPr lang="de-DE" sz="2800" dirty="0"/>
          </a:p>
          <a:p>
            <a:pPr marL="285750" indent="-285750">
              <a:buFont typeface="Arial" panose="020B0604020202020204" pitchFamily="34" charset="0"/>
              <a:buChar char="•"/>
            </a:pPr>
            <a:r>
              <a:rPr lang="de-DE" sz="2800" dirty="0"/>
              <a:t>Praktisches Beispiel: Bildbearbeitung</a:t>
            </a:r>
          </a:p>
          <a:p>
            <a:pPr marL="742950" lvl="1" indent="-285750">
              <a:buFont typeface="Arial" panose="020B0604020202020204" pitchFamily="34" charset="0"/>
              <a:buChar char="•"/>
            </a:pPr>
            <a:r>
              <a:rPr lang="de-DE" sz="2800" dirty="0"/>
              <a:t>Pure Python</a:t>
            </a:r>
          </a:p>
          <a:p>
            <a:pPr marL="742950" lvl="1" indent="-285750">
              <a:buFont typeface="Arial" panose="020B0604020202020204" pitchFamily="34" charset="0"/>
              <a:buChar char="•"/>
            </a:pPr>
            <a:r>
              <a:rPr lang="de-DE" sz="2800" dirty="0"/>
              <a:t>C-Code als </a:t>
            </a:r>
            <a:r>
              <a:rPr lang="de-DE" sz="2800" dirty="0" err="1"/>
              <a:t>Shared</a:t>
            </a:r>
            <a:r>
              <a:rPr lang="de-DE" sz="2800" dirty="0"/>
              <a:t> Library</a:t>
            </a:r>
          </a:p>
          <a:p>
            <a:pPr marL="742950" lvl="1" indent="-285750">
              <a:buFont typeface="Arial" panose="020B0604020202020204" pitchFamily="34" charset="0"/>
              <a:buChar char="•"/>
            </a:pPr>
            <a:r>
              <a:rPr lang="de-DE" sz="2800" dirty="0"/>
              <a:t>C-Code als Python-Modul (C-Extension)</a:t>
            </a:r>
          </a:p>
          <a:p>
            <a:pPr marL="285750" indent="-285750">
              <a:buFont typeface="Arial" panose="020B0604020202020204" pitchFamily="34" charset="0"/>
              <a:buChar char="•"/>
            </a:pPr>
            <a:r>
              <a:rPr lang="de-DE" sz="2800" dirty="0"/>
              <a:t>C-</a:t>
            </a:r>
            <a:r>
              <a:rPr lang="de-DE" sz="2800" dirty="0" err="1"/>
              <a:t>Extensions</a:t>
            </a:r>
            <a:r>
              <a:rPr lang="de-DE" sz="2800" dirty="0"/>
              <a:t> in der Praxis</a:t>
            </a:r>
          </a:p>
          <a:p>
            <a:pPr marL="285750" indent="-285750">
              <a:buFont typeface="Arial" panose="020B0604020202020204" pitchFamily="34" charset="0"/>
              <a:buChar char="•"/>
            </a:pPr>
            <a:r>
              <a:rPr lang="de-DE" sz="2800" dirty="0"/>
              <a:t>Quiz</a:t>
            </a:r>
          </a:p>
        </p:txBody>
      </p:sp>
    </p:spTree>
    <p:extLst>
      <p:ext uri="{BB962C8B-B14F-4D97-AF65-F5344CB8AC3E}">
        <p14:creationId xmlns:p14="http://schemas.microsoft.com/office/powerpoint/2010/main" val="319483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4BF765C3-E130-C652-4F68-88E26FF6273E}"/>
              </a:ext>
            </a:extLst>
          </p:cNvPr>
          <p:cNvSpPr/>
          <p:nvPr/>
        </p:nvSpPr>
        <p:spPr>
          <a:xfrm>
            <a:off x="1974715" y="2081717"/>
            <a:ext cx="5535038" cy="1488332"/>
          </a:xfrm>
          <a:prstGeom prst="rect">
            <a:avLst/>
          </a:prstGeom>
          <a:solidFill>
            <a:schemeClr val="bg2">
              <a:lumMod val="60000"/>
              <a:lumOff val="4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7477A797-28F1-8089-784E-24AD47CF8EC6}"/>
              </a:ext>
            </a:extLst>
          </p:cNvPr>
          <p:cNvSpPr>
            <a:spLocks noGrp="1"/>
          </p:cNvSpPr>
          <p:nvPr>
            <p:ph type="title"/>
          </p:nvPr>
        </p:nvSpPr>
        <p:spPr>
          <a:xfrm>
            <a:off x="1141413" y="34859"/>
            <a:ext cx="9905998" cy="1478570"/>
          </a:xfrm>
        </p:spPr>
        <p:txBody>
          <a:bodyPr/>
          <a:lstStyle/>
          <a:p>
            <a:r>
              <a:rPr lang="de-DE" dirty="0"/>
              <a:t>5 Schritte zur C-Extension</a:t>
            </a:r>
          </a:p>
        </p:txBody>
      </p:sp>
      <p:sp>
        <p:nvSpPr>
          <p:cNvPr id="3" name="Inhaltsplatzhalter 2">
            <a:extLst>
              <a:ext uri="{FF2B5EF4-FFF2-40B4-BE49-F238E27FC236}">
                <a16:creationId xmlns:a16="http://schemas.microsoft.com/office/drawing/2014/main" id="{2B9F69DA-60A1-B628-3082-E1EC0483103C}"/>
              </a:ext>
            </a:extLst>
          </p:cNvPr>
          <p:cNvSpPr>
            <a:spLocks noGrp="1"/>
          </p:cNvSpPr>
          <p:nvPr>
            <p:ph idx="1"/>
          </p:nvPr>
        </p:nvSpPr>
        <p:spPr>
          <a:xfrm>
            <a:off x="1267872" y="1089496"/>
            <a:ext cx="9905999" cy="4381499"/>
          </a:xfrm>
        </p:spPr>
        <p:txBody>
          <a:bodyPr>
            <a:noAutofit/>
          </a:bodyPr>
          <a:lstStyle/>
          <a:p>
            <a:pPr marL="457200" indent="-457200">
              <a:buFont typeface="+mj-lt"/>
              <a:buAutoNum type="arabicPeriod"/>
            </a:pPr>
            <a:r>
              <a:rPr lang="de-DE" sz="2000" b="1" dirty="0"/>
              <a:t>API einbinden: </a:t>
            </a:r>
            <a:r>
              <a:rPr lang="de-DE" sz="1800" dirty="0">
                <a:latin typeface="Consolas" panose="020B0609020204030204" pitchFamily="49" charset="0"/>
              </a:rPr>
              <a:t>#include&lt;Python.h&gt;</a:t>
            </a:r>
          </a:p>
          <a:p>
            <a:pPr marL="457200" indent="-457200">
              <a:buFont typeface="+mj-lt"/>
              <a:buAutoNum type="arabicPeriod"/>
            </a:pPr>
            <a:r>
              <a:rPr lang="de-DE" sz="2000" b="1" dirty="0"/>
              <a:t>Wrapper schreiben: </a:t>
            </a:r>
          </a:p>
          <a:p>
            <a:pPr marL="0" indent="0">
              <a:buNone/>
            </a:pPr>
            <a:r>
              <a:rPr lang="de-DE" sz="2000" dirty="0">
                <a:solidFill>
                  <a:schemeClr val="tx2"/>
                </a:solidFill>
              </a:rPr>
              <a:t>	Input: Python-Objects </a:t>
            </a:r>
            <a:r>
              <a:rPr lang="de-DE" sz="2000" dirty="0">
                <a:solidFill>
                  <a:schemeClr val="tx2"/>
                </a:solidFill>
                <a:sym typeface="Wingdings" panose="05000000000000000000" pitchFamily="2" charset="2"/>
              </a:rPr>
              <a:t>zu C-Typen konvertieren	</a:t>
            </a:r>
            <a:r>
              <a:rPr lang="de-DE" sz="2000" dirty="0" err="1">
                <a:latin typeface="Consolas" panose="020B0609020204030204" pitchFamily="49" charset="0"/>
                <a:sym typeface="Wingdings" panose="05000000000000000000" pitchFamily="2" charset="2"/>
              </a:rPr>
              <a:t>PyArg_ParseTuple</a:t>
            </a:r>
            <a:r>
              <a:rPr lang="de-DE" sz="2000" dirty="0">
                <a:latin typeface="Consolas" panose="020B0609020204030204" pitchFamily="49" charset="0"/>
                <a:sym typeface="Wingdings" panose="05000000000000000000" pitchFamily="2" charset="2"/>
              </a:rPr>
              <a:t>(…)</a:t>
            </a:r>
          </a:p>
          <a:p>
            <a:pPr marL="0" indent="0">
              <a:buNone/>
            </a:pPr>
            <a:r>
              <a:rPr lang="de-DE" sz="2000" dirty="0">
                <a:solidFill>
                  <a:schemeClr val="tx2">
                    <a:lumMod val="20000"/>
                    <a:lumOff val="80000"/>
                  </a:schemeClr>
                </a:solidFill>
                <a:sym typeface="Wingdings" panose="05000000000000000000" pitchFamily="2" charset="2"/>
              </a:rPr>
              <a:t>	</a:t>
            </a:r>
            <a:r>
              <a:rPr lang="de-DE" sz="2000" dirty="0"/>
              <a:t>Funktionalität ausführen: C-Code</a:t>
            </a:r>
          </a:p>
          <a:p>
            <a:pPr marL="0" indent="0">
              <a:buNone/>
            </a:pPr>
            <a:r>
              <a:rPr lang="de-DE" sz="2000" dirty="0"/>
              <a:t>	</a:t>
            </a:r>
            <a:r>
              <a:rPr lang="de-DE" sz="2000" dirty="0">
                <a:solidFill>
                  <a:schemeClr val="tx2"/>
                </a:solidFill>
              </a:rPr>
              <a:t>Output:</a:t>
            </a:r>
            <a:r>
              <a:rPr lang="de-DE" sz="2000" dirty="0"/>
              <a:t> </a:t>
            </a:r>
            <a:r>
              <a:rPr lang="de-DE" sz="2000" dirty="0">
                <a:solidFill>
                  <a:schemeClr val="tx2"/>
                </a:solidFill>
              </a:rPr>
              <a:t>Ergebnis(se) zu Python-</a:t>
            </a:r>
            <a:r>
              <a:rPr lang="de-DE" sz="2000" dirty="0" err="1">
                <a:solidFill>
                  <a:schemeClr val="tx2"/>
                </a:solidFill>
              </a:rPr>
              <a:t>Object</a:t>
            </a:r>
            <a:r>
              <a:rPr lang="de-DE" sz="2000" dirty="0">
                <a:solidFill>
                  <a:schemeClr val="tx2"/>
                </a:solidFill>
              </a:rPr>
              <a:t> konvertieren	</a:t>
            </a:r>
            <a:r>
              <a:rPr lang="de-DE" sz="2000" dirty="0" err="1">
                <a:latin typeface="Consolas" panose="020B0609020204030204" pitchFamily="49" charset="0"/>
                <a:sym typeface="Wingdings" panose="05000000000000000000" pitchFamily="2" charset="2"/>
              </a:rPr>
              <a:t>Py_BuildValue</a:t>
            </a:r>
            <a:r>
              <a:rPr lang="de-DE" sz="2000" dirty="0">
                <a:latin typeface="Consolas" panose="020B0609020204030204" pitchFamily="49" charset="0"/>
                <a:sym typeface="Wingdings" panose="05000000000000000000" pitchFamily="2" charset="2"/>
              </a:rPr>
              <a:t>(…)</a:t>
            </a:r>
            <a:endParaRPr lang="de-DE" sz="2000" dirty="0">
              <a:solidFill>
                <a:schemeClr val="tx2"/>
              </a:solidFill>
            </a:endParaRPr>
          </a:p>
          <a:p>
            <a:pPr marL="457200" indent="-457200">
              <a:buFont typeface="+mj-lt"/>
              <a:buAutoNum type="arabicPeriod" startAt="3"/>
            </a:pPr>
            <a:r>
              <a:rPr lang="de-DE" sz="2000" b="1" dirty="0"/>
              <a:t>„Buchhaltung“: </a:t>
            </a:r>
            <a:r>
              <a:rPr lang="de-DE" sz="2000" dirty="0"/>
              <a:t>Method </a:t>
            </a:r>
            <a:r>
              <a:rPr lang="de-DE" sz="2000" dirty="0" err="1"/>
              <a:t>Definitions</a:t>
            </a:r>
            <a:r>
              <a:rPr lang="de-DE" sz="2000" dirty="0"/>
              <a:t> und Module Definition für Interpreter anlegen</a:t>
            </a:r>
          </a:p>
          <a:p>
            <a:pPr marL="457200" indent="-457200">
              <a:buFont typeface="+mj-lt"/>
              <a:buAutoNum type="arabicPeriod" startAt="3"/>
            </a:pPr>
            <a:r>
              <a:rPr lang="de-DE" sz="2000" b="1" dirty="0"/>
              <a:t>Module </a:t>
            </a:r>
            <a:r>
              <a:rPr lang="de-DE" sz="2000" b="1" dirty="0" err="1"/>
              <a:t>Initialization</a:t>
            </a:r>
            <a:r>
              <a:rPr lang="de-DE" sz="2000" b="1" dirty="0"/>
              <a:t> </a:t>
            </a:r>
            <a:r>
              <a:rPr lang="de-DE" sz="2000" b="1" dirty="0" err="1"/>
              <a:t>Function</a:t>
            </a:r>
            <a:r>
              <a:rPr lang="de-DE" sz="2000" b="1" dirty="0"/>
              <a:t> anlegen </a:t>
            </a:r>
          </a:p>
          <a:p>
            <a:pPr marL="457200" indent="-457200">
              <a:buFont typeface="+mj-lt"/>
              <a:buAutoNum type="arabicPeriod" startAt="3"/>
            </a:pPr>
            <a:r>
              <a:rPr lang="de-DE" sz="2000" b="1" dirty="0" err="1"/>
              <a:t>Packaging</a:t>
            </a:r>
            <a:r>
              <a:rPr lang="de-DE" sz="2000" b="1" dirty="0"/>
              <a:t>: </a:t>
            </a:r>
            <a:r>
              <a:rPr lang="de-DE" sz="2000" dirty="0"/>
              <a:t>Modul bauen und zur Verfügung stellen (mehrere Möglichkeiten)</a:t>
            </a:r>
          </a:p>
          <a:p>
            <a:pPr marL="0" indent="0">
              <a:buNone/>
            </a:pPr>
            <a:r>
              <a:rPr lang="de-DE" sz="2000" dirty="0"/>
              <a:t>	direkte Installation: </a:t>
            </a:r>
            <a:r>
              <a:rPr lang="de-DE" sz="2000" dirty="0">
                <a:latin typeface="Consolas" panose="020B0609020204030204" pitchFamily="49" charset="0"/>
              </a:rPr>
              <a:t>setup.py </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pip</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t> </a:t>
            </a:r>
          </a:p>
          <a:p>
            <a:pPr marL="0" indent="0">
              <a:lnSpc>
                <a:spcPct val="100000"/>
              </a:lnSpc>
              <a:buNone/>
            </a:pPr>
            <a:r>
              <a:rPr lang="de-DE" sz="2000" dirty="0"/>
              <a:t> 	(Verteilen: </a:t>
            </a:r>
            <a:r>
              <a:rPr lang="de-DE" sz="2000" dirty="0" err="1">
                <a:latin typeface="Consolas" panose="020B0609020204030204" pitchFamily="49" charset="0"/>
              </a:rPr>
              <a:t>python</a:t>
            </a:r>
            <a:r>
              <a:rPr lang="de-DE" sz="2000" dirty="0">
                <a:latin typeface="Consolas" panose="020B0609020204030204" pitchFamily="49" charset="0"/>
              </a:rPr>
              <a:t> –m </a:t>
            </a:r>
            <a:r>
              <a:rPr lang="de-DE" sz="2000" dirty="0" err="1">
                <a:latin typeface="Consolas" panose="020B0609020204030204" pitchFamily="49" charset="0"/>
              </a:rPr>
              <a:t>build</a:t>
            </a:r>
            <a:r>
              <a:rPr lang="de-DE" sz="2000" dirty="0">
                <a:latin typeface="Consolas" panose="020B0609020204030204" pitchFamily="49" charset="0"/>
              </a:rPr>
              <a:t> </a:t>
            </a:r>
            <a:r>
              <a:rPr lang="de-DE" sz="2000" dirty="0">
                <a:latin typeface="Consolas" panose="020B0609020204030204" pitchFamily="49" charset="0"/>
                <a:sym typeface="Wingdings" panose="05000000000000000000" pitchFamily="2" charset="2"/>
              </a:rPr>
              <a:t></a:t>
            </a:r>
            <a:r>
              <a:rPr lang="de-DE" sz="2000" dirty="0">
                <a:latin typeface="Consolas" panose="020B0609020204030204" pitchFamily="49" charset="0"/>
              </a:rPr>
              <a:t> Wheel-Datei)</a:t>
            </a:r>
          </a:p>
        </p:txBody>
      </p:sp>
      <p:sp>
        <p:nvSpPr>
          <p:cNvPr id="6" name="Textfeld 5">
            <a:extLst>
              <a:ext uri="{FF2B5EF4-FFF2-40B4-BE49-F238E27FC236}">
                <a16:creationId xmlns:a16="http://schemas.microsoft.com/office/drawing/2014/main" id="{3467412E-8F97-9B3D-6E1E-4C013C56BCE4}"/>
              </a:ext>
            </a:extLst>
          </p:cNvPr>
          <p:cNvSpPr txBox="1"/>
          <p:nvPr/>
        </p:nvSpPr>
        <p:spPr>
          <a:xfrm>
            <a:off x="1306782" y="6375668"/>
            <a:ext cx="9179635" cy="646331"/>
          </a:xfrm>
          <a:prstGeom prst="rect">
            <a:avLst/>
          </a:prstGeom>
          <a:noFill/>
        </p:spPr>
        <p:txBody>
          <a:bodyPr wrap="square" rtlCol="0">
            <a:spAutoFit/>
          </a:bodyPr>
          <a:lstStyle/>
          <a:p>
            <a:r>
              <a:rPr lang="de-DE" dirty="0"/>
              <a:t>Link zur Dokumentation: </a:t>
            </a:r>
            <a:r>
              <a:rPr lang="en-US" dirty="0">
                <a:hlinkClick r:id="rId3"/>
              </a:rPr>
              <a:t>https://docs.python.org/3/extending/extending.html</a:t>
            </a:r>
            <a:endParaRPr lang="de-DE" dirty="0"/>
          </a:p>
          <a:p>
            <a:endParaRPr lang="de-DE" dirty="0"/>
          </a:p>
        </p:txBody>
      </p:sp>
    </p:spTree>
    <p:extLst>
      <p:ext uri="{BB962C8B-B14F-4D97-AF65-F5344CB8AC3E}">
        <p14:creationId xmlns:p14="http://schemas.microsoft.com/office/powerpoint/2010/main" val="965450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9B2969-D8AB-3287-80DE-7244A2641594}"/>
              </a:ext>
            </a:extLst>
          </p:cNvPr>
          <p:cNvSpPr>
            <a:spLocks noGrp="1"/>
          </p:cNvSpPr>
          <p:nvPr>
            <p:ph type="title"/>
          </p:nvPr>
        </p:nvSpPr>
        <p:spPr/>
        <p:txBody>
          <a:bodyPr/>
          <a:lstStyle/>
          <a:p>
            <a:r>
              <a:rPr lang="de-DE" dirty="0"/>
              <a:t>C-</a:t>
            </a:r>
            <a:r>
              <a:rPr lang="de-DE" dirty="0" err="1"/>
              <a:t>Extensions</a:t>
            </a:r>
            <a:r>
              <a:rPr lang="de-DE" dirty="0"/>
              <a:t> in Der Praxis</a:t>
            </a:r>
          </a:p>
        </p:txBody>
      </p:sp>
      <p:sp>
        <p:nvSpPr>
          <p:cNvPr id="3" name="Inhaltsplatzhalter 2">
            <a:extLst>
              <a:ext uri="{FF2B5EF4-FFF2-40B4-BE49-F238E27FC236}">
                <a16:creationId xmlns:a16="http://schemas.microsoft.com/office/drawing/2014/main" id="{41115828-F5E4-E2CE-4550-1A77DD7EAF24}"/>
              </a:ext>
            </a:extLst>
          </p:cNvPr>
          <p:cNvSpPr>
            <a:spLocks noGrp="1"/>
          </p:cNvSpPr>
          <p:nvPr>
            <p:ph idx="1"/>
          </p:nvPr>
        </p:nvSpPr>
        <p:spPr>
          <a:xfrm>
            <a:off x="876300" y="1992313"/>
            <a:ext cx="4562475" cy="3541714"/>
          </a:xfrm>
        </p:spPr>
        <p:txBody>
          <a:bodyPr>
            <a:noAutofit/>
          </a:bodyPr>
          <a:lstStyle/>
          <a:p>
            <a:r>
              <a:rPr lang="de-DE" dirty="0"/>
              <a:t>Bekannte Python-Module, die in C oder C++ implementiert wurden:</a:t>
            </a:r>
          </a:p>
          <a:p>
            <a:pPr lvl="1">
              <a:buFont typeface="Wingdings" panose="05000000000000000000" pitchFamily="2" charset="2"/>
              <a:buChar char="§"/>
            </a:pPr>
            <a:r>
              <a:rPr lang="de-DE" dirty="0" err="1"/>
              <a:t>Numpy</a:t>
            </a:r>
            <a:r>
              <a:rPr lang="de-DE" dirty="0"/>
              <a:t> (aufbauend: </a:t>
            </a:r>
            <a:r>
              <a:rPr lang="de-DE" dirty="0" err="1"/>
              <a:t>SciPy</a:t>
            </a:r>
            <a:r>
              <a:rPr lang="de-DE" dirty="0"/>
              <a:t>)</a:t>
            </a:r>
          </a:p>
          <a:p>
            <a:pPr lvl="1">
              <a:buFont typeface="Wingdings" panose="05000000000000000000" pitchFamily="2" charset="2"/>
              <a:buChar char="§"/>
            </a:pPr>
            <a:r>
              <a:rPr lang="de-DE" dirty="0"/>
              <a:t>Pandas</a:t>
            </a:r>
          </a:p>
          <a:p>
            <a:pPr lvl="1">
              <a:buFont typeface="Wingdings" panose="05000000000000000000" pitchFamily="2" charset="2"/>
              <a:buChar char="§"/>
            </a:pPr>
            <a:r>
              <a:rPr lang="de-DE" dirty="0" err="1"/>
              <a:t>TensorFlow</a:t>
            </a:r>
            <a:r>
              <a:rPr lang="de-DE" dirty="0"/>
              <a:t> und </a:t>
            </a:r>
            <a:r>
              <a:rPr lang="de-DE" dirty="0" err="1"/>
              <a:t>PyTorch</a:t>
            </a:r>
            <a:endParaRPr lang="de-DE" dirty="0"/>
          </a:p>
          <a:p>
            <a:pPr lvl="1">
              <a:buFont typeface="Wingdings" panose="05000000000000000000" pitchFamily="2" charset="2"/>
              <a:buChar char="§"/>
            </a:pPr>
            <a:r>
              <a:rPr lang="de-DE" dirty="0" err="1"/>
              <a:t>Matplotlib</a:t>
            </a:r>
            <a:endParaRPr lang="de-DE" dirty="0"/>
          </a:p>
          <a:p>
            <a:pPr lvl="1">
              <a:buFont typeface="Wingdings" panose="05000000000000000000" pitchFamily="2" charset="2"/>
              <a:buChar char="§"/>
            </a:pPr>
            <a:r>
              <a:rPr lang="de-DE" dirty="0" err="1"/>
              <a:t>PyCrypto</a:t>
            </a:r>
            <a:endParaRPr lang="de-DE" dirty="0"/>
          </a:p>
          <a:p>
            <a:pPr lvl="1">
              <a:buFont typeface="Wingdings" panose="05000000000000000000" pitchFamily="2" charset="2"/>
              <a:buChar char="§"/>
            </a:pPr>
            <a:r>
              <a:rPr lang="de-DE" dirty="0"/>
              <a:t>…</a:t>
            </a:r>
          </a:p>
        </p:txBody>
      </p:sp>
      <p:sp>
        <p:nvSpPr>
          <p:cNvPr id="4" name="Textfeld 3">
            <a:extLst>
              <a:ext uri="{FF2B5EF4-FFF2-40B4-BE49-F238E27FC236}">
                <a16:creationId xmlns:a16="http://schemas.microsoft.com/office/drawing/2014/main" id="{E8B605A3-5190-CDAA-8648-FC3B319D21A3}"/>
              </a:ext>
            </a:extLst>
          </p:cNvPr>
          <p:cNvSpPr txBox="1"/>
          <p:nvPr/>
        </p:nvSpPr>
        <p:spPr>
          <a:xfrm>
            <a:off x="5819777" y="2097088"/>
            <a:ext cx="5114112" cy="4047262"/>
          </a:xfrm>
          <a:prstGeom prst="rect">
            <a:avLst/>
          </a:prstGeom>
          <a:noFill/>
          <a:ln w="28575">
            <a:solidFill>
              <a:schemeClr val="tx1"/>
            </a:solidFill>
          </a:ln>
        </p:spPr>
        <p:txBody>
          <a:bodyPr wrap="square" rtlCol="0">
            <a:spAutoFit/>
          </a:bodyPr>
          <a:lstStyle/>
          <a:p>
            <a:r>
              <a:rPr lang="de-DE" sz="2800" dirty="0"/>
              <a:t>Praxistipps:</a:t>
            </a:r>
          </a:p>
          <a:p>
            <a:r>
              <a:rPr lang="de-DE" sz="900" dirty="0"/>
              <a:t> </a:t>
            </a:r>
          </a:p>
          <a:p>
            <a:pPr marL="342900" indent="-342900">
              <a:buFont typeface="+mj-lt"/>
              <a:buAutoNum type="arabicPeriod"/>
            </a:pPr>
            <a:r>
              <a:rPr lang="de-DE" sz="2000" dirty="0"/>
              <a:t>Verwenden Sie stets bereits verfügbare, optimierte Module in Ihren Programmen!</a:t>
            </a:r>
          </a:p>
          <a:p>
            <a:pPr marL="457200" indent="-457200">
              <a:buFont typeface="+mj-lt"/>
              <a:buAutoNum type="arabicPeriod"/>
            </a:pPr>
            <a:endParaRPr lang="de-DE" sz="2000" dirty="0"/>
          </a:p>
          <a:p>
            <a:pPr marL="457200" indent="-457200">
              <a:buFont typeface="+mj-lt"/>
              <a:buAutoNum type="arabicPeriod"/>
            </a:pPr>
            <a:r>
              <a:rPr lang="de-DE" sz="2000" dirty="0"/>
              <a:t>Falls nicht verfügbar: Identifizieren Sie langsame Routinen und lagern Sie ggf. einzelne Funktionen als C-Code in eine Bibliothek aus. </a:t>
            </a:r>
          </a:p>
          <a:p>
            <a:pPr marL="457200" indent="-457200">
              <a:buFont typeface="+mj-lt"/>
              <a:buAutoNum type="arabicPeriod"/>
            </a:pPr>
            <a:endParaRPr lang="de-DE" sz="2000" dirty="0"/>
          </a:p>
          <a:p>
            <a:pPr marL="457200" indent="-457200">
              <a:buFont typeface="+mj-lt"/>
              <a:buAutoNum type="arabicPeriod"/>
            </a:pPr>
            <a:r>
              <a:rPr lang="de-DE" sz="2000" dirty="0"/>
              <a:t>In größeren Projekten und bei häufiger Wiederverwendung: Erstellen Sie eine C-Extension als eigenständiges Python-Modul.</a:t>
            </a:r>
          </a:p>
        </p:txBody>
      </p:sp>
    </p:spTree>
    <p:extLst>
      <p:ext uri="{BB962C8B-B14F-4D97-AF65-F5344CB8AC3E}">
        <p14:creationId xmlns:p14="http://schemas.microsoft.com/office/powerpoint/2010/main" val="1988311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C99CCF-63B0-CFE2-26EB-ABC39A6A22D3}"/>
              </a:ext>
            </a:extLst>
          </p:cNvPr>
          <p:cNvSpPr>
            <a:spLocks noGrp="1"/>
          </p:cNvSpPr>
          <p:nvPr>
            <p:ph type="title"/>
          </p:nvPr>
        </p:nvSpPr>
        <p:spPr/>
        <p:txBody>
          <a:bodyPr/>
          <a:lstStyle/>
          <a:p>
            <a:r>
              <a:rPr lang="de-DE" dirty="0"/>
              <a:t>Dokumente und Übungsaufgabe</a:t>
            </a:r>
          </a:p>
        </p:txBody>
      </p:sp>
      <p:sp>
        <p:nvSpPr>
          <p:cNvPr id="3" name="Inhaltsplatzhalter 2">
            <a:extLst>
              <a:ext uri="{FF2B5EF4-FFF2-40B4-BE49-F238E27FC236}">
                <a16:creationId xmlns:a16="http://schemas.microsoft.com/office/drawing/2014/main" id="{F1E5EAC9-4E9C-C2F7-ACD8-5C2AD135CC08}"/>
              </a:ext>
            </a:extLst>
          </p:cNvPr>
          <p:cNvSpPr>
            <a:spLocks noGrp="1"/>
          </p:cNvSpPr>
          <p:nvPr>
            <p:ph idx="1"/>
          </p:nvPr>
        </p:nvSpPr>
        <p:spPr/>
        <p:txBody>
          <a:bodyPr>
            <a:normAutofit/>
          </a:bodyPr>
          <a:lstStyle/>
          <a:p>
            <a:pPr marL="0" indent="0">
              <a:buNone/>
            </a:pPr>
            <a:r>
              <a:rPr lang="de-DE" dirty="0"/>
              <a:t>Auf GitHub: </a:t>
            </a:r>
            <a:r>
              <a:rPr lang="en-US" dirty="0">
                <a:hlinkClick r:id="rId2"/>
              </a:rPr>
              <a:t>https://github.com/Maik-Weber/C-Extensions-Trier</a:t>
            </a:r>
            <a:endParaRPr lang="de-DE" dirty="0"/>
          </a:p>
          <a:p>
            <a:r>
              <a:rPr lang="de-DE" dirty="0"/>
              <a:t>Slides und alle Files zur Vorlesung.</a:t>
            </a:r>
          </a:p>
          <a:p>
            <a:r>
              <a:rPr lang="de-DE" b="1" dirty="0"/>
              <a:t>Übungsaufgabe</a:t>
            </a:r>
            <a:r>
              <a:rPr lang="de-DE" dirty="0"/>
              <a:t> „Caesar Verschlüsselung“ im Ordner </a:t>
            </a:r>
            <a:r>
              <a:rPr lang="de-DE" dirty="0" err="1">
                <a:latin typeface="Consolas" panose="020B0609020204030204" pitchFamily="49" charset="0"/>
              </a:rPr>
              <a:t>Uebung</a:t>
            </a:r>
            <a:r>
              <a:rPr lang="de-DE" dirty="0">
                <a:latin typeface="Consolas" panose="020B0609020204030204" pitchFamily="49" charset="0"/>
              </a:rPr>
              <a:t>-Caesar</a:t>
            </a:r>
            <a:r>
              <a:rPr lang="de-DE" dirty="0"/>
              <a:t>. Das </a:t>
            </a:r>
            <a:r>
              <a:rPr lang="de-DE" dirty="0" err="1"/>
              <a:t>Jupyter</a:t>
            </a:r>
            <a:r>
              <a:rPr lang="de-DE" dirty="0"/>
              <a:t>-Notebook </a:t>
            </a:r>
            <a:r>
              <a:rPr lang="de-DE" dirty="0" err="1">
                <a:latin typeface="Consolas" panose="020B0609020204030204" pitchFamily="49" charset="0"/>
              </a:rPr>
              <a:t>caesar-cipher.ipynb</a:t>
            </a:r>
            <a:r>
              <a:rPr lang="de-DE" dirty="0">
                <a:latin typeface="Consolas" panose="020B0609020204030204" pitchFamily="49" charset="0"/>
              </a:rPr>
              <a:t> </a:t>
            </a:r>
            <a:r>
              <a:rPr lang="de-DE" dirty="0"/>
              <a:t>führt Sie durch alle Aufgaben. </a:t>
            </a:r>
          </a:p>
          <a:p>
            <a:pPr marL="0" indent="0">
              <a:buNone/>
            </a:pPr>
            <a:r>
              <a:rPr lang="de-DE" i="1" dirty="0">
                <a:solidFill>
                  <a:schemeClr val="tx2"/>
                </a:solidFill>
              </a:rPr>
              <a:t> </a:t>
            </a:r>
            <a:r>
              <a:rPr lang="de-DE" sz="2000" i="1" dirty="0">
                <a:solidFill>
                  <a:schemeClr val="tx2"/>
                </a:solidFill>
              </a:rPr>
              <a:t>	Ich kam, sah und siegte!</a:t>
            </a:r>
          </a:p>
          <a:p>
            <a:pPr marL="0" indent="0">
              <a:buNone/>
            </a:pPr>
            <a:r>
              <a:rPr lang="de-DE" sz="2000" i="1" dirty="0">
                <a:solidFill>
                  <a:schemeClr val="tx2"/>
                </a:solidFill>
              </a:rPr>
              <a:t> 		</a:t>
            </a:r>
            <a:r>
              <a:rPr lang="de-DE" sz="2000" i="1" dirty="0" err="1">
                <a:solidFill>
                  <a:schemeClr val="tx2"/>
                </a:solidFill>
              </a:rPr>
              <a:t>Lfk</a:t>
            </a:r>
            <a:r>
              <a:rPr lang="de-DE" sz="2000" i="1" dirty="0">
                <a:solidFill>
                  <a:schemeClr val="tx2"/>
                </a:solidFill>
              </a:rPr>
              <a:t> </a:t>
            </a:r>
            <a:r>
              <a:rPr lang="de-DE" sz="2000" i="1" dirty="0" err="1">
                <a:solidFill>
                  <a:schemeClr val="tx2"/>
                </a:solidFill>
              </a:rPr>
              <a:t>ndp</a:t>
            </a:r>
            <a:r>
              <a:rPr lang="de-DE" sz="2000" i="1" dirty="0">
                <a:solidFill>
                  <a:schemeClr val="tx2"/>
                </a:solidFill>
              </a:rPr>
              <a:t>, </a:t>
            </a:r>
            <a:r>
              <a:rPr lang="de-DE" sz="2000" i="1" dirty="0" err="1">
                <a:solidFill>
                  <a:schemeClr val="tx2"/>
                </a:solidFill>
              </a:rPr>
              <a:t>vdk</a:t>
            </a:r>
            <a:r>
              <a:rPr lang="de-DE" sz="2000" i="1" dirty="0">
                <a:solidFill>
                  <a:schemeClr val="tx2"/>
                </a:solidFill>
              </a:rPr>
              <a:t> </a:t>
            </a:r>
            <a:r>
              <a:rPr lang="de-DE" sz="2000" i="1" dirty="0" err="1">
                <a:solidFill>
                  <a:schemeClr val="tx2"/>
                </a:solidFill>
              </a:rPr>
              <a:t>xqg</a:t>
            </a:r>
            <a:r>
              <a:rPr lang="de-DE" sz="2000" i="1" dirty="0">
                <a:solidFill>
                  <a:schemeClr val="tx2"/>
                </a:solidFill>
              </a:rPr>
              <a:t> </a:t>
            </a:r>
            <a:r>
              <a:rPr lang="de-DE" sz="2000" i="1" dirty="0" err="1">
                <a:solidFill>
                  <a:schemeClr val="tx2"/>
                </a:solidFill>
              </a:rPr>
              <a:t>vlhjwh</a:t>
            </a:r>
            <a:r>
              <a:rPr lang="de-DE" sz="2000" i="1" dirty="0">
                <a:solidFill>
                  <a:schemeClr val="tx2"/>
                </a:solidFill>
              </a:rPr>
              <a:t>!</a:t>
            </a:r>
          </a:p>
        </p:txBody>
      </p:sp>
    </p:spTree>
    <p:extLst>
      <p:ext uri="{BB962C8B-B14F-4D97-AF65-F5344CB8AC3E}">
        <p14:creationId xmlns:p14="http://schemas.microsoft.com/office/powerpoint/2010/main" val="39918224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chaltkreis">
  <a:themeElements>
    <a:clrScheme name="Schaltkreis">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Schaltkreis">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chaltkreis">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TM04033919[[fn=Schaltkreis]]</Template>
  <TotalTime>0</TotalTime>
  <Words>2084</Words>
  <Application>Microsoft Office PowerPoint</Application>
  <PresentationFormat>Breitbild</PresentationFormat>
  <Paragraphs>177</Paragraphs>
  <Slides>22</Slides>
  <Notes>6</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22</vt:i4>
      </vt:variant>
    </vt:vector>
  </HeadingPairs>
  <TitlesOfParts>
    <vt:vector size="32" baseType="lpstr">
      <vt:lpstr>-apple-system</vt:lpstr>
      <vt:lpstr>Arial</vt:lpstr>
      <vt:lpstr>Arial Unicode MS</vt:lpstr>
      <vt:lpstr>Calibri</vt:lpstr>
      <vt:lpstr>Consolas</vt:lpstr>
      <vt:lpstr>Source Sans Pro</vt:lpstr>
      <vt:lpstr>Tw Cen MT</vt:lpstr>
      <vt:lpstr>URWPalladioL-Roma</vt:lpstr>
      <vt:lpstr>Wingdings</vt:lpstr>
      <vt:lpstr>Schaltkreis</vt:lpstr>
      <vt:lpstr>C-extensions:  Wie Sie Python-Code auf die Überholspur bringen</vt:lpstr>
      <vt:lpstr>Programmiersprachen im Wettstreit Quelle: https://www.thomaschristlieb.de/ (2018)</vt:lpstr>
      <vt:lpstr>Programmiersprachen im Wettstreit Quelle: https://www.thomaschristlieb.de/ (2018)</vt:lpstr>
      <vt:lpstr>            C                                            Python</vt:lpstr>
      <vt:lpstr>PowerPoint-Präsentation</vt:lpstr>
      <vt:lpstr>C-extensions:  Wie Sie Python-Code auf die Überholspur bringen</vt:lpstr>
      <vt:lpstr>5 Schritte zur C-Extension</vt:lpstr>
      <vt:lpstr>C-Extensions in Der Praxis</vt:lpstr>
      <vt:lpstr>Dokumente und Übungsaufgabe</vt:lpstr>
      <vt:lpstr>Appendix</vt:lpstr>
      <vt:lpstr>Für Ctypes: Shared Libraries unter WINDows, LINUX, MAC</vt:lpstr>
      <vt:lpstr>Benchmarks</vt:lpstr>
      <vt:lpstr>Backup</vt:lpstr>
      <vt:lpstr>Das Quiz zur Vorlesung</vt:lpstr>
      <vt:lpstr>Der Hauptgrund für die Verwendung von C-Extensions in Python liegt in der Regel in der Performancesteigerung. Welche Vorteile sind darüber hinaus denkbar?</vt:lpstr>
      <vt:lpstr>Der Hauptgrund für die Verwendung von C-Extensions in Python liegt in der Regel in der Performancesteigerung. Welche Vorteile sind darüber hinaus denkbar?</vt:lpstr>
      <vt:lpstr>Was ist CTypes?</vt:lpstr>
      <vt:lpstr>Was ist CTypes?</vt:lpstr>
      <vt:lpstr>Was ist KEINE Best Practice beim Einsatz von C-Erweiterungen für Python?</vt:lpstr>
      <vt:lpstr>Was ist KEINE Best Practice beim Einsatz von C-Erweiterungen für Python?</vt:lpstr>
      <vt:lpstr>Pypy ist ein in Python geschriebener Just-In-Time Compiler und Interpreter für Python-Code. Welche Nachteile erwarten Sie im Vergleich zur Standard-Python-implementierung in C (Cpython)?</vt:lpstr>
      <vt:lpstr>Pypy ist ein in Python geschriebener Just-In-Time Compiler und Interpreter für Python-Code. Welche Nachteile erwarten Sie im Vergleich zur Standard-Python-implementierung in C (Cpython)?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C-Extensions</dc:title>
  <dc:creator>Maik Weber</dc:creator>
  <cp:lastModifiedBy>Maik Weber</cp:lastModifiedBy>
  <cp:revision>16</cp:revision>
  <dcterms:created xsi:type="dcterms:W3CDTF">2024-02-08T16:36:19Z</dcterms:created>
  <dcterms:modified xsi:type="dcterms:W3CDTF">2024-03-01T13:36:30Z</dcterms:modified>
</cp:coreProperties>
</file>