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2" r:id="rId6"/>
    <p:sldId id="288" r:id="rId7"/>
    <p:sldId id="289" r:id="rId8"/>
    <p:sldId id="293" r:id="rId9"/>
    <p:sldId id="264" r:id="rId10"/>
    <p:sldId id="277" r:id="rId11"/>
    <p:sldId id="269" r:id="rId12"/>
    <p:sldId id="260" r:id="rId13"/>
    <p:sldId id="261" r:id="rId14"/>
    <p:sldId id="259" r:id="rId15"/>
    <p:sldId id="285" r:id="rId16"/>
    <p:sldId id="299" r:id="rId17"/>
    <p:sldId id="258" r:id="rId18"/>
    <p:sldId id="294" r:id="rId19"/>
    <p:sldId id="295" r:id="rId20"/>
    <p:sldId id="296" r:id="rId21"/>
    <p:sldId id="298" r:id="rId22"/>
    <p:sldId id="267" r:id="rId23"/>
    <p:sldId id="262" r:id="rId24"/>
    <p:sldId id="271" r:id="rId25"/>
    <p:sldId id="272" r:id="rId26"/>
    <p:sldId id="273" r:id="rId27"/>
    <p:sldId id="268" r:id="rId28"/>
    <p:sldId id="304" r:id="rId29"/>
    <p:sldId id="274" r:id="rId30"/>
    <p:sldId id="286" r:id="rId31"/>
    <p:sldId id="287" r:id="rId32"/>
    <p:sldId id="282" r:id="rId33"/>
    <p:sldId id="283" r:id="rId34"/>
    <p:sldId id="284" r:id="rId35"/>
    <p:sldId id="300" r:id="rId36"/>
    <p:sldId id="301" r:id="rId37"/>
    <p:sldId id="302" r:id="rId38"/>
    <p:sldId id="303" r:id="rId39"/>
    <p:sldId id="291" r:id="rId40"/>
    <p:sldId id="305" r:id="rId41"/>
    <p:sldId id="306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C6AD1-2FD0-4592-9C3C-D41CC1582A2C}" v="866" dt="2024-06-18T08:41:08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6" autoAdjust="0"/>
    <p:restoredTop sz="94310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6FD047-F20D-4436-B757-8C84FD88A67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12957E-6124-4203-A212-F4537286B221}">
      <dgm:prSet/>
      <dgm:spPr/>
      <dgm:t>
        <a:bodyPr/>
        <a:lstStyle/>
        <a:p>
          <a:r>
            <a:rPr lang="de-DE"/>
            <a:t>Host – Application</a:t>
          </a:r>
          <a:endParaRPr lang="en-US"/>
        </a:p>
      </dgm:t>
    </dgm:pt>
    <dgm:pt modelId="{3D9A2EC3-B338-44A1-A2ED-ADCD0BA8DD42}" type="parTrans" cxnId="{3D58AC09-2201-48EF-977D-A063243F022D}">
      <dgm:prSet/>
      <dgm:spPr/>
      <dgm:t>
        <a:bodyPr/>
        <a:lstStyle/>
        <a:p>
          <a:endParaRPr lang="en-US"/>
        </a:p>
      </dgm:t>
    </dgm:pt>
    <dgm:pt modelId="{93D459A5-C95E-4A09-9D4B-35B6A0B956B2}" type="sibTrans" cxnId="{3D58AC09-2201-48EF-977D-A063243F022D}">
      <dgm:prSet/>
      <dgm:spPr/>
      <dgm:t>
        <a:bodyPr/>
        <a:lstStyle/>
        <a:p>
          <a:endParaRPr lang="en-US"/>
        </a:p>
      </dgm:t>
    </dgm:pt>
    <dgm:pt modelId="{B9689696-18A3-46AA-98DB-BFDD97370576}">
      <dgm:prSet/>
      <dgm:spPr/>
      <dgm:t>
        <a:bodyPr/>
        <a:lstStyle/>
        <a:p>
          <a:r>
            <a:rPr lang="de-DE"/>
            <a:t>Container, der andere Micro-Frontends integriert</a:t>
          </a:r>
          <a:endParaRPr lang="en-US"/>
        </a:p>
      </dgm:t>
    </dgm:pt>
    <dgm:pt modelId="{5802CE0C-D5E9-4755-8654-0C5497C4BF06}" type="parTrans" cxnId="{3F6A6340-7B36-46E3-91BC-3B21F90CEF65}">
      <dgm:prSet/>
      <dgm:spPr/>
      <dgm:t>
        <a:bodyPr/>
        <a:lstStyle/>
        <a:p>
          <a:endParaRPr lang="en-US"/>
        </a:p>
      </dgm:t>
    </dgm:pt>
    <dgm:pt modelId="{41E7EBB6-AE61-4151-A843-9227EEF872C6}" type="sibTrans" cxnId="{3F6A6340-7B36-46E3-91BC-3B21F90CEF65}">
      <dgm:prSet/>
      <dgm:spPr/>
      <dgm:t>
        <a:bodyPr/>
        <a:lstStyle/>
        <a:p>
          <a:endParaRPr lang="en-US"/>
        </a:p>
      </dgm:t>
    </dgm:pt>
    <dgm:pt modelId="{AEAF131A-7057-4F25-B3BB-A2A6FD0FF84E}">
      <dgm:prSet/>
      <dgm:spPr/>
      <dgm:t>
        <a:bodyPr/>
        <a:lstStyle/>
        <a:p>
          <a:r>
            <a:rPr lang="de-DE"/>
            <a:t>Z.B. Ein Dashboard, das verschiedene Widgets (Micro-Frontends) integriert.</a:t>
          </a:r>
          <a:endParaRPr lang="en-US"/>
        </a:p>
      </dgm:t>
    </dgm:pt>
    <dgm:pt modelId="{B7D5F24C-50ED-4AA3-AA69-FDDB73017464}" type="parTrans" cxnId="{26B042D8-110E-4AED-8035-E35E164BD983}">
      <dgm:prSet/>
      <dgm:spPr/>
      <dgm:t>
        <a:bodyPr/>
        <a:lstStyle/>
        <a:p>
          <a:endParaRPr lang="en-US"/>
        </a:p>
      </dgm:t>
    </dgm:pt>
    <dgm:pt modelId="{4EF4147D-2416-4EE3-8D24-1DFE2B156192}" type="sibTrans" cxnId="{26B042D8-110E-4AED-8035-E35E164BD983}">
      <dgm:prSet/>
      <dgm:spPr/>
      <dgm:t>
        <a:bodyPr/>
        <a:lstStyle/>
        <a:p>
          <a:endParaRPr lang="en-US"/>
        </a:p>
      </dgm:t>
    </dgm:pt>
    <dgm:pt modelId="{54F5D69F-42B6-446D-9BE7-D1E899C3F199}">
      <dgm:prSet/>
      <dgm:spPr/>
      <dgm:t>
        <a:bodyPr/>
        <a:lstStyle/>
        <a:p>
          <a:r>
            <a:rPr lang="de-DE"/>
            <a:t>Remote – Application</a:t>
          </a:r>
          <a:endParaRPr lang="en-US"/>
        </a:p>
      </dgm:t>
    </dgm:pt>
    <dgm:pt modelId="{20FC84EE-23AC-42AE-8BD1-04D97C9817B0}" type="parTrans" cxnId="{6E3F9765-3789-49F4-9280-B4D5C1FF1E16}">
      <dgm:prSet/>
      <dgm:spPr/>
      <dgm:t>
        <a:bodyPr/>
        <a:lstStyle/>
        <a:p>
          <a:endParaRPr lang="en-US"/>
        </a:p>
      </dgm:t>
    </dgm:pt>
    <dgm:pt modelId="{4B71E0AB-D325-406B-B087-BE6FAC05BA26}" type="sibTrans" cxnId="{6E3F9765-3789-49F4-9280-B4D5C1FF1E16}">
      <dgm:prSet/>
      <dgm:spPr/>
      <dgm:t>
        <a:bodyPr/>
        <a:lstStyle/>
        <a:p>
          <a:endParaRPr lang="en-US"/>
        </a:p>
      </dgm:t>
    </dgm:pt>
    <dgm:pt modelId="{1A1F68E4-DF3E-4B85-B476-DD6AF1DDE20D}">
      <dgm:prSet/>
      <dgm:spPr/>
      <dgm:t>
        <a:bodyPr/>
        <a:lstStyle/>
        <a:p>
          <a:r>
            <a:rPr lang="de-DE"/>
            <a:t>Ein Modul, das in der Host-Application verwendet wird</a:t>
          </a:r>
          <a:endParaRPr lang="en-US"/>
        </a:p>
      </dgm:t>
    </dgm:pt>
    <dgm:pt modelId="{21135D0C-D602-4726-9CB7-92354597E52A}" type="parTrans" cxnId="{A36BD052-D656-4E40-BB54-F662EB29C80E}">
      <dgm:prSet/>
      <dgm:spPr/>
      <dgm:t>
        <a:bodyPr/>
        <a:lstStyle/>
        <a:p>
          <a:endParaRPr lang="en-US"/>
        </a:p>
      </dgm:t>
    </dgm:pt>
    <dgm:pt modelId="{EC2C92F7-9CE1-4372-8A88-D1720D2E185E}" type="sibTrans" cxnId="{A36BD052-D656-4E40-BB54-F662EB29C80E}">
      <dgm:prSet/>
      <dgm:spPr/>
      <dgm:t>
        <a:bodyPr/>
        <a:lstStyle/>
        <a:p>
          <a:endParaRPr lang="en-US"/>
        </a:p>
      </dgm:t>
    </dgm:pt>
    <dgm:pt modelId="{A011F656-11C0-4BC2-803A-C22ED1A70DEB}">
      <dgm:prSet/>
      <dgm:spPr/>
      <dgm:t>
        <a:bodyPr/>
        <a:lstStyle/>
        <a:p>
          <a:r>
            <a:rPr lang="de-DE"/>
            <a:t>Z.B. Ein Kalender-Widget, das im Dashboard angezeigt wird.</a:t>
          </a:r>
          <a:endParaRPr lang="en-US"/>
        </a:p>
      </dgm:t>
    </dgm:pt>
    <dgm:pt modelId="{EEA9E4B6-9CA3-45DF-B70B-E1A9EE49917D}" type="parTrans" cxnId="{086720EA-28D7-4139-A548-C4956AD18B05}">
      <dgm:prSet/>
      <dgm:spPr/>
      <dgm:t>
        <a:bodyPr/>
        <a:lstStyle/>
        <a:p>
          <a:endParaRPr lang="en-US"/>
        </a:p>
      </dgm:t>
    </dgm:pt>
    <dgm:pt modelId="{FB585C8D-6BA6-4D28-9BD0-CBD0B5490D26}" type="sibTrans" cxnId="{086720EA-28D7-4139-A548-C4956AD18B05}">
      <dgm:prSet/>
      <dgm:spPr/>
      <dgm:t>
        <a:bodyPr/>
        <a:lstStyle/>
        <a:p>
          <a:endParaRPr lang="en-US"/>
        </a:p>
      </dgm:t>
    </dgm:pt>
    <dgm:pt modelId="{B80C4CE3-6680-4ABD-B02B-91992911C1F4}" type="pres">
      <dgm:prSet presAssocID="{4C6FD047-F20D-4436-B757-8C84FD88A67C}" presName="linear" presStyleCnt="0">
        <dgm:presLayoutVars>
          <dgm:animLvl val="lvl"/>
          <dgm:resizeHandles val="exact"/>
        </dgm:presLayoutVars>
      </dgm:prSet>
      <dgm:spPr/>
    </dgm:pt>
    <dgm:pt modelId="{05350DB4-3A72-46A5-BBE1-508E0DF9B1F9}" type="pres">
      <dgm:prSet presAssocID="{3C12957E-6124-4203-A212-F4537286B22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D8A0E2-8343-483B-8987-1C5545E4ECA9}" type="pres">
      <dgm:prSet presAssocID="{3C12957E-6124-4203-A212-F4537286B221}" presName="childText" presStyleLbl="revTx" presStyleIdx="0" presStyleCnt="2">
        <dgm:presLayoutVars>
          <dgm:bulletEnabled val="1"/>
        </dgm:presLayoutVars>
      </dgm:prSet>
      <dgm:spPr/>
    </dgm:pt>
    <dgm:pt modelId="{82208697-A060-4349-BB20-2664E29E2575}" type="pres">
      <dgm:prSet presAssocID="{54F5D69F-42B6-446D-9BE7-D1E899C3F19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3905CB0-2CF6-42AF-9DD6-7727A93E21CA}" type="pres">
      <dgm:prSet presAssocID="{54F5D69F-42B6-446D-9BE7-D1E899C3F19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D58AC09-2201-48EF-977D-A063243F022D}" srcId="{4C6FD047-F20D-4436-B757-8C84FD88A67C}" destId="{3C12957E-6124-4203-A212-F4537286B221}" srcOrd="0" destOrd="0" parTransId="{3D9A2EC3-B338-44A1-A2ED-ADCD0BA8DD42}" sibTransId="{93D459A5-C95E-4A09-9D4B-35B6A0B956B2}"/>
    <dgm:cxn modelId="{00D48916-3407-47B1-91A0-B81F1A0773C9}" type="presOf" srcId="{4C6FD047-F20D-4436-B757-8C84FD88A67C}" destId="{B80C4CE3-6680-4ABD-B02B-91992911C1F4}" srcOrd="0" destOrd="0" presId="urn:microsoft.com/office/officeart/2005/8/layout/vList2"/>
    <dgm:cxn modelId="{FF4F4E36-51BF-4093-A6FE-52B30722C531}" type="presOf" srcId="{1A1F68E4-DF3E-4B85-B476-DD6AF1DDE20D}" destId="{63905CB0-2CF6-42AF-9DD6-7727A93E21CA}" srcOrd="0" destOrd="0" presId="urn:microsoft.com/office/officeart/2005/8/layout/vList2"/>
    <dgm:cxn modelId="{3F6A6340-7B36-46E3-91BC-3B21F90CEF65}" srcId="{3C12957E-6124-4203-A212-F4537286B221}" destId="{B9689696-18A3-46AA-98DB-BFDD97370576}" srcOrd="0" destOrd="0" parTransId="{5802CE0C-D5E9-4755-8654-0C5497C4BF06}" sibTransId="{41E7EBB6-AE61-4151-A843-9227EEF872C6}"/>
    <dgm:cxn modelId="{6E3F9765-3789-49F4-9280-B4D5C1FF1E16}" srcId="{4C6FD047-F20D-4436-B757-8C84FD88A67C}" destId="{54F5D69F-42B6-446D-9BE7-D1E899C3F199}" srcOrd="1" destOrd="0" parTransId="{20FC84EE-23AC-42AE-8BD1-04D97C9817B0}" sibTransId="{4B71E0AB-D325-406B-B087-BE6FAC05BA26}"/>
    <dgm:cxn modelId="{A36BD052-D656-4E40-BB54-F662EB29C80E}" srcId="{54F5D69F-42B6-446D-9BE7-D1E899C3F199}" destId="{1A1F68E4-DF3E-4B85-B476-DD6AF1DDE20D}" srcOrd="0" destOrd="0" parTransId="{21135D0C-D602-4726-9CB7-92354597E52A}" sibTransId="{EC2C92F7-9CE1-4372-8A88-D1720D2E185E}"/>
    <dgm:cxn modelId="{033C3F54-A9FD-4A87-919A-CAFC9C861964}" type="presOf" srcId="{3C12957E-6124-4203-A212-F4537286B221}" destId="{05350DB4-3A72-46A5-BBE1-508E0DF9B1F9}" srcOrd="0" destOrd="0" presId="urn:microsoft.com/office/officeart/2005/8/layout/vList2"/>
    <dgm:cxn modelId="{43B4C2A3-0582-4184-A6E2-FDCD39A042AA}" type="presOf" srcId="{A011F656-11C0-4BC2-803A-C22ED1A70DEB}" destId="{63905CB0-2CF6-42AF-9DD6-7727A93E21CA}" srcOrd="0" destOrd="1" presId="urn:microsoft.com/office/officeart/2005/8/layout/vList2"/>
    <dgm:cxn modelId="{C2F46FB3-4CB1-4FD3-A170-9C1C2BD5D1D9}" type="presOf" srcId="{AEAF131A-7057-4F25-B3BB-A2A6FD0FF84E}" destId="{03D8A0E2-8343-483B-8987-1C5545E4ECA9}" srcOrd="0" destOrd="1" presId="urn:microsoft.com/office/officeart/2005/8/layout/vList2"/>
    <dgm:cxn modelId="{5435B3C3-ABA0-41A2-BBE0-47E7F4A76A05}" type="presOf" srcId="{B9689696-18A3-46AA-98DB-BFDD97370576}" destId="{03D8A0E2-8343-483B-8987-1C5545E4ECA9}" srcOrd="0" destOrd="0" presId="urn:microsoft.com/office/officeart/2005/8/layout/vList2"/>
    <dgm:cxn modelId="{ED3488D6-8CD3-4E0D-9577-EE1925BBB76D}" type="presOf" srcId="{54F5D69F-42B6-446D-9BE7-D1E899C3F199}" destId="{82208697-A060-4349-BB20-2664E29E2575}" srcOrd="0" destOrd="0" presId="urn:microsoft.com/office/officeart/2005/8/layout/vList2"/>
    <dgm:cxn modelId="{26B042D8-110E-4AED-8035-E35E164BD983}" srcId="{B9689696-18A3-46AA-98DB-BFDD97370576}" destId="{AEAF131A-7057-4F25-B3BB-A2A6FD0FF84E}" srcOrd="0" destOrd="0" parTransId="{B7D5F24C-50ED-4AA3-AA69-FDDB73017464}" sibTransId="{4EF4147D-2416-4EE3-8D24-1DFE2B156192}"/>
    <dgm:cxn modelId="{086720EA-28D7-4139-A548-C4956AD18B05}" srcId="{1A1F68E4-DF3E-4B85-B476-DD6AF1DDE20D}" destId="{A011F656-11C0-4BC2-803A-C22ED1A70DEB}" srcOrd="0" destOrd="0" parTransId="{EEA9E4B6-9CA3-45DF-B70B-E1A9EE49917D}" sibTransId="{FB585C8D-6BA6-4D28-9BD0-CBD0B5490D26}"/>
    <dgm:cxn modelId="{0A84BBE6-F2B3-4020-A6CF-3643348FD725}" type="presParOf" srcId="{B80C4CE3-6680-4ABD-B02B-91992911C1F4}" destId="{05350DB4-3A72-46A5-BBE1-508E0DF9B1F9}" srcOrd="0" destOrd="0" presId="urn:microsoft.com/office/officeart/2005/8/layout/vList2"/>
    <dgm:cxn modelId="{3ADEDBD6-AF94-496D-8A7B-D85F19F2E2FB}" type="presParOf" srcId="{B80C4CE3-6680-4ABD-B02B-91992911C1F4}" destId="{03D8A0E2-8343-483B-8987-1C5545E4ECA9}" srcOrd="1" destOrd="0" presId="urn:microsoft.com/office/officeart/2005/8/layout/vList2"/>
    <dgm:cxn modelId="{6D36504A-DC1B-462C-A67A-94BFB5C127EC}" type="presParOf" srcId="{B80C4CE3-6680-4ABD-B02B-91992911C1F4}" destId="{82208697-A060-4349-BB20-2664E29E2575}" srcOrd="2" destOrd="0" presId="urn:microsoft.com/office/officeart/2005/8/layout/vList2"/>
    <dgm:cxn modelId="{A943B968-4B94-4E25-9DBA-706F6829BA6A}" type="presParOf" srcId="{B80C4CE3-6680-4ABD-B02B-91992911C1F4}" destId="{63905CB0-2CF6-42AF-9DD6-7727A93E21C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5A77B5-08D2-4D58-BE12-8CE9F3AB6F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D88C79-49B9-4DF9-9A8E-F536296612CE}">
      <dgm:prSet/>
      <dgm:spPr/>
      <dgm:t>
        <a:bodyPr/>
        <a:lstStyle/>
        <a:p>
          <a:r>
            <a:rPr lang="de-DE"/>
            <a:t>Exposed Modules</a:t>
          </a:r>
          <a:endParaRPr lang="en-US"/>
        </a:p>
      </dgm:t>
    </dgm:pt>
    <dgm:pt modelId="{939652EB-8B06-4C40-ABF7-FD267B2D5629}" type="parTrans" cxnId="{C4622E53-9E98-4628-A716-5A2E909CD64B}">
      <dgm:prSet/>
      <dgm:spPr/>
      <dgm:t>
        <a:bodyPr/>
        <a:lstStyle/>
        <a:p>
          <a:endParaRPr lang="en-US"/>
        </a:p>
      </dgm:t>
    </dgm:pt>
    <dgm:pt modelId="{BD4BF526-FAD6-4213-9732-DB579F777F55}" type="sibTrans" cxnId="{C4622E53-9E98-4628-A716-5A2E909CD64B}">
      <dgm:prSet/>
      <dgm:spPr/>
      <dgm:t>
        <a:bodyPr/>
        <a:lstStyle/>
        <a:p>
          <a:endParaRPr lang="en-US"/>
        </a:p>
      </dgm:t>
    </dgm:pt>
    <dgm:pt modelId="{18F1ED74-BDE9-4233-A4B4-668CA1E3D50C}">
      <dgm:prSet/>
      <dgm:spPr/>
      <dgm:t>
        <a:bodyPr/>
        <a:lstStyle/>
        <a:p>
          <a:r>
            <a:rPr lang="de-DE"/>
            <a:t>Module, die eine Remote-Application bereitstellt.</a:t>
          </a:r>
          <a:endParaRPr lang="en-US"/>
        </a:p>
      </dgm:t>
    </dgm:pt>
    <dgm:pt modelId="{B969E198-75E3-4085-B2E3-7C6374246C60}" type="parTrans" cxnId="{46CC0FCC-CBC5-4C8E-8E77-566630FC063C}">
      <dgm:prSet/>
      <dgm:spPr/>
      <dgm:t>
        <a:bodyPr/>
        <a:lstStyle/>
        <a:p>
          <a:endParaRPr lang="en-US"/>
        </a:p>
      </dgm:t>
    </dgm:pt>
    <dgm:pt modelId="{4F797F0E-087E-4071-9DD9-22F537E0069B}" type="sibTrans" cxnId="{46CC0FCC-CBC5-4C8E-8E77-566630FC063C}">
      <dgm:prSet/>
      <dgm:spPr/>
      <dgm:t>
        <a:bodyPr/>
        <a:lstStyle/>
        <a:p>
          <a:endParaRPr lang="en-US"/>
        </a:p>
      </dgm:t>
    </dgm:pt>
    <dgm:pt modelId="{150B7E51-9005-49F3-B865-93AD1F9E3443}">
      <dgm:prSet/>
      <dgm:spPr/>
      <dgm:t>
        <a:bodyPr/>
        <a:lstStyle/>
        <a:p>
          <a:r>
            <a:rPr lang="de-DE"/>
            <a:t>Z.B. Ein "DatePicker"-Modul, das die Kalender-Logik exportiert.</a:t>
          </a:r>
          <a:endParaRPr lang="en-US"/>
        </a:p>
      </dgm:t>
    </dgm:pt>
    <dgm:pt modelId="{2C349476-3FDC-4077-8D32-F719C5C6F789}" type="parTrans" cxnId="{98F1E92D-EE07-4E86-996A-C4038E2B65CC}">
      <dgm:prSet/>
      <dgm:spPr/>
      <dgm:t>
        <a:bodyPr/>
        <a:lstStyle/>
        <a:p>
          <a:endParaRPr lang="en-US"/>
        </a:p>
      </dgm:t>
    </dgm:pt>
    <dgm:pt modelId="{66A1C1C4-96A8-4E6E-A80F-46CC6F85B4CB}" type="sibTrans" cxnId="{98F1E92D-EE07-4E86-996A-C4038E2B65CC}">
      <dgm:prSet/>
      <dgm:spPr/>
      <dgm:t>
        <a:bodyPr/>
        <a:lstStyle/>
        <a:p>
          <a:endParaRPr lang="en-US"/>
        </a:p>
      </dgm:t>
    </dgm:pt>
    <dgm:pt modelId="{03B19E8F-8B1C-46F2-95ED-3A953C4AE968}">
      <dgm:prSet/>
      <dgm:spPr/>
      <dgm:t>
        <a:bodyPr/>
        <a:lstStyle/>
        <a:p>
          <a:r>
            <a:rPr lang="de-DE"/>
            <a:t>Shared Modules</a:t>
          </a:r>
          <a:endParaRPr lang="en-US"/>
        </a:p>
      </dgm:t>
    </dgm:pt>
    <dgm:pt modelId="{82E82529-2C4A-48AD-9677-6C66949D0134}" type="parTrans" cxnId="{394F8161-5466-48F7-AB61-BFE67BF99D7F}">
      <dgm:prSet/>
      <dgm:spPr/>
      <dgm:t>
        <a:bodyPr/>
        <a:lstStyle/>
        <a:p>
          <a:endParaRPr lang="en-US"/>
        </a:p>
      </dgm:t>
    </dgm:pt>
    <dgm:pt modelId="{56A4FCAA-57AC-4810-8B8D-08A876944D93}" type="sibTrans" cxnId="{394F8161-5466-48F7-AB61-BFE67BF99D7F}">
      <dgm:prSet/>
      <dgm:spPr/>
      <dgm:t>
        <a:bodyPr/>
        <a:lstStyle/>
        <a:p>
          <a:endParaRPr lang="en-US"/>
        </a:p>
      </dgm:t>
    </dgm:pt>
    <dgm:pt modelId="{AD477488-19F1-4129-AA1E-01CAC586574A}">
      <dgm:prSet/>
      <dgm:spPr/>
      <dgm:t>
        <a:bodyPr/>
        <a:lstStyle/>
        <a:p>
          <a:r>
            <a:rPr lang="de-DE"/>
            <a:t>Abhängigkeiten, die zwischen Host und Remote geteilt werden.</a:t>
          </a:r>
          <a:endParaRPr lang="en-US"/>
        </a:p>
      </dgm:t>
    </dgm:pt>
    <dgm:pt modelId="{034A26F4-D083-49D8-9A25-CFB901ED9461}" type="parTrans" cxnId="{F982D316-FCD5-4A30-B3F7-69B193E15C7B}">
      <dgm:prSet/>
      <dgm:spPr/>
      <dgm:t>
        <a:bodyPr/>
        <a:lstStyle/>
        <a:p>
          <a:endParaRPr lang="en-US"/>
        </a:p>
      </dgm:t>
    </dgm:pt>
    <dgm:pt modelId="{D26AD5B7-4F9C-49D0-B7DD-AD84C0A10359}" type="sibTrans" cxnId="{F982D316-FCD5-4A30-B3F7-69B193E15C7B}">
      <dgm:prSet/>
      <dgm:spPr/>
      <dgm:t>
        <a:bodyPr/>
        <a:lstStyle/>
        <a:p>
          <a:endParaRPr lang="en-US"/>
        </a:p>
      </dgm:t>
    </dgm:pt>
    <dgm:pt modelId="{D8295B62-E184-4728-9B38-76999EE5B5AF}">
      <dgm:prSet/>
      <dgm:spPr/>
      <dgm:t>
        <a:bodyPr/>
        <a:lstStyle/>
        <a:p>
          <a:r>
            <a:rPr lang="de-DE"/>
            <a:t>Z.B. Gemeinsame Nutzung von React und React-DOM.</a:t>
          </a:r>
          <a:endParaRPr lang="en-US"/>
        </a:p>
      </dgm:t>
    </dgm:pt>
    <dgm:pt modelId="{A3454D60-8CA4-423B-AA67-C96BDCC0A4BF}" type="parTrans" cxnId="{05A0D0E2-0CDA-4D2C-8B47-24C0B15951A8}">
      <dgm:prSet/>
      <dgm:spPr/>
      <dgm:t>
        <a:bodyPr/>
        <a:lstStyle/>
        <a:p>
          <a:endParaRPr lang="en-US"/>
        </a:p>
      </dgm:t>
    </dgm:pt>
    <dgm:pt modelId="{967592E5-E42E-477A-8732-8C50B61DD68B}" type="sibTrans" cxnId="{05A0D0E2-0CDA-4D2C-8B47-24C0B15951A8}">
      <dgm:prSet/>
      <dgm:spPr/>
      <dgm:t>
        <a:bodyPr/>
        <a:lstStyle/>
        <a:p>
          <a:endParaRPr lang="en-US"/>
        </a:p>
      </dgm:t>
    </dgm:pt>
    <dgm:pt modelId="{F0DBCB20-5CDF-4788-9A96-EDEAD6E93FDA}" type="pres">
      <dgm:prSet presAssocID="{7D5A77B5-08D2-4D58-BE12-8CE9F3AB6F76}" presName="linear" presStyleCnt="0">
        <dgm:presLayoutVars>
          <dgm:animLvl val="lvl"/>
          <dgm:resizeHandles val="exact"/>
        </dgm:presLayoutVars>
      </dgm:prSet>
      <dgm:spPr/>
    </dgm:pt>
    <dgm:pt modelId="{C7E56002-3A3E-4572-B111-F4BEBB4D617A}" type="pres">
      <dgm:prSet presAssocID="{19D88C79-49B9-4DF9-9A8E-F536296612C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FA10CF-8E37-4B1B-80CF-33677C317221}" type="pres">
      <dgm:prSet presAssocID="{19D88C79-49B9-4DF9-9A8E-F536296612CE}" presName="childText" presStyleLbl="revTx" presStyleIdx="0" presStyleCnt="2">
        <dgm:presLayoutVars>
          <dgm:bulletEnabled val="1"/>
        </dgm:presLayoutVars>
      </dgm:prSet>
      <dgm:spPr/>
    </dgm:pt>
    <dgm:pt modelId="{A741FC27-64A5-4DB5-9B50-E7431F4376E4}" type="pres">
      <dgm:prSet presAssocID="{03B19E8F-8B1C-46F2-95ED-3A953C4AE96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DBF191E-1238-4010-872B-71BDB363B97E}" type="pres">
      <dgm:prSet presAssocID="{03B19E8F-8B1C-46F2-95ED-3A953C4AE96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AB2F90F-8378-46CF-B7B5-7E6B194A427D}" type="presOf" srcId="{D8295B62-E184-4728-9B38-76999EE5B5AF}" destId="{0DBF191E-1238-4010-872B-71BDB363B97E}" srcOrd="0" destOrd="1" presId="urn:microsoft.com/office/officeart/2005/8/layout/vList2"/>
    <dgm:cxn modelId="{F982D316-FCD5-4A30-B3F7-69B193E15C7B}" srcId="{03B19E8F-8B1C-46F2-95ED-3A953C4AE968}" destId="{AD477488-19F1-4129-AA1E-01CAC586574A}" srcOrd="0" destOrd="0" parTransId="{034A26F4-D083-49D8-9A25-CFB901ED9461}" sibTransId="{D26AD5B7-4F9C-49D0-B7DD-AD84C0A10359}"/>
    <dgm:cxn modelId="{27C0B41D-B02D-4C4D-B3F0-E9EB085EF134}" type="presOf" srcId="{7D5A77B5-08D2-4D58-BE12-8CE9F3AB6F76}" destId="{F0DBCB20-5CDF-4788-9A96-EDEAD6E93FDA}" srcOrd="0" destOrd="0" presId="urn:microsoft.com/office/officeart/2005/8/layout/vList2"/>
    <dgm:cxn modelId="{98F1E92D-EE07-4E86-996A-C4038E2B65CC}" srcId="{18F1ED74-BDE9-4233-A4B4-668CA1E3D50C}" destId="{150B7E51-9005-49F3-B865-93AD1F9E3443}" srcOrd="0" destOrd="0" parTransId="{2C349476-3FDC-4077-8D32-F719C5C6F789}" sibTransId="{66A1C1C4-96A8-4E6E-A80F-46CC6F85B4CB}"/>
    <dgm:cxn modelId="{1E0C3935-5462-4018-BC73-1AD644E4A16F}" type="presOf" srcId="{150B7E51-9005-49F3-B865-93AD1F9E3443}" destId="{EAFA10CF-8E37-4B1B-80CF-33677C317221}" srcOrd="0" destOrd="1" presId="urn:microsoft.com/office/officeart/2005/8/layout/vList2"/>
    <dgm:cxn modelId="{394F8161-5466-48F7-AB61-BFE67BF99D7F}" srcId="{7D5A77B5-08D2-4D58-BE12-8CE9F3AB6F76}" destId="{03B19E8F-8B1C-46F2-95ED-3A953C4AE968}" srcOrd="1" destOrd="0" parTransId="{82E82529-2C4A-48AD-9677-6C66949D0134}" sibTransId="{56A4FCAA-57AC-4810-8B8D-08A876944D93}"/>
    <dgm:cxn modelId="{F7C71E6F-826A-4539-818F-F289BDCC7759}" type="presOf" srcId="{AD477488-19F1-4129-AA1E-01CAC586574A}" destId="{0DBF191E-1238-4010-872B-71BDB363B97E}" srcOrd="0" destOrd="0" presId="urn:microsoft.com/office/officeart/2005/8/layout/vList2"/>
    <dgm:cxn modelId="{C4622E53-9E98-4628-A716-5A2E909CD64B}" srcId="{7D5A77B5-08D2-4D58-BE12-8CE9F3AB6F76}" destId="{19D88C79-49B9-4DF9-9A8E-F536296612CE}" srcOrd="0" destOrd="0" parTransId="{939652EB-8B06-4C40-ABF7-FD267B2D5629}" sibTransId="{BD4BF526-FAD6-4213-9732-DB579F777F55}"/>
    <dgm:cxn modelId="{25E095B7-DCEC-4143-9F10-5D7909316376}" type="presOf" srcId="{03B19E8F-8B1C-46F2-95ED-3A953C4AE968}" destId="{A741FC27-64A5-4DB5-9B50-E7431F4376E4}" srcOrd="0" destOrd="0" presId="urn:microsoft.com/office/officeart/2005/8/layout/vList2"/>
    <dgm:cxn modelId="{CBD8DDC7-13AD-491A-B5CB-C2E38A3CC2F6}" type="presOf" srcId="{19D88C79-49B9-4DF9-9A8E-F536296612CE}" destId="{C7E56002-3A3E-4572-B111-F4BEBB4D617A}" srcOrd="0" destOrd="0" presId="urn:microsoft.com/office/officeart/2005/8/layout/vList2"/>
    <dgm:cxn modelId="{46CC0FCC-CBC5-4C8E-8E77-566630FC063C}" srcId="{19D88C79-49B9-4DF9-9A8E-F536296612CE}" destId="{18F1ED74-BDE9-4233-A4B4-668CA1E3D50C}" srcOrd="0" destOrd="0" parTransId="{B969E198-75E3-4085-B2E3-7C6374246C60}" sibTransId="{4F797F0E-087E-4071-9DD9-22F537E0069B}"/>
    <dgm:cxn modelId="{09D3BFD3-6CE4-479C-BD82-C9BAB46F4C1F}" type="presOf" srcId="{18F1ED74-BDE9-4233-A4B4-668CA1E3D50C}" destId="{EAFA10CF-8E37-4B1B-80CF-33677C317221}" srcOrd="0" destOrd="0" presId="urn:microsoft.com/office/officeart/2005/8/layout/vList2"/>
    <dgm:cxn modelId="{05A0D0E2-0CDA-4D2C-8B47-24C0B15951A8}" srcId="{AD477488-19F1-4129-AA1E-01CAC586574A}" destId="{D8295B62-E184-4728-9B38-76999EE5B5AF}" srcOrd="0" destOrd="0" parTransId="{A3454D60-8CA4-423B-AA67-C96BDCC0A4BF}" sibTransId="{967592E5-E42E-477A-8732-8C50B61DD68B}"/>
    <dgm:cxn modelId="{651F4F4B-C019-4544-B4D4-758E21051EE8}" type="presParOf" srcId="{F0DBCB20-5CDF-4788-9A96-EDEAD6E93FDA}" destId="{C7E56002-3A3E-4572-B111-F4BEBB4D617A}" srcOrd="0" destOrd="0" presId="urn:microsoft.com/office/officeart/2005/8/layout/vList2"/>
    <dgm:cxn modelId="{C7350638-479C-4518-BEDB-F9FAE3C0E6D4}" type="presParOf" srcId="{F0DBCB20-5CDF-4788-9A96-EDEAD6E93FDA}" destId="{EAFA10CF-8E37-4B1B-80CF-33677C317221}" srcOrd="1" destOrd="0" presId="urn:microsoft.com/office/officeart/2005/8/layout/vList2"/>
    <dgm:cxn modelId="{0935A610-2771-456D-8FF5-4E37D9B8DE6F}" type="presParOf" srcId="{F0DBCB20-5CDF-4788-9A96-EDEAD6E93FDA}" destId="{A741FC27-64A5-4DB5-9B50-E7431F4376E4}" srcOrd="2" destOrd="0" presId="urn:microsoft.com/office/officeart/2005/8/layout/vList2"/>
    <dgm:cxn modelId="{30B37C6A-AF33-40C5-9BD6-B538D44A0747}" type="presParOf" srcId="{F0DBCB20-5CDF-4788-9A96-EDEAD6E93FDA}" destId="{0DBF191E-1238-4010-872B-71BDB363B9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7A1325-D3AE-4898-9A50-58456E6218F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2AD1BD7-E9B8-49A1-B9C0-44DD5DC5D0C7}">
      <dgm:prSet/>
      <dgm:spPr/>
      <dgm:t>
        <a:bodyPr/>
        <a:lstStyle/>
        <a:p>
          <a:r>
            <a:rPr lang="de-DE" dirty="0"/>
            <a:t>Der Host lädt die Module dynamisch zur Laufzeit</a:t>
          </a:r>
          <a:endParaRPr lang="en-US" dirty="0"/>
        </a:p>
      </dgm:t>
    </dgm:pt>
    <dgm:pt modelId="{10A85D0A-0D4B-4341-A32E-5E84DC66A431}" type="parTrans" cxnId="{BA950300-CABA-42E7-87CB-14514873573A}">
      <dgm:prSet/>
      <dgm:spPr/>
      <dgm:t>
        <a:bodyPr/>
        <a:lstStyle/>
        <a:p>
          <a:endParaRPr lang="en-US"/>
        </a:p>
      </dgm:t>
    </dgm:pt>
    <dgm:pt modelId="{F55E5C56-CCB1-4BF8-B3DA-6B0DE44FF45E}" type="sibTrans" cxnId="{BA950300-CABA-42E7-87CB-14514873573A}">
      <dgm:prSet/>
      <dgm:spPr/>
      <dgm:t>
        <a:bodyPr/>
        <a:lstStyle/>
        <a:p>
          <a:endParaRPr lang="en-US"/>
        </a:p>
      </dgm:t>
    </dgm:pt>
    <dgm:pt modelId="{05FC7911-3DAE-4803-BD9A-765926EC719E}">
      <dgm:prSet/>
      <dgm:spPr/>
      <dgm:t>
        <a:bodyPr/>
        <a:lstStyle/>
        <a:p>
          <a:r>
            <a:rPr lang="de-DE"/>
            <a:t>Remote stellt diese Module bereit</a:t>
          </a:r>
          <a:endParaRPr lang="en-US"/>
        </a:p>
      </dgm:t>
    </dgm:pt>
    <dgm:pt modelId="{5D9AC266-3CD3-49B8-9756-018BB5A33FF6}" type="parTrans" cxnId="{C8BED048-7071-4B2A-98CF-091EC4FBAF1E}">
      <dgm:prSet/>
      <dgm:spPr/>
      <dgm:t>
        <a:bodyPr/>
        <a:lstStyle/>
        <a:p>
          <a:endParaRPr lang="en-US"/>
        </a:p>
      </dgm:t>
    </dgm:pt>
    <dgm:pt modelId="{B43CF3E9-D1BA-4F70-B503-02FCAFE4D6B0}" type="sibTrans" cxnId="{C8BED048-7071-4B2A-98CF-091EC4FBAF1E}">
      <dgm:prSet/>
      <dgm:spPr/>
      <dgm:t>
        <a:bodyPr/>
        <a:lstStyle/>
        <a:p>
          <a:endParaRPr lang="en-US"/>
        </a:p>
      </dgm:t>
    </dgm:pt>
    <dgm:pt modelId="{B975FC49-0657-4046-B027-011B84CBF32E}">
      <dgm:prSet/>
      <dgm:spPr/>
      <dgm:t>
        <a:bodyPr/>
        <a:lstStyle/>
        <a:p>
          <a:r>
            <a:rPr lang="de-DE"/>
            <a:t>Shared Modules optimieren die Ladezeit durch gemeinsame Nutzung </a:t>
          </a:r>
          <a:endParaRPr lang="en-US"/>
        </a:p>
      </dgm:t>
    </dgm:pt>
    <dgm:pt modelId="{84E204EB-7350-477B-B2A2-DDD902499E88}" type="parTrans" cxnId="{2EA04ADD-5BB0-4939-8A5A-C4303DFC441E}">
      <dgm:prSet/>
      <dgm:spPr/>
      <dgm:t>
        <a:bodyPr/>
        <a:lstStyle/>
        <a:p>
          <a:endParaRPr lang="en-US"/>
        </a:p>
      </dgm:t>
    </dgm:pt>
    <dgm:pt modelId="{6CB37480-0653-4E37-A6FE-CC889C7222A3}" type="sibTrans" cxnId="{2EA04ADD-5BB0-4939-8A5A-C4303DFC441E}">
      <dgm:prSet/>
      <dgm:spPr/>
      <dgm:t>
        <a:bodyPr/>
        <a:lstStyle/>
        <a:p>
          <a:endParaRPr lang="en-US"/>
        </a:p>
      </dgm:t>
    </dgm:pt>
    <dgm:pt modelId="{E69C31DE-A127-4706-BE17-787A896B598E}" type="pres">
      <dgm:prSet presAssocID="{DA7A1325-D3AE-4898-9A50-58456E6218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83B7CE-86DA-4696-AB82-E7DBDA9ACFF7}" type="pres">
      <dgm:prSet presAssocID="{62AD1BD7-E9B8-49A1-B9C0-44DD5DC5D0C7}" presName="hierRoot1" presStyleCnt="0"/>
      <dgm:spPr/>
    </dgm:pt>
    <dgm:pt modelId="{59A31F0B-011D-4847-858F-1E8A2A0A8AD1}" type="pres">
      <dgm:prSet presAssocID="{62AD1BD7-E9B8-49A1-B9C0-44DD5DC5D0C7}" presName="composite" presStyleCnt="0"/>
      <dgm:spPr/>
    </dgm:pt>
    <dgm:pt modelId="{07C39158-C218-4343-8FF1-ADE69A31C638}" type="pres">
      <dgm:prSet presAssocID="{62AD1BD7-E9B8-49A1-B9C0-44DD5DC5D0C7}" presName="background" presStyleLbl="node0" presStyleIdx="0" presStyleCnt="3"/>
      <dgm:spPr/>
    </dgm:pt>
    <dgm:pt modelId="{C7A0DE70-EB56-4B33-96C5-91A019456CA2}" type="pres">
      <dgm:prSet presAssocID="{62AD1BD7-E9B8-49A1-B9C0-44DD5DC5D0C7}" presName="text" presStyleLbl="fgAcc0" presStyleIdx="0" presStyleCnt="3">
        <dgm:presLayoutVars>
          <dgm:chPref val="3"/>
        </dgm:presLayoutVars>
      </dgm:prSet>
      <dgm:spPr/>
    </dgm:pt>
    <dgm:pt modelId="{0D68FB82-98A2-425C-AE43-64D2F7D0F513}" type="pres">
      <dgm:prSet presAssocID="{62AD1BD7-E9B8-49A1-B9C0-44DD5DC5D0C7}" presName="hierChild2" presStyleCnt="0"/>
      <dgm:spPr/>
    </dgm:pt>
    <dgm:pt modelId="{6E1A2EDF-43CC-4580-BB01-74C98534D25A}" type="pres">
      <dgm:prSet presAssocID="{05FC7911-3DAE-4803-BD9A-765926EC719E}" presName="hierRoot1" presStyleCnt="0"/>
      <dgm:spPr/>
    </dgm:pt>
    <dgm:pt modelId="{309E2805-C434-484C-862B-0A0686CCC05B}" type="pres">
      <dgm:prSet presAssocID="{05FC7911-3DAE-4803-BD9A-765926EC719E}" presName="composite" presStyleCnt="0"/>
      <dgm:spPr/>
    </dgm:pt>
    <dgm:pt modelId="{EBBCA122-8542-42BE-AFA4-06B2BE8F2CEF}" type="pres">
      <dgm:prSet presAssocID="{05FC7911-3DAE-4803-BD9A-765926EC719E}" presName="background" presStyleLbl="node0" presStyleIdx="1" presStyleCnt="3"/>
      <dgm:spPr/>
    </dgm:pt>
    <dgm:pt modelId="{5CB1EC78-C467-4575-B233-EA3B75B1746E}" type="pres">
      <dgm:prSet presAssocID="{05FC7911-3DAE-4803-BD9A-765926EC719E}" presName="text" presStyleLbl="fgAcc0" presStyleIdx="1" presStyleCnt="3">
        <dgm:presLayoutVars>
          <dgm:chPref val="3"/>
        </dgm:presLayoutVars>
      </dgm:prSet>
      <dgm:spPr/>
    </dgm:pt>
    <dgm:pt modelId="{D8388F70-8AEA-4F1C-8958-74506A9D2473}" type="pres">
      <dgm:prSet presAssocID="{05FC7911-3DAE-4803-BD9A-765926EC719E}" presName="hierChild2" presStyleCnt="0"/>
      <dgm:spPr/>
    </dgm:pt>
    <dgm:pt modelId="{56D9FC44-B2D0-4A07-897F-4155B2D9B5C5}" type="pres">
      <dgm:prSet presAssocID="{B975FC49-0657-4046-B027-011B84CBF32E}" presName="hierRoot1" presStyleCnt="0"/>
      <dgm:spPr/>
    </dgm:pt>
    <dgm:pt modelId="{BA9677CF-9EE7-4E24-980A-7262D8CCDE78}" type="pres">
      <dgm:prSet presAssocID="{B975FC49-0657-4046-B027-011B84CBF32E}" presName="composite" presStyleCnt="0"/>
      <dgm:spPr/>
    </dgm:pt>
    <dgm:pt modelId="{67D751A3-8C71-4EF0-9D31-91E00110AE25}" type="pres">
      <dgm:prSet presAssocID="{B975FC49-0657-4046-B027-011B84CBF32E}" presName="background" presStyleLbl="node0" presStyleIdx="2" presStyleCnt="3"/>
      <dgm:spPr/>
    </dgm:pt>
    <dgm:pt modelId="{E1422CA3-17DA-4382-B7CF-75533DA13B8F}" type="pres">
      <dgm:prSet presAssocID="{B975FC49-0657-4046-B027-011B84CBF32E}" presName="text" presStyleLbl="fgAcc0" presStyleIdx="2" presStyleCnt="3">
        <dgm:presLayoutVars>
          <dgm:chPref val="3"/>
        </dgm:presLayoutVars>
      </dgm:prSet>
      <dgm:spPr/>
    </dgm:pt>
    <dgm:pt modelId="{1593C5CE-A7B0-4B9D-B443-A1DC02F5CD93}" type="pres">
      <dgm:prSet presAssocID="{B975FC49-0657-4046-B027-011B84CBF32E}" presName="hierChild2" presStyleCnt="0"/>
      <dgm:spPr/>
    </dgm:pt>
  </dgm:ptLst>
  <dgm:cxnLst>
    <dgm:cxn modelId="{BA950300-CABA-42E7-87CB-14514873573A}" srcId="{DA7A1325-D3AE-4898-9A50-58456E6218F0}" destId="{62AD1BD7-E9B8-49A1-B9C0-44DD5DC5D0C7}" srcOrd="0" destOrd="0" parTransId="{10A85D0A-0D4B-4341-A32E-5E84DC66A431}" sibTransId="{F55E5C56-CCB1-4BF8-B3DA-6B0DE44FF45E}"/>
    <dgm:cxn modelId="{B6895128-4091-4E87-BE41-D516C3DD495C}" type="presOf" srcId="{B975FC49-0657-4046-B027-011B84CBF32E}" destId="{E1422CA3-17DA-4382-B7CF-75533DA13B8F}" srcOrd="0" destOrd="0" presId="urn:microsoft.com/office/officeart/2005/8/layout/hierarchy1"/>
    <dgm:cxn modelId="{44BD365B-D5FD-40D5-B92C-1EDA4E7683C1}" type="presOf" srcId="{05FC7911-3DAE-4803-BD9A-765926EC719E}" destId="{5CB1EC78-C467-4575-B233-EA3B75B1746E}" srcOrd="0" destOrd="0" presId="urn:microsoft.com/office/officeart/2005/8/layout/hierarchy1"/>
    <dgm:cxn modelId="{C8BED048-7071-4B2A-98CF-091EC4FBAF1E}" srcId="{DA7A1325-D3AE-4898-9A50-58456E6218F0}" destId="{05FC7911-3DAE-4803-BD9A-765926EC719E}" srcOrd="1" destOrd="0" parTransId="{5D9AC266-3CD3-49B8-9756-018BB5A33FF6}" sibTransId="{B43CF3E9-D1BA-4F70-B503-02FCAFE4D6B0}"/>
    <dgm:cxn modelId="{E5536DC1-2173-432E-9344-D160ECC86967}" type="presOf" srcId="{DA7A1325-D3AE-4898-9A50-58456E6218F0}" destId="{E69C31DE-A127-4706-BE17-787A896B598E}" srcOrd="0" destOrd="0" presId="urn:microsoft.com/office/officeart/2005/8/layout/hierarchy1"/>
    <dgm:cxn modelId="{112D87CE-EEAA-4B47-8E28-DDBF5E1CA889}" type="presOf" srcId="{62AD1BD7-E9B8-49A1-B9C0-44DD5DC5D0C7}" destId="{C7A0DE70-EB56-4B33-96C5-91A019456CA2}" srcOrd="0" destOrd="0" presId="urn:microsoft.com/office/officeart/2005/8/layout/hierarchy1"/>
    <dgm:cxn modelId="{2EA04ADD-5BB0-4939-8A5A-C4303DFC441E}" srcId="{DA7A1325-D3AE-4898-9A50-58456E6218F0}" destId="{B975FC49-0657-4046-B027-011B84CBF32E}" srcOrd="2" destOrd="0" parTransId="{84E204EB-7350-477B-B2A2-DDD902499E88}" sibTransId="{6CB37480-0653-4E37-A6FE-CC889C7222A3}"/>
    <dgm:cxn modelId="{93C4CA89-BD3E-4C2D-908D-B0492F61BF56}" type="presParOf" srcId="{E69C31DE-A127-4706-BE17-787A896B598E}" destId="{6383B7CE-86DA-4696-AB82-E7DBDA9ACFF7}" srcOrd="0" destOrd="0" presId="urn:microsoft.com/office/officeart/2005/8/layout/hierarchy1"/>
    <dgm:cxn modelId="{A60555C7-A2D2-48AF-8AC0-BA8B02EB83E2}" type="presParOf" srcId="{6383B7CE-86DA-4696-AB82-E7DBDA9ACFF7}" destId="{59A31F0B-011D-4847-858F-1E8A2A0A8AD1}" srcOrd="0" destOrd="0" presId="urn:microsoft.com/office/officeart/2005/8/layout/hierarchy1"/>
    <dgm:cxn modelId="{F7641BA4-8643-4846-AFD7-9B2272C75916}" type="presParOf" srcId="{59A31F0B-011D-4847-858F-1E8A2A0A8AD1}" destId="{07C39158-C218-4343-8FF1-ADE69A31C638}" srcOrd="0" destOrd="0" presId="urn:microsoft.com/office/officeart/2005/8/layout/hierarchy1"/>
    <dgm:cxn modelId="{AB99F2AB-0F0E-4767-A275-5895973E7D20}" type="presParOf" srcId="{59A31F0B-011D-4847-858F-1E8A2A0A8AD1}" destId="{C7A0DE70-EB56-4B33-96C5-91A019456CA2}" srcOrd="1" destOrd="0" presId="urn:microsoft.com/office/officeart/2005/8/layout/hierarchy1"/>
    <dgm:cxn modelId="{37DDC804-8A01-4147-9501-0BD49BDDAE32}" type="presParOf" srcId="{6383B7CE-86DA-4696-AB82-E7DBDA9ACFF7}" destId="{0D68FB82-98A2-425C-AE43-64D2F7D0F513}" srcOrd="1" destOrd="0" presId="urn:microsoft.com/office/officeart/2005/8/layout/hierarchy1"/>
    <dgm:cxn modelId="{0B1ECC4E-9BB0-4352-9CE2-52A8A8899283}" type="presParOf" srcId="{E69C31DE-A127-4706-BE17-787A896B598E}" destId="{6E1A2EDF-43CC-4580-BB01-74C98534D25A}" srcOrd="1" destOrd="0" presId="urn:microsoft.com/office/officeart/2005/8/layout/hierarchy1"/>
    <dgm:cxn modelId="{D53FF5A1-3DD3-414E-90FB-B62D514E2243}" type="presParOf" srcId="{6E1A2EDF-43CC-4580-BB01-74C98534D25A}" destId="{309E2805-C434-484C-862B-0A0686CCC05B}" srcOrd="0" destOrd="0" presId="urn:microsoft.com/office/officeart/2005/8/layout/hierarchy1"/>
    <dgm:cxn modelId="{9162F938-1FE2-4F05-8D7C-D132F359FAA6}" type="presParOf" srcId="{309E2805-C434-484C-862B-0A0686CCC05B}" destId="{EBBCA122-8542-42BE-AFA4-06B2BE8F2CEF}" srcOrd="0" destOrd="0" presId="urn:microsoft.com/office/officeart/2005/8/layout/hierarchy1"/>
    <dgm:cxn modelId="{A640F1BC-4A8B-458C-8D91-59801DF999F8}" type="presParOf" srcId="{309E2805-C434-484C-862B-0A0686CCC05B}" destId="{5CB1EC78-C467-4575-B233-EA3B75B1746E}" srcOrd="1" destOrd="0" presId="urn:microsoft.com/office/officeart/2005/8/layout/hierarchy1"/>
    <dgm:cxn modelId="{1AE012F8-095B-4BD1-BF6B-316CE8A3FF77}" type="presParOf" srcId="{6E1A2EDF-43CC-4580-BB01-74C98534D25A}" destId="{D8388F70-8AEA-4F1C-8958-74506A9D2473}" srcOrd="1" destOrd="0" presId="urn:microsoft.com/office/officeart/2005/8/layout/hierarchy1"/>
    <dgm:cxn modelId="{09909953-CBC5-45E0-BDE8-0EA50BABB118}" type="presParOf" srcId="{E69C31DE-A127-4706-BE17-787A896B598E}" destId="{56D9FC44-B2D0-4A07-897F-4155B2D9B5C5}" srcOrd="2" destOrd="0" presId="urn:microsoft.com/office/officeart/2005/8/layout/hierarchy1"/>
    <dgm:cxn modelId="{04322559-A7F6-4AF5-905C-3D518DD84490}" type="presParOf" srcId="{56D9FC44-B2D0-4A07-897F-4155B2D9B5C5}" destId="{BA9677CF-9EE7-4E24-980A-7262D8CCDE78}" srcOrd="0" destOrd="0" presId="urn:microsoft.com/office/officeart/2005/8/layout/hierarchy1"/>
    <dgm:cxn modelId="{9313244D-7344-456F-A6C5-F024390B61DD}" type="presParOf" srcId="{BA9677CF-9EE7-4E24-980A-7262D8CCDE78}" destId="{67D751A3-8C71-4EF0-9D31-91E00110AE25}" srcOrd="0" destOrd="0" presId="urn:microsoft.com/office/officeart/2005/8/layout/hierarchy1"/>
    <dgm:cxn modelId="{8EA90CC3-0768-43F8-93A9-02AF6EAFF0D4}" type="presParOf" srcId="{BA9677CF-9EE7-4E24-980A-7262D8CCDE78}" destId="{E1422CA3-17DA-4382-B7CF-75533DA13B8F}" srcOrd="1" destOrd="0" presId="urn:microsoft.com/office/officeart/2005/8/layout/hierarchy1"/>
    <dgm:cxn modelId="{71A77C64-7086-472E-A08E-DBAA87284ACD}" type="presParOf" srcId="{56D9FC44-B2D0-4A07-897F-4155B2D9B5C5}" destId="{1593C5CE-A7B0-4B9D-B443-A1DC02F5CD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50DB4-3A72-46A5-BBE1-508E0DF9B1F9}">
      <dsp:nvSpPr>
        <dsp:cNvPr id="0" name=""/>
        <dsp:cNvSpPr/>
      </dsp:nvSpPr>
      <dsp:spPr>
        <a:xfrm>
          <a:off x="0" y="149021"/>
          <a:ext cx="10378440" cy="687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Host – Application</a:t>
          </a:r>
          <a:endParaRPr lang="en-US" sz="2800" kern="1200"/>
        </a:p>
      </dsp:txBody>
      <dsp:txXfrm>
        <a:off x="33583" y="182604"/>
        <a:ext cx="10311274" cy="620794"/>
      </dsp:txXfrm>
    </dsp:sp>
    <dsp:sp modelId="{03D8A0E2-8343-483B-8987-1C5545E4ECA9}">
      <dsp:nvSpPr>
        <dsp:cNvPr id="0" name=""/>
        <dsp:cNvSpPr/>
      </dsp:nvSpPr>
      <dsp:spPr>
        <a:xfrm>
          <a:off x="0" y="836981"/>
          <a:ext cx="10378440" cy="76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51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200" kern="1200"/>
            <a:t>Container, der andere Micro-Frontends integriert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200" kern="1200"/>
            <a:t>Z.B. Ein Dashboard, das verschiedene Widgets (Micro-Frontends) integriert.</a:t>
          </a:r>
          <a:endParaRPr lang="en-US" sz="2200" kern="1200"/>
        </a:p>
      </dsp:txBody>
      <dsp:txXfrm>
        <a:off x="0" y="836981"/>
        <a:ext cx="10378440" cy="767970"/>
      </dsp:txXfrm>
    </dsp:sp>
    <dsp:sp modelId="{82208697-A060-4349-BB20-2664E29E2575}">
      <dsp:nvSpPr>
        <dsp:cNvPr id="0" name=""/>
        <dsp:cNvSpPr/>
      </dsp:nvSpPr>
      <dsp:spPr>
        <a:xfrm>
          <a:off x="0" y="1604951"/>
          <a:ext cx="10378440" cy="68796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Remote – Application</a:t>
          </a:r>
          <a:endParaRPr lang="en-US" sz="2800" kern="1200"/>
        </a:p>
      </dsp:txBody>
      <dsp:txXfrm>
        <a:off x="33583" y="1638534"/>
        <a:ext cx="10311274" cy="620794"/>
      </dsp:txXfrm>
    </dsp:sp>
    <dsp:sp modelId="{63905CB0-2CF6-42AF-9DD6-7727A93E21CA}">
      <dsp:nvSpPr>
        <dsp:cNvPr id="0" name=""/>
        <dsp:cNvSpPr/>
      </dsp:nvSpPr>
      <dsp:spPr>
        <a:xfrm>
          <a:off x="0" y="2292911"/>
          <a:ext cx="10378440" cy="76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51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200" kern="1200"/>
            <a:t>Ein Modul, das in der Host-Application verwendet wird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200" kern="1200"/>
            <a:t>Z.B. Ein Kalender-Widget, das im Dashboard angezeigt wird.</a:t>
          </a:r>
          <a:endParaRPr lang="en-US" sz="2200" kern="1200"/>
        </a:p>
      </dsp:txBody>
      <dsp:txXfrm>
        <a:off x="0" y="2292911"/>
        <a:ext cx="10378440" cy="767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56002-3A3E-4572-B111-F4BEBB4D617A}">
      <dsp:nvSpPr>
        <dsp:cNvPr id="0" name=""/>
        <dsp:cNvSpPr/>
      </dsp:nvSpPr>
      <dsp:spPr>
        <a:xfrm>
          <a:off x="0" y="9070"/>
          <a:ext cx="10378440" cy="761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Exposed Modules</a:t>
          </a:r>
          <a:endParaRPr lang="en-US" sz="3100" kern="1200"/>
        </a:p>
      </dsp:txBody>
      <dsp:txXfrm>
        <a:off x="37182" y="46252"/>
        <a:ext cx="10304076" cy="687306"/>
      </dsp:txXfrm>
    </dsp:sp>
    <dsp:sp modelId="{EAFA10CF-8E37-4B1B-80CF-33677C317221}">
      <dsp:nvSpPr>
        <dsp:cNvPr id="0" name=""/>
        <dsp:cNvSpPr/>
      </dsp:nvSpPr>
      <dsp:spPr>
        <a:xfrm>
          <a:off x="0" y="770740"/>
          <a:ext cx="1037844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51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400" kern="1200"/>
            <a:t>Module, die eine Remote-Application bereitstellt.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400" kern="1200"/>
            <a:t>Z.B. Ein "DatePicker"-Modul, das die Kalender-Logik exportiert.</a:t>
          </a:r>
          <a:endParaRPr lang="en-US" sz="2400" kern="1200"/>
        </a:p>
      </dsp:txBody>
      <dsp:txXfrm>
        <a:off x="0" y="770740"/>
        <a:ext cx="10378440" cy="834210"/>
      </dsp:txXfrm>
    </dsp:sp>
    <dsp:sp modelId="{A741FC27-64A5-4DB5-9B50-E7431F4376E4}">
      <dsp:nvSpPr>
        <dsp:cNvPr id="0" name=""/>
        <dsp:cNvSpPr/>
      </dsp:nvSpPr>
      <dsp:spPr>
        <a:xfrm>
          <a:off x="0" y="1604951"/>
          <a:ext cx="10378440" cy="76167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Shared Modules</a:t>
          </a:r>
          <a:endParaRPr lang="en-US" sz="3100" kern="1200"/>
        </a:p>
      </dsp:txBody>
      <dsp:txXfrm>
        <a:off x="37182" y="1642133"/>
        <a:ext cx="10304076" cy="687306"/>
      </dsp:txXfrm>
    </dsp:sp>
    <dsp:sp modelId="{0DBF191E-1238-4010-872B-71BDB363B97E}">
      <dsp:nvSpPr>
        <dsp:cNvPr id="0" name=""/>
        <dsp:cNvSpPr/>
      </dsp:nvSpPr>
      <dsp:spPr>
        <a:xfrm>
          <a:off x="0" y="2366621"/>
          <a:ext cx="1037844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51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400" kern="1200"/>
            <a:t>Abhängigkeiten, die zwischen Host und Remote geteilt werden.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400" kern="1200"/>
            <a:t>Z.B. Gemeinsame Nutzung von React und React-DOM.</a:t>
          </a:r>
          <a:endParaRPr lang="en-US" sz="2400" kern="1200"/>
        </a:p>
      </dsp:txBody>
      <dsp:txXfrm>
        <a:off x="0" y="2366621"/>
        <a:ext cx="10378440" cy="834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39158-C218-4343-8FF1-ADE69A31C638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0DE70-EB56-4B33-96C5-91A019456CA2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Der Host lädt die Module dynamisch zur Laufzeit</a:t>
          </a:r>
          <a:endParaRPr lang="en-US" sz="2200" kern="1200" dirty="0"/>
        </a:p>
      </dsp:txBody>
      <dsp:txXfrm>
        <a:off x="378614" y="886531"/>
        <a:ext cx="2810360" cy="1744948"/>
      </dsp:txXfrm>
    </dsp:sp>
    <dsp:sp modelId="{EBBCA122-8542-42BE-AFA4-06B2BE8F2CEF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1EC78-C467-4575-B233-EA3B75B1746E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Remote stellt diese Module bereit</a:t>
          </a:r>
          <a:endParaRPr lang="en-US" sz="2200" kern="1200"/>
        </a:p>
      </dsp:txBody>
      <dsp:txXfrm>
        <a:off x="3946203" y="886531"/>
        <a:ext cx="2810360" cy="1744948"/>
      </dsp:txXfrm>
    </dsp:sp>
    <dsp:sp modelId="{67D751A3-8C71-4EF0-9D31-91E00110AE2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22CA3-17DA-4382-B7CF-75533DA13B8F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Shared Modules optimieren die Ladezeit durch gemeinsame Nutzung </a:t>
          </a:r>
          <a:endParaRPr lang="en-US" sz="22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ABF6C-0DA1-6234-774A-1BBBC3BA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C56254-B68C-47F0-37F1-03FBB8B9C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BDC358-7C79-12EB-5709-70F3977A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4AA2-E114-4591-8F4B-26F409209038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B0BBCB-F8AC-8014-CC69-EA414E8A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41B1F0-8C25-4EBA-0ADD-8FD81167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BE91-E6F2-4091-84B2-4DCA8BEBC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66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D6ED6-60B4-AB5A-3262-0D49A525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13F36C-8A28-E6C4-54CF-EC831A956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2AFB0-0A77-36D2-3C2E-7438A1EA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4AA2-E114-4591-8F4B-26F409209038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CCDD2F-F674-2FFF-84EA-5AAE8A1B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6D1410-ED01-ADC0-0DE9-58040814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BE91-E6F2-4091-84B2-4DCA8BEBC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96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4FC9EF-958E-580C-355C-256083690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40A409-6422-E3F1-D839-A679195F7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6EBB42-B9F4-EC41-ABDC-4BA3A841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4AA2-E114-4591-8F4B-26F409209038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938FEA-897C-5C9C-61E8-B9DD12A1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1ACD80-7B77-4420-E41C-A1946DE4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BE91-E6F2-4091-84B2-4DCA8BEBC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03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E11C1-ACEC-EF4E-F5D8-746EEA7F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7AFEA-8690-0DCC-3C2B-D1F10139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4A5497-EA68-379C-515D-8732557C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4AA2-E114-4591-8F4B-26F409209038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C4CA9-8EE7-C999-B133-2D1A64D1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E6F74-A9CB-C5DC-ADF9-D59CDEE0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BE91-E6F2-4091-84B2-4DCA8BEBC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12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BFF27-C487-A23F-254A-EE363474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160BD7-1793-1903-5E54-DD4401621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ACD4E-327C-4BF4-0B88-CA71CE5D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4AA2-E114-4591-8F4B-26F409209038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C42E3-752B-BFA2-14C1-0DD58E74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D95EF7-AF7C-12C2-A344-FC500FE3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BE91-E6F2-4091-84B2-4DCA8BEBC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33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616B4-0398-05A2-2B9D-B78D27F6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6AC694-9B02-BCD4-7FBC-931D211E8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5754AE-FDF9-38DF-6131-98B8BA88D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33F4C9-4395-513D-0C7F-095E681A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4AA2-E114-4591-8F4B-26F409209038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FDD54F-C83F-B568-387A-91B09574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AC9F6-6AEB-6F78-1C32-A0632524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BE91-E6F2-4091-84B2-4DCA8BEBC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40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42BEA-78FC-CFF9-5FC2-A4BC0347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30C30F-0AF1-B520-C3A6-F50435A99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858542-563E-87DF-F0C3-DEC016074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0B513F-1AD9-AD2B-F655-2AC508BD4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970945-0708-495C-AE76-E4C67661E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E4EC73-28DD-3CF2-A949-C7D07588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4AA2-E114-4591-8F4B-26F409209038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065A46-80EA-49F6-0629-A447B3C3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3ED7CE-6273-1D6D-E3F6-398DF739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BE91-E6F2-4091-84B2-4DCA8BEBC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73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883F2-3524-916D-C536-9807BAE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345A4F-2A44-F658-7BFC-3928662E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4AA2-E114-4591-8F4B-26F409209038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7DEF2-6C38-5CE4-329A-DD13EB24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FB40F1-1C89-4229-E708-F7B76D24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BE91-E6F2-4091-84B2-4DCA8BEBC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2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6CC3A4-81AE-47E0-E21D-0CC5DF5E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4AA2-E114-4591-8F4B-26F409209038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B9F4D2-8193-78A6-5ECB-22786A75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49D5C3-C20C-0B97-353E-269BF61E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BE91-E6F2-4091-84B2-4DCA8BEBC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2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5BD2A-9B5B-CAC0-7B87-4D1F34BB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4444D1-033D-8256-7E4E-C3D87C787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970F19-7DA1-5A94-076E-698442729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EC50F6-22C4-5DEC-AFE3-38F4B0BA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4AA2-E114-4591-8F4B-26F409209038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4E30E1-AD9F-D82C-2B3E-9A9904F6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8EC473-4808-F69D-B1D9-34199CB6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BE91-E6F2-4091-84B2-4DCA8BEBC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6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B00E3-8331-BA44-C49C-A7A8F5B6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2B4484-D454-8432-5ED3-5915C254F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CDF7DA-43D1-DEB8-15F7-7EA8C59E0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D2CCAB-0402-FD46-2245-7ED9B879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4AA2-E114-4591-8F4B-26F409209038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0E7EB7-A9F2-8D59-8256-290B6E80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8F32E5-A805-5D11-87AF-A363A632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BE91-E6F2-4091-84B2-4DCA8BEBC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81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80B711-E099-BFB5-5A77-E517CFA6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501C11-DAA9-F98F-AFF3-A529E325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7108D1-8692-5979-54EB-7D14DD823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84AA2-E114-4591-8F4B-26F409209038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88741-E482-169B-6F0F-CD678ED0C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7749D-1213-8218-7164-986A5D41E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EFBE91-E6F2-4091-84B2-4DCA8BEBC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25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concepts/module-federation/" TargetMode="External"/><Relationship Id="rId2" Type="http://schemas.openxmlformats.org/officeDocument/2006/relationships/hyperlink" Target="https://developer.mozilla.org/en-US/docs/Web/API/Web_compon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dule-federation/module-federation-example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jpeg"/><Relationship Id="rId7" Type="http://schemas.openxmlformats.org/officeDocument/2006/relationships/hyperlink" Target="https://medium.com/dazn-tech/how-dazn-manages-micro-frontend-infrastructure-f045d7c634c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tflixtechblog.com/how-we-build-micro-frontends-with-lattice-22b8635f77ea" TargetMode="External"/><Relationship Id="rId5" Type="http://schemas.openxmlformats.org/officeDocument/2006/relationships/hyperlink" Target="https://aws.amazon.com/de/blogs/architecture/micro-frontend-architectures-on-aws/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similarweb.com/de/browsers/worldwide/deskt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niuse.com/?search=custom%20eve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gle-spa/single-spa" TargetMode="External"/><Relationship Id="rId2" Type="http://schemas.openxmlformats.org/officeDocument/2006/relationships/hyperlink" Target="https://developer.mozilla.org/en-US/docs/Web/HTML/Element/ifr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ngle-spa.js.org/docs/getting-started-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102770-BAED-575A-BD6D-2AD93FD74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de-DE" sz="4500" dirty="0"/>
              <a:t>Herzlich </a:t>
            </a:r>
            <a:r>
              <a:rPr lang="de-DE" sz="4500" dirty="0" err="1"/>
              <a:t>Willkomen</a:t>
            </a:r>
            <a:r>
              <a:rPr lang="de-DE" sz="4500" dirty="0"/>
              <a:t> zum Workshop:</a:t>
            </a:r>
            <a:br>
              <a:rPr lang="de-DE" sz="4500" dirty="0"/>
            </a:br>
            <a:r>
              <a:rPr lang="de-DE" sz="4500" dirty="0"/>
              <a:t>Micro-</a:t>
            </a:r>
            <a:r>
              <a:rPr lang="de-DE" sz="4500" dirty="0" err="1"/>
              <a:t>Frontends</a:t>
            </a:r>
            <a:r>
              <a:rPr lang="de-DE" sz="4500" dirty="0"/>
              <a:t> </a:t>
            </a:r>
            <a:br>
              <a:rPr lang="de-DE" sz="4500" dirty="0"/>
            </a:br>
            <a:r>
              <a:rPr lang="de-DE" sz="4500" dirty="0"/>
              <a:t>mit </a:t>
            </a:r>
            <a:br>
              <a:rPr lang="de-DE" sz="4500" dirty="0"/>
            </a:br>
            <a:r>
              <a:rPr lang="de-DE" sz="4500" dirty="0" err="1"/>
              <a:t>Webpack</a:t>
            </a:r>
            <a:r>
              <a:rPr lang="de-DE" sz="4500" dirty="0"/>
              <a:t> - Module </a:t>
            </a:r>
            <a:r>
              <a:rPr lang="de-DE" sz="4500" dirty="0" err="1"/>
              <a:t>Federation</a:t>
            </a:r>
            <a:endParaRPr lang="de-DE" sz="4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47D495-D58D-913D-548C-545F6EBF9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de-DE" sz="1500"/>
              <a:t>Von</a:t>
            </a:r>
          </a:p>
          <a:p>
            <a:r>
              <a:rPr lang="de-DE" sz="1500"/>
              <a:t>Maik Roth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3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C2667-E3DD-C79D-D856-A1E24CBB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2"/>
            <a:ext cx="10515600" cy="1325563"/>
          </a:xfrm>
        </p:spPr>
        <p:txBody>
          <a:bodyPr/>
          <a:lstStyle/>
          <a:p>
            <a:r>
              <a:rPr lang="de-DE" dirty="0"/>
              <a:t>Ansätze zur Implementierung von Micro-</a:t>
            </a:r>
            <a:r>
              <a:rPr lang="de-DE" dirty="0" err="1"/>
              <a:t>Frontends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0FDF648-65A4-4DE4-D554-347E968966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01468"/>
              </p:ext>
            </p:extLst>
          </p:nvPr>
        </p:nvGraphicFramePr>
        <p:xfrm>
          <a:off x="838200" y="1674518"/>
          <a:ext cx="10515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785006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539685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859987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48807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Resourcen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45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Web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Standardisiert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Wiederverwendbar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Kann in verschiedenen Projekten verwendet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Begrenzte Browser-Unterstützung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Komplexität bei State-Management-Integration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MDN – Web Components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8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Webpack</a:t>
                      </a:r>
                      <a:r>
                        <a:rPr lang="de-DE" dirty="0"/>
                        <a:t> - Module </a:t>
                      </a:r>
                      <a:r>
                        <a:rPr lang="de-DE" dirty="0" err="1"/>
                        <a:t>Federation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Dynamisches Laden zur Laufzeit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Unterstützung von Code-Splitting und Sharing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Schnelles Setup für Anwendungen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Abhängigkeit von </a:t>
                      </a:r>
                      <a:r>
                        <a:rPr lang="de-DE" dirty="0" err="1"/>
                        <a:t>Webpack</a:t>
                      </a:r>
                      <a:endParaRPr lang="de-DE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Erfordert ein tiefes Verständnis der Webpack-Konfiguration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Webpack-Module </a:t>
                      </a:r>
                      <a:r>
                        <a:rPr lang="de-DE" dirty="0" err="1">
                          <a:hlinkClick r:id="rId3"/>
                        </a:rPr>
                        <a:t>Federation</a:t>
                      </a:r>
                      <a:endParaRPr lang="de-DE" dirty="0"/>
                    </a:p>
                    <a:p>
                      <a:endParaRPr lang="de-DE" dirty="0">
                        <a:hlinkClick r:id="rId4"/>
                      </a:endParaRPr>
                    </a:p>
                    <a:p>
                      <a:r>
                        <a:rPr lang="de-DE" dirty="0">
                          <a:hlinkClick r:id="rId4"/>
                        </a:rPr>
                        <a:t>Module-</a:t>
                      </a:r>
                      <a:r>
                        <a:rPr lang="de-DE" dirty="0" err="1">
                          <a:hlinkClick r:id="rId4"/>
                        </a:rPr>
                        <a:t>Federation</a:t>
                      </a:r>
                      <a:r>
                        <a:rPr lang="de-DE" dirty="0">
                          <a:hlinkClick r:id="rId4"/>
                        </a:rPr>
                        <a:t> Beispiele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31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30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7E6389-85DB-C478-9988-2667F505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de-DE" dirty="0"/>
              <a:t>Real-World Beispiele 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 descr="Amazon.de: Digitaler Amazon.de Gutschein (Blaues Amazon Logo): Gift Cards">
            <a:extLst>
              <a:ext uri="{FF2B5EF4-FFF2-40B4-BE49-F238E27FC236}">
                <a16:creationId xmlns:a16="http://schemas.microsoft.com/office/drawing/2014/main" id="{86A43E06-C00B-AA2D-A3FE-630AB482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627" y="2198386"/>
            <a:ext cx="1749224" cy="107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bout Netflix - Neuigkeiten">
            <a:extLst>
              <a:ext uri="{FF2B5EF4-FFF2-40B4-BE49-F238E27FC236}">
                <a16:creationId xmlns:a16="http://schemas.microsoft.com/office/drawing/2014/main" id="{2D99C833-394B-E101-7460-F6720CD5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086" y="2085271"/>
            <a:ext cx="1749224" cy="105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4719506-95F4-4255-A676-741A1C46D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996" y="4396717"/>
            <a:ext cx="1316158" cy="131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22B800D-A3AC-DAD0-F0C3-E15A7E40386C}"/>
              </a:ext>
            </a:extLst>
          </p:cNvPr>
          <p:cNvSpPr txBox="1"/>
          <p:nvPr/>
        </p:nvSpPr>
        <p:spPr>
          <a:xfrm>
            <a:off x="5953536" y="3242654"/>
            <a:ext cx="3222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Web Components, </a:t>
            </a:r>
          </a:p>
          <a:p>
            <a:pPr algn="ctr"/>
            <a:r>
              <a:rPr lang="de-DE" dirty="0" err="1"/>
              <a:t>Webpack</a:t>
            </a:r>
            <a:r>
              <a:rPr lang="de-DE" dirty="0"/>
              <a:t> - Module </a:t>
            </a:r>
            <a:r>
              <a:rPr lang="de-DE" dirty="0" err="1"/>
              <a:t>Federation</a:t>
            </a:r>
            <a:endParaRPr lang="de-DE" dirty="0"/>
          </a:p>
          <a:p>
            <a:pPr algn="ctr"/>
            <a:r>
              <a:rPr lang="de-DE" dirty="0"/>
              <a:t>Source: </a:t>
            </a:r>
            <a:r>
              <a:rPr lang="de-DE" dirty="0" err="1">
                <a:hlinkClick r:id="rId5"/>
              </a:rPr>
              <a:t>TechBlog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EE383D-BAC1-A458-4215-90039C729C6A}"/>
              </a:ext>
            </a:extLst>
          </p:cNvPr>
          <p:cNvSpPr txBox="1"/>
          <p:nvPr/>
        </p:nvSpPr>
        <p:spPr>
          <a:xfrm>
            <a:off x="1768158" y="3107533"/>
            <a:ext cx="312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Lattice</a:t>
            </a:r>
            <a:r>
              <a:rPr lang="de-DE" dirty="0"/>
              <a:t>, verwendet  </a:t>
            </a:r>
          </a:p>
          <a:p>
            <a:pPr algn="ctr"/>
            <a:r>
              <a:rPr lang="de-DE" dirty="0" err="1"/>
              <a:t>Webpack</a:t>
            </a:r>
            <a:r>
              <a:rPr lang="de-DE" dirty="0"/>
              <a:t> – Modul </a:t>
            </a:r>
            <a:r>
              <a:rPr lang="de-DE" dirty="0" err="1"/>
              <a:t>Federation</a:t>
            </a:r>
            <a:endParaRPr lang="de-DE" dirty="0"/>
          </a:p>
          <a:p>
            <a:pPr algn="ctr"/>
            <a:r>
              <a:rPr lang="de-DE" dirty="0"/>
              <a:t>Source: </a:t>
            </a:r>
            <a:r>
              <a:rPr lang="de-DE" dirty="0" err="1">
                <a:hlinkClick r:id="rId6"/>
              </a:rPr>
              <a:t>TechBlog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8A629A5-D199-25D3-D88A-45F0199B8910}"/>
              </a:ext>
            </a:extLst>
          </p:cNvPr>
          <p:cNvSpPr txBox="1"/>
          <p:nvPr/>
        </p:nvSpPr>
        <p:spPr>
          <a:xfrm>
            <a:off x="2696617" y="5727057"/>
            <a:ext cx="351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Bootstrap,</a:t>
            </a:r>
          </a:p>
          <a:p>
            <a:pPr algn="ctr"/>
            <a:r>
              <a:rPr lang="de-DE" dirty="0" err="1"/>
              <a:t>Webpack</a:t>
            </a:r>
            <a:r>
              <a:rPr lang="de-DE" dirty="0"/>
              <a:t> - Modul </a:t>
            </a:r>
            <a:r>
              <a:rPr lang="de-DE" dirty="0" err="1"/>
              <a:t>Federation</a:t>
            </a:r>
            <a:endParaRPr lang="de-DE" dirty="0"/>
          </a:p>
          <a:p>
            <a:pPr algn="ctr"/>
            <a:r>
              <a:rPr lang="de-DE" dirty="0"/>
              <a:t>Source: </a:t>
            </a:r>
            <a:r>
              <a:rPr lang="de-DE" dirty="0" err="1">
                <a:hlinkClick r:id="rId7"/>
              </a:rPr>
              <a:t>Dazn</a:t>
            </a:r>
            <a:r>
              <a:rPr lang="de-DE" dirty="0">
                <a:hlinkClick r:id="rId7"/>
              </a:rPr>
              <a:t>-Tech</a:t>
            </a:r>
            <a:endParaRPr lang="de-DE" dirty="0"/>
          </a:p>
        </p:txBody>
      </p:sp>
      <p:pic>
        <p:nvPicPr>
          <p:cNvPr id="2052" name="Picture 4" descr="SAP – Wikipedia">
            <a:extLst>
              <a:ext uri="{FF2B5EF4-FFF2-40B4-BE49-F238E27FC236}">
                <a16:creationId xmlns:a16="http://schemas.microsoft.com/office/drawing/2014/main" id="{2A574192-C878-38A7-20C6-0D90AA43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45" y="4419911"/>
            <a:ext cx="2251555" cy="111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9B70FAF-7C04-A0D0-4F3C-4FD1D275D8C8}"/>
              </a:ext>
            </a:extLst>
          </p:cNvPr>
          <p:cNvSpPr txBox="1"/>
          <p:nvPr/>
        </p:nvSpPr>
        <p:spPr>
          <a:xfrm>
            <a:off x="7193207" y="5570458"/>
            <a:ext cx="342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 Luigi,</a:t>
            </a:r>
          </a:p>
          <a:p>
            <a:pPr algn="ctr"/>
            <a:r>
              <a:rPr lang="de-DE" dirty="0"/>
              <a:t>Module </a:t>
            </a:r>
            <a:r>
              <a:rPr lang="de-DE" dirty="0" err="1"/>
              <a:t>Federation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514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EAFC5-866D-B60C-8647-77601441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Webpack</a:t>
            </a:r>
            <a:r>
              <a:rPr lang="de-DE" dirty="0"/>
              <a:t> im Vergleich zu anderen </a:t>
            </a:r>
            <a:br>
              <a:rPr lang="de-DE" dirty="0"/>
            </a:br>
            <a:r>
              <a:rPr lang="de-DE" dirty="0"/>
              <a:t>JS-</a:t>
            </a:r>
            <a:r>
              <a:rPr lang="de-DE" dirty="0" err="1"/>
              <a:t>Bundlern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B2DA0130-52A7-56FC-0531-59AD18A59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9231"/>
            <a:ext cx="10515600" cy="394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1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BD9406-B42D-523F-7639-9C8B5CEF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Warum Webpack?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9BC0B5-08B6-821E-C2B7-3C7E38052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Flexibilität und Modularität</a:t>
            </a:r>
          </a:p>
          <a:p>
            <a:r>
              <a:rPr lang="de-DE" sz="2200" dirty="0"/>
              <a:t>Features wie </a:t>
            </a:r>
          </a:p>
          <a:p>
            <a:pPr lvl="1"/>
            <a:r>
              <a:rPr lang="de-DE" sz="2200" dirty="0"/>
              <a:t>Code Splitting</a:t>
            </a:r>
          </a:p>
          <a:p>
            <a:pPr lvl="1"/>
            <a:r>
              <a:rPr lang="de-DE" sz="2200" dirty="0" err="1"/>
              <a:t>Tree</a:t>
            </a:r>
            <a:r>
              <a:rPr lang="de-DE" sz="2200" dirty="0"/>
              <a:t> </a:t>
            </a:r>
            <a:r>
              <a:rPr lang="de-DE" sz="2200" dirty="0" err="1"/>
              <a:t>Shaking</a:t>
            </a:r>
            <a:endParaRPr lang="de-DE" sz="2200" dirty="0"/>
          </a:p>
          <a:p>
            <a:pPr lvl="1"/>
            <a:r>
              <a:rPr lang="de-DE" sz="2200" dirty="0"/>
              <a:t>Caching</a:t>
            </a:r>
          </a:p>
          <a:p>
            <a:r>
              <a:rPr lang="de-DE" sz="2200" dirty="0"/>
              <a:t>Aktive und große Community</a:t>
            </a:r>
          </a:p>
          <a:p>
            <a:r>
              <a:rPr lang="de-DE" sz="2200" dirty="0"/>
              <a:t>Ermöglicht Micro-</a:t>
            </a:r>
            <a:r>
              <a:rPr lang="de-DE" sz="2200" dirty="0" err="1"/>
              <a:t>Frontends</a:t>
            </a:r>
            <a:r>
              <a:rPr lang="de-DE" sz="2200" dirty="0"/>
              <a:t> durch das </a:t>
            </a:r>
            <a:r>
              <a:rPr lang="de-DE" sz="2200" b="1" dirty="0"/>
              <a:t>Module </a:t>
            </a:r>
            <a:r>
              <a:rPr lang="de-DE" sz="2200" b="1" dirty="0" err="1"/>
              <a:t>Federation</a:t>
            </a:r>
            <a:r>
              <a:rPr lang="de-DE" sz="2200" b="1" dirty="0"/>
              <a:t> Plugin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85729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F4002A-676A-929F-3CCE-134FFE6D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de-DE" sz="5400" dirty="0"/>
              <a:t>Was ist das Module </a:t>
            </a:r>
            <a:r>
              <a:rPr lang="de-DE" sz="5400" dirty="0" err="1"/>
              <a:t>Federation</a:t>
            </a:r>
            <a:r>
              <a:rPr lang="de-DE" sz="5400" dirty="0"/>
              <a:t> Plugin?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E0380-20FE-4D59-E82A-8E0FEA826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Eingeführt  </a:t>
            </a:r>
            <a:r>
              <a:rPr lang="de-DE" sz="2400" dirty="0" err="1"/>
              <a:t>Webpack</a:t>
            </a:r>
            <a:r>
              <a:rPr lang="de-DE" sz="2400" dirty="0"/>
              <a:t> 5</a:t>
            </a:r>
          </a:p>
          <a:p>
            <a:r>
              <a:rPr lang="de-DE" sz="2400" dirty="0"/>
              <a:t>Ermöglicht das dynamische Teilen und Laden von Code zur Laufzeit zwischen unterschiedlichen Projekten.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Warum ist das wichtig?</a:t>
            </a:r>
          </a:p>
          <a:p>
            <a:r>
              <a:rPr lang="de-DE" sz="2400" dirty="0"/>
              <a:t>Ideal für die modulare Struktur von Micro-</a:t>
            </a:r>
            <a:r>
              <a:rPr lang="de-DE" sz="2400" dirty="0" err="1"/>
              <a:t>Frontends</a:t>
            </a:r>
            <a:r>
              <a:rPr lang="de-DE" sz="2400" dirty="0"/>
              <a:t>.</a:t>
            </a:r>
          </a:p>
          <a:p>
            <a:r>
              <a:rPr lang="de-DE" sz="2400" dirty="0"/>
              <a:t>Fördert Wiederverwendbarkeit und Modularität</a:t>
            </a:r>
          </a:p>
        </p:txBody>
      </p:sp>
    </p:spTree>
    <p:extLst>
      <p:ext uri="{BB962C8B-B14F-4D97-AF65-F5344CB8AC3E}">
        <p14:creationId xmlns:p14="http://schemas.microsoft.com/office/powerpoint/2010/main" val="45612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EA36CC-C404-D341-2B2F-F036A7B4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Hauptkonzepte von Module Federation</a:t>
            </a:r>
          </a:p>
        </p:txBody>
      </p: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14615AD7-360C-241F-0990-8FFCB6FA5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52632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606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EA36CC-C404-D341-2B2F-F036A7B4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Hauptkonzepte von Module Federation</a:t>
            </a:r>
          </a:p>
        </p:txBody>
      </p: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F5E29F93-6519-8651-9544-DFDC1C069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27623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29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D8C635-2F98-819F-EFB1-CE4B9570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Wie funktioniert Module Federation?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F89A49C-C06E-A84E-680D-B32EEAAB3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56511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717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60269B-3C27-C8C5-2D71-EA32E6F3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de-DE" sz="3700"/>
              <a:t>Wie Micro-Frontends mit Webpack Module Federation erstellen?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9AD3AD-8F7C-C1FC-A97E-5DA78FE8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/>
              <a:t>Manueller Ansatz:</a:t>
            </a:r>
          </a:p>
          <a:p>
            <a:pPr lvl="1">
              <a:buFontTx/>
              <a:buChar char="-"/>
            </a:pPr>
            <a:r>
              <a:rPr lang="de-DE" sz="2000"/>
              <a:t>Projektstruktur festlegen</a:t>
            </a:r>
          </a:p>
          <a:p>
            <a:pPr lvl="1">
              <a:buFontTx/>
              <a:buChar char="-"/>
            </a:pPr>
            <a:r>
              <a:rPr lang="de-DE" sz="2000"/>
              <a:t>Dependencies installieren</a:t>
            </a:r>
          </a:p>
          <a:p>
            <a:pPr lvl="1">
              <a:buFontTx/>
              <a:buChar char="-"/>
            </a:pPr>
            <a:r>
              <a:rPr lang="de-DE" sz="2000"/>
              <a:t>Komponenten erstellen</a:t>
            </a:r>
          </a:p>
          <a:p>
            <a:pPr lvl="1">
              <a:buFontTx/>
              <a:buChar char="-"/>
            </a:pPr>
            <a:r>
              <a:rPr lang="de-DE" sz="2000"/>
              <a:t>Webpack Konfiguration schreiben</a:t>
            </a:r>
          </a:p>
          <a:p>
            <a:pPr marL="0" indent="0">
              <a:buNone/>
            </a:pPr>
            <a:r>
              <a:rPr lang="de-DE" sz="2000"/>
              <a:t>Verwendung von Hilfs-Tools</a:t>
            </a:r>
          </a:p>
          <a:p>
            <a:pPr lvl="1">
              <a:buFontTx/>
              <a:buChar char="-"/>
            </a:pPr>
            <a:r>
              <a:rPr lang="de-DE" sz="2000"/>
              <a:t>npx webpack init -&gt; erstellt grundlegende Webpack Konfiguration</a:t>
            </a:r>
          </a:p>
          <a:p>
            <a:pPr marL="0" indent="0">
              <a:buNone/>
            </a:pPr>
            <a:r>
              <a:rPr lang="de-DE" sz="2000"/>
              <a:t>Komplettlösungen</a:t>
            </a:r>
          </a:p>
          <a:p>
            <a:pPr marL="457200" lvl="1" indent="0">
              <a:buNone/>
            </a:pPr>
            <a:r>
              <a:rPr lang="de-DE" sz="2000"/>
              <a:t>- npx create-mf-app -&gt; Generiert eine vollständige, lauffähige Anwendung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5AA54-9A27-619A-93C3-1E1679F0F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16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7829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275B49-38E6-CAB7-ED68-AFCA77A9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Beispiel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mit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create-mf-app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864EFFC8-BC7B-F13E-A11F-92EAC6D9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pPr marL="742950" indent="-457200">
              <a:buFont typeface="+mj-lt"/>
              <a:buAutoNum type="arabicPeriod"/>
            </a:pPr>
            <a:r>
              <a:rPr lang="en-US" sz="1900" dirty="0" err="1"/>
              <a:t>Erstelle</a:t>
            </a:r>
            <a:r>
              <a:rPr lang="en-US" sz="1900" dirty="0"/>
              <a:t> </a:t>
            </a:r>
            <a:r>
              <a:rPr lang="en-US" sz="1900" dirty="0" err="1"/>
              <a:t>ein</a:t>
            </a:r>
            <a:r>
              <a:rPr lang="en-US" sz="1900" dirty="0"/>
              <a:t> </a:t>
            </a:r>
            <a:r>
              <a:rPr lang="en-US" sz="1900" dirty="0" err="1"/>
              <a:t>neues</a:t>
            </a:r>
            <a:r>
              <a:rPr lang="en-US" sz="1900" dirty="0"/>
              <a:t> </a:t>
            </a:r>
            <a:r>
              <a:rPr lang="en-US" sz="1900" dirty="0" err="1"/>
              <a:t>Projekt</a:t>
            </a:r>
            <a:endParaRPr lang="en-US" sz="1900" dirty="0"/>
          </a:p>
          <a:p>
            <a:pPr marL="742950" indent="-457200">
              <a:buFont typeface="+mj-lt"/>
              <a:buAutoNum type="arabicPeriod"/>
            </a:pPr>
            <a:r>
              <a:rPr lang="en-US" sz="1900" dirty="0" err="1"/>
              <a:t>Im</a:t>
            </a:r>
            <a:r>
              <a:rPr lang="en-US" sz="1900" dirty="0"/>
              <a:t> Terminal „</a:t>
            </a:r>
            <a:r>
              <a:rPr lang="en-US" sz="1900" dirty="0" err="1"/>
              <a:t>npx</a:t>
            </a:r>
            <a:r>
              <a:rPr lang="en-US" sz="1900" dirty="0"/>
              <a:t> create-mf-app“ </a:t>
            </a:r>
            <a:r>
              <a:rPr lang="en-US" sz="1900" dirty="0" err="1"/>
              <a:t>ausführen</a:t>
            </a:r>
            <a:endParaRPr lang="en-US" sz="1900" dirty="0"/>
          </a:p>
          <a:p>
            <a:pPr marL="742950" indent="-457200">
              <a:buFont typeface="+mj-lt"/>
              <a:buAutoNum type="arabicPeriod"/>
            </a:pPr>
            <a:r>
              <a:rPr lang="en-US" sz="1900" dirty="0"/>
              <a:t>Gib der App </a:t>
            </a:r>
            <a:r>
              <a:rPr lang="en-US" sz="1900" dirty="0" err="1"/>
              <a:t>einen</a:t>
            </a:r>
            <a:r>
              <a:rPr lang="en-US" sz="1900" dirty="0"/>
              <a:t> </a:t>
            </a:r>
          </a:p>
          <a:p>
            <a:pPr marL="1200150" lvl="1" indent="-457200">
              <a:buFont typeface="+mj-lt"/>
              <a:buAutoNum type="arabicPeriod"/>
            </a:pPr>
            <a:r>
              <a:rPr lang="en-US" sz="1900" dirty="0" err="1"/>
              <a:t>Namen</a:t>
            </a:r>
            <a:r>
              <a:rPr lang="en-US" sz="1900" dirty="0"/>
              <a:t> (host, header, content), </a:t>
            </a:r>
          </a:p>
          <a:p>
            <a:pPr marL="1200150" lvl="1" indent="-457200">
              <a:buFont typeface="+mj-lt"/>
              <a:buAutoNum type="arabicPeriod"/>
            </a:pPr>
            <a:r>
              <a:rPr lang="en-US" sz="1900" dirty="0"/>
              <a:t>Type (Application), </a:t>
            </a:r>
          </a:p>
          <a:p>
            <a:pPr marL="1200150" lvl="1" indent="-457200">
              <a:buFont typeface="+mj-lt"/>
              <a:buAutoNum type="arabicPeriod"/>
            </a:pPr>
            <a:r>
              <a:rPr lang="en-US" sz="1900" dirty="0"/>
              <a:t>Port (8080, 8081, 8082), </a:t>
            </a:r>
          </a:p>
          <a:p>
            <a:pPr marL="1200150" lvl="1" indent="-457200">
              <a:buFont typeface="+mj-lt"/>
              <a:buAutoNum type="arabicPeriod"/>
            </a:pPr>
            <a:r>
              <a:rPr lang="en-US" sz="1900" dirty="0"/>
              <a:t>Framework (react), </a:t>
            </a:r>
          </a:p>
          <a:p>
            <a:pPr marL="1200150" lvl="1" indent="-457200">
              <a:buFont typeface="+mj-lt"/>
              <a:buAutoNum type="arabicPeriod"/>
            </a:pPr>
            <a:r>
              <a:rPr lang="en-US" sz="1900" dirty="0"/>
              <a:t>Language (</a:t>
            </a:r>
            <a:r>
              <a:rPr lang="en-US" sz="1900" dirty="0" err="1"/>
              <a:t>javascript</a:t>
            </a:r>
            <a:r>
              <a:rPr lang="en-US" sz="1900" dirty="0"/>
              <a:t>), </a:t>
            </a:r>
          </a:p>
          <a:p>
            <a:pPr marL="1200150" lvl="1" indent="-457200">
              <a:buFont typeface="+mj-lt"/>
              <a:buAutoNum type="arabicPeriod"/>
            </a:pPr>
            <a:r>
              <a:rPr lang="en-US" sz="1900" dirty="0"/>
              <a:t>CSS (CSS), </a:t>
            </a:r>
          </a:p>
          <a:p>
            <a:pPr marL="1200150" lvl="1" indent="-457200">
              <a:buFont typeface="+mj-lt"/>
              <a:buAutoNum type="arabicPeriod"/>
            </a:pPr>
            <a:r>
              <a:rPr lang="en-US" sz="1900" dirty="0"/>
              <a:t>Bundler (Webpack).</a:t>
            </a:r>
          </a:p>
          <a:p>
            <a:pPr marL="457200" lvl="1"/>
            <a:endParaRPr lang="en-US" sz="19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D4ED276-24D1-4A4A-AA08-067EF05730F4}"/>
              </a:ext>
            </a:extLst>
          </p:cNvPr>
          <p:cNvSpPr txBox="1"/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4.  </a:t>
            </a:r>
            <a:r>
              <a:rPr lang="en-US" sz="2000" dirty="0" err="1"/>
              <a:t>Nächste</a:t>
            </a:r>
            <a:r>
              <a:rPr lang="en-US" sz="2000" dirty="0"/>
              <a:t> </a:t>
            </a:r>
            <a:r>
              <a:rPr lang="en-US" sz="2000" dirty="0" err="1"/>
              <a:t>Schritte</a:t>
            </a:r>
            <a:r>
              <a:rPr lang="en-US" sz="2000" dirty="0"/>
              <a:t>:</a:t>
            </a:r>
          </a:p>
          <a:p>
            <a:pPr marL="6858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cd &lt;</a:t>
            </a:r>
            <a:r>
              <a:rPr lang="en-US" sz="2000" dirty="0" err="1"/>
              <a:t>NameDerApp</a:t>
            </a:r>
            <a:r>
              <a:rPr lang="en-US" sz="2000" dirty="0"/>
              <a:t>&gt;  	  </a:t>
            </a:r>
          </a:p>
          <a:p>
            <a:pPr marL="6858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/>
              <a:t>npm</a:t>
            </a:r>
            <a:r>
              <a:rPr lang="en-US" sz="2000" dirty="0"/>
              <a:t> install</a:t>
            </a:r>
          </a:p>
          <a:p>
            <a:pPr marL="6858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/>
              <a:t>npm</a:t>
            </a:r>
            <a:r>
              <a:rPr lang="en-US" sz="2000" dirty="0"/>
              <a:t> start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Für </a:t>
            </a:r>
            <a:r>
              <a:rPr lang="en-US" sz="2000" dirty="0" err="1"/>
              <a:t>jedes</a:t>
            </a:r>
            <a:r>
              <a:rPr lang="en-US" sz="2000" dirty="0"/>
              <a:t> </a:t>
            </a:r>
            <a:r>
              <a:rPr lang="en-US" sz="2000" dirty="0" err="1"/>
              <a:t>weitere</a:t>
            </a:r>
            <a:r>
              <a:rPr lang="en-US" sz="2000" dirty="0"/>
              <a:t> Micro-Frontends muss </a:t>
            </a:r>
            <a:r>
              <a:rPr lang="en-US" sz="2000" dirty="0" err="1"/>
              <a:t>ein</a:t>
            </a:r>
            <a:r>
              <a:rPr lang="en-US" sz="2000" dirty="0"/>
              <a:t> </a:t>
            </a:r>
            <a:r>
              <a:rPr lang="en-US" sz="2000" dirty="0" err="1"/>
              <a:t>weiteres</a:t>
            </a:r>
            <a:r>
              <a:rPr lang="en-US" sz="2000" dirty="0"/>
              <a:t> Terminal </a:t>
            </a:r>
            <a:r>
              <a:rPr lang="en-US" sz="2000" dirty="0" err="1"/>
              <a:t>geöffnet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27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1CD1C1-C62C-1BF1-C693-3CAF8759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09A1EC-84AB-A632-7045-5EB160AA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351" y="2450239"/>
            <a:ext cx="10538813" cy="3685156"/>
          </a:xfrm>
        </p:spPr>
        <p:txBody>
          <a:bodyPr anchor="ctr">
            <a:noAutofit/>
          </a:bodyPr>
          <a:lstStyle/>
          <a:p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Micro-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Frontends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Quiz, Vergleich, Komposition, H. vs. V.,  Ansätze, Beispiele			~ 10 min</a:t>
            </a:r>
          </a:p>
          <a:p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Webpack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Module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Federation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Vergleich, Vorteile, Konzepte, Funktion, Erstellung			~ 10 min</a:t>
            </a:r>
          </a:p>
          <a:p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Aufgabe 1: Anwendungen Erstellen							~ 20 min</a:t>
            </a:r>
          </a:p>
          <a:p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Konfiguration von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Webpack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Module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Federation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		~ 10 min</a:t>
            </a:r>
          </a:p>
          <a:p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Pause										    10 min</a:t>
            </a:r>
          </a:p>
          <a:p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Aufgabe 2: Anwendungen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Exposen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laden						~ 10 min</a:t>
            </a:r>
          </a:p>
          <a:p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Kommunikation und Best Practices 							~ 20 min</a:t>
            </a:r>
          </a:p>
          <a:p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Aufgabe 3: Kommunikation und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Lazy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Loading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implementieren				~ 10 min</a:t>
            </a:r>
          </a:p>
          <a:p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Takeaways									~ 5 min</a:t>
            </a:r>
          </a:p>
          <a:p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Fragen										~ 5 min</a:t>
            </a:r>
          </a:p>
          <a:p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Gesamt										~ 120 min</a:t>
            </a:r>
          </a:p>
        </p:txBody>
      </p:sp>
    </p:spTree>
    <p:extLst>
      <p:ext uri="{BB962C8B-B14F-4D97-AF65-F5344CB8AC3E}">
        <p14:creationId xmlns:p14="http://schemas.microsoft.com/office/powerpoint/2010/main" val="258778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222E81-C5BF-2B4E-6C66-F21BD08B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Aufgabe 1</a:t>
            </a:r>
          </a:p>
        </p:txBody>
      </p: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1729D3DD-63FC-7951-CB95-CE83B6FE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de-DE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Erstelle eine Host-Anwendung („host“) und zwei Remote Anwendungen („</a:t>
            </a:r>
            <a:r>
              <a:rPr lang="de-DE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header</a:t>
            </a:r>
            <a:r>
              <a:rPr lang="de-DE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 und „</a:t>
            </a:r>
            <a:r>
              <a:rPr lang="de-DE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</a:t>
            </a:r>
            <a:r>
              <a:rPr lang="de-DE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“). </a:t>
            </a:r>
          </a:p>
          <a:p>
            <a:pPr marL="514350" indent="-514350">
              <a:buAutoNum type="arabicPeriod"/>
            </a:pPr>
            <a:r>
              <a:rPr lang="de-DE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Füge die Komponenten aus dem Workshop-Repo den Anwendungen hinzu (jeweils ins /</a:t>
            </a:r>
            <a:r>
              <a:rPr lang="de-DE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r>
              <a:rPr lang="de-DE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directory</a:t>
            </a:r>
            <a:r>
              <a:rPr lang="de-DE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pPr marL="514350" indent="-514350">
              <a:buAutoNum type="arabicPeriod"/>
            </a:pPr>
            <a:r>
              <a:rPr lang="de-DE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Starte die Anwendungen. (</a:t>
            </a:r>
            <a:r>
              <a:rPr lang="de-DE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npm</a:t>
            </a:r>
            <a:r>
              <a:rPr lang="de-DE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start</a:t>
            </a:r>
            <a:r>
              <a:rPr lang="de-DE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514350" indent="-514350">
              <a:buAutoNum type="arabicPeriod"/>
            </a:pPr>
            <a:endParaRPr lang="de-DE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de-DE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Die Anwendungen sollten ohne Fehlermeldungen laufen.</a:t>
            </a:r>
          </a:p>
          <a:p>
            <a:pPr marL="0" indent="0">
              <a:buNone/>
            </a:pPr>
            <a:endParaRPr lang="de-DE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de-DE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Zeitaufwand: ~ 20 min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5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13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2D98FC-9763-E68E-EE11-F30FBC3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Webpack Config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3A96A5-AD58-8CCD-19CA-63C29D314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27284"/>
            <a:ext cx="7347537" cy="40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28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2A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2D98FC-9763-E68E-EE11-F30FBC3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Webpack Config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C8F1545-27C1-84B0-9E33-04CB693D6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0365" y="640080"/>
            <a:ext cx="658267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66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4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2D98FC-9763-E68E-EE11-F30FBC3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Webpack Config</a:t>
            </a:r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6086D747-1934-4E27-FB29-16EE784E7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9482" y="450500"/>
            <a:ext cx="5468816" cy="621456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9AC7FD2-576E-766D-E7EA-E90D81F17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149" y="119094"/>
            <a:ext cx="6325483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05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34071E-6DE0-37BF-773E-8CDB9015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Federation Konfigurieren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AA7740-D863-361F-6858-509B5B9A0EE3}"/>
              </a:ext>
            </a:extLst>
          </p:cNvPr>
          <p:cNvSpPr>
            <a:spLocks/>
          </p:cNvSpPr>
          <p:nvPr/>
        </p:nvSpPr>
        <p:spPr>
          <a:xfrm>
            <a:off x="838200" y="1884587"/>
            <a:ext cx="4901615" cy="4116216"/>
          </a:xfrm>
          <a:prstGeom prst="rect">
            <a:avLst/>
          </a:prstGeom>
        </p:spPr>
        <p:txBody>
          <a:bodyPr/>
          <a:lstStyle/>
          <a:p>
            <a:pPr defTabSz="859536">
              <a:spcAft>
                <a:spcPts val="600"/>
              </a:spcAft>
            </a:pP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Exposen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von Modulen</a:t>
            </a:r>
            <a:endParaRPr lang="de-DE" sz="20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AAFE46B-31D6-6194-AF85-ADB726AB17A9}"/>
              </a:ext>
            </a:extLst>
          </p:cNvPr>
          <p:cNvSpPr>
            <a:spLocks/>
          </p:cNvSpPr>
          <p:nvPr/>
        </p:nvSpPr>
        <p:spPr>
          <a:xfrm>
            <a:off x="5883981" y="1884587"/>
            <a:ext cx="4901615" cy="4116216"/>
          </a:xfrm>
          <a:prstGeom prst="rect">
            <a:avLst/>
          </a:prstGeom>
        </p:spPr>
        <p:txBody>
          <a:bodyPr/>
          <a:lstStyle/>
          <a:p>
            <a:pPr defTabSz="859536">
              <a:spcAft>
                <a:spcPts val="600"/>
              </a:spcAft>
            </a:pP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Laden von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Remotes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(Modulen)</a:t>
            </a:r>
          </a:p>
          <a:p>
            <a:pPr>
              <a:spcAft>
                <a:spcPts val="600"/>
              </a:spcAft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522BE4-1F00-A998-9D93-2F0BE55B6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83" y="2347817"/>
            <a:ext cx="3929049" cy="191946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E7CAFA8-8811-87B1-AC84-81CCC5087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405" y="2386935"/>
            <a:ext cx="6329209" cy="17339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0C5E060-C49C-EE4D-7B2F-16B75746332B}"/>
              </a:ext>
            </a:extLst>
          </p:cNvPr>
          <p:cNvSpPr txBox="1"/>
          <p:nvPr/>
        </p:nvSpPr>
        <p:spPr>
          <a:xfrm>
            <a:off x="838200" y="4361181"/>
            <a:ext cx="550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Verwenden der Komponenten in der Host-Anwendung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A1F297C-EB69-9023-4C26-83EFE499D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03" y="4780567"/>
            <a:ext cx="5503814" cy="19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10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40F943-BF73-9B2A-E766-070E6166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Pause ( 10 min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491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2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38580E-26B6-2100-4E7D-D0CEB4F4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Aufgabe 2</a:t>
            </a:r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D0696791-27FD-989E-EC4B-03BCD80B1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Nutze das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ModuleFederation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-Plugin, um die Komponenten zu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Exposen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um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Remotes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 referenzieren und zu laden.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Verwende die Komponenten dann in der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App.jsx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der Host-Anwendung.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Starte die Anwendungen neu.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Generell: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Änderungen an der webpack.config.js-Datei werden erst nach einem Neustart der Anwendung wirksam! 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Zeitaufwand: ~ 10 min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Freeform: Shape 2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7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0CA167-6B02-4CC3-05D3-CA83A342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kern="1200">
                <a:latin typeface="+mj-lt"/>
                <a:ea typeface="+mj-ea"/>
                <a:cs typeface="+mj-cs"/>
              </a:rPr>
              <a:t>Kommunikation zwischen Micro-Frontends</a:t>
            </a:r>
            <a:endParaRPr lang="de-DE" sz="46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C7EB37-4120-C2EB-D1C3-C52667D4E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Globales Zustandsmanagement: </a:t>
            </a:r>
            <a:r>
              <a:rPr lang="de-DE" sz="2200" dirty="0" err="1"/>
              <a:t>Redux</a:t>
            </a:r>
            <a:r>
              <a:rPr lang="de-DE" sz="2200" dirty="0"/>
              <a:t>, </a:t>
            </a:r>
            <a:r>
              <a:rPr lang="de-DE" sz="2200" dirty="0" err="1"/>
              <a:t>Context</a:t>
            </a:r>
            <a:r>
              <a:rPr lang="de-DE" sz="2200" dirty="0"/>
              <a:t> API</a:t>
            </a:r>
          </a:p>
          <a:p>
            <a:r>
              <a:rPr lang="de-DE" sz="2200" dirty="0"/>
              <a:t>Eventbasierte Kommunikation: „Custom Events“</a:t>
            </a:r>
          </a:p>
          <a:p>
            <a:r>
              <a:rPr lang="de-DE" sz="2200" dirty="0"/>
              <a:t>URL-basierte Kommunikation: URL-Parameter und Hashes</a:t>
            </a:r>
          </a:p>
          <a:p>
            <a:r>
              <a:rPr lang="de-DE" sz="2200" dirty="0" err="1"/>
              <a:t>Shared</a:t>
            </a:r>
            <a:r>
              <a:rPr lang="de-DE" sz="2200" dirty="0"/>
              <a:t> Services: z.B. </a:t>
            </a:r>
            <a:r>
              <a:rPr lang="de-DE" sz="2200" dirty="0" err="1"/>
              <a:t>EventBus</a:t>
            </a:r>
            <a:endParaRPr lang="de-DE" sz="2200" dirty="0"/>
          </a:p>
          <a:p>
            <a:pPr marL="0" indent="0">
              <a:buNone/>
            </a:pPr>
            <a:r>
              <a:rPr lang="de-DE" sz="2200" dirty="0"/>
              <a:t>In diesem Workshop werden wir </a:t>
            </a:r>
            <a:r>
              <a:rPr lang="de-DE" sz="2200" b="1" dirty="0"/>
              <a:t>Custom Events </a:t>
            </a:r>
            <a:r>
              <a:rPr lang="de-DE" sz="2200" dirty="0"/>
              <a:t>benutzen.</a:t>
            </a:r>
          </a:p>
        </p:txBody>
      </p:sp>
    </p:spTree>
    <p:extLst>
      <p:ext uri="{BB962C8B-B14F-4D97-AF65-F5344CB8AC3E}">
        <p14:creationId xmlns:p14="http://schemas.microsoft.com/office/powerpoint/2010/main" val="2745332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4330F4-737C-7876-2795-1F21E715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Warum Custom Events?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16A2E49A-6CE3-DD37-0689-80D48219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Custom Events fördern eine lose Kopplung zwischen Komponenten</a:t>
            </a:r>
          </a:p>
          <a:p>
            <a:r>
              <a:rPr lang="de-DE" sz="2200"/>
              <a:t>Sie sind Flexibel und leicht zu implementieren, ohne zusätzliche Bibliotheken</a:t>
            </a:r>
          </a:p>
          <a:p>
            <a:r>
              <a:rPr lang="de-DE" sz="2200"/>
              <a:t>Nutzen das Native Event-System des Browsers, was zu einer besseren Performance führen kann</a:t>
            </a:r>
          </a:p>
        </p:txBody>
      </p:sp>
    </p:spTree>
    <p:extLst>
      <p:ext uri="{BB962C8B-B14F-4D97-AF65-F5344CB8AC3E}">
        <p14:creationId xmlns:p14="http://schemas.microsoft.com/office/powerpoint/2010/main" val="2888468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5BB5FD-672C-544C-5F4B-D0030FFB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8560326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CustomEvents</a:t>
            </a:r>
            <a:r>
              <a:rPr lang="en-US" sz="4000" dirty="0"/>
              <a:t> - Browser </a:t>
            </a:r>
            <a:r>
              <a:rPr lang="en-US" sz="4000" dirty="0" err="1"/>
              <a:t>Kompatibilität</a:t>
            </a:r>
            <a:endParaRPr lang="en-US" sz="40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5AB23E1-9925-D957-0ADF-8F46FA02230E}"/>
              </a:ext>
            </a:extLst>
          </p:cNvPr>
          <p:cNvSpPr txBox="1"/>
          <p:nvPr/>
        </p:nvSpPr>
        <p:spPr>
          <a:xfrm>
            <a:off x="509716" y="1606885"/>
            <a:ext cx="6928031" cy="4124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Verwendbar</a:t>
            </a:r>
            <a:r>
              <a:rPr lang="en-US" sz="2000" dirty="0"/>
              <a:t> auf den </a:t>
            </a:r>
            <a:r>
              <a:rPr lang="en-US" sz="2000" dirty="0" err="1"/>
              <a:t>beliebtesten</a:t>
            </a:r>
            <a:r>
              <a:rPr lang="en-US" sz="2000" dirty="0"/>
              <a:t> </a:t>
            </a:r>
            <a:r>
              <a:rPr lang="en-US" sz="2000" dirty="0" err="1"/>
              <a:t>Browsern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2"/>
              </a:rPr>
              <a:t>https://www.similarweb.com/de/browsers/worldwide/desktop/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Stand: Mai 2024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4E1B8675-A8DF-9052-BA50-3156E6A5B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89" y="2311554"/>
            <a:ext cx="6208037" cy="2234892"/>
          </a:xfrm>
          <a:prstGeom prst="rect">
            <a:avLst/>
          </a:prstGeom>
        </p:spPr>
      </p:pic>
      <p:graphicFrame>
        <p:nvGraphicFramePr>
          <p:cNvPr id="50" name="Tabelle 49">
            <a:extLst>
              <a:ext uri="{FF2B5EF4-FFF2-40B4-BE49-F238E27FC236}">
                <a16:creationId xmlns:a16="http://schemas.microsoft.com/office/drawing/2014/main" id="{FFA2D48A-9990-AC77-0146-9E277765C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32689"/>
              </p:ext>
            </p:extLst>
          </p:nvPr>
        </p:nvGraphicFramePr>
        <p:xfrm>
          <a:off x="6515098" y="2143002"/>
          <a:ext cx="5167186" cy="3064587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959096">
                  <a:extLst>
                    <a:ext uri="{9D8B030D-6E8A-4147-A177-3AD203B41FA5}">
                      <a16:colId xmlns:a16="http://schemas.microsoft.com/office/drawing/2014/main" val="914009667"/>
                    </a:ext>
                  </a:extLst>
                </a:gridCol>
                <a:gridCol w="3208090">
                  <a:extLst>
                    <a:ext uri="{9D8B030D-6E8A-4147-A177-3AD203B41FA5}">
                      <a16:colId xmlns:a16="http://schemas.microsoft.com/office/drawing/2014/main" val="1679757263"/>
                    </a:ext>
                  </a:extLst>
                </a:gridCol>
              </a:tblGrid>
              <a:tr h="534807">
                <a:tc>
                  <a:txBody>
                    <a:bodyPr/>
                    <a:lstStyle/>
                    <a:p>
                      <a:r>
                        <a:rPr lang="de-DE" sz="1500" b="0" cap="none" spc="60">
                          <a:solidFill>
                            <a:schemeClr val="bg1"/>
                          </a:solidFill>
                        </a:rPr>
                        <a:t>Browser</a:t>
                      </a:r>
                    </a:p>
                  </a:txBody>
                  <a:tcPr marL="304710" marR="182826" marT="86552" marB="18282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0" cap="none" spc="60">
                          <a:solidFill>
                            <a:schemeClr val="bg1"/>
                          </a:solidFill>
                        </a:rPr>
                        <a:t>Unterstützt seit</a:t>
                      </a:r>
                    </a:p>
                  </a:txBody>
                  <a:tcPr marL="304710" marR="182826" marT="86552" marB="18282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951791"/>
                  </a:ext>
                </a:extLst>
              </a:tr>
              <a:tr h="505956">
                <a:tc>
                  <a:txBody>
                    <a:bodyPr/>
                    <a:lstStyle/>
                    <a:p>
                      <a:r>
                        <a:rPr lang="de-DE" sz="1300" cap="none" spc="0">
                          <a:solidFill>
                            <a:schemeClr val="tx1"/>
                          </a:solidFill>
                        </a:rPr>
                        <a:t>Chrome</a:t>
                      </a:r>
                    </a:p>
                  </a:txBody>
                  <a:tcPr marL="304710" marR="182826" marT="86552" marB="1828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cap="none" spc="0" dirty="0">
                          <a:solidFill>
                            <a:schemeClr val="tx1"/>
                          </a:solidFill>
                        </a:rPr>
                        <a:t>Version 15</a:t>
                      </a:r>
                    </a:p>
                  </a:txBody>
                  <a:tcPr marL="304710" marR="182826" marT="86552" marB="1828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996904"/>
                  </a:ext>
                </a:extLst>
              </a:tr>
              <a:tr h="505956">
                <a:tc>
                  <a:txBody>
                    <a:bodyPr/>
                    <a:lstStyle/>
                    <a:p>
                      <a:r>
                        <a:rPr lang="de-DE" sz="1300" cap="none" spc="0">
                          <a:solidFill>
                            <a:schemeClr val="tx1"/>
                          </a:solidFill>
                        </a:rPr>
                        <a:t>Firefox</a:t>
                      </a:r>
                    </a:p>
                  </a:txBody>
                  <a:tcPr marL="304710" marR="182826" marT="86552" marB="1828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cap="none" spc="0">
                          <a:solidFill>
                            <a:schemeClr val="tx1"/>
                          </a:solidFill>
                        </a:rPr>
                        <a:t>Version 11</a:t>
                      </a:r>
                    </a:p>
                  </a:txBody>
                  <a:tcPr marL="304710" marR="182826" marT="86552" marB="1828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677756"/>
                  </a:ext>
                </a:extLst>
              </a:tr>
              <a:tr h="505956">
                <a:tc>
                  <a:txBody>
                    <a:bodyPr/>
                    <a:lstStyle/>
                    <a:p>
                      <a:r>
                        <a:rPr lang="de-DE" sz="1300" cap="none" spc="0">
                          <a:solidFill>
                            <a:schemeClr val="tx1"/>
                          </a:solidFill>
                        </a:rPr>
                        <a:t>Opera</a:t>
                      </a:r>
                    </a:p>
                  </a:txBody>
                  <a:tcPr marL="304710" marR="182826" marT="86552" marB="1828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cap="none" spc="0">
                          <a:solidFill>
                            <a:schemeClr val="tx1"/>
                          </a:solidFill>
                        </a:rPr>
                        <a:t>Version 6</a:t>
                      </a:r>
                    </a:p>
                  </a:txBody>
                  <a:tcPr marL="304710" marR="182826" marT="86552" marB="1828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970484"/>
                  </a:ext>
                </a:extLst>
              </a:tr>
              <a:tr h="505956">
                <a:tc>
                  <a:txBody>
                    <a:bodyPr/>
                    <a:lstStyle/>
                    <a:p>
                      <a:r>
                        <a:rPr lang="de-DE" sz="1300" cap="none" spc="0">
                          <a:solidFill>
                            <a:schemeClr val="tx1"/>
                          </a:solidFill>
                        </a:rPr>
                        <a:t>Safari</a:t>
                      </a:r>
                    </a:p>
                  </a:txBody>
                  <a:tcPr marL="304710" marR="182826" marT="86552" marB="1828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cap="none" spc="0">
                          <a:solidFill>
                            <a:schemeClr val="tx1"/>
                          </a:solidFill>
                        </a:rPr>
                        <a:t>Version 6.1</a:t>
                      </a:r>
                    </a:p>
                  </a:txBody>
                  <a:tcPr marL="304710" marR="182826" marT="86552" marB="1828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84436"/>
                  </a:ext>
                </a:extLst>
              </a:tr>
              <a:tr h="505956">
                <a:tc>
                  <a:txBody>
                    <a:bodyPr/>
                    <a:lstStyle/>
                    <a:p>
                      <a:r>
                        <a:rPr lang="de-DE" sz="1300" cap="none" spc="0" dirty="0">
                          <a:solidFill>
                            <a:schemeClr val="tx1"/>
                          </a:solidFill>
                        </a:rPr>
                        <a:t>Edge</a:t>
                      </a:r>
                    </a:p>
                  </a:txBody>
                  <a:tcPr marL="304710" marR="182826" marT="86552" marB="1828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cap="none" spc="0" dirty="0">
                          <a:solidFill>
                            <a:schemeClr val="tx1"/>
                          </a:solidFill>
                        </a:rPr>
                        <a:t>Alle Versionen</a:t>
                      </a:r>
                    </a:p>
                  </a:txBody>
                  <a:tcPr marL="304710" marR="182826" marT="86552" marB="1828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450648"/>
                  </a:ext>
                </a:extLst>
              </a:tr>
            </a:tbl>
          </a:graphicData>
        </a:graphic>
      </p:graphicFrame>
      <p:sp>
        <p:nvSpPr>
          <p:cNvPr id="65" name="Textfeld 64">
            <a:extLst>
              <a:ext uri="{FF2B5EF4-FFF2-40B4-BE49-F238E27FC236}">
                <a16:creationId xmlns:a16="http://schemas.microsoft.com/office/drawing/2014/main" id="{09E9DE37-8A3B-7CBC-EB19-44D2A2AF0B62}"/>
              </a:ext>
            </a:extLst>
          </p:cNvPr>
          <p:cNvSpPr txBox="1"/>
          <p:nvPr/>
        </p:nvSpPr>
        <p:spPr>
          <a:xfrm>
            <a:off x="6616426" y="5120870"/>
            <a:ext cx="41385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>
                <a:hlinkClick r:id="rId4"/>
              </a:rPr>
              <a:t>https://caniuse.com/?search=custom%20event</a:t>
            </a:r>
            <a:endParaRPr lang="de-DE" sz="1500" dirty="0"/>
          </a:p>
          <a:p>
            <a:r>
              <a:rPr lang="de-DE" sz="1500" dirty="0"/>
              <a:t>Stand: Juni 2024</a:t>
            </a:r>
          </a:p>
        </p:txBody>
      </p:sp>
    </p:spTree>
    <p:extLst>
      <p:ext uri="{BB962C8B-B14F-4D97-AF65-F5344CB8AC3E}">
        <p14:creationId xmlns:p14="http://schemas.microsoft.com/office/powerpoint/2010/main" val="209485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8AC52-8447-E1E2-CD26-40AACC70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1050595"/>
            <a:ext cx="9807633" cy="1618489"/>
          </a:xfrm>
        </p:spPr>
        <p:txBody>
          <a:bodyPr anchor="ctr">
            <a:normAutofit/>
          </a:bodyPr>
          <a:lstStyle/>
          <a:p>
            <a:r>
              <a:rPr lang="de-DE" sz="5000" dirty="0"/>
              <a:t>Frage 1: Was sind Micro-</a:t>
            </a:r>
            <a:r>
              <a:rPr lang="de-DE" sz="5000" dirty="0" err="1"/>
              <a:t>Frontends</a:t>
            </a:r>
            <a:r>
              <a:rPr lang="de-DE" sz="5000" dirty="0"/>
              <a:t>?</a:t>
            </a: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B300D1D8-B078-542C-3E3D-2939C7CDF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5240" y="2969469"/>
            <a:ext cx="8074815" cy="28003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Ein Ansatz zur Modularisierung von Backend-Diensten.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Ein Designmuster für Microservices.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Eine Architektur, die es ermöglicht, Frontend-Anwendungen in kleinere, unabhängige Teile zu zerlegen.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Ein Framework zur Erstellung von monolithischen Anwendungen. 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lphaLcPeriod"/>
              <a:tabLst/>
            </a:pPr>
            <a:endParaRPr lang="de-DE" altLang="de-DE" sz="15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Antwort:</a:t>
            </a:r>
            <a:r>
              <a:rPr kumimoji="0" lang="de-DE" altLang="de-DE" sz="15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rPr>
              <a:t> c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4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0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70E851-06F7-07A6-E8C3-C1B91A68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10205218" cy="949606"/>
          </a:xfrm>
        </p:spPr>
        <p:txBody>
          <a:bodyPr>
            <a:normAutofit fontScale="90000"/>
          </a:bodyPr>
          <a:lstStyle/>
          <a:p>
            <a:r>
              <a:rPr lang="de-DE" dirty="0"/>
              <a:t>Wie nutzt man Custom Events (in JavaScript)?</a:t>
            </a:r>
          </a:p>
        </p:txBody>
      </p:sp>
      <p:sp>
        <p:nvSpPr>
          <p:cNvPr id="37" name="Freeform: Shape 32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B21CD9-2D4B-48F7-D6D8-2E3FE634E485}"/>
              </a:ext>
            </a:extLst>
          </p:cNvPr>
          <p:cNvSpPr>
            <a:spLocks/>
          </p:cNvSpPr>
          <p:nvPr/>
        </p:nvSpPr>
        <p:spPr>
          <a:xfrm>
            <a:off x="1050925" y="2246943"/>
            <a:ext cx="9460888" cy="3914900"/>
          </a:xfrm>
          <a:prstGeom prst="rect">
            <a:avLst/>
          </a:prstGeom>
        </p:spPr>
        <p:txBody>
          <a:bodyPr/>
          <a:lstStyle/>
          <a:p>
            <a:pPr defTabSz="813816">
              <a:spcAft>
                <a:spcPts val="600"/>
              </a:spcAft>
            </a:pPr>
            <a:r>
              <a:rPr lang="de-DE" sz="17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Erstellen:</a:t>
            </a:r>
          </a:p>
          <a:p>
            <a:pPr defTabSz="813816">
              <a:spcAft>
                <a:spcPts val="600"/>
              </a:spcAft>
            </a:pPr>
            <a:endParaRPr lang="de-DE" sz="178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13816">
              <a:spcAft>
                <a:spcPts val="600"/>
              </a:spcAft>
            </a:pPr>
            <a:r>
              <a:rPr lang="de-DE" sz="178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Dispatchen</a:t>
            </a:r>
            <a:r>
              <a:rPr lang="de-DE" sz="17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813816">
              <a:spcAft>
                <a:spcPts val="600"/>
              </a:spcAft>
            </a:pPr>
            <a:endParaRPr lang="de-DE" sz="178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13816">
              <a:spcAft>
                <a:spcPts val="600"/>
              </a:spcAft>
            </a:pPr>
            <a:r>
              <a:rPr lang="de-DE" sz="17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Empfangen:</a:t>
            </a:r>
          </a:p>
          <a:p>
            <a:pPr defTabSz="813816">
              <a:spcAft>
                <a:spcPts val="600"/>
              </a:spcAft>
            </a:pPr>
            <a:endParaRPr lang="de-DE" sz="178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13816">
              <a:spcAft>
                <a:spcPts val="600"/>
              </a:spcAft>
            </a:pPr>
            <a:r>
              <a:rPr lang="de-DE" sz="178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EventListener</a:t>
            </a:r>
            <a:r>
              <a:rPr lang="de-DE" sz="17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Entfernen:</a:t>
            </a:r>
          </a:p>
          <a:p>
            <a:pPr defTabSz="813816">
              <a:spcAft>
                <a:spcPts val="600"/>
              </a:spcAft>
            </a:pPr>
            <a:endParaRPr lang="de-DE" sz="178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13816">
              <a:spcAft>
                <a:spcPts val="600"/>
              </a:spcAft>
            </a:pPr>
            <a:r>
              <a:rPr lang="de-DE" sz="17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Beispiel Verwendung:</a:t>
            </a:r>
          </a:p>
          <a:p>
            <a:pPr defTabSz="813816">
              <a:spcAft>
                <a:spcPts val="600"/>
              </a:spcAft>
            </a:pPr>
            <a:r>
              <a:rPr lang="de-DE" sz="17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JS-A.-Funktion die das </a:t>
            </a:r>
            <a:r>
              <a:rPr lang="de-DE" sz="178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CustomEvent</a:t>
            </a:r>
            <a:r>
              <a:rPr lang="de-DE" sz="17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logt:</a:t>
            </a:r>
          </a:p>
          <a:p>
            <a:pPr defTabSz="813816">
              <a:spcAft>
                <a:spcPts val="600"/>
              </a:spcAft>
            </a:pPr>
            <a:endParaRPr lang="de-DE" sz="160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13816">
              <a:spcAft>
                <a:spcPts val="600"/>
              </a:spcAft>
            </a:pPr>
            <a:endParaRPr lang="de-DE" sz="160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0">
              <a:spcAft>
                <a:spcPts val="600"/>
              </a:spcAft>
              <a:buNone/>
            </a:pPr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D1F42D7-2B70-D163-9199-9EF30AF4B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762" y="2100610"/>
            <a:ext cx="5382488" cy="73709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A4F49BF-EF53-9C1A-DB4E-5DBD1E60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269" y="3076916"/>
            <a:ext cx="3136928" cy="24855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BF84DE9-5146-64C9-4122-D2571A229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706" y="3737974"/>
            <a:ext cx="6530981" cy="26569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20CB68EB-ECC0-5F02-FA3F-32BBCFD7A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289" y="4416172"/>
            <a:ext cx="6882386" cy="29140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9D8C5BD-C854-8C33-FBB4-66F319576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7754" y="5242489"/>
            <a:ext cx="5313921" cy="7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51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E09F8A-F515-4330-B322-4D3894A9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Best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6D633A-D26E-6A57-7308-070B0B523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Code-Splitting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Teilt das Bundle in kleinere Stücke, die bei Bedarf geladen werden können.</a:t>
            </a:r>
          </a:p>
          <a:p>
            <a:r>
              <a:rPr lang="de-DE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Tree</a:t>
            </a: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Shaking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Entfernt unbenutzte Module.</a:t>
            </a:r>
          </a:p>
          <a:p>
            <a:r>
              <a:rPr lang="de-DE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Lazy</a:t>
            </a: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Loading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Lädt bestimmte Teile deines Codes nur, wenn sie benötigt werden.</a:t>
            </a:r>
          </a:p>
          <a:p>
            <a:r>
              <a:rPr lang="de-DE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</a:t>
            </a: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Dependencies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Reduziere doppelte Abhängigkeiten, die in verschiedenen Teilen deiner Anwendung verwendet werden.</a:t>
            </a:r>
          </a:p>
        </p:txBody>
      </p:sp>
    </p:spTree>
    <p:extLst>
      <p:ext uri="{BB962C8B-B14F-4D97-AF65-F5344CB8AC3E}">
        <p14:creationId xmlns:p14="http://schemas.microsoft.com/office/powerpoint/2010/main" val="1157554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55ADD-FF5D-0836-890B-AAA7D426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Code Splitting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C5475C8-24E1-8DF9-7968-A657455E6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981" y="2512724"/>
            <a:ext cx="3045127" cy="2517031"/>
          </a:xfr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6B26B0B-9B75-74FA-0052-025C2D1BA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CE6F0F1-848A-F204-C2C1-6F05EB15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378" y="2369815"/>
            <a:ext cx="5992412" cy="146807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38097F3-1685-D916-86C3-E54F2DA7D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378" y="4756723"/>
            <a:ext cx="5780859" cy="8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56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1C322-21D2-4A76-D4DD-86AA0A27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Shaking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8BFEC-1D0E-8AEB-5916-C8D12BB6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909D1C-7DC4-EFA1-89A9-87883878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191694" cy="143047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4B27E8E-6121-757F-1987-B0A38269A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947" y="3429000"/>
            <a:ext cx="3862177" cy="169627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3FFC87F-D6F4-445B-4F4E-15D0781E1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382" y="5298179"/>
            <a:ext cx="4953691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79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E7CB0-5230-E5BF-2169-1EDE7D48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 (</a:t>
            </a:r>
            <a:r>
              <a:rPr lang="de-DE" dirty="0" err="1"/>
              <a:t>React</a:t>
            </a:r>
            <a:r>
              <a:rPr lang="de-DE" dirty="0"/>
              <a:t>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696AF62-7715-C65E-D977-D8002771E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396" y="1949305"/>
            <a:ext cx="5990777" cy="3860367"/>
          </a:xfrm>
        </p:spPr>
      </p:pic>
    </p:spTree>
    <p:extLst>
      <p:ext uri="{BB962C8B-B14F-4D97-AF65-F5344CB8AC3E}">
        <p14:creationId xmlns:p14="http://schemas.microsoft.com/office/powerpoint/2010/main" val="718889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D1285-8BA8-5675-5D6B-7D5BE122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2AAE8-BA4B-F775-D5D5-5E1D6EDA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98A2E8-54AD-B77B-E5C2-7AE07D300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8" y="1796319"/>
            <a:ext cx="5702578" cy="43937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8BC2824-3A28-39E8-C424-537FC381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491" y="1782637"/>
            <a:ext cx="5636491" cy="43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6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6034E6-8433-9A8D-3A9B-02624051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Aufgabe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4BCA9-C42E-AA24-8BDE-DD6E3C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Nutze die Komponenten aus dem GitHub-Repo und vervollständige sie so, dass sie Custom Events nutzen.</a:t>
            </a:r>
          </a:p>
          <a:p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Nutze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Lazy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Loading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im Host um die Komponenten zu laden.</a:t>
            </a:r>
          </a:p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Zeitaufwand: ~ 10 min</a:t>
            </a:r>
          </a:p>
        </p:txBody>
      </p:sp>
    </p:spTree>
    <p:extLst>
      <p:ext uri="{BB962C8B-B14F-4D97-AF65-F5344CB8AC3E}">
        <p14:creationId xmlns:p14="http://schemas.microsoft.com/office/powerpoint/2010/main" val="3223756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CD8A5F-FE28-3FB7-FB76-9DD0A30E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Das </a:t>
            </a:r>
            <a:r>
              <a:rPr lang="en-US" sz="5400"/>
              <a:t>w</a:t>
            </a:r>
            <a:r>
              <a:rPr lang="en-US" sz="5400" kern="1200">
                <a:latin typeface="+mj-lt"/>
                <a:ea typeface="+mj-ea"/>
                <a:cs typeface="+mj-cs"/>
              </a:rPr>
              <a:t>ichtigste auf einen Blick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58F095-6B0F-521C-A0C1-A5B194FAC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Micro-</a:t>
            </a:r>
            <a:r>
              <a:rPr lang="de-DE" sz="2200" dirty="0" err="1"/>
              <a:t>Frontends</a:t>
            </a:r>
            <a:r>
              <a:rPr lang="de-DE" sz="2200" dirty="0"/>
              <a:t> ermöglichen Modularität, Flexibilität, Skalierbarkeit</a:t>
            </a:r>
          </a:p>
          <a:p>
            <a:r>
              <a:rPr lang="de-DE" sz="2200" dirty="0" err="1"/>
              <a:t>Webpack</a:t>
            </a:r>
            <a:r>
              <a:rPr lang="de-DE" sz="2200" dirty="0"/>
              <a:t> Module </a:t>
            </a:r>
            <a:r>
              <a:rPr lang="de-DE" sz="2200" dirty="0" err="1"/>
              <a:t>Federation</a:t>
            </a:r>
            <a:r>
              <a:rPr lang="de-DE" sz="2200" dirty="0"/>
              <a:t> bietet Modularität und Flexibilität</a:t>
            </a:r>
          </a:p>
          <a:p>
            <a:pPr lvl="1"/>
            <a:r>
              <a:rPr lang="de-DE" sz="2200" dirty="0"/>
              <a:t>Konzepte:</a:t>
            </a:r>
          </a:p>
          <a:p>
            <a:pPr lvl="2"/>
            <a:r>
              <a:rPr lang="de-DE" sz="2200" dirty="0"/>
              <a:t>Host-</a:t>
            </a:r>
            <a:r>
              <a:rPr lang="de-DE" sz="2200" dirty="0" err="1"/>
              <a:t>Application</a:t>
            </a:r>
            <a:endParaRPr lang="de-DE" sz="2200" dirty="0"/>
          </a:p>
          <a:p>
            <a:pPr lvl="2"/>
            <a:r>
              <a:rPr lang="de-DE" sz="2200" dirty="0"/>
              <a:t>Remote-</a:t>
            </a:r>
            <a:r>
              <a:rPr lang="de-DE" sz="2200" dirty="0" err="1"/>
              <a:t>Application</a:t>
            </a:r>
            <a:endParaRPr lang="de-DE" sz="2200" dirty="0"/>
          </a:p>
          <a:p>
            <a:pPr lvl="2"/>
            <a:r>
              <a:rPr lang="de-DE" sz="2200" dirty="0" err="1"/>
              <a:t>Exposed</a:t>
            </a:r>
            <a:r>
              <a:rPr lang="de-DE" sz="2200" dirty="0"/>
              <a:t>-Modules</a:t>
            </a:r>
          </a:p>
          <a:p>
            <a:pPr lvl="2"/>
            <a:r>
              <a:rPr lang="de-DE" sz="2200" dirty="0" err="1"/>
              <a:t>Shared</a:t>
            </a:r>
            <a:r>
              <a:rPr lang="de-DE" sz="2200" dirty="0"/>
              <a:t> Modules</a:t>
            </a:r>
          </a:p>
          <a:p>
            <a:pPr lvl="1"/>
            <a:r>
              <a:rPr lang="de-DE" sz="2200" dirty="0"/>
              <a:t>Techniken:</a:t>
            </a:r>
          </a:p>
          <a:p>
            <a:pPr lvl="2"/>
            <a:r>
              <a:rPr lang="de-DE" sz="2200" dirty="0" err="1"/>
              <a:t>CustomEvents</a:t>
            </a:r>
            <a:r>
              <a:rPr lang="de-DE" sz="2200" dirty="0"/>
              <a:t> zur einfachen und schnellen Kommunikation zwischen Micro-</a:t>
            </a:r>
            <a:r>
              <a:rPr lang="de-DE" sz="2200" dirty="0" err="1"/>
              <a:t>Frontends</a:t>
            </a:r>
            <a:endParaRPr lang="de-DE" sz="2200" dirty="0"/>
          </a:p>
          <a:p>
            <a:pPr lvl="2"/>
            <a:r>
              <a:rPr lang="de-DE" sz="2200" dirty="0" err="1"/>
              <a:t>Lazy</a:t>
            </a:r>
            <a:r>
              <a:rPr lang="de-DE" sz="2200" dirty="0"/>
              <a:t> </a:t>
            </a:r>
            <a:r>
              <a:rPr lang="de-DE" sz="2200" dirty="0" err="1"/>
              <a:t>Loading</a:t>
            </a:r>
            <a:r>
              <a:rPr lang="de-DE" sz="2200" dirty="0"/>
              <a:t> um Ladenzeiten zu verringern</a:t>
            </a:r>
          </a:p>
        </p:txBody>
      </p:sp>
    </p:spTree>
    <p:extLst>
      <p:ext uri="{BB962C8B-B14F-4D97-AF65-F5344CB8AC3E}">
        <p14:creationId xmlns:p14="http://schemas.microsoft.com/office/powerpoint/2010/main" val="2622428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5B8640-D6D6-53A2-36DC-38BF36F2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Fragen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86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Triangle 7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7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8AC52-8447-E1E2-CD26-40AACC70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e-DE" sz="5000" dirty="0"/>
              <a:t>Frage 2: Welche Vorteile bieten Micro-</a:t>
            </a:r>
            <a:r>
              <a:rPr lang="de-DE" sz="5000" dirty="0" err="1"/>
              <a:t>Frontends</a:t>
            </a:r>
            <a:r>
              <a:rPr lang="de-DE" sz="5000" dirty="0"/>
              <a:t>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5034CCF-B84D-B4F7-64FD-49D7441944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5240" y="2969469"/>
            <a:ext cx="8074815" cy="28003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Erhöhte Skalierbarkeit</a:t>
            </a:r>
            <a:r>
              <a:rPr kumimoji="0" lang="de-DE" altLang="de-DE" sz="15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rPr>
              <a:t> und Unabhängigkeit der Entwicklungsteams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Reduzierte Ladezeiten</a:t>
            </a:r>
            <a:r>
              <a:rPr kumimoji="0" lang="de-DE" altLang="de-DE" sz="15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rPr>
              <a:t> durch kleinere Bundles</a:t>
            </a:r>
            <a:endParaRPr lang="de-DE" altLang="de-DE" sz="1500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Erhöhte</a:t>
            </a:r>
            <a:r>
              <a:rPr kumimoji="0" lang="de-DE" altLang="de-DE" sz="15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lang="de-DE" altLang="de-DE" sz="1500" dirty="0">
                <a:latin typeface="Arial" panose="020B0604020202020204" pitchFamily="34" charset="0"/>
              </a:rPr>
              <a:t>A</a:t>
            </a:r>
            <a:r>
              <a:rPr kumimoji="0" lang="de-DE" altLang="de-DE" sz="15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rPr>
              <a:t>bhängigkeiten von monolithischen Architekturen 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lphaLcPeriod"/>
              <a:tabLst/>
            </a:pPr>
            <a:r>
              <a:rPr lang="de-DE" altLang="de-DE" sz="1500" dirty="0">
                <a:latin typeface="Arial" panose="020B0604020202020204" pitchFamily="34" charset="0"/>
              </a:rPr>
              <a:t>Vereinfachte Datenverwaltung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lphaLcPeriod"/>
              <a:tabLst/>
            </a:pPr>
            <a:endParaRPr lang="de-DE" altLang="de-DE" sz="15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de-DE" altLang="de-DE" sz="1500" dirty="0">
                <a:latin typeface="Arial" panose="020B0604020202020204" pitchFamily="34" charset="0"/>
              </a:rPr>
              <a:t>Antwort: a und b</a:t>
            </a:r>
          </a:p>
        </p:txBody>
      </p:sp>
    </p:spTree>
    <p:extLst>
      <p:ext uri="{BB962C8B-B14F-4D97-AF65-F5344CB8AC3E}">
        <p14:creationId xmlns:p14="http://schemas.microsoft.com/office/powerpoint/2010/main" val="335701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Triangle 7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7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8AC52-8447-E1E2-CD26-40AACC70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e-DE" sz="5000" dirty="0"/>
              <a:t>Frage 3: Was ist </a:t>
            </a:r>
            <a:r>
              <a:rPr lang="de-DE" sz="5000" dirty="0" err="1"/>
              <a:t>Webpack</a:t>
            </a:r>
            <a:r>
              <a:rPr lang="de-DE" sz="5000" dirty="0"/>
              <a:t> – Module </a:t>
            </a:r>
            <a:r>
              <a:rPr lang="de-DE" sz="5000" dirty="0" err="1"/>
              <a:t>Federation</a:t>
            </a:r>
            <a:r>
              <a:rPr lang="de-DE" sz="5000" dirty="0"/>
              <a:t>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5034CCF-B84D-B4F7-64FD-49D7441944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5240" y="2969469"/>
            <a:ext cx="8074815" cy="28003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Ein Plugin zum Verwalten von CSS-Dateien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Ein Webpack-Plugin zum Laden von Modulen zur Laufzeit aus verschiedenen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-Kontexten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Ein Tool zur Verwaltung von Webpack-Konfigurationen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Ein Plugin zum Komprimieren von JavaScript-Dateien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de-DE" alt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de-DE" altLang="de-DE" sz="1500" dirty="0">
                <a:latin typeface="Arial" panose="020B0604020202020204" pitchFamily="34" charset="0"/>
                <a:cs typeface="Arial" panose="020B0604020202020204" pitchFamily="34" charset="0"/>
              </a:rPr>
              <a:t>Antwort: b</a:t>
            </a:r>
          </a:p>
        </p:txBody>
      </p:sp>
    </p:spTree>
    <p:extLst>
      <p:ext uri="{BB962C8B-B14F-4D97-AF65-F5344CB8AC3E}">
        <p14:creationId xmlns:p14="http://schemas.microsoft.com/office/powerpoint/2010/main" val="313400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E77C06-727C-1D44-DD26-48D14B5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dirty="0" err="1"/>
              <a:t>Vergleich</a:t>
            </a:r>
            <a:r>
              <a:rPr lang="en-US" sz="4600" dirty="0"/>
              <a:t> </a:t>
            </a:r>
            <a:r>
              <a:rPr lang="en-US" sz="4600" dirty="0" err="1"/>
              <a:t>mit</a:t>
            </a:r>
            <a:r>
              <a:rPr lang="en-US" sz="4600" dirty="0"/>
              <a:t> </a:t>
            </a:r>
            <a:r>
              <a:rPr lang="en-US" sz="4600" dirty="0" err="1"/>
              <a:t>traditionellen</a:t>
            </a:r>
            <a:r>
              <a:rPr lang="en-US" sz="4600" dirty="0"/>
              <a:t> Frontend-</a:t>
            </a:r>
            <a:r>
              <a:rPr lang="en-US" sz="4600" dirty="0" err="1"/>
              <a:t>Architekturen</a:t>
            </a:r>
            <a:endParaRPr lang="en-US" sz="4600" dirty="0"/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End-To-End Teams with Micro Frontends">
            <a:extLst>
              <a:ext uri="{FF2B5EF4-FFF2-40B4-BE49-F238E27FC236}">
                <a16:creationId xmlns:a16="http://schemas.microsoft.com/office/drawing/2014/main" id="{716A978B-EF23-3FBB-3509-6B51957EB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5550" y="2707701"/>
            <a:ext cx="4855311" cy="277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onolithic Frontends">
            <a:extLst>
              <a:ext uri="{FF2B5EF4-FFF2-40B4-BE49-F238E27FC236}">
                <a16:creationId xmlns:a16="http://schemas.microsoft.com/office/drawing/2014/main" id="{478A1E6D-BF10-476C-7351-366D9A4330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000" y="2805542"/>
            <a:ext cx="6688550" cy="260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A8A5D11-8917-A8BD-0424-A891C46CD34F}"/>
              </a:ext>
            </a:extLst>
          </p:cNvPr>
          <p:cNvSpPr txBox="1"/>
          <p:nvPr/>
        </p:nvSpPr>
        <p:spPr>
          <a:xfrm>
            <a:off x="0" y="6488668"/>
            <a:ext cx="418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https://micro-frontends.org/</a:t>
            </a:r>
          </a:p>
        </p:txBody>
      </p:sp>
    </p:spTree>
    <p:extLst>
      <p:ext uri="{BB962C8B-B14F-4D97-AF65-F5344CB8AC3E}">
        <p14:creationId xmlns:p14="http://schemas.microsoft.com/office/powerpoint/2010/main" val="421126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D9A989-E73E-4E8D-6AFB-DD431FD7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Micro-Frontends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Komposition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FECFF79-EA02-549E-64A7-1D274EF17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948" y="2072640"/>
            <a:ext cx="8752229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647D5C-22F9-720D-6A0B-FBC146DC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8813291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Micro-Frontends</a:t>
            </a:r>
            <a:r>
              <a:rPr lang="en-US" sz="3600" dirty="0"/>
              <a:t>: Vertical vs. Horizontal Split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04D58B-2E2A-8734-1A33-07770CA1C0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894" y="2072640"/>
            <a:ext cx="10320337" cy="412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8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C2667-E3DD-C79D-D856-A1E24CBB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656"/>
            <a:ext cx="10515600" cy="1325563"/>
          </a:xfrm>
        </p:spPr>
        <p:txBody>
          <a:bodyPr/>
          <a:lstStyle/>
          <a:p>
            <a:r>
              <a:rPr lang="de-DE" dirty="0"/>
              <a:t>Ansätze zur Implementierung von Micro-</a:t>
            </a:r>
            <a:r>
              <a:rPr lang="de-DE" dirty="0" err="1"/>
              <a:t>Frontends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0FDF648-65A4-4DE4-D554-347E968966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971083"/>
              </p:ext>
            </p:extLst>
          </p:nvPr>
        </p:nvGraphicFramePr>
        <p:xfrm>
          <a:off x="838200" y="1656506"/>
          <a:ext cx="10515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785006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539685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859987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48807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Resourcen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45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Iframes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Vollständige Isolation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Einfache Integration unterschiedlicher Technologien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Unabhängige </a:t>
                      </a:r>
                      <a:r>
                        <a:rPr lang="de-DE" dirty="0" err="1"/>
                        <a:t>Deployments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Eingeschränkte Kommunikation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SEO und Performance-Probleme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Inkonsistente Benutzererfahrung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MDS - </a:t>
                      </a:r>
                      <a:r>
                        <a:rPr lang="de-DE" dirty="0" err="1">
                          <a:hlinkClick r:id="rId2"/>
                        </a:rPr>
                        <a:t>Iframes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8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Single-</a:t>
                      </a:r>
                      <a:r>
                        <a:rPr lang="de-DE" dirty="0" err="1"/>
                        <a:t>Spa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Flexibles Laden basierend auf Routen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Unterstützung mehrerer Frameworks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Zentrale Verwaltung von Routing und Lifecycle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Komplexe Konfiguration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Setup-Aufwand für gemeinsame State-Management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Single-</a:t>
                      </a:r>
                      <a:r>
                        <a:rPr lang="de-DE" dirty="0" err="1">
                          <a:hlinkClick r:id="rId3"/>
                        </a:rPr>
                        <a:t>Spa</a:t>
                      </a:r>
                      <a:r>
                        <a:rPr lang="de-DE" dirty="0">
                          <a:hlinkClick r:id="rId3"/>
                        </a:rPr>
                        <a:t> GitHub</a:t>
                      </a:r>
                      <a:endParaRPr lang="de-DE" dirty="0"/>
                    </a:p>
                    <a:p>
                      <a:r>
                        <a:rPr lang="de-DE" dirty="0">
                          <a:hlinkClick r:id="rId4"/>
                        </a:rPr>
                        <a:t>Single-</a:t>
                      </a:r>
                      <a:r>
                        <a:rPr lang="de-DE" dirty="0" err="1">
                          <a:hlinkClick r:id="rId4"/>
                        </a:rPr>
                        <a:t>Spa</a:t>
                      </a:r>
                      <a:r>
                        <a:rPr lang="de-DE" dirty="0">
                          <a:hlinkClick r:id="rId4"/>
                        </a:rPr>
                        <a:t> </a:t>
                      </a:r>
                      <a:r>
                        <a:rPr lang="de-DE" dirty="0" err="1">
                          <a:hlinkClick r:id="rId4"/>
                        </a:rPr>
                        <a:t>Documentation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31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81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22FF6D32EC6A445AF87CAED28F97ADE" ma:contentTypeVersion="11" ma:contentTypeDescription="Ein neues Dokument erstellen." ma:contentTypeScope="" ma:versionID="be5b48c95f84f302e1deb18a4f8a17af">
  <xsd:schema xmlns:xsd="http://www.w3.org/2001/XMLSchema" xmlns:xs="http://www.w3.org/2001/XMLSchema" xmlns:p="http://schemas.microsoft.com/office/2006/metadata/properties" xmlns:ns3="d0325e85-ff9f-4717-8a77-9a7501716992" xmlns:ns4="aeae5de7-79cd-4b90-9112-ac81d3c70f6e" targetNamespace="http://schemas.microsoft.com/office/2006/metadata/properties" ma:root="true" ma:fieldsID="06c3ae4426385669b7c55868d2f3b4f3" ns3:_="" ns4:_="">
    <xsd:import namespace="d0325e85-ff9f-4717-8a77-9a7501716992"/>
    <xsd:import namespace="aeae5de7-79cd-4b90-9112-ac81d3c70f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25e85-ff9f-4717-8a77-9a7501716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e5de7-79cd-4b90-9112-ac81d3c70f6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0325e85-ff9f-4717-8a77-9a7501716992" xsi:nil="true"/>
  </documentManagement>
</p:properties>
</file>

<file path=customXml/itemProps1.xml><?xml version="1.0" encoding="utf-8"?>
<ds:datastoreItem xmlns:ds="http://schemas.openxmlformats.org/officeDocument/2006/customXml" ds:itemID="{9DE52591-EE15-4CF5-A909-63164F77F4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92F15A-04B8-4035-BEF1-83908B341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325e85-ff9f-4717-8a77-9a7501716992"/>
    <ds:schemaRef ds:uri="aeae5de7-79cd-4b90-9112-ac81d3c70f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5CF11A-C328-4DFE-8840-A07799255758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aeae5de7-79cd-4b90-9112-ac81d3c70f6e"/>
    <ds:schemaRef ds:uri="http://schemas.microsoft.com/office/infopath/2007/PartnerControls"/>
    <ds:schemaRef ds:uri="http://schemas.openxmlformats.org/package/2006/metadata/core-properties"/>
    <ds:schemaRef ds:uri="d0325e85-ff9f-4717-8a77-9a750171699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1266</Words>
  <Application>Microsoft Office PowerPoint</Application>
  <PresentationFormat>Breitbild</PresentationFormat>
  <Paragraphs>263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Aptos</vt:lpstr>
      <vt:lpstr>Aptos Display</vt:lpstr>
      <vt:lpstr>Arial</vt:lpstr>
      <vt:lpstr>Calibri</vt:lpstr>
      <vt:lpstr>Office</vt:lpstr>
      <vt:lpstr>Herzlich Willkomen zum Workshop: Micro-Frontends  mit  Webpack - Module Federation</vt:lpstr>
      <vt:lpstr>Agenda</vt:lpstr>
      <vt:lpstr>Frage 1: Was sind Micro-Frontends?</vt:lpstr>
      <vt:lpstr>Frage 2: Welche Vorteile bieten Micro-Frontends?</vt:lpstr>
      <vt:lpstr>Frage 3: Was ist Webpack – Module Federation?</vt:lpstr>
      <vt:lpstr>Vergleich mit traditionellen Frontend-Architekturen</vt:lpstr>
      <vt:lpstr>Micro-Frontends Komposition</vt:lpstr>
      <vt:lpstr>Micro-Frontends: Vertical vs. Horizontal Split</vt:lpstr>
      <vt:lpstr>Ansätze zur Implementierung von Micro-Frontends</vt:lpstr>
      <vt:lpstr>Ansätze zur Implementierung von Micro-Frontends</vt:lpstr>
      <vt:lpstr>Real-World Beispiele </vt:lpstr>
      <vt:lpstr>Webpack im Vergleich zu anderen  JS-Bundlern</vt:lpstr>
      <vt:lpstr>Warum Webpack?</vt:lpstr>
      <vt:lpstr>Was ist das Module Federation Plugin?</vt:lpstr>
      <vt:lpstr>Hauptkonzepte von Module Federation</vt:lpstr>
      <vt:lpstr>Hauptkonzepte von Module Federation</vt:lpstr>
      <vt:lpstr>Wie funktioniert Module Federation?</vt:lpstr>
      <vt:lpstr>Wie Micro-Frontends mit Webpack Module Federation erstellen? </vt:lpstr>
      <vt:lpstr>Beispiel, mit create-mf-app</vt:lpstr>
      <vt:lpstr>Aufgabe 1</vt:lpstr>
      <vt:lpstr>Webpack Config</vt:lpstr>
      <vt:lpstr>Webpack Config</vt:lpstr>
      <vt:lpstr>Webpack Config</vt:lpstr>
      <vt:lpstr>Module Federation Konfigurieren</vt:lpstr>
      <vt:lpstr>Pause ( 10 min )</vt:lpstr>
      <vt:lpstr>Aufgabe 2</vt:lpstr>
      <vt:lpstr>Kommunikation zwischen Micro-Frontends</vt:lpstr>
      <vt:lpstr>Warum Custom Events?</vt:lpstr>
      <vt:lpstr>CustomEvents - Browser Kompatibilität</vt:lpstr>
      <vt:lpstr>Wie nutzt man Custom Events (in JavaScript)?</vt:lpstr>
      <vt:lpstr>Best Practices</vt:lpstr>
      <vt:lpstr>Beispiel Code Splitting</vt:lpstr>
      <vt:lpstr>Beispiel Tree Shaking</vt:lpstr>
      <vt:lpstr>Beispiel Lazy Loading (React)</vt:lpstr>
      <vt:lpstr>Beispiel Shared Dependencies</vt:lpstr>
      <vt:lpstr>Aufgabe 3</vt:lpstr>
      <vt:lpstr>Das wichtigste auf einen Blick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Maik Roth (mroth3)</dc:creator>
  <cp:lastModifiedBy>Maik Roth (mroth3)</cp:lastModifiedBy>
  <cp:revision>2</cp:revision>
  <dcterms:created xsi:type="dcterms:W3CDTF">2024-06-12T08:43:54Z</dcterms:created>
  <dcterms:modified xsi:type="dcterms:W3CDTF">2024-06-18T09:39:28Z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0x010100322FF6D32EC6A445AF87CAED28F97ADE</vt:lpwstr>
  </property>
</Properties>
</file>