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12192000" cy="6858000"/>
  <p:embeddedFontLst>
    <p:embeddedFont>
      <p:font typeface="Cardo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DW8al/Jcpe0uxa6+q4GSJnhP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rd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rdo-italic.fntdata"/><Relationship Id="rId25" Type="http://schemas.openxmlformats.org/officeDocument/2006/relationships/font" Target="fonts/Cardo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4838064" y="660399"/>
            <a:ext cx="25158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322701" y="2715323"/>
            <a:ext cx="5546597" cy="2527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ctrTitle"/>
          </p:nvPr>
        </p:nvSpPr>
        <p:spPr>
          <a:xfrm>
            <a:off x="917575" y="660399"/>
            <a:ext cx="10356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4838064" y="660399"/>
            <a:ext cx="25158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145944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4"/>
          <p:cNvSpPr/>
          <p:nvPr/>
        </p:nvSpPr>
        <p:spPr>
          <a:xfrm>
            <a:off x="819150" y="2228850"/>
            <a:ext cx="2486025" cy="1562100"/>
          </a:xfrm>
          <a:custGeom>
            <a:rect b="b" l="l" r="r" t="t"/>
            <a:pathLst>
              <a:path extrusionOk="0" h="1562100" w="2486025">
                <a:moveTo>
                  <a:pt x="2225675" y="0"/>
                </a:moveTo>
                <a:lnTo>
                  <a:pt x="260350" y="0"/>
                </a:lnTo>
                <a:lnTo>
                  <a:pt x="213551" y="4195"/>
                </a:lnTo>
                <a:lnTo>
                  <a:pt x="169504" y="16290"/>
                </a:lnTo>
                <a:lnTo>
                  <a:pt x="128945" y="35550"/>
                </a:lnTo>
                <a:lnTo>
                  <a:pt x="92608" y="61238"/>
                </a:lnTo>
                <a:lnTo>
                  <a:pt x="61230" y="92619"/>
                </a:lnTo>
                <a:lnTo>
                  <a:pt x="35544" y="128956"/>
                </a:lnTo>
                <a:lnTo>
                  <a:pt x="16287" y="169514"/>
                </a:lnTo>
                <a:lnTo>
                  <a:pt x="4194" y="213557"/>
                </a:lnTo>
                <a:lnTo>
                  <a:pt x="0" y="260350"/>
                </a:lnTo>
                <a:lnTo>
                  <a:pt x="0" y="1301750"/>
                </a:lnTo>
                <a:lnTo>
                  <a:pt x="4194" y="1348542"/>
                </a:lnTo>
                <a:lnTo>
                  <a:pt x="16287" y="1392585"/>
                </a:lnTo>
                <a:lnTo>
                  <a:pt x="35544" y="1433143"/>
                </a:lnTo>
                <a:lnTo>
                  <a:pt x="61230" y="1469480"/>
                </a:lnTo>
                <a:lnTo>
                  <a:pt x="92608" y="1500861"/>
                </a:lnTo>
                <a:lnTo>
                  <a:pt x="128945" y="1526549"/>
                </a:lnTo>
                <a:lnTo>
                  <a:pt x="169504" y="1545809"/>
                </a:lnTo>
                <a:lnTo>
                  <a:pt x="213551" y="1557904"/>
                </a:lnTo>
                <a:lnTo>
                  <a:pt x="260350" y="1562100"/>
                </a:lnTo>
                <a:lnTo>
                  <a:pt x="2225675" y="1562100"/>
                </a:lnTo>
                <a:lnTo>
                  <a:pt x="2272467" y="1557904"/>
                </a:lnTo>
                <a:lnTo>
                  <a:pt x="2316510" y="1545809"/>
                </a:lnTo>
                <a:lnTo>
                  <a:pt x="2357068" y="1526549"/>
                </a:lnTo>
                <a:lnTo>
                  <a:pt x="2393405" y="1500861"/>
                </a:lnTo>
                <a:lnTo>
                  <a:pt x="2424786" y="1469480"/>
                </a:lnTo>
                <a:lnTo>
                  <a:pt x="2450474" y="1433143"/>
                </a:lnTo>
                <a:lnTo>
                  <a:pt x="2469734" y="1392585"/>
                </a:lnTo>
                <a:lnTo>
                  <a:pt x="2481829" y="1348542"/>
                </a:lnTo>
                <a:lnTo>
                  <a:pt x="2486025" y="1301750"/>
                </a:lnTo>
                <a:lnTo>
                  <a:pt x="2486025" y="260350"/>
                </a:lnTo>
                <a:lnTo>
                  <a:pt x="2481829" y="213557"/>
                </a:lnTo>
                <a:lnTo>
                  <a:pt x="2469734" y="169514"/>
                </a:lnTo>
                <a:lnTo>
                  <a:pt x="2450474" y="128956"/>
                </a:lnTo>
                <a:lnTo>
                  <a:pt x="2424786" y="92619"/>
                </a:lnTo>
                <a:lnTo>
                  <a:pt x="2393405" y="61238"/>
                </a:lnTo>
                <a:lnTo>
                  <a:pt x="2357068" y="35550"/>
                </a:lnTo>
                <a:lnTo>
                  <a:pt x="2316510" y="16290"/>
                </a:lnTo>
                <a:lnTo>
                  <a:pt x="2272467" y="4195"/>
                </a:lnTo>
                <a:lnTo>
                  <a:pt x="2225675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933450" y="2028825"/>
            <a:ext cx="2238375" cy="371475"/>
          </a:xfrm>
          <a:custGeom>
            <a:rect b="b" l="l" r="r" t="t"/>
            <a:pathLst>
              <a:path extrusionOk="0" h="371475" w="2238375">
                <a:moveTo>
                  <a:pt x="2176399" y="0"/>
                </a:moveTo>
                <a:lnTo>
                  <a:pt x="61912" y="0"/>
                </a:lnTo>
                <a:lnTo>
                  <a:pt x="37815" y="4861"/>
                </a:lnTo>
                <a:lnTo>
                  <a:pt x="18135" y="18129"/>
                </a:lnTo>
                <a:lnTo>
                  <a:pt x="4866" y="37826"/>
                </a:lnTo>
                <a:lnTo>
                  <a:pt x="0" y="61975"/>
                </a:lnTo>
                <a:lnTo>
                  <a:pt x="0" y="309499"/>
                </a:lnTo>
                <a:lnTo>
                  <a:pt x="4866" y="333648"/>
                </a:lnTo>
                <a:lnTo>
                  <a:pt x="18135" y="353345"/>
                </a:lnTo>
                <a:lnTo>
                  <a:pt x="37815" y="366613"/>
                </a:lnTo>
                <a:lnTo>
                  <a:pt x="61912" y="371475"/>
                </a:lnTo>
                <a:lnTo>
                  <a:pt x="2176399" y="371475"/>
                </a:lnTo>
                <a:lnTo>
                  <a:pt x="2200548" y="366613"/>
                </a:lnTo>
                <a:lnTo>
                  <a:pt x="2220245" y="353345"/>
                </a:lnTo>
                <a:lnTo>
                  <a:pt x="2233513" y="333648"/>
                </a:lnTo>
                <a:lnTo>
                  <a:pt x="2238375" y="309499"/>
                </a:lnTo>
                <a:lnTo>
                  <a:pt x="2238375" y="61975"/>
                </a:lnTo>
                <a:lnTo>
                  <a:pt x="2233513" y="37826"/>
                </a:lnTo>
                <a:lnTo>
                  <a:pt x="2220245" y="18129"/>
                </a:lnTo>
                <a:lnTo>
                  <a:pt x="2200548" y="4861"/>
                </a:lnTo>
                <a:lnTo>
                  <a:pt x="2176399" y="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4838064" y="660399"/>
            <a:ext cx="25158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145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4838064" y="660399"/>
            <a:ext cx="25158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3322701" y="2715323"/>
            <a:ext cx="5546597" cy="2527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hyperlink" Target="https://www.canva.com/design/DAGWdlvLmhk/R_-_fQh_H7DRY0tMPRMl5g/view?utm_content=DAGWdlvLmhk&amp;utm_campaign=designshare&amp;utm_medium=link2&amp;utm_source=uniquelinks&amp;utlId=hbcb5734fb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oysena-my.sharepoint.com/:w:/g/personal/nicolas_martinezva_soy_sena_edu_co/ESZ5M4rE-MpIv3aTb66jCh8B7VLXRmSb0luVazzVhX3SBg?e=P6wX0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oysena-my.sharepoint.com/:w:/g/personal/nicolas_martinezva_soy_sena_edu_co/ESZ5M4rE-MpIv3aTb66jCh8B7VLXRmSb0luVazzVhX3SBg?e=P6wX0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78uqSCgBkHX1eA_mlEEWPqXb7gwgVw91/edit?usp=drive_link&amp;ouid=104681654974810316499&amp;rtpof=true&amp;sd=true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5X-mVkKIOzVng5T9ajfVP6gytKBSqOBL/edit?usp=sharing&amp;ouid=116668543162587748605&amp;rtpof=true&amp;sd=true" TargetMode="External"/><Relationship Id="rId4" Type="http://schemas.openxmlformats.org/officeDocument/2006/relationships/hyperlink" Target="https://docs.google.com/document/d/1C4WxAe_iklKHZlAZcFF53C7rCON8rl4A/edit?usp=sharing&amp;rtpof=true&amp;sd=true" TargetMode="External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aiderSe/restausync.gi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RRVvbDGRa0bgOkOfDM5DY045C1C7dRuq/view?usp=sharing" TargetMode="External"/><Relationship Id="rId4" Type="http://schemas.openxmlformats.org/officeDocument/2006/relationships/hyperlink" Target="https://drive.google.com/file/d/1RRVvbDGRa0bgOkOfDM5DY045C1C7dRuq/view?usp=sharing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14.jpg"/><Relationship Id="rId8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>
            <p:ph type="title"/>
          </p:nvPr>
        </p:nvSpPr>
        <p:spPr>
          <a:xfrm>
            <a:off x="2956798" y="1256350"/>
            <a:ext cx="45909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800"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Restausync</a:t>
            </a:r>
            <a:endParaRPr b="1"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083944" y="4069651"/>
            <a:ext cx="4690828" cy="114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Juan Sebastian Martinez Pinto</a:t>
            </a:r>
            <a:endParaRPr/>
          </a:p>
          <a:p>
            <a:pPr indent="0" lvl="0" marL="12700" marR="0" rtl="0" algn="l">
              <a:lnSpc>
                <a:spcPct val="118857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Jaider Sebastian Moreno Quintero</a:t>
            </a:r>
            <a:endParaRPr/>
          </a:p>
          <a:p>
            <a:pPr indent="0" lvl="0" marL="12700" marR="0" rtl="0" algn="l">
              <a:lnSpc>
                <a:spcPct val="118857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Michael Steven Salamanca Martin</a:t>
            </a:r>
            <a:endParaRPr/>
          </a:p>
          <a:p>
            <a:pPr indent="0" lvl="0" marL="12700" marR="0" rtl="0" algn="l">
              <a:lnSpc>
                <a:spcPct val="118857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Nicolas Martinez Valenzuela</a:t>
            </a:r>
            <a:endParaRPr/>
          </a:p>
          <a:p>
            <a:pPr indent="0" lvl="0" marL="12700" marR="0" rtl="0" algn="l">
              <a:lnSpc>
                <a:spcPct val="118857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Paula Andrea Cassiani Castillo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080272" y="2923573"/>
            <a:ext cx="6575425" cy="620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Implementación de Plataforma Web Integral para la Mejora  y Rendimiento en Restaurantes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917575" y="660399"/>
            <a:ext cx="4416425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Restaurante </a:t>
            </a:r>
            <a:endParaRPr/>
          </a:p>
        </p:txBody>
      </p:sp>
      <p:pic>
        <p:nvPicPr>
          <p:cNvPr descr="Una tienda de comida&#10;&#10;Descripción generada automáticamente"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96" y="2327933"/>
            <a:ext cx="5592793" cy="3155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grupo de personas en una sala de estar&#10;&#10;Descripción generada automáticamente" id="112" name="Google Shape;1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232" y="2330010"/>
            <a:ext cx="5707812" cy="3141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917575" y="660399"/>
            <a:ext cx="59220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 funcionales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304800" y="1955404"/>
            <a:ext cx="37338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 Usuarios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RF001 Registrar Usuario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RF002 Iniciar Sesión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RF003 Recuperar Contraseña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RF004 Reservar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RF005 Seleccionar Fecha de Reserva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RF006 Seleccionar Mesa a Reservar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RF007 Gestionar Reserva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RF008 Visualizar Menú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RF009 Ver Detalles del Plato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4109107" y="1600200"/>
            <a:ext cx="37338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 Usuarios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RF010 Cambiar Contraseña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RF011 Cambiar Nombre de Usuario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RF012 Agregar Foto de Perfil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RF013 Eliminar Foto de Perfil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RF014 Cambiar Foto de Perfil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 Meseros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RF015 Tomar Pedido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RF016 Agregar Plato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RF017 Eliminar Plato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RF018 Agregar Descripción del Pedido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RF019 Enviar Pedido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8153400" y="1401406"/>
            <a:ext cx="37338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del Administrador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RF020 Editar Inventario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RF021 Agregar Ingredientes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RF022 Cambiar Estado de Inventario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RF023 Editar Menú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RF024 Agregar Especiales del Día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RF025 Cambiar Disponibles del Menú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RF026 Gestionar Usuarios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RF027 Gestionar Empleados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 Cocineros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RF028 Visualizar Pedidos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RF029 Ver Detalles de Pedido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RF030 Notificar Pedido Listo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/>
        </p:nvSpPr>
        <p:spPr>
          <a:xfrm>
            <a:off x="917575" y="660399"/>
            <a:ext cx="66276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 no funcionales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990600" y="2362200"/>
            <a:ext cx="108966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RNF001 - Seguridad: El sistema debe garantizar la protección de los datos de los usuarios.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RNF002 - Disponibilidad: El sistema debe estar disponible al menos el 99% del tiempo.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RNF003 - Rendimiento: El sistema debe procesar las solicitudes en menos de 2 segundos.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RNF004 - Compatibilidad: El sistema debe ser accesible desde dispositivos móviles y escritorio.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RNF005 – Multiplataforma: El aplicativo puede ser abierto desde cualquier navegador.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RNF006 - Mantenimiento: El sistema debe ser fácil de actualizar y mantener.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RNF007 - Escalabilidad: El sistema debe soportar un aumento del 100% en la cantidad de usuarios concurrentes.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RNF008 - Usabilidad: El sistema debe ser intuitivo para cualquier usuario sin necesidad de capacitación previa.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RNF009 - Documentación: El sistema debe contar con documentación técnica y manuales de usuario.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917575" y="660399"/>
            <a:ext cx="5583413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Casos de uso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pción generada automáticamente" id="133" name="Google Shape;1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580" y="1512711"/>
            <a:ext cx="7296173" cy="507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917575" y="660399"/>
            <a:ext cx="4322233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268175" y="2979899"/>
            <a:ext cx="4322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21183" l="25397" r="21909" t="27637"/>
          <a:stretch/>
        </p:blipFill>
        <p:spPr>
          <a:xfrm>
            <a:off x="2013138" y="1733975"/>
            <a:ext cx="8165726" cy="44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917575" y="660399"/>
            <a:ext cx="5583413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Ficha técnica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429000" y="4956399"/>
            <a:ext cx="4322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22646" l="29239" r="26362" t="26623"/>
          <a:stretch/>
        </p:blipFill>
        <p:spPr>
          <a:xfrm>
            <a:off x="2672225" y="1850875"/>
            <a:ext cx="6850550" cy="44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917575" y="660399"/>
            <a:ext cx="5583413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Repositorio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361" y="1752599"/>
            <a:ext cx="4522346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0988" y="1692335"/>
            <a:ext cx="4821413" cy="499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>
            <a:hlinkClick r:id="rId3"/>
          </p:cNvPr>
          <p:cNvSpPr txBox="1"/>
          <p:nvPr/>
        </p:nvSpPr>
        <p:spPr>
          <a:xfrm>
            <a:off x="917575" y="660399"/>
            <a:ext cx="5583413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Mockup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1524001"/>
            <a:ext cx="4649823" cy="129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979" y="4570542"/>
            <a:ext cx="4649822" cy="201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979" y="2820139"/>
            <a:ext cx="4649823" cy="175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66941" y="1787526"/>
            <a:ext cx="4527873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8" cy="685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917575" y="660400"/>
            <a:ext cx="60378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Planteamiento del problema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3231797" y="2305508"/>
            <a:ext cx="5180328" cy="393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El restaurante enfrenta dificultades en el manejo de las órdenes de los clientes, la gestión de inventarios y la administración de mesas, lo cual genera retrasos en el servicio, errores en las facturas, insumos desperdiciados por falta de control y una experiencia de cliente deficiente.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Además, el proceso de generación de reportes es manual, lo que implica un uso ineficiente del tiempo del personal y una toma de decisiones basada en datos desactualizados. Existe la necesidad de un software que optimice estos procesos mediante una plataforma centralizada y automatizada.</a:t>
            </a:r>
            <a:endParaRPr sz="180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902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2894118" y="3295713"/>
            <a:ext cx="6388875" cy="1480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231F20"/>
                </a:solidFill>
                <a:latin typeface="Cardo"/>
                <a:ea typeface="Cardo"/>
                <a:cs typeface="Cardo"/>
                <a:sym typeface="Cardo"/>
              </a:rPr>
              <a:t> ¿Qué solución tecnológica puede implementar el restaurante para optimizar la toma de pedidos, la gestión de inventarios, la asignación de mesas y la generación de reportes, reduciendo errores operativos y mejorando la experiencia del cliente?</a:t>
            </a:r>
            <a:endParaRPr/>
          </a:p>
          <a:p>
            <a:pPr indent="0" lvl="0" marL="12065" marR="5080" rtl="0" algn="ctr">
              <a:lnSpc>
                <a:spcPct val="1064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917575" y="660399"/>
            <a:ext cx="4300219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 problema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" type="body"/>
          </p:nvPr>
        </p:nvSpPr>
        <p:spPr>
          <a:xfrm>
            <a:off x="3322701" y="2715323"/>
            <a:ext cx="5546597" cy="2696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0" rtl="0" algn="ctr">
              <a:lnSpc>
                <a:spcPct val="164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Desarrollar e implementar un sistema de gestión integral para el restaurante que permita optimizar la toma de pedidos, la gestión de inventarios, la asignación de mesas y la generación de reportes, mejorando la eficiencia operativa, reduciendo errores, y garantizando una experiencia de servicio ágil y satisfactoria para los clientes.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917575" y="660399"/>
            <a:ext cx="4300219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2817495" y="1981200"/>
            <a:ext cx="6557010" cy="11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que los camareros puedan registrar las órdenes de manera rápida y eficiente a través de una interfaz intuitiva, evitando errores y mejorando la experiencia del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" lvl="0" marL="12065" marR="5080" rtl="0" algn="ctr">
              <a:lnSpc>
                <a:spcPct val="100099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2817495" y="3253500"/>
            <a:ext cx="6552953" cy="11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Llevar un registro en tiempo real de los ingredientes y productos disponibles en el restaurante para realizar pedidos de reposición de manera automatizada cuando los niveles sean bajos.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099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2817495" y="4424722"/>
            <a:ext cx="6552953" cy="85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 asignación de mesas a los clientes, evitando conflictos y optimizando el uso del espacio del restaurante.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099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2817494" y="5422364"/>
            <a:ext cx="6552953" cy="11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diarios, semanales y mensuales de ventas, tipos de platillos más pedidos y tiempos de atención, permitiendo mejorar la toma de decisiones y la planificación.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" lvl="0" marL="12700" marR="5080" rtl="0" algn="ctr">
              <a:lnSpc>
                <a:spcPct val="100099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17575" y="660399"/>
            <a:ext cx="4300219" cy="601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917575" y="660400"/>
            <a:ext cx="2745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Justificación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3185054" y="1977215"/>
            <a:ext cx="5821892" cy="4220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marR="0" rtl="0" algn="l">
              <a:lnSpc>
                <a:spcPct val="167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El desarrollo de un software para la gestión integral del restaurante permitirá mejorar la eficiencia operativa, reducir errores en la toma de órdenes y facturación, y optimizar la gestión del inventario. Al automatizar estos procesos, el restaurante podrá brindar un servicio más rápido y preciso, lo que incrementará la satisfacción de los clientes y empleados. Además, el software permitirá obtener datos clave sobre las ventas y el rendimiento del negocio, facilitando la toma de decisiones estratégicas para mejorar la rentabilidad y la operación del restaurante.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917575" y="660400"/>
            <a:ext cx="2550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Alcance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3612797" y="2412690"/>
            <a:ext cx="4188460" cy="341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 desarrollar un sistema de software para la gestión de un restaurante, que abarque las siguientes funcionalidades: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932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órdenes. Control de inventarios. Administración de mesas. Reportes de ventas.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932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no incluirá el desarrollo de una aplicación móvil y se limitará a las funciones descritas en el aplicativo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932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917575" y="660400"/>
            <a:ext cx="22581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latin typeface="Calibri"/>
                <a:ea typeface="Calibri"/>
                <a:cs typeface="Calibri"/>
                <a:sym typeface="Calibri"/>
              </a:rPr>
              <a:t>BPMN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19165" l="24396" r="20643" t="26105"/>
          <a:stretch/>
        </p:blipFill>
        <p:spPr>
          <a:xfrm>
            <a:off x="2260025" y="1733275"/>
            <a:ext cx="8280250" cy="46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917575" y="660400"/>
            <a:ext cx="2472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Entrevista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877131" y="2140055"/>
            <a:ext cx="8231081" cy="3604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-229234" lvl="0" marL="241300" marR="5080" rtl="0" algn="l">
              <a:lnSpc>
                <a:spcPct val="7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 1: ¿Cuál es el mayor desafío que enfrenta su restaurante en términos de gestión de inventario?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935" lvl="0" marL="241300" marR="5080" rtl="0" algn="l">
              <a:lnSpc>
                <a:spcPct val="79444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815" marR="5080" rtl="0" algn="l">
              <a:lnSpc>
                <a:spcPct val="79444"/>
              </a:lnSpc>
              <a:spcBef>
                <a:spcPts val="229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Pregunta 2: ¿Cómo maneja su restaurante la atención al cliente en relación con la disponibilidad de productos?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97815" marR="5080" rtl="0" algn="l">
              <a:lnSpc>
                <a:spcPct val="79444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Pregunta 3: ¿Qué problemas ha experimentado su restaurante debido a la falta de un sistema de gestión de inventario?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Pregunta 4: ¿Qué beneficios cree que podría obtener su restaurante al implementar un sistema de gestión de inventario?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Pregunta 5: ¿Qué planes tiene su restaurante para implementar un sistema de gestión de inventario en el futuro?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860" lvl="0" marL="241300" marR="5080" rtl="0" algn="l">
              <a:lnSpc>
                <a:spcPct val="1144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t/>
            </a:r>
            <a:endParaRPr b="1" sz="1250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2024-12-03T01:03:01Z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LastSaved">
    <vt:filetime>2024-12-03T00:00:00Z</vt:filetime>
  </property>
</Properties>
</file>