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1.png" ContentType="image/png"/>
  <Override PartName="/ppt/media/image20.png" ContentType="image/png"/>
  <Override PartName="/ppt/media/image19.png" ContentType="image/png"/>
  <Override PartName="/ppt/media/image17.wmf" ContentType="image/x-wmf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7960" y="609480"/>
            <a:ext cx="64472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7960" y="2160720"/>
            <a:ext cx="64472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07960" y="4187520"/>
            <a:ext cx="64472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7960" y="609480"/>
            <a:ext cx="64472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7960" y="2160720"/>
            <a:ext cx="31460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811680" y="2160720"/>
            <a:ext cx="31460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811680" y="4187520"/>
            <a:ext cx="31460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507960" y="4187520"/>
            <a:ext cx="31460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7960" y="609480"/>
            <a:ext cx="64472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7960" y="2160720"/>
            <a:ext cx="64472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7960" y="2160720"/>
            <a:ext cx="64472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996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996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7960" y="609480"/>
            <a:ext cx="64472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7960" y="2160720"/>
            <a:ext cx="6447240" cy="388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7960" y="609480"/>
            <a:ext cx="64472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7960" y="2160720"/>
            <a:ext cx="64472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7960" y="609480"/>
            <a:ext cx="64472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7960" y="2160720"/>
            <a:ext cx="31460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811680" y="2160720"/>
            <a:ext cx="31460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7960" y="609480"/>
            <a:ext cx="64472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7960" y="609480"/>
            <a:ext cx="6447240" cy="612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7960" y="609480"/>
            <a:ext cx="64472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7960" y="2160720"/>
            <a:ext cx="31460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7960" y="4187520"/>
            <a:ext cx="31460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3811680" y="2160720"/>
            <a:ext cx="31460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7960" y="609480"/>
            <a:ext cx="64472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507960" y="2160720"/>
            <a:ext cx="6447240" cy="3880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7960" y="609480"/>
            <a:ext cx="64472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7960" y="2160720"/>
            <a:ext cx="31460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811680" y="2160720"/>
            <a:ext cx="31460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3811680" y="4187520"/>
            <a:ext cx="31460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7960" y="609480"/>
            <a:ext cx="64472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7960" y="2160720"/>
            <a:ext cx="31460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811680" y="2160720"/>
            <a:ext cx="31460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7960" y="4187520"/>
            <a:ext cx="64472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7960" y="609480"/>
            <a:ext cx="64472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7960" y="2160720"/>
            <a:ext cx="64472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7960" y="4187520"/>
            <a:ext cx="64472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7960" y="609480"/>
            <a:ext cx="64472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7960" y="2160720"/>
            <a:ext cx="31460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811680" y="2160720"/>
            <a:ext cx="31460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811680" y="4187520"/>
            <a:ext cx="31460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7960" y="4187520"/>
            <a:ext cx="31460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7960" y="609480"/>
            <a:ext cx="64472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7960" y="2160720"/>
            <a:ext cx="64472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7960" y="2160720"/>
            <a:ext cx="64472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996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996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7960" y="609480"/>
            <a:ext cx="64472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7960" y="2160720"/>
            <a:ext cx="64472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7960" y="609480"/>
            <a:ext cx="64472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7960" y="2160720"/>
            <a:ext cx="31460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811680" y="2160720"/>
            <a:ext cx="31460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7960" y="609480"/>
            <a:ext cx="64472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507960" y="609480"/>
            <a:ext cx="6447240" cy="612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7960" y="609480"/>
            <a:ext cx="64472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7960" y="2160720"/>
            <a:ext cx="31460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7960" y="4187520"/>
            <a:ext cx="31460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811680" y="2160720"/>
            <a:ext cx="31460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7960" y="609480"/>
            <a:ext cx="64472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7960" y="2160720"/>
            <a:ext cx="3146040" cy="3880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811680" y="2160720"/>
            <a:ext cx="31460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3811680" y="4187520"/>
            <a:ext cx="31460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7960" y="609480"/>
            <a:ext cx="6447240" cy="13208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7960" y="2160720"/>
            <a:ext cx="31460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811680" y="2160720"/>
            <a:ext cx="31460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7960" y="4187520"/>
            <a:ext cx="6447240" cy="1850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7027920" y="0"/>
            <a:ext cx="914400" cy="685764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" name="Line 2"/>
          <p:cNvSpPr/>
          <p:nvPr/>
        </p:nvSpPr>
        <p:spPr>
          <a:xfrm flipH="1">
            <a:off x="5568840" y="3681360"/>
            <a:ext cx="357264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6886080" y="-8640"/>
            <a:ext cx="2255040" cy="6866280"/>
          </a:xfrm>
          <a:prstGeom prst="rect">
            <a:avLst/>
          </a:prstGeom>
          <a:solidFill>
            <a:srgbClr val="3494ba"/>
          </a:solidFill>
          <a:ln w="1260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7202520" y="-8640"/>
            <a:ext cx="1941120" cy="6866280"/>
          </a:xfrm>
          <a:prstGeom prst="rect">
            <a:avLst/>
          </a:prstGeom>
          <a:solidFill>
            <a:srgbClr val="3494ba"/>
          </a:solidFill>
          <a:ln w="1260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6699240" y="3048120"/>
            <a:ext cx="2444400" cy="3809520"/>
          </a:xfrm>
          <a:prstGeom prst="triangle">
            <a:avLst>
              <a:gd name="adj" fmla="val 100000"/>
            </a:avLst>
          </a:prstGeom>
          <a:solidFill>
            <a:srgbClr val="58b6c0"/>
          </a:solidFill>
          <a:ln w="1260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7000920" y="-8640"/>
            <a:ext cx="2140560" cy="6866280"/>
          </a:xfrm>
          <a:prstGeom prst="rect">
            <a:avLst/>
          </a:prstGeom>
          <a:solidFill>
            <a:srgbClr val="3a8f98"/>
          </a:solidFill>
          <a:ln w="1260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8174160" y="-8640"/>
            <a:ext cx="967320" cy="6866280"/>
          </a:xfrm>
          <a:prstGeom prst="rect">
            <a:avLst/>
          </a:prstGeom>
          <a:solidFill>
            <a:srgbClr val="7fc1db"/>
          </a:solidFill>
          <a:ln w="1260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8204400" y="-8640"/>
            <a:ext cx="937080" cy="6866280"/>
          </a:xfrm>
          <a:prstGeom prst="rect">
            <a:avLst/>
          </a:prstGeom>
          <a:solidFill>
            <a:srgbClr val="3494ba"/>
          </a:solidFill>
          <a:ln w="1260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7778880" y="3589920"/>
            <a:ext cx="1362600" cy="3267720"/>
          </a:xfrm>
          <a:prstGeom prst="triangle">
            <a:avLst>
              <a:gd name="adj" fmla="val 100000"/>
            </a:avLst>
          </a:prstGeom>
          <a:solidFill>
            <a:srgbClr val="3494ba"/>
          </a:solidFill>
          <a:ln w="1260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0" y="4013280"/>
            <a:ext cx="336240" cy="2844360"/>
          </a:xfrm>
          <a:prstGeom prst="triangle">
            <a:avLst>
              <a:gd name="adj" fmla="val 0"/>
            </a:avLst>
          </a:prstGeom>
          <a:solidFill>
            <a:srgbClr val="3494ba"/>
          </a:solidFill>
          <a:ln w="12600">
            <a:noFill/>
          </a:ln>
        </p:spPr>
      </p:sp>
      <p:sp>
        <p:nvSpPr>
          <p:cNvPr id="10" name="Line 11"/>
          <p:cNvSpPr/>
          <p:nvPr/>
        </p:nvSpPr>
        <p:spPr>
          <a:xfrm>
            <a:off x="7027920" y="0"/>
            <a:ext cx="914400" cy="685764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1" name="Line 12"/>
          <p:cNvSpPr/>
          <p:nvPr/>
        </p:nvSpPr>
        <p:spPr>
          <a:xfrm flipH="1">
            <a:off x="5568840" y="3681360"/>
            <a:ext cx="357264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12" name="CustomShape 13"/>
          <p:cNvSpPr/>
          <p:nvPr/>
        </p:nvSpPr>
        <p:spPr>
          <a:xfrm>
            <a:off x="6886080" y="-8640"/>
            <a:ext cx="2255040" cy="6866280"/>
          </a:xfrm>
          <a:prstGeom prst="rect">
            <a:avLst/>
          </a:prstGeom>
          <a:solidFill>
            <a:srgbClr val="3494ba"/>
          </a:solidFill>
          <a:ln w="12600">
            <a:noFill/>
          </a:ln>
        </p:spPr>
      </p:sp>
      <p:sp>
        <p:nvSpPr>
          <p:cNvPr id="13" name="CustomShape 14"/>
          <p:cNvSpPr/>
          <p:nvPr/>
        </p:nvSpPr>
        <p:spPr>
          <a:xfrm>
            <a:off x="7202520" y="-8640"/>
            <a:ext cx="1941120" cy="6866280"/>
          </a:xfrm>
          <a:prstGeom prst="rect">
            <a:avLst/>
          </a:prstGeom>
          <a:solidFill>
            <a:srgbClr val="3494ba"/>
          </a:solidFill>
          <a:ln w="12600">
            <a:noFill/>
          </a:ln>
        </p:spPr>
      </p:sp>
      <p:sp>
        <p:nvSpPr>
          <p:cNvPr id="14" name="CustomShape 15"/>
          <p:cNvSpPr/>
          <p:nvPr/>
        </p:nvSpPr>
        <p:spPr>
          <a:xfrm>
            <a:off x="6699240" y="3048120"/>
            <a:ext cx="2444400" cy="3809520"/>
          </a:xfrm>
          <a:prstGeom prst="triangle">
            <a:avLst>
              <a:gd name="adj" fmla="val 100000"/>
            </a:avLst>
          </a:prstGeom>
          <a:solidFill>
            <a:srgbClr val="58b6c0"/>
          </a:solidFill>
          <a:ln w="12600">
            <a:noFill/>
          </a:ln>
        </p:spPr>
      </p:sp>
      <p:sp>
        <p:nvSpPr>
          <p:cNvPr id="15" name="CustomShape 16"/>
          <p:cNvSpPr/>
          <p:nvPr/>
        </p:nvSpPr>
        <p:spPr>
          <a:xfrm>
            <a:off x="7000920" y="-8640"/>
            <a:ext cx="2140560" cy="6866280"/>
          </a:xfrm>
          <a:prstGeom prst="rect">
            <a:avLst/>
          </a:prstGeom>
          <a:solidFill>
            <a:srgbClr val="3a8f98"/>
          </a:solidFill>
          <a:ln w="12600">
            <a:noFill/>
          </a:ln>
        </p:spPr>
      </p:sp>
      <p:sp>
        <p:nvSpPr>
          <p:cNvPr id="16" name="CustomShape 17"/>
          <p:cNvSpPr/>
          <p:nvPr/>
        </p:nvSpPr>
        <p:spPr>
          <a:xfrm>
            <a:off x="8174160" y="-8640"/>
            <a:ext cx="967320" cy="6866280"/>
          </a:xfrm>
          <a:prstGeom prst="rect">
            <a:avLst/>
          </a:prstGeom>
          <a:solidFill>
            <a:srgbClr val="7fc1db"/>
          </a:solidFill>
          <a:ln w="12600">
            <a:noFill/>
          </a:ln>
        </p:spPr>
      </p:sp>
      <p:sp>
        <p:nvSpPr>
          <p:cNvPr id="17" name="CustomShape 18"/>
          <p:cNvSpPr/>
          <p:nvPr/>
        </p:nvSpPr>
        <p:spPr>
          <a:xfrm>
            <a:off x="8204400" y="-8640"/>
            <a:ext cx="937080" cy="6866280"/>
          </a:xfrm>
          <a:prstGeom prst="rect">
            <a:avLst/>
          </a:prstGeom>
          <a:solidFill>
            <a:srgbClr val="3494ba"/>
          </a:solidFill>
          <a:ln w="12600"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7778880" y="3589920"/>
            <a:ext cx="1362600" cy="3267720"/>
          </a:xfrm>
          <a:prstGeom prst="triangle">
            <a:avLst>
              <a:gd name="adj" fmla="val 100000"/>
            </a:avLst>
          </a:prstGeom>
          <a:solidFill>
            <a:srgbClr val="3494ba"/>
          </a:solidFill>
          <a:ln w="12600">
            <a:noFill/>
          </a:ln>
        </p:spPr>
      </p:sp>
      <p:sp>
        <p:nvSpPr>
          <p:cNvPr id="19" name="CustomShape 20"/>
          <p:cNvSpPr/>
          <p:nvPr/>
        </p:nvSpPr>
        <p:spPr>
          <a:xfrm rot="10800000">
            <a:off x="360" y="360"/>
            <a:ext cx="631440" cy="5665680"/>
          </a:xfrm>
          <a:prstGeom prst="triangle">
            <a:avLst>
              <a:gd name="adj" fmla="val 100000"/>
            </a:avLst>
          </a:prstGeom>
          <a:solidFill>
            <a:srgbClr val="3494ba"/>
          </a:solidFill>
          <a:ln w="12600">
            <a:noFill/>
          </a:ln>
        </p:spPr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130400" y="2404440"/>
            <a:ext cx="582480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s-CO" sz="5400">
                <a:solidFill>
                  <a:srgbClr val="3494ba"/>
                </a:solidFill>
                <a:latin typeface="Trebuchet MS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5403960" y="6041520"/>
            <a:ext cx="683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900">
                <a:solidFill>
                  <a:srgbClr val="8b8b8b"/>
                </a:solidFill>
                <a:latin typeface="Trebuchet MS"/>
              </a:rPr>
              <a:t>1/20/15</a:t>
            </a:r>
            <a:endParaRPr/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507960" y="6041520"/>
            <a:ext cx="47228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6442920" y="6041520"/>
            <a:ext cx="5122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5DA02D9-12E6-4D76-BF23-FAB5B9F99DCB}" type="slidenum">
              <a:rPr lang="en-US" sz="900">
                <a:solidFill>
                  <a:srgbClr val="3494ba"/>
                </a:solidFill>
                <a:latin typeface="Trebuchet MS"/>
              </a:rPr>
              <a:t>&lt;number&gt;</a:t>
            </a:fld>
            <a:endParaRPr/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CO"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CO" sz="1400"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CO" sz="1200"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CO" sz="1200"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CO" sz="2000"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O" sz="2000">
                <a:latin typeface="Trebuchet M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CO" sz="2000">
                <a:latin typeface="Trebuchet MS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7027920" y="0"/>
            <a:ext cx="914400" cy="685764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60" name="Line 2"/>
          <p:cNvSpPr/>
          <p:nvPr/>
        </p:nvSpPr>
        <p:spPr>
          <a:xfrm flipH="1">
            <a:off x="5568840" y="3681360"/>
            <a:ext cx="357264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61" name="CustomShape 3"/>
          <p:cNvSpPr/>
          <p:nvPr/>
        </p:nvSpPr>
        <p:spPr>
          <a:xfrm>
            <a:off x="6886080" y="-8640"/>
            <a:ext cx="2255040" cy="6866280"/>
          </a:xfrm>
          <a:prstGeom prst="rect">
            <a:avLst/>
          </a:prstGeom>
          <a:solidFill>
            <a:srgbClr val="3494ba"/>
          </a:solidFill>
          <a:ln w="12600">
            <a:noFill/>
          </a:ln>
        </p:spPr>
      </p:sp>
      <p:sp>
        <p:nvSpPr>
          <p:cNvPr id="62" name="CustomShape 4"/>
          <p:cNvSpPr/>
          <p:nvPr/>
        </p:nvSpPr>
        <p:spPr>
          <a:xfrm>
            <a:off x="7202520" y="-8640"/>
            <a:ext cx="1941120" cy="6866280"/>
          </a:xfrm>
          <a:prstGeom prst="rect">
            <a:avLst/>
          </a:prstGeom>
          <a:solidFill>
            <a:srgbClr val="3494ba"/>
          </a:solidFill>
          <a:ln w="12600">
            <a:noFill/>
          </a:ln>
        </p:spPr>
      </p:sp>
      <p:sp>
        <p:nvSpPr>
          <p:cNvPr id="63" name="CustomShape 5"/>
          <p:cNvSpPr/>
          <p:nvPr/>
        </p:nvSpPr>
        <p:spPr>
          <a:xfrm>
            <a:off x="6699240" y="3048120"/>
            <a:ext cx="2444400" cy="3809520"/>
          </a:xfrm>
          <a:prstGeom prst="triangle">
            <a:avLst>
              <a:gd name="adj" fmla="val 100000"/>
            </a:avLst>
          </a:prstGeom>
          <a:solidFill>
            <a:srgbClr val="58b6c0"/>
          </a:solidFill>
          <a:ln w="12600">
            <a:noFill/>
          </a:ln>
        </p:spPr>
      </p:sp>
      <p:sp>
        <p:nvSpPr>
          <p:cNvPr id="64" name="CustomShape 6"/>
          <p:cNvSpPr/>
          <p:nvPr/>
        </p:nvSpPr>
        <p:spPr>
          <a:xfrm>
            <a:off x="7000920" y="-8640"/>
            <a:ext cx="2140560" cy="6866280"/>
          </a:xfrm>
          <a:prstGeom prst="rect">
            <a:avLst/>
          </a:prstGeom>
          <a:solidFill>
            <a:srgbClr val="3a8f98"/>
          </a:solidFill>
          <a:ln w="12600">
            <a:noFill/>
          </a:ln>
        </p:spPr>
      </p:sp>
      <p:sp>
        <p:nvSpPr>
          <p:cNvPr id="65" name="CustomShape 7"/>
          <p:cNvSpPr/>
          <p:nvPr/>
        </p:nvSpPr>
        <p:spPr>
          <a:xfrm>
            <a:off x="8174160" y="-8640"/>
            <a:ext cx="967320" cy="6866280"/>
          </a:xfrm>
          <a:prstGeom prst="rect">
            <a:avLst/>
          </a:prstGeom>
          <a:solidFill>
            <a:srgbClr val="7fc1db"/>
          </a:solidFill>
          <a:ln w="12600">
            <a:noFill/>
          </a:ln>
        </p:spPr>
      </p:sp>
      <p:sp>
        <p:nvSpPr>
          <p:cNvPr id="66" name="CustomShape 8"/>
          <p:cNvSpPr/>
          <p:nvPr/>
        </p:nvSpPr>
        <p:spPr>
          <a:xfrm>
            <a:off x="8204400" y="-8640"/>
            <a:ext cx="937080" cy="6866280"/>
          </a:xfrm>
          <a:prstGeom prst="rect">
            <a:avLst/>
          </a:prstGeom>
          <a:solidFill>
            <a:srgbClr val="3494ba"/>
          </a:solidFill>
          <a:ln w="12600">
            <a:noFill/>
          </a:ln>
        </p:spPr>
      </p:sp>
      <p:sp>
        <p:nvSpPr>
          <p:cNvPr id="67" name="CustomShape 9"/>
          <p:cNvSpPr/>
          <p:nvPr/>
        </p:nvSpPr>
        <p:spPr>
          <a:xfrm>
            <a:off x="7778880" y="3589920"/>
            <a:ext cx="1362600" cy="3267720"/>
          </a:xfrm>
          <a:prstGeom prst="triangle">
            <a:avLst>
              <a:gd name="adj" fmla="val 100000"/>
            </a:avLst>
          </a:prstGeom>
          <a:solidFill>
            <a:srgbClr val="3494ba"/>
          </a:solidFill>
          <a:ln w="12600">
            <a:noFill/>
          </a:ln>
        </p:spPr>
      </p:sp>
      <p:sp>
        <p:nvSpPr>
          <p:cNvPr id="68" name="CustomShape 10"/>
          <p:cNvSpPr/>
          <p:nvPr/>
        </p:nvSpPr>
        <p:spPr>
          <a:xfrm>
            <a:off x="0" y="4013280"/>
            <a:ext cx="336240" cy="2844360"/>
          </a:xfrm>
          <a:prstGeom prst="triangle">
            <a:avLst>
              <a:gd name="adj" fmla="val 0"/>
            </a:avLst>
          </a:prstGeom>
          <a:solidFill>
            <a:srgbClr val="3494ba"/>
          </a:solidFill>
          <a:ln w="12600">
            <a:noFill/>
          </a:ln>
        </p:spPr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507960" y="609480"/>
            <a:ext cx="64472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CO" sz="3600">
                <a:solidFill>
                  <a:srgbClr val="3494ba"/>
                </a:solidFill>
                <a:latin typeface="Trebuchet MS"/>
              </a:rPr>
              <a:t>Click to edit the title text formatHaga clic para modificar el estilo de título del patrón</a:t>
            </a:r>
            <a:endParaRPr/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507960" y="2160720"/>
            <a:ext cx="6447240" cy="3880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s-CO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CO">
                <a:solidFill>
                  <a:srgbClr val="404040"/>
                </a:solidFill>
                <a:latin typeface="Trebuchet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CO">
                <a:solidFill>
                  <a:srgbClr val="404040"/>
                </a:solidFill>
                <a:latin typeface="Trebuchet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CO">
                <a:solidFill>
                  <a:srgbClr val="404040"/>
                </a:solidFill>
                <a:latin typeface="Trebuchet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CO">
                <a:solidFill>
                  <a:srgbClr val="404040"/>
                </a:solidFill>
                <a:latin typeface="Trebuchet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O">
                <a:solidFill>
                  <a:srgbClr val="404040"/>
                </a:solidFill>
                <a:latin typeface="Trebuchet MS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s-CO">
                <a:solidFill>
                  <a:srgbClr val="404040"/>
                </a:solidFill>
                <a:latin typeface="Trebuchet MS"/>
              </a:rPr>
              <a:t>Seventh Outline LevelHaga clic para modificar el estilo de texto del patrón</a:t>
            </a:r>
            <a:endParaRPr/>
          </a:p>
          <a:p>
            <a:pPr lvl="1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s-CO" sz="1600">
                <a:solidFill>
                  <a:srgbClr val="404040"/>
                </a:solidFill>
                <a:latin typeface="Trebuchet MS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s-CO" sz="1400">
                <a:solidFill>
                  <a:srgbClr val="404040"/>
                </a:solidFill>
                <a:latin typeface="Trebuchet MS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s-CO" sz="1200">
                <a:solidFill>
                  <a:srgbClr val="404040"/>
                </a:solidFill>
                <a:latin typeface="Trebuchet MS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s-CO" sz="1200">
                <a:solidFill>
                  <a:srgbClr val="404040"/>
                </a:solidFill>
                <a:latin typeface="Trebuchet MS"/>
              </a:rPr>
              <a:t>Quinto nivel</a:t>
            </a:r>
            <a:endParaRPr/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5403960" y="6041520"/>
            <a:ext cx="683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900">
                <a:solidFill>
                  <a:srgbClr val="8b8b8b"/>
                </a:solidFill>
                <a:latin typeface="Trebuchet MS"/>
              </a:rPr>
              <a:t>1/20/15</a:t>
            </a:r>
            <a:endParaRPr/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507960" y="6041520"/>
            <a:ext cx="47228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6442920" y="6041520"/>
            <a:ext cx="5122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6F1F31B-0089-4F72-92E2-76BBEA3B25C7}" type="slidenum">
              <a:rPr lang="en-US" sz="900">
                <a:solidFill>
                  <a:srgbClr val="3494ba"/>
                </a:solidFill>
                <a:latin typeface="Trebuchet MS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058040" y="1268640"/>
            <a:ext cx="6104520" cy="146952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s-CO" sz="5400">
                <a:solidFill>
                  <a:srgbClr val="ffffff"/>
                </a:solidFill>
                <a:latin typeface="Trebuchet MS"/>
              </a:rPr>
              <a:t>Procesamiento de imágenes 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275040" y="2637000"/>
            <a:ext cx="6777000" cy="34466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Franklin Gothic Medium"/>
              </a:rPr>
              <a:t>
</a:t>
            </a:r>
            <a:r>
              <a:rPr b="1" lang="en-US" sz="2400">
                <a:solidFill>
                  <a:srgbClr val="686868"/>
                </a:solidFill>
                <a:latin typeface="Franklin Gothic Medium"/>
              </a:rPr>
              <a:t>
</a:t>
            </a:r>
            <a:r>
              <a:rPr b="1" lang="en-US" sz="2400">
                <a:solidFill>
                  <a:srgbClr val="686868"/>
                </a:solidFill>
                <a:latin typeface="Franklin Gothic Medium"/>
              </a:rPr>
              <a:t>procesamiento de imágenes</a:t>
            </a:r>
            <a:r>
              <a:rPr b="1" lang="en-US" sz="2400">
                <a:solidFill>
                  <a:srgbClr val="686868"/>
                </a:solidFill>
                <a:latin typeface="Franklin Gothic Medium"/>
              </a:rPr>
              <a:t>
</a:t>
            </a:r>
            <a:r>
              <a:rPr b="1" lang="en-US" sz="2400">
                <a:solidFill>
                  <a:srgbClr val="686868"/>
                </a:solidFill>
                <a:latin typeface="Franklin Gothic Medium"/>
              </a:rPr>
              <a:t>
</a:t>
            </a:r>
            <a:r>
              <a:rPr b="1" lang="en-US" sz="2400">
                <a:solidFill>
                  <a:srgbClr val="686868"/>
                </a:solidFill>
                <a:latin typeface="Franklin Gothic Medium"/>
              </a:rPr>
              <a:t>por: </a:t>
            </a:r>
            <a:r>
              <a:rPr b="1" lang="en-US" sz="2400">
                <a:solidFill>
                  <a:srgbClr val="686868"/>
                </a:solidFill>
                <a:latin typeface="Franklin Gothic Medium"/>
              </a:rPr>
              <a:t>
</a:t>
            </a:r>
            <a:r>
              <a:rPr b="1" lang="en-US" sz="2400">
                <a:solidFill>
                  <a:srgbClr val="686868"/>
                </a:solidFill>
                <a:latin typeface="Franklin Gothic Medium"/>
              </a:rPr>
              <a:t>Tania Lorena</a:t>
            </a:r>
            <a:r>
              <a:rPr b="1" lang="en-US" sz="2400">
                <a:solidFill>
                  <a:srgbClr val="686868"/>
                </a:solidFill>
                <a:latin typeface="Franklin Gothic Medium"/>
              </a:rPr>
              <a:t>
</a:t>
            </a:r>
            <a:r>
              <a:rPr b="1" lang="en-US" sz="2400">
                <a:solidFill>
                  <a:srgbClr val="686868"/>
                </a:solidFill>
                <a:latin typeface="Franklin Gothic Medium"/>
              </a:rPr>
              <a:t>
</a:t>
            </a:r>
            <a:r>
              <a:rPr b="1" lang="en-US" sz="2400">
                <a:solidFill>
                  <a:srgbClr val="686868"/>
                </a:solidFill>
                <a:latin typeface="Franklin Gothic Medium"/>
              </a:rPr>
              <a:t>Profesor: </a:t>
            </a:r>
            <a:r>
              <a:rPr b="1" lang="en-US" sz="2400">
                <a:solidFill>
                  <a:srgbClr val="686868"/>
                </a:solidFill>
                <a:latin typeface="Franklin Gothic Medium"/>
              </a:rPr>
              <a:t>
</a:t>
            </a:r>
            <a:r>
              <a:rPr b="1" lang="en-US" sz="2400">
                <a:solidFill>
                  <a:srgbClr val="686868"/>
                </a:solidFill>
                <a:latin typeface="Franklin Gothic Medium"/>
              </a:rPr>
              <a:t>Efraín  Hernando pinzón</a:t>
            </a:r>
            <a:r>
              <a:rPr b="1" lang="en-US" sz="2400">
                <a:solidFill>
                  <a:srgbClr val="686868"/>
                </a:solidFill>
                <a:latin typeface="Franklin Gothic Medium"/>
              </a:rPr>
              <a:t>
</a:t>
            </a:r>
            <a:r>
              <a:rPr b="1" lang="en-US" sz="2400">
                <a:solidFill>
                  <a:srgbClr val="686868"/>
                </a:solidFill>
                <a:latin typeface="Franklin Gothic Medium"/>
              </a:rPr>
              <a:t>Bucaramanga, 2015</a:t>
            </a: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47520" y="-136440"/>
            <a:ext cx="227160" cy="304560"/>
          </a:xfrm>
          <a:prstGeom prst="rect">
            <a:avLst/>
          </a:prstGeom>
          <a:noFill/>
          <a:ln>
            <a:noFill/>
          </a:ln>
        </p:spPr>
      </p:sp>
      <p:pic>
        <p:nvPicPr>
          <p:cNvPr id="11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3120" y="2520"/>
            <a:ext cx="2738160" cy="1186200"/>
          </a:xfrm>
          <a:prstGeom prst="rect">
            <a:avLst/>
          </a:prstGeom>
          <a:ln>
            <a:noFill/>
          </a:ln>
        </p:spPr>
      </p:pic>
      <p:pic>
        <p:nvPicPr>
          <p:cNvPr id="112" name="9 Imagen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31200" y="0"/>
            <a:ext cx="3168000" cy="147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07960" y="609480"/>
            <a:ext cx="6447240" cy="13204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s-CO" sz="3600">
                <a:solidFill>
                  <a:srgbClr val="3494ba"/>
                </a:solidFill>
                <a:latin typeface="Trebuchet MS"/>
              </a:rPr>
              <a:t>COMPARACIONES 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507960" y="1340640"/>
            <a:ext cx="6447240" cy="470016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s-CO">
                <a:solidFill>
                  <a:srgbClr val="404040"/>
                </a:solidFill>
                <a:latin typeface="Trebuchet MS"/>
              </a:rPr>
              <a:t>En Matlab las librerías son internas en contraste con Python en donde debido su filosofía de modularidad y aprovechamiento, el hecho de estar basado en C, hace uso de librerías externas como OPENCV en este caso</a:t>
            </a:r>
            <a:endParaRPr/>
          </a:p>
          <a:p>
            <a:pPr algn="just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s-CO">
                <a:solidFill>
                  <a:srgbClr val="404040"/>
                </a:solidFill>
                <a:latin typeface="Trebuchet MS"/>
              </a:rPr>
              <a:t>Si no se tiene el poder de comprar la licencias de Matlab, el código que se puedo tornar algo tedioso y con mucho scripts , en cambio Python muchas de las funciones que se usaron hacen del codigo algo automático    </a:t>
            </a:r>
            <a:endParaRPr/>
          </a:p>
        </p:txBody>
      </p:sp>
      <p:pic>
        <p:nvPicPr>
          <p:cNvPr id="14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80360" y="764640"/>
            <a:ext cx="1852200" cy="1553760"/>
          </a:xfrm>
          <a:prstGeom prst="rect">
            <a:avLst/>
          </a:prstGeom>
          <a:ln>
            <a:noFill/>
          </a:ln>
        </p:spPr>
      </p:pic>
      <p:pic>
        <p:nvPicPr>
          <p:cNvPr id="14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499520" y="3030480"/>
            <a:ext cx="1693080" cy="1693080"/>
          </a:xfrm>
          <a:prstGeom prst="rect">
            <a:avLst/>
          </a:prstGeom>
          <a:ln>
            <a:noFill/>
          </a:ln>
        </p:spPr>
      </p:pic>
      <p:sp>
        <p:nvSpPr>
          <p:cNvPr id="148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</p:sp>
      <p:pic>
        <p:nvPicPr>
          <p:cNvPr id="149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40" y="4147200"/>
            <a:ext cx="3456000" cy="2602080"/>
          </a:xfrm>
          <a:prstGeom prst="rect">
            <a:avLst/>
          </a:prstGeom>
          <a:ln>
            <a:noFill/>
          </a:ln>
        </p:spPr>
      </p:pic>
      <p:pic>
        <p:nvPicPr>
          <p:cNvPr id="150" name="Picture 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860000" y="4474800"/>
            <a:ext cx="3101040" cy="222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07960" y="609480"/>
            <a:ext cx="6447240" cy="13204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s-CO" sz="3600">
                <a:solidFill>
                  <a:srgbClr val="3494ba"/>
                </a:solidFill>
                <a:latin typeface="Trebuchet MS"/>
              </a:rPr>
              <a:t>PROCESO DE INSTALACION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507960" y="2160720"/>
            <a:ext cx="64472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CO" sz="2000">
                <a:solidFill>
                  <a:srgbClr val="404040"/>
                </a:solidFill>
                <a:latin typeface="Arial"/>
              </a:rPr>
              <a:t>LIBRERIAS PYTHON</a:t>
            </a:r>
            <a:endParaRPr/>
          </a:p>
          <a:p>
            <a:pPr>
              <a:lnSpc>
                <a:spcPct val="100000"/>
              </a:lnSpc>
            </a:pPr>
            <a:r>
              <a:rPr lang="es-CO" sz="2000">
                <a:solidFill>
                  <a:srgbClr val="404040"/>
                </a:solidFill>
                <a:latin typeface="Arial"/>
              </a:rPr>
              <a:t>numpy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s-CO" u="sng">
                <a:solidFill>
                  <a:srgbClr val="94d340"/>
                </a:solidFill>
                <a:latin typeface="Arial"/>
              </a:rPr>
              <a:t>http://sourceforge.net/projects/numpy/files/NumPy/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CO" sz="2000">
                <a:solidFill>
                  <a:srgbClr val="404040"/>
                </a:solidFill>
                <a:latin typeface="Arial"/>
              </a:rPr>
              <a:t>opencv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s-CO" u="sng">
                <a:solidFill>
                  <a:srgbClr val="94d340"/>
                </a:solidFill>
                <a:latin typeface="Arial"/>
              </a:rPr>
              <a:t>http://sourceforge.net/projects/opencvlibrary/files/opencv-win/3.0.0-beta/opencv-3.0.0-beta.exe/download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07960" y="609480"/>
            <a:ext cx="6447240" cy="13204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s-CO" sz="2400">
                <a:solidFill>
                  <a:srgbClr val="3494ba"/>
                </a:solidFill>
                <a:latin typeface="Arial"/>
              </a:rPr>
              <a:t>Ejemplo practico</a:t>
            </a:r>
            <a:endParaRPr/>
          </a:p>
        </p:txBody>
      </p:sp>
      <p:pic>
        <p:nvPicPr>
          <p:cNvPr id="154" name="Picture 2" descr=""/>
          <p:cNvPicPr/>
          <p:nvPr/>
        </p:nvPicPr>
        <p:blipFill>
          <a:blip r:embed="rId1"/>
          <a:srcRect l="9143" t="4055" r="7098" b="8736"/>
          <a:stretch>
            <a:fillRect/>
          </a:stretch>
        </p:blipFill>
        <p:spPr>
          <a:xfrm>
            <a:off x="2123640" y="1340640"/>
            <a:ext cx="5472360" cy="40129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23640" y="188640"/>
            <a:ext cx="7056360" cy="7308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CO" sz="3600">
                <a:solidFill>
                  <a:srgbClr val="3494ba"/>
                </a:solidFill>
                <a:latin typeface="Trebuchet MS"/>
              </a:rPr>
              <a:t>Desarrollo ejemplo práctico Python 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395640" y="1124640"/>
            <a:ext cx="7416360" cy="5184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s-CO">
                <a:solidFill>
                  <a:srgbClr val="404040"/>
                </a:solidFill>
                <a:latin typeface="Arial"/>
              </a:rPr>
              <a:t>El proceso de () bucle se puede resumir como sigue:</a:t>
            </a:r>
            <a:endParaRPr/>
          </a:p>
          <a:p>
            <a:pPr>
              <a:lnSpc>
                <a:spcPct val="100000"/>
              </a:lnSpc>
            </a:pPr>
            <a:r>
              <a:rPr lang="es-CO">
                <a:solidFill>
                  <a:srgbClr val="404040"/>
                </a:solidFill>
                <a:latin typeface="Arial"/>
              </a:rPr>
              <a:t>1. Leer de cámara</a:t>
            </a:r>
            <a:r>
              <a:rPr lang="es-CO">
                <a:solidFill>
                  <a:srgbClr val="404040"/>
                </a:solidFill>
                <a:latin typeface="Arial"/>
              </a:rPr>
              <a:t>
</a:t>
            </a:r>
            <a:r>
              <a:rPr lang="es-CO">
                <a:solidFill>
                  <a:srgbClr val="404040"/>
                </a:solidFill>
                <a:latin typeface="Arial"/>
              </a:rPr>
              <a:t>2. Convertir imagen a binario color utilizando umbralización</a:t>
            </a:r>
            <a:r>
              <a:rPr lang="es-CO">
                <a:solidFill>
                  <a:srgbClr val="404040"/>
                </a:solidFill>
                <a:latin typeface="Arial"/>
              </a:rPr>
              <a:t>
</a:t>
            </a:r>
            <a:r>
              <a:rPr lang="es-CO">
                <a:solidFill>
                  <a:srgbClr val="404040"/>
                </a:solidFill>
                <a:latin typeface="Arial"/>
              </a:rPr>
              <a:t>3. Utilice OpenCV para extraer contornos de imagen</a:t>
            </a:r>
            <a:r>
              <a:rPr lang="es-CO">
                <a:solidFill>
                  <a:srgbClr val="404040"/>
                </a:solidFill>
                <a:latin typeface="Arial"/>
              </a:rPr>
              <a:t>
</a:t>
            </a:r>
            <a:r>
              <a:rPr lang="es-CO">
                <a:solidFill>
                  <a:srgbClr val="404040"/>
                </a:solidFill>
                <a:latin typeface="Arial"/>
              </a:rPr>
              <a:t>4. Encuentra el mayor contorno de la lista detectada, visualizando que contorno de la mano</a:t>
            </a:r>
            <a:r>
              <a:rPr lang="es-CO">
                <a:solidFill>
                  <a:srgbClr val="404040"/>
                </a:solidFill>
                <a:latin typeface="Arial"/>
              </a:rPr>
              <a:t>
</a:t>
            </a:r>
            <a:r>
              <a:rPr lang="es-CO">
                <a:solidFill>
                  <a:srgbClr val="404040"/>
                </a:solidFill>
                <a:latin typeface="Arial"/>
              </a:rPr>
              <a:t>5. Utilice el cuadro de delimitación para determinar el ancho y la altura (area) del contorno.</a:t>
            </a:r>
            <a:r>
              <a:rPr lang="es-CO">
                <a:solidFill>
                  <a:srgbClr val="404040"/>
                </a:solidFill>
                <a:latin typeface="Arial"/>
              </a:rPr>
              <a:t>
</a:t>
            </a:r>
            <a:r>
              <a:rPr lang="es-CO">
                <a:solidFill>
                  <a:srgbClr val="404040"/>
                </a:solidFill>
                <a:latin typeface="Arial"/>
              </a:rPr>
              <a:t>6. Utilice OpenCV para encontrar el casco y convexidad defectos convexas del contorno</a:t>
            </a:r>
            <a:r>
              <a:rPr lang="es-CO">
                <a:solidFill>
                  <a:srgbClr val="404040"/>
                </a:solidFill>
                <a:latin typeface="Arial"/>
              </a:rPr>
              <a:t>
</a:t>
            </a:r>
            <a:r>
              <a:rPr lang="es-CO">
                <a:solidFill>
                  <a:srgbClr val="404040"/>
                </a:solidFill>
                <a:latin typeface="Arial"/>
              </a:rPr>
              <a:t>7. Encontrar el centro de la mano, marcandolo con un círculo de mayor tamaño a los demas.</a:t>
            </a:r>
            <a:r>
              <a:rPr lang="es-CO">
                <a:solidFill>
                  <a:srgbClr val="404040"/>
                </a:solidFill>
                <a:latin typeface="Arial"/>
              </a:rPr>
              <a:t>
</a:t>
            </a:r>
            <a:r>
              <a:rPr lang="es-CO">
                <a:solidFill>
                  <a:srgbClr val="404040"/>
                </a:solidFill>
                <a:latin typeface="Arial"/>
              </a:rPr>
              <a:t>8. Utilice el radio del círculo inscrito como referencia para distinguir las yemas de los dedos de los demas defectos.</a:t>
            </a:r>
            <a:r>
              <a:rPr lang="es-CO">
                <a:solidFill>
                  <a:srgbClr val="404040"/>
                </a:solidFill>
                <a:latin typeface="Arial"/>
              </a:rPr>
              <a:t>
</a:t>
            </a:r>
            <a:r>
              <a:rPr lang="es-CO">
                <a:solidFill>
                  <a:srgbClr val="404040"/>
                </a:solidFill>
                <a:latin typeface="Arial"/>
              </a:rPr>
              <a:t>9. Utilice las posiciones del centro de la palma entre los tiempos cuando la mano está parado para    determinar gestos</a:t>
            </a:r>
            <a:r>
              <a:rPr lang="es-CO">
                <a:solidFill>
                  <a:srgbClr val="404040"/>
                </a:solidFill>
                <a:latin typeface="Arial"/>
              </a:rPr>
              <a:t>
</a:t>
            </a:r>
            <a:r>
              <a:rPr lang="es-CO">
                <a:solidFill>
                  <a:srgbClr val="404040"/>
                </a:solidFill>
                <a:latin typeface="Arial"/>
              </a:rPr>
              <a:t>10. Compare la lista de puntos en contra de todos los gestos de la plantilla.</a:t>
            </a:r>
            <a:r>
              <a:rPr lang="es-CO">
                <a:solidFill>
                  <a:srgbClr val="404040"/>
                </a:solidFill>
                <a:latin typeface="Arial"/>
              </a:rPr>
              <a:t>
</a:t>
            </a:r>
            <a:r>
              <a:rPr lang="es-CO">
                <a:solidFill>
                  <a:srgbClr val="404040"/>
                </a:solidFill>
                <a:latin typeface="Arial"/>
              </a:rPr>
              <a:t>11. Escoge la respectiva canción 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07960" y="609480"/>
            <a:ext cx="64472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CO" sz="3600">
                <a:solidFill>
                  <a:srgbClr val="3494ba"/>
                </a:solidFill>
                <a:latin typeface="Trebuchet MS"/>
              </a:rPr>
              <a:t>Desarrollo ejemplo practico Matlab 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507960" y="2160720"/>
            <a:ext cx="64472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s-CO">
                <a:solidFill>
                  <a:srgbClr val="404040"/>
                </a:solidFill>
                <a:latin typeface="Arial"/>
              </a:rPr>
              <a:t>1.Escena</a:t>
            </a:r>
            <a:r>
              <a:rPr lang="es-CO">
                <a:solidFill>
                  <a:srgbClr val="404040"/>
                </a:solidFill>
                <a:latin typeface="Arial"/>
              </a:rPr>
              <a:t>
</a:t>
            </a:r>
            <a:r>
              <a:rPr lang="es-CO">
                <a:solidFill>
                  <a:srgbClr val="404040"/>
                </a:solidFill>
                <a:latin typeface="Arial"/>
              </a:rPr>
              <a:t>2. Toma de la fotografía</a:t>
            </a:r>
            <a:r>
              <a:rPr lang="es-CO">
                <a:solidFill>
                  <a:srgbClr val="404040"/>
                </a:solidFill>
                <a:latin typeface="Arial"/>
              </a:rPr>
              <a:t>
</a:t>
            </a:r>
            <a:r>
              <a:rPr lang="es-CO">
                <a:solidFill>
                  <a:srgbClr val="404040"/>
                </a:solidFill>
                <a:latin typeface="Arial"/>
              </a:rPr>
              <a:t>3. Pre-procesamiento,</a:t>
            </a:r>
            <a:r>
              <a:rPr lang="es-CO">
                <a:solidFill>
                  <a:srgbClr val="404040"/>
                </a:solidFill>
                <a:latin typeface="Arial"/>
              </a:rPr>
              <a:t>
</a:t>
            </a:r>
            <a:r>
              <a:rPr lang="es-CO">
                <a:solidFill>
                  <a:srgbClr val="404040"/>
                </a:solidFill>
                <a:latin typeface="Arial"/>
              </a:rPr>
              <a:t>4. Segmentación (Método invertido)</a:t>
            </a:r>
            <a:r>
              <a:rPr lang="es-CO">
                <a:solidFill>
                  <a:srgbClr val="404040"/>
                </a:solidFill>
                <a:latin typeface="Arial"/>
              </a:rPr>
              <a:t>
</a:t>
            </a:r>
            <a:r>
              <a:rPr lang="es-CO">
                <a:solidFill>
                  <a:srgbClr val="404040"/>
                </a:solidFill>
                <a:latin typeface="Arial"/>
              </a:rPr>
              <a:t>5. Extracción de datos interesantes (imagen binarizada)</a:t>
            </a:r>
            <a:r>
              <a:rPr lang="es-CO">
                <a:solidFill>
                  <a:srgbClr val="404040"/>
                </a:solidFill>
                <a:latin typeface="Arial"/>
              </a:rPr>
              <a:t>
</a:t>
            </a:r>
            <a:r>
              <a:rPr lang="es-CO">
                <a:solidFill>
                  <a:srgbClr val="404040"/>
                </a:solidFill>
                <a:latin typeface="Arial"/>
              </a:rPr>
              <a:t>6. Clasificación (selector de la canción dependiendo de la imagen) </a:t>
            </a:r>
            <a:r>
              <a:rPr lang="es-CO">
                <a:solidFill>
                  <a:srgbClr val="404040"/>
                </a:solidFill>
                <a:latin typeface="Arial"/>
              </a:rPr>
              <a:t>
</a:t>
            </a:r>
            <a:r>
              <a:rPr lang="es-CO">
                <a:solidFill>
                  <a:srgbClr val="404040"/>
                </a:solidFill>
                <a:latin typeface="Arial"/>
              </a:rPr>
              <a:t>7.  Exposición (audio)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 rot="16200000">
            <a:off x="2556000" y="-26640"/>
            <a:ext cx="1219320" cy="1222920"/>
          </a:xfrm>
          <a:prstGeom prst="upArrow">
            <a:avLst>
              <a:gd name="adj1" fmla="val 50000"/>
              <a:gd name="adj2" fmla="val 35000"/>
            </a:avLst>
          </a:prstGeom>
          <a:gradFill>
            <a:gsLst>
              <a:gs pos="0">
                <a:srgbClr val="a8d2d7"/>
              </a:gs>
              <a:gs pos="100000">
                <a:srgbClr val="ffff00"/>
              </a:gs>
            </a:gsLst>
            <a:lin ang="16200000"/>
          </a:gradFill>
          <a:ln>
            <a:noFill/>
          </a:ln>
        </p:spPr>
        <p:txBody>
          <a:bodyPr lIns="99720" rIns="99720" tIns="99720" bIns="99720" anchor="ctr" vert="vert"/>
          <a:p>
            <a:pPr algn="ctr">
              <a:lnSpc>
                <a:spcPct val="90000"/>
              </a:lnSpc>
            </a:pPr>
            <a:r>
              <a:rPr b="1" lang="en-US" sz="1400">
                <a:solidFill>
                  <a:srgbClr val="000000"/>
                </a:solidFill>
                <a:latin typeface="Arial"/>
              </a:rPr>
              <a:t>PYTHON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 rot="5400000">
            <a:off x="6667200" y="-24480"/>
            <a:ext cx="1217160" cy="1217160"/>
          </a:xfrm>
          <a:prstGeom prst="upArrow">
            <a:avLst>
              <a:gd name="adj1" fmla="val 50000"/>
              <a:gd name="adj2" fmla="val 35000"/>
            </a:avLst>
          </a:prstGeom>
          <a:gradFill>
            <a:gsLst>
              <a:gs pos="0">
                <a:srgbClr val="f4bf95"/>
              </a:gs>
              <a:gs pos="100000">
                <a:srgbClr val="ff0000"/>
              </a:gs>
            </a:gsLst>
            <a:lin ang="16200000"/>
          </a:gradFill>
          <a:ln>
            <a:noFill/>
          </a:ln>
        </p:spPr>
        <p:txBody>
          <a:bodyPr lIns="99720" rIns="99720" tIns="99720" bIns="99720" anchor="ctr"/>
          <a:p>
            <a:pPr algn="ctr">
              <a:lnSpc>
                <a:spcPct val="90000"/>
              </a:lnSpc>
            </a:pPr>
            <a:r>
              <a:rPr b="1" lang="en-US" sz="1400">
                <a:solidFill>
                  <a:srgbClr val="000000"/>
                </a:solidFill>
                <a:latin typeface="Arial"/>
              </a:rPr>
              <a:t>MATLAB</a:t>
            </a:r>
            <a:endParaRPr/>
          </a:p>
        </p:txBody>
      </p:sp>
      <p:pic>
        <p:nvPicPr>
          <p:cNvPr id="16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98160"/>
            <a:ext cx="4715640" cy="2651040"/>
          </a:xfrm>
          <a:prstGeom prst="rect">
            <a:avLst/>
          </a:prstGeom>
          <a:ln>
            <a:noFill/>
          </a:ln>
        </p:spPr>
      </p:pic>
      <p:pic>
        <p:nvPicPr>
          <p:cNvPr id="162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7640" y="4135680"/>
            <a:ext cx="4608000" cy="2590560"/>
          </a:xfrm>
          <a:prstGeom prst="rect">
            <a:avLst/>
          </a:prstGeom>
          <a:ln>
            <a:noFill/>
          </a:ln>
        </p:spPr>
      </p:pic>
      <p:pic>
        <p:nvPicPr>
          <p:cNvPr id="163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992840" y="1298160"/>
            <a:ext cx="4140720" cy="2725560"/>
          </a:xfrm>
          <a:prstGeom prst="rect">
            <a:avLst/>
          </a:prstGeom>
          <a:ln>
            <a:noFill/>
          </a:ln>
        </p:spPr>
      </p:pic>
      <p:pic>
        <p:nvPicPr>
          <p:cNvPr id="164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982760" y="4135680"/>
            <a:ext cx="4149000" cy="256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7960" y="609480"/>
            <a:ext cx="6447240" cy="13204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s-CO" sz="3600">
                <a:solidFill>
                  <a:srgbClr val="4a9b82"/>
                </a:solidFill>
                <a:latin typeface="Trebuchet MS"/>
              </a:rPr>
              <a:t>Agenda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1475640" y="1486440"/>
            <a:ext cx="5608080" cy="4450680"/>
          </a:xfrm>
          <a:prstGeom prst="roundRect">
            <a:avLst>
              <a:gd name="adj" fmla="val 16667"/>
            </a:avLst>
          </a:prstGeom>
          <a:solidFill>
            <a:srgbClr val="bed2df"/>
          </a:solidFill>
          <a:ln w="19080">
            <a:solidFill>
              <a:srgbClr val="ffffff"/>
            </a:solidFill>
            <a:round/>
          </a:ln>
        </p:spPr>
      </p:sp>
      <p:sp>
        <p:nvSpPr>
          <p:cNvPr id="115" name="CustomShape 3"/>
          <p:cNvSpPr/>
          <p:nvPr/>
        </p:nvSpPr>
        <p:spPr>
          <a:xfrm>
            <a:off x="2267640" y="1541520"/>
            <a:ext cx="4344120" cy="4097160"/>
          </a:xfrm>
          <a:prstGeom prst="rect">
            <a:avLst/>
          </a:prstGeom>
          <a:noFill/>
          <a:ln w="19080">
            <a:noFill/>
          </a:ln>
        </p:spPr>
        <p:txBody>
          <a:bodyPr lIns="50760" rIns="50760" tIns="50760" bIns="50760" anchor="ctr"/>
          <a:p>
            <a:pPr algn="just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1. Objetivos </a:t>
            </a:r>
            <a:endParaRPr/>
          </a:p>
          <a:p>
            <a:pPr algn="just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2. Descripción del modelo </a:t>
            </a:r>
            <a:endParaRPr/>
          </a:p>
          <a:p>
            <a:pPr algn="just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3. Ventajas y desventajas </a:t>
            </a:r>
            <a:endParaRPr/>
          </a:p>
          <a:p>
            <a:pPr algn="just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4. Comparaciones </a:t>
            </a:r>
            <a:endParaRPr/>
          </a:p>
          <a:p>
            <a:pPr algn="just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5. Instalación </a:t>
            </a:r>
            <a:endParaRPr/>
          </a:p>
          <a:p>
            <a:pPr algn="just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Trebuchet MS"/>
              </a:rPr>
              <a:t>6. Ejemplo practico</a:t>
            </a:r>
            <a:endParaRPr/>
          </a:p>
          <a:p>
            <a:pPr algn="just">
              <a:lnSpc>
                <a:spcPct val="90000"/>
              </a:lnSpc>
            </a:pPr>
            <a:endParaRPr/>
          </a:p>
          <a:p>
            <a:pPr algn="just">
              <a:lnSpc>
                <a:spcPct val="90000"/>
              </a:lnSpc>
            </a:pPr>
            <a:endParaRPr/>
          </a:p>
          <a:p>
            <a:pPr algn="just">
              <a:lnSpc>
                <a:spcPct val="90000"/>
              </a:lnSpc>
            </a:pPr>
            <a:endParaRPr/>
          </a:p>
        </p:txBody>
      </p:sp>
      <p:sp>
        <p:nvSpPr>
          <p:cNvPr id="116" name="CustomShape 4"/>
          <p:cNvSpPr/>
          <p:nvPr/>
        </p:nvSpPr>
        <p:spPr>
          <a:xfrm>
            <a:off x="7164360" y="1270440"/>
            <a:ext cx="1324080" cy="1291320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 w="19080">
            <a:solidFill>
              <a:srgbClr val="ffffff"/>
            </a:solidFill>
            <a:round/>
          </a:ln>
        </p:spPr>
      </p:sp>
      <p:sp>
        <p:nvSpPr>
          <p:cNvPr id="117" name="CustomShape 5"/>
          <p:cNvSpPr/>
          <p:nvPr/>
        </p:nvSpPr>
        <p:spPr>
          <a:xfrm>
            <a:off x="6933960" y="1301400"/>
            <a:ext cx="400320" cy="120132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CustomShape 6"/>
          <p:cNvSpPr/>
          <p:nvPr/>
        </p:nvSpPr>
        <p:spPr>
          <a:xfrm>
            <a:off x="7102080" y="2947320"/>
            <a:ext cx="1324080" cy="12736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9080">
            <a:solidFill>
              <a:srgbClr val="ffffff"/>
            </a:solidFill>
            <a:round/>
          </a:ln>
        </p:spPr>
      </p:sp>
      <p:sp>
        <p:nvSpPr>
          <p:cNvPr id="119" name="CustomShape 7"/>
          <p:cNvSpPr/>
          <p:nvPr/>
        </p:nvSpPr>
        <p:spPr>
          <a:xfrm>
            <a:off x="6933960" y="2800440"/>
            <a:ext cx="400320" cy="120132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8"/>
          <p:cNvSpPr/>
          <p:nvPr/>
        </p:nvSpPr>
        <p:spPr>
          <a:xfrm>
            <a:off x="7110720" y="4599360"/>
            <a:ext cx="1324080" cy="127764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9080">
            <a:solidFill>
              <a:srgbClr val="ffffff"/>
            </a:solidFill>
            <a:round/>
          </a:ln>
        </p:spPr>
      </p:sp>
      <p:sp>
        <p:nvSpPr>
          <p:cNvPr id="121" name="CustomShape 9"/>
          <p:cNvSpPr/>
          <p:nvPr/>
        </p:nvSpPr>
        <p:spPr>
          <a:xfrm>
            <a:off x="6933960" y="4293000"/>
            <a:ext cx="400320" cy="12013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7960" y="609480"/>
            <a:ext cx="6447240" cy="13204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s-CO" sz="3600">
                <a:solidFill>
                  <a:srgbClr val="3494ba"/>
                </a:solidFill>
                <a:latin typeface="Trebuchet MS"/>
              </a:rPr>
              <a:t>Objetivo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507960" y="1772640"/>
            <a:ext cx="6872040" cy="426816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b="1" lang="es-CO" sz="2400">
                <a:solidFill>
                  <a:srgbClr val="808080"/>
                </a:solidFill>
                <a:latin typeface="Arial"/>
              </a:rPr>
              <a:t>Diseñar un programa en MATLAB, y portarlo  a PYTHON, que permita a una persona  seleccionar y escuchar un tema musical a partir de tres opciones mediante el reconocimiento del numero de dedos de la mano.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7960" y="609480"/>
            <a:ext cx="6447240" cy="13204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s-CO" sz="3600">
                <a:solidFill>
                  <a:srgbClr val="3494ba"/>
                </a:solidFill>
                <a:latin typeface="Trebuchet MS"/>
              </a:rPr>
              <a:t>Objetivo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507960" y="1772640"/>
            <a:ext cx="6872040" cy="426816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b="1" lang="es-CO" sz="2400">
                <a:solidFill>
                  <a:srgbClr val="808080"/>
                </a:solidFill>
                <a:latin typeface="Arial"/>
              </a:rPr>
              <a:t>Diseñar un programa en MATLAB, y portarlo  a PYTHON, que permita a una persona  seleccionar y escuchar un tema musical a partir de tres opciones mediante el reconocimiento del numero de dedos de la mano.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7960" y="609480"/>
            <a:ext cx="64472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CO" sz="3600">
                <a:solidFill>
                  <a:srgbClr val="3494ba"/>
                </a:solidFill>
                <a:latin typeface="Trebuchet MS"/>
              </a:rPr>
              <a:t>Descripción Modulo OpenCV 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179640" y="1917000"/>
            <a:ext cx="7632360" cy="288000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s-CO">
                <a:solidFill>
                  <a:srgbClr val="404040"/>
                </a:solidFill>
                <a:latin typeface="Trebuchet MS"/>
              </a:rPr>
              <a:t> </a:t>
            </a:r>
            <a:r>
              <a:rPr lang="es-CO">
                <a:solidFill>
                  <a:srgbClr val="404040"/>
                </a:solidFill>
                <a:latin typeface="Trebuchet MS"/>
              </a:rPr>
              <a:t>Es una biblioteca libre de visión artificial . Se ha utilizado en infinidad de aplicaciones. Desde sistemas de seguridad con detección de movimiento, hasta aplicativos de control de procesos donde se requiere reconocimiento de objetos , que es en nuestro caso. Esto se debe a que su publicación se da bajo licencia BSD, que permite que sea usada libremente para propósitos comerciales y de investigación</a:t>
            </a:r>
            <a:endParaRPr/>
          </a:p>
        </p:txBody>
      </p:sp>
      <p:pic>
        <p:nvPicPr>
          <p:cNvPr id="12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76360" y="4703400"/>
            <a:ext cx="1497960" cy="1847880"/>
          </a:xfrm>
          <a:prstGeom prst="rect">
            <a:avLst/>
          </a:prstGeom>
          <a:ln>
            <a:noFill/>
          </a:ln>
        </p:spPr>
      </p:pic>
      <p:pic>
        <p:nvPicPr>
          <p:cNvPr id="129" name="Picture 3" descr=""/>
          <p:cNvPicPr/>
          <p:nvPr/>
        </p:nvPicPr>
        <p:blipFill>
          <a:blip r:embed="rId2"/>
          <a:srcRect l="788799" t="493489" r="788799" b="677213"/>
          <a:stretch>
            <a:fillRect/>
          </a:stretch>
        </p:blipFill>
        <p:spPr>
          <a:xfrm>
            <a:off x="467640" y="4822200"/>
            <a:ext cx="2288160" cy="1776240"/>
          </a:xfrm>
          <a:prstGeom prst="rect">
            <a:avLst/>
          </a:prstGeom>
          <a:ln>
            <a:noFill/>
          </a:ln>
        </p:spPr>
      </p:pic>
      <p:pic>
        <p:nvPicPr>
          <p:cNvPr id="130" name="Picture 4" descr=""/>
          <p:cNvPicPr/>
          <p:nvPr/>
        </p:nvPicPr>
        <p:blipFill>
          <a:blip r:embed="rId3"/>
          <a:srcRect l="816471" t="612109" r="805783" b="637500"/>
          <a:stretch>
            <a:fillRect/>
          </a:stretch>
        </p:blipFill>
        <p:spPr>
          <a:xfrm>
            <a:off x="3420000" y="4839480"/>
            <a:ext cx="2271600" cy="174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7960" y="609480"/>
            <a:ext cx="6447240" cy="10908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s-CO" sz="3600">
                <a:solidFill>
                  <a:srgbClr val="3494ba"/>
                </a:solidFill>
                <a:latin typeface="Trebuchet MS"/>
              </a:rPr>
              <a:t>Librerías OPENCV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507960" y="2160720"/>
            <a:ext cx="6447240" cy="388044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</a:pPr>
            <a:r>
              <a:rPr lang="es-CO">
                <a:solidFill>
                  <a:srgbClr val="404040"/>
                </a:solidFill>
                <a:latin typeface="Trebuchet MS"/>
              </a:rPr>
              <a:t>Estas bibliotecas se dividen en cuatro grandes grupos:</a:t>
            </a:r>
            <a:endParaRPr/>
          </a:p>
          <a:p>
            <a:pPr algn="just">
              <a:lnSpc>
                <a:spcPct val="100000"/>
              </a:lnSpc>
            </a:pPr>
            <a:r>
              <a:rPr lang="es-CO">
                <a:solidFill>
                  <a:srgbClr val="404040"/>
                </a:solidFill>
                <a:latin typeface="Trebuchet MS"/>
              </a:rPr>
              <a:t> </a:t>
            </a:r>
            <a:endParaRPr/>
          </a:p>
          <a:p>
            <a:pPr algn="just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s-CO">
                <a:solidFill>
                  <a:srgbClr val="0070c0"/>
                </a:solidFill>
                <a:latin typeface="Trebuchet MS"/>
              </a:rPr>
              <a:t>CXCORE: </a:t>
            </a:r>
            <a:r>
              <a:rPr lang="es-CO">
                <a:solidFill>
                  <a:srgbClr val="404040"/>
                </a:solidFill>
                <a:latin typeface="Trebuchet MS"/>
              </a:rPr>
              <a:t>Donde se encuentran las estructuras y algoritmos básicos que usan las demás funciones. </a:t>
            </a:r>
            <a:endParaRPr/>
          </a:p>
          <a:p>
            <a:pPr algn="just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s-CO">
                <a:solidFill>
                  <a:srgbClr val="0070c0"/>
                </a:solidFill>
                <a:latin typeface="Trebuchet MS"/>
              </a:rPr>
              <a:t>CV: </a:t>
            </a:r>
            <a:r>
              <a:rPr lang="es-CO">
                <a:solidFill>
                  <a:srgbClr val="404040"/>
                </a:solidFill>
                <a:latin typeface="Trebuchet MS"/>
              </a:rPr>
              <a:t>Donde están implementadas las funciones principales de procesamiento de imágenes. </a:t>
            </a:r>
            <a:endParaRPr/>
          </a:p>
          <a:p>
            <a:pPr algn="just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s-CO">
                <a:solidFill>
                  <a:srgbClr val="0070c0"/>
                </a:solidFill>
                <a:latin typeface="Trebuchet MS"/>
              </a:rPr>
              <a:t>HighGUI: </a:t>
            </a:r>
            <a:r>
              <a:rPr lang="es-CO">
                <a:solidFill>
                  <a:srgbClr val="404040"/>
                </a:solidFill>
                <a:latin typeface="Trebuchet MS"/>
              </a:rPr>
              <a:t>todo lo relacionado a la interfaz gráfica de OpenCV y las funciones que permiten importar imágenes y video.</a:t>
            </a:r>
            <a:endParaRPr/>
          </a:p>
          <a:p>
            <a:pPr algn="just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s-CO">
                <a:solidFill>
                  <a:srgbClr val="0070c0"/>
                </a:solidFill>
                <a:latin typeface="Trebuchet MS"/>
              </a:rPr>
              <a:t>ML: </a:t>
            </a:r>
            <a:r>
              <a:rPr lang="es-CO">
                <a:solidFill>
                  <a:srgbClr val="404040"/>
                </a:solidFill>
                <a:latin typeface="Trebuchet MS"/>
              </a:rPr>
              <a:t>Que cuenta con algoritmos de aprendizaje, clasificación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7960" y="609480"/>
            <a:ext cx="64472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CO" sz="3600">
                <a:solidFill>
                  <a:srgbClr val="3494ba"/>
                </a:solidFill>
                <a:latin typeface="Trebuchet MS"/>
              </a:rPr>
              <a:t>Descripción ejemplo práctico 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67640" y="2160720"/>
            <a:ext cx="6487560" cy="2780280"/>
          </a:xfrm>
          <a:prstGeom prst="rect">
            <a:avLst/>
          </a:prstGeom>
        </p:spPr>
        <p:txBody>
          <a:bodyPr/>
          <a:p>
            <a:pPr algn="just"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s-CO" sz="2400">
                <a:solidFill>
                  <a:srgbClr val="404040"/>
                </a:solidFill>
                <a:latin typeface="Arial"/>
              </a:rPr>
              <a:t>Procesamiento de imágenes, aplicado a reconocimiento de formas utilizando el método de binarización de imágenes (método invertido).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-32400" y="0"/>
            <a:ext cx="6447240" cy="13204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CO" sz="2800">
                <a:solidFill>
                  <a:srgbClr val="3494ba"/>
                </a:solidFill>
                <a:latin typeface="Trebuchet MS"/>
              </a:rPr>
              <a:t>VENTAJAS Y DESVENTAJAS DE PYTHON 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700200" y="1202400"/>
            <a:ext cx="7910280" cy="5472720"/>
          </a:xfrm>
          <a:prstGeom prst="rect">
            <a:avLst/>
          </a:prstGeom>
          <a:solidFill>
            <a:srgbClr val="bed2df"/>
          </a:solidFill>
          <a:ln w="19080">
            <a:solidFill>
              <a:srgbClr val="ffffff"/>
            </a:solidFill>
            <a:round/>
          </a:ln>
        </p:spPr>
      </p:sp>
      <p:sp>
        <p:nvSpPr>
          <p:cNvPr id="137" name="CustomShape 3"/>
          <p:cNvSpPr/>
          <p:nvPr/>
        </p:nvSpPr>
        <p:spPr>
          <a:xfrm>
            <a:off x="4743000" y="1632600"/>
            <a:ext cx="3548520" cy="3934440"/>
          </a:xfrm>
          <a:prstGeom prst="rect">
            <a:avLst/>
          </a:prstGeom>
          <a:noFill/>
          <a:ln>
            <a:noFill/>
          </a:ln>
        </p:spPr>
        <p:txBody>
          <a:bodyPr lIns="60840" rIns="60840" tIns="60840" bIns="60840"/>
          <a:p>
            <a:pPr>
              <a:lnSpc>
                <a:spcPct val="9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Desventajas</a:t>
            </a:r>
            <a:endParaRPr/>
          </a:p>
          <a:p>
            <a:pPr lvl="1" algn="just">
              <a:lnSpc>
                <a:spcPct val="90000"/>
              </a:lnSpc>
              <a:buFont typeface="StarSymbol"/>
              <a:buChar char=""/>
            </a:pPr>
            <a:r>
              <a:rPr lang="en-US" sz="1600">
                <a:solidFill>
                  <a:srgbClr val="000000"/>
                </a:solidFill>
                <a:latin typeface="Arial"/>
              </a:rPr>
              <a:t>Debido a su modularidad, en necesario crear entornos virtuales y/o enlistar librerias requeridas para correr el programa.</a:t>
            </a:r>
            <a:endParaRPr/>
          </a:p>
          <a:p>
            <a:pPr lvl="1" algn="just">
              <a:lnSpc>
                <a:spcPct val="90000"/>
              </a:lnSpc>
              <a:buFont typeface="StarSymbol"/>
              <a:buChar char=""/>
            </a:pPr>
            <a:r>
              <a:rPr lang="en-US" sz="1600">
                <a:solidFill>
                  <a:srgbClr val="000000"/>
                </a:solidFill>
                <a:latin typeface="Arial"/>
              </a:rPr>
              <a:t>Python, por ser un lenguaje interpretado es,  con respecto a los demás lenguajes, mas lento y lo podremos observar en el ejemplo, ya que puede observarse un ligero retraso en la toma de imagenes en tiempo real.</a:t>
            </a:r>
            <a:endParaRPr/>
          </a:p>
          <a:p>
            <a:pPr lvl="1" algn="just">
              <a:lnSpc>
                <a:spcPct val="90000"/>
              </a:lnSpc>
              <a:buFont typeface="StarSymbol"/>
              <a:buChar char=""/>
            </a:pPr>
            <a:r>
              <a:rPr lang="en-US" sz="1600">
                <a:solidFill>
                  <a:srgbClr val="000000"/>
                </a:solidFill>
                <a:latin typeface="Arial"/>
              </a:rPr>
              <a:t>Malas condiciones de laboratorio. Esto se debe a que el laboratorio sufre unas condiciones de luminosidad muy elevada y las imágenes son demasiado claras, lo que hace que unos umbrales obtenidos en condiciones de luminosidad ideales no funcionen.</a:t>
            </a:r>
            <a:endParaRPr/>
          </a:p>
          <a:p>
            <a:pPr algn="just"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1242360" y="1791360"/>
            <a:ext cx="3347640" cy="4727520"/>
          </a:xfrm>
          <a:prstGeom prst="rect">
            <a:avLst/>
          </a:prstGeom>
          <a:noFill/>
          <a:ln>
            <a:noFill/>
          </a:ln>
        </p:spPr>
        <p:txBody>
          <a:bodyPr lIns="60840" rIns="60840" tIns="60840" bIns="60840"/>
          <a:p>
            <a:pPr>
              <a:lnSpc>
                <a:spcPct val="9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Ventajas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>
                <a:solidFill>
                  <a:srgbClr val="000000"/>
                </a:solidFill>
                <a:latin typeface="Arial"/>
              </a:rPr>
              <a:t>Versatilidad y portabilidad de unos sistemas a otros (Matlab)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>
                <a:solidFill>
                  <a:srgbClr val="000000"/>
                </a:solidFill>
                <a:latin typeface="Arial"/>
              </a:rPr>
              <a:t>Posee licencia de código abierto BSD, su uso es gratuito y facil de instalar.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>
                <a:solidFill>
                  <a:srgbClr val="000000"/>
                </a:solidFill>
                <a:latin typeface="Arial"/>
              </a:rPr>
              <a:t>Es compatible con la mayoría de sistemas operativos existentes, incluso de telefonía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"/>
            </a:pPr>
            <a:r>
              <a:rPr lang="en-US">
                <a:solidFill>
                  <a:srgbClr val="000000"/>
                </a:solidFill>
                <a:latin typeface="Arial"/>
              </a:rPr>
              <a:t>Contiene más de 500 funciones que abarcan una gran gama de áreas.</a:t>
            </a:r>
            <a:endParaRPr/>
          </a:p>
        </p:txBody>
      </p:sp>
      <p:sp>
        <p:nvSpPr>
          <p:cNvPr id="139" name="CustomShape 5"/>
          <p:cNvSpPr/>
          <p:nvPr/>
        </p:nvSpPr>
        <p:spPr>
          <a:xfrm>
            <a:off x="274320" y="731520"/>
            <a:ext cx="1281600" cy="1520640"/>
          </a:xfrm>
          <a:prstGeom prst="plus">
            <a:avLst>
              <a:gd name="adj" fmla="val 32810"/>
            </a:avLst>
          </a:prstGeom>
          <a:solidFill>
            <a:srgbClr val="ff0000"/>
          </a:solidFill>
          <a:ln w="19080">
            <a:solidFill>
              <a:srgbClr val="58b6c0"/>
            </a:solidFill>
            <a:round/>
          </a:ln>
        </p:spPr>
      </p:sp>
      <p:sp>
        <p:nvSpPr>
          <p:cNvPr id="140" name="CustomShape 6"/>
          <p:cNvSpPr/>
          <p:nvPr/>
        </p:nvSpPr>
        <p:spPr>
          <a:xfrm>
            <a:off x="7340400" y="943560"/>
            <a:ext cx="1346400" cy="490320"/>
          </a:xfrm>
          <a:prstGeom prst="rect">
            <a:avLst/>
          </a:prstGeom>
          <a:solidFill>
            <a:srgbClr val="002060"/>
          </a:solidFill>
          <a:ln w="19080">
            <a:solidFill>
              <a:srgbClr val="75bda7"/>
            </a:solidFill>
            <a:round/>
          </a:ln>
        </p:spPr>
      </p:sp>
      <p:sp>
        <p:nvSpPr>
          <p:cNvPr id="141" name="Line 7"/>
          <p:cNvSpPr/>
          <p:nvPr/>
        </p:nvSpPr>
        <p:spPr>
          <a:xfrm>
            <a:off x="4655520" y="2404800"/>
            <a:ext cx="720" cy="3287520"/>
          </a:xfrm>
          <a:prstGeom prst="line">
            <a:avLst/>
          </a:prstGeom>
          <a:ln w="19080">
            <a:solidFill>
              <a:srgbClr val="3494ba"/>
            </a:solidFill>
            <a:round/>
          </a:ln>
        </p:spPr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91440" y="538920"/>
            <a:ext cx="7040880" cy="12898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s-CO" sz="3600">
                <a:solidFill>
                  <a:srgbClr val="3494ba"/>
                </a:solidFill>
                <a:latin typeface="Trebuchet MS"/>
              </a:rPr>
              <a:t>COMPARACION (OPEN CV)</a:t>
            </a:r>
            <a:r>
              <a:rPr lang="es-CO" sz="3600">
                <a:solidFill>
                  <a:srgbClr val="3494ba"/>
                </a:solidFill>
                <a:latin typeface="Trebuchet MS"/>
              </a:rPr>
              <a:t>
</a:t>
            </a:r>
            <a:r>
              <a:rPr lang="es-CO" sz="3600">
                <a:solidFill>
                  <a:srgbClr val="3494ba"/>
                </a:solidFill>
                <a:latin typeface="Trebuchet MS"/>
              </a:rPr>
              <a:t> PYTHON  Vs MATLAB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507960" y="2160720"/>
            <a:ext cx="64472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s-CO">
                <a:solidFill>
                  <a:srgbClr val="404040"/>
                </a:solidFill>
                <a:latin typeface="Trebuchet MS"/>
              </a:rPr>
              <a:t>Es una librería de tratamiento de imágenes, destinada principalmente a aplicaciones de visión por computadora en tiempo real. Contienen las mismas herramientas para la interpretación de la imagen.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s-CO">
                <a:solidFill>
                  <a:srgbClr val="404040"/>
                </a:solidFill>
                <a:latin typeface="Trebuchet MS"/>
              </a:rPr>
              <a:t>Contiene una variedad de ejemplos que ayudan a comprender su funcionamiento además de que en la red existen grupos de ayuda especializada.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s-CO">
                <a:solidFill>
                  <a:srgbClr val="404040"/>
                </a:solidFill>
                <a:latin typeface="Trebuchet MS"/>
              </a:rPr>
              <a:t>La biblioteca esta en constante actualización.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s-CO">
                <a:solidFill>
                  <a:srgbClr val="404040"/>
                </a:solidFill>
                <a:latin typeface="Trebuchet MS"/>
              </a:rPr>
              <a:t>Intel fue el pionero en el desarrollo de OpenCV, sin embargo su licencia permite el desarrollo con las bibliotecas e inclusive la modificación y distribución de las mismas, también la explotación, investigación y comercialización.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3" charset="2"/>
              <a:buChar char=""/>
            </a:pPr>
            <a:r>
              <a:rPr lang="es-CO">
                <a:solidFill>
                  <a:srgbClr val="404040"/>
                </a:solidFill>
                <a:latin typeface="Trebuchet MS"/>
              </a:rPr>
              <a:t> </a:t>
            </a:r>
            <a:r>
              <a:rPr lang="es-CO">
                <a:solidFill>
                  <a:srgbClr val="404040"/>
                </a:solidFill>
                <a:latin typeface="Trebuchet MS"/>
              </a:rPr>
              <a:t>Normalmente Python usa listas que son arreglos pero no funcionan como matrices en Matlab, es por esto que Open CV en PYTHON requiere de la librería NumPy y sus arreglos NumPy que funcionan muy similar.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