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329" r:id="rId2"/>
    <p:sldId id="260" r:id="rId3"/>
    <p:sldId id="362" r:id="rId4"/>
    <p:sldId id="363" r:id="rId5"/>
    <p:sldId id="367" r:id="rId6"/>
    <p:sldId id="369" r:id="rId7"/>
    <p:sldId id="371" r:id="rId8"/>
    <p:sldId id="339" r:id="rId9"/>
    <p:sldId id="340" r:id="rId10"/>
    <p:sldId id="345" r:id="rId11"/>
    <p:sldId id="370" r:id="rId12"/>
    <p:sldId id="344" r:id="rId13"/>
    <p:sldId id="360" r:id="rId14"/>
    <p:sldId id="361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Fredoka" panose="020B0604020202020204" charset="-79"/>
      <p:regular r:id="rId18"/>
      <p:bold r:id="rId19"/>
    </p:embeddedFont>
    <p:embeddedFont>
      <p:font typeface="Manrope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Open Sans" panose="020B0606030504020204" pitchFamily="34" charset="0"/>
      <p:regular r:id="rId24"/>
    </p:embeddedFont>
    <p:embeddedFont>
      <p:font typeface="Open Sans Bold" panose="020B0806030504020204" pitchFamily="3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F36"/>
    <a:srgbClr val="0A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18033-E30F-30BB-0207-3123CBF5EA10}" v="27" dt="2024-03-17T18:48:31.398"/>
    <p1510:client id="{76928558-0D59-82FE-926D-1E386EBD0318}" v="13" dt="2024-03-18T15:28:58.616"/>
    <p1510:client id="{8AE9CC51-1393-8100-6861-A4138005FEA0}" v="3054" dt="2024-03-16T23:51:00.222"/>
    <p1510:client id="{9BFF3FFD-66C5-3045-5F4C-22EACF4C0561}" v="58" dt="2024-03-17T15:59:09.097"/>
    <p1510:client id="{B6A9C96A-72DD-D455-703E-F505CBB18728}" v="1174" dt="2024-03-16T18:04:29.925"/>
    <p1510:client id="{C6C84E45-8B17-2046-97B8-5CD31AC4D13D}" v="38" dt="2024-03-17T21:08:03.224"/>
  </p1510:revLst>
</p1510:revInfo>
</file>

<file path=ppt/tableStyles.xml><?xml version="1.0" encoding="utf-8"?>
<a:tblStyleLst xmlns:a="http://schemas.openxmlformats.org/drawingml/2006/main" def="{EFAB7347-F592-4010-B88C-8C714748FB0B}">
  <a:tblStyle styleId="{EFAB7347-F592-4010-B88C-8C714748F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1874BA-2E8A-46F8-9FC7-508B2EF0E3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ead2f713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ead2f713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5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0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2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5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9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3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0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6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4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29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75" y="1059375"/>
            <a:ext cx="4025700" cy="26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24875" y="4157775"/>
            <a:ext cx="40257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 rot="10800000" flipH="1">
            <a:off x="-12700" y="4513108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425350" y="1022650"/>
            <a:ext cx="40053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425541" y="1717450"/>
            <a:ext cx="40053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 rot="538220">
            <a:off x="1706894" y="4651076"/>
            <a:ext cx="202673" cy="265807"/>
            <a:chOff x="4877309" y="2281842"/>
            <a:chExt cx="82188" cy="107795"/>
          </a:xfrm>
        </p:grpSpPr>
        <p:sp>
          <p:nvSpPr>
            <p:cNvPr id="117" name="Google Shape;117;p18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680599" y="1973850"/>
            <a:ext cx="37434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2"/>
          </p:nvPr>
        </p:nvSpPr>
        <p:spPr>
          <a:xfrm>
            <a:off x="719975" y="1973850"/>
            <a:ext cx="37434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 rot="479055">
            <a:off x="252268" y="555117"/>
            <a:ext cx="245536" cy="296216"/>
            <a:chOff x="1096838" y="391396"/>
            <a:chExt cx="245538" cy="296218"/>
          </a:xfrm>
        </p:grpSpPr>
        <p:sp>
          <p:nvSpPr>
            <p:cNvPr id="146" name="Google Shape;146;p2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20000" y="2551844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3443543" y="2551844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6167065" y="2551831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>
            <a:off x="720000" y="1615337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3443551" y="1615337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6"/>
          </p:nvPr>
        </p:nvSpPr>
        <p:spPr>
          <a:xfrm>
            <a:off x="6167074" y="1615320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 rot="538220">
            <a:off x="8556669" y="553676"/>
            <a:ext cx="202673" cy="265807"/>
            <a:chOff x="4877309" y="2281842"/>
            <a:chExt cx="82188" cy="107795"/>
          </a:xfrm>
        </p:grpSpPr>
        <p:sp>
          <p:nvSpPr>
            <p:cNvPr id="158" name="Google Shape;158;p22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65625" y="6078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865625" y="1592350"/>
            <a:ext cx="4448100" cy="12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865625" y="374402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27"/>
          <p:cNvSpPr/>
          <p:nvPr/>
        </p:nvSpPr>
        <p:spPr>
          <a:xfrm flipH="1">
            <a:off x="701305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 rot="-478948" flipH="1">
            <a:off x="8693481" y="445761"/>
            <a:ext cx="160368" cy="193469"/>
            <a:chOff x="1096838" y="391396"/>
            <a:chExt cx="245538" cy="296218"/>
          </a:xfrm>
        </p:grpSpPr>
        <p:sp>
          <p:nvSpPr>
            <p:cNvPr id="225" name="Google Shape;225;p2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7"/>
          <p:cNvSpPr/>
          <p:nvPr/>
        </p:nvSpPr>
        <p:spPr>
          <a:xfrm rot="10800000" flipH="1">
            <a:off x="-2540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 flipH="1">
            <a:off x="6336262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8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232" name="Google Shape;232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 flipH="1">
            <a:off x="701305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2540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 rot="-478948" flipH="1">
            <a:off x="8693481" y="445761"/>
            <a:ext cx="160368" cy="193469"/>
            <a:chOff x="1096838" y="391396"/>
            <a:chExt cx="245538" cy="296218"/>
          </a:xfrm>
        </p:grpSpPr>
        <p:sp>
          <p:nvSpPr>
            <p:cNvPr id="238" name="Google Shape;238;p29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33025"/>
            <a:ext cx="46950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055246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583154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55246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583154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2700" y="-38100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572994" y="1559300"/>
            <a:ext cx="2610000" cy="258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13" y="16687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anrop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56400" cy="9405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44950"/>
            <a:ext cx="58143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3130850"/>
            <a:ext cx="5814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7" name="Google Shape;67;p11"/>
          <p:cNvGrpSpPr/>
          <p:nvPr/>
        </p:nvGrpSpPr>
        <p:grpSpPr>
          <a:xfrm>
            <a:off x="8536600" y="512046"/>
            <a:ext cx="245538" cy="296218"/>
            <a:chOff x="1096838" y="391396"/>
            <a:chExt cx="245538" cy="296218"/>
          </a:xfrm>
        </p:grpSpPr>
        <p:sp>
          <p:nvSpPr>
            <p:cNvPr id="68" name="Google Shape;68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 rot="143042">
            <a:off x="8663594" y="3855608"/>
            <a:ext cx="245554" cy="296238"/>
            <a:chOff x="1096838" y="391396"/>
            <a:chExt cx="245538" cy="296218"/>
          </a:xfrm>
        </p:grpSpPr>
        <p:sp>
          <p:nvSpPr>
            <p:cNvPr id="95" name="Google Shape;95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98" name="Google Shape;98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799425" y="1241550"/>
            <a:ext cx="3847800" cy="17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799425" y="3016650"/>
            <a:ext cx="38478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>
            <a:spLocks noGrp="1"/>
          </p:cNvSpPr>
          <p:nvPr>
            <p:ph type="pic" idx="2"/>
          </p:nvPr>
        </p:nvSpPr>
        <p:spPr>
          <a:xfrm>
            <a:off x="5434575" y="1048050"/>
            <a:ext cx="2910000" cy="304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6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0000" y="2942000"/>
            <a:ext cx="41805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720000" y="3636800"/>
            <a:ext cx="41805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rot="478948">
            <a:off x="7779090" y="4614186"/>
            <a:ext cx="160368" cy="193469"/>
            <a:chOff x="1096838" y="391396"/>
            <a:chExt cx="245538" cy="296218"/>
          </a:xfrm>
        </p:grpSpPr>
        <p:sp>
          <p:nvSpPr>
            <p:cNvPr id="110" name="Google Shape;110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61" r:id="rId7"/>
    <p:sldLayoutId id="2147483662" r:id="rId8"/>
    <p:sldLayoutId id="2147483663" r:id="rId9"/>
    <p:sldLayoutId id="2147483664" r:id="rId10"/>
    <p:sldLayoutId id="2147483667" r:id="rId11"/>
    <p:sldLayoutId id="2147483668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33"/>
          <p:cNvCxnSpPr/>
          <p:nvPr/>
        </p:nvCxnSpPr>
        <p:spPr>
          <a:xfrm>
            <a:off x="2228093" y="2517596"/>
            <a:ext cx="4747290" cy="32349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48466A-1F1A-1AB8-03F3-7F2374A628C7}"/>
              </a:ext>
            </a:extLst>
          </p:cNvPr>
          <p:cNvSpPr txBox="1"/>
          <p:nvPr/>
        </p:nvSpPr>
        <p:spPr>
          <a:xfrm>
            <a:off x="2033844" y="1621046"/>
            <a:ext cx="545261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chemeClr val="tx2"/>
                </a:solidFill>
                <a:latin typeface="Fredoka"/>
              </a:rPr>
              <a:t>SMART 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738D6D-CE82-D5E1-5035-F7FF983D8901}"/>
              </a:ext>
            </a:extLst>
          </p:cNvPr>
          <p:cNvSpPr txBox="1"/>
          <p:nvPr/>
        </p:nvSpPr>
        <p:spPr>
          <a:xfrm>
            <a:off x="1335712" y="2602302"/>
            <a:ext cx="6520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>
                <a:solidFill>
                  <a:schemeClr val="tx2"/>
                </a:solidFill>
                <a:latin typeface="Fredoka"/>
              </a:rPr>
              <a:t>Uma lixeira diferente do que você já viu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93FFE2C1-E93C-3F82-E08E-D74952FF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98" y="2918278"/>
            <a:ext cx="1539876" cy="13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81347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SENSOR</a:t>
            </a:r>
            <a:r>
              <a:rPr lang="pt-BR" sz="4800"/>
              <a:t> </a:t>
            </a:r>
            <a:r>
              <a:rPr lang="pt-BR" sz="4800" b="0"/>
              <a:t>E ARDUÍNO</a:t>
            </a:r>
            <a:endParaRPr lang="pt-BR" b="0"/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3AF8F0-CB2E-B064-E244-5C40C90B9E04}"/>
              </a:ext>
            </a:extLst>
          </p:cNvPr>
          <p:cNvSpPr txBox="1"/>
          <p:nvPr/>
        </p:nvSpPr>
        <p:spPr>
          <a:xfrm>
            <a:off x="847800" y="3168000"/>
            <a:ext cx="2845800" cy="69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8850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154" y="4088832"/>
            <a:ext cx="1394711" cy="556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600" b="0"/>
              <a:t>TCRT5000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A591DB-3930-B71E-AD35-CA57885B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123950"/>
            <a:ext cx="5667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81347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400" b="0" dirty="0"/>
              <a:t>BANCO DE DADOS NA VM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05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166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046" y="1918022"/>
            <a:ext cx="4263679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CONCLUSÃO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06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130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9">
            <a:extLst>
              <a:ext uri="{FF2B5EF4-FFF2-40B4-BE49-F238E27FC236}">
                <a16:creationId xmlns:a16="http://schemas.microsoft.com/office/drawing/2014/main" id="{BA8FFBD3-8CAE-8DAF-B34D-CA7CE170C5A1}"/>
              </a:ext>
            </a:extLst>
          </p:cNvPr>
          <p:cNvSpPr txBox="1"/>
          <p:nvPr/>
        </p:nvSpPr>
        <p:spPr>
          <a:xfrm>
            <a:off x="649701" y="449859"/>
            <a:ext cx="50298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Agradecemos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 a </a:t>
            </a:r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sua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 </a:t>
            </a:r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atenção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!</a:t>
            </a:r>
            <a:endParaRPr lang="en-US" sz="5400">
              <a:solidFill>
                <a:srgbClr val="28625F"/>
              </a:solidFill>
              <a:latin typeface="Fredok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56A61F-0752-4D0F-1276-DC3F959772B5}"/>
              </a:ext>
            </a:extLst>
          </p:cNvPr>
          <p:cNvSpPr txBox="1"/>
          <p:nvPr/>
        </p:nvSpPr>
        <p:spPr>
          <a:xfrm>
            <a:off x="456666" y="2640886"/>
            <a:ext cx="765008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Ayrton Casa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Bryan Anthony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Davidson Ferreira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Gabriel Oliveira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Kevelly Mendes</a:t>
            </a:r>
          </a:p>
          <a:p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Maikon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 Douglas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05A59541-C0B7-B2EA-DE21-0D193D34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55" y="3825421"/>
            <a:ext cx="1394733" cy="12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/>
              <a:t>PROJETO</a:t>
            </a:r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</a:p>
        </p:txBody>
      </p:sp>
      <p:cxnSp>
        <p:nvCxnSpPr>
          <p:cNvPr id="514" name="Google Shape;514;p37"/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791482" y="142875"/>
            <a:ext cx="7551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latin typeface="Fredoka"/>
              </a:rPr>
              <a:t>PROBLEMA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A95F2C-6330-740A-2981-264F5EFD2E16}"/>
              </a:ext>
            </a:extLst>
          </p:cNvPr>
          <p:cNvSpPr txBox="1"/>
          <p:nvPr/>
        </p:nvSpPr>
        <p:spPr>
          <a:xfrm>
            <a:off x="242660" y="852714"/>
            <a:ext cx="85498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Gasto anual de R$ 2.2 bilhões pela prefeitura de São Paulo na coleta de lixo;</a:t>
            </a:r>
          </a:p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Modo como o lixo é coletado: rotas ineficientes, lixos despejados nas ruas em dia de coleta, alto gasto de combustíveis e CO</a:t>
            </a:r>
            <a:r>
              <a:rPr lang="pt-BR" sz="1600" baseline="-25000" dirty="0">
                <a:latin typeface="Fredoka"/>
              </a:rPr>
              <a:t>2</a:t>
            </a:r>
            <a:r>
              <a:rPr lang="pt-BR" sz="1600" dirty="0">
                <a:latin typeface="Fredoka"/>
              </a:rPr>
              <a:t>,</a:t>
            </a:r>
            <a:r>
              <a:rPr lang="pt-BR" sz="1600" baseline="-25000" dirty="0">
                <a:latin typeface="Fredoka"/>
              </a:rPr>
              <a:t> </a:t>
            </a:r>
            <a:r>
              <a:rPr lang="pt-BR" sz="1600" dirty="0">
                <a:latin typeface="Fredoka"/>
              </a:rPr>
              <a:t>problemas ambientais.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66632E-08DB-D2CD-1988-9BB6684DBF5B}"/>
              </a:ext>
            </a:extLst>
          </p:cNvPr>
          <p:cNvSpPr txBox="1"/>
          <p:nvPr/>
        </p:nvSpPr>
        <p:spPr>
          <a:xfrm>
            <a:off x="2148114" y="1907721"/>
            <a:ext cx="47298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JUSTIFICATIVA</a:t>
            </a:r>
            <a:endParaRPr lang="pt-BR" sz="36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26D379-7F00-880B-07DC-EBAE42E3C5B1}"/>
              </a:ext>
            </a:extLst>
          </p:cNvPr>
          <p:cNvSpPr txBox="1"/>
          <p:nvPr/>
        </p:nvSpPr>
        <p:spPr>
          <a:xfrm>
            <a:off x="261257" y="2696936"/>
            <a:ext cx="86305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293131"/>
                </a:solidFill>
                <a:latin typeface="Fredoka"/>
              </a:rPr>
              <a:t>Diminuir os gastos com a coleta de lixo, em até, 20%.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7B8944-3FDB-6610-646E-F3F705977650}"/>
              </a:ext>
            </a:extLst>
          </p:cNvPr>
          <p:cNvSpPr txBox="1"/>
          <p:nvPr/>
        </p:nvSpPr>
        <p:spPr>
          <a:xfrm>
            <a:off x="2510971" y="3272839"/>
            <a:ext cx="40041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OBJETIVOS</a:t>
            </a:r>
            <a:endParaRPr lang="pt-BR" sz="360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3DD7F8-86A8-26C4-9915-6B6DB1EDE9DC}"/>
              </a:ext>
            </a:extLst>
          </p:cNvPr>
          <p:cNvSpPr txBox="1"/>
          <p:nvPr/>
        </p:nvSpPr>
        <p:spPr>
          <a:xfrm>
            <a:off x="243115" y="4095671"/>
            <a:ext cx="68253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Entregar o projeto funcionando adequadamente;</a:t>
            </a:r>
            <a:r>
              <a:rPr lang="pt-BR" sz="1600">
                <a:solidFill>
                  <a:srgbClr val="293131"/>
                </a:solidFill>
                <a:latin typeface="Fredoka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Implantar o sistema de lixeiras inteligentes na cidade de São Paulo;</a:t>
            </a:r>
            <a:r>
              <a:rPr lang="en-US" sz="1600">
                <a:solidFill>
                  <a:srgbClr val="293131"/>
                </a:solidFill>
                <a:latin typeface="Fredoka"/>
              </a:rPr>
              <a:t>​</a:t>
            </a:r>
            <a:r>
              <a:rPr lang="pt-BR" sz="1600">
                <a:latin typeface="Fredoka"/>
              </a:rPr>
              <a:t>.</a:t>
            </a:r>
            <a:r>
              <a:rPr lang="en-US" sz="1600">
                <a:solidFill>
                  <a:srgbClr val="293131"/>
                </a:solidFill>
                <a:latin typeface="Fredoka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Entregar o projeto em 03/06/2024.</a:t>
            </a:r>
          </a:p>
        </p:txBody>
      </p:sp>
    </p:spTree>
    <p:extLst>
      <p:ext uri="{BB962C8B-B14F-4D97-AF65-F5344CB8AC3E}">
        <p14:creationId xmlns:p14="http://schemas.microsoft.com/office/powerpoint/2010/main" val="10295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796018" y="589275"/>
            <a:ext cx="7551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latin typeface="Fredoka"/>
              </a:rPr>
              <a:t>ESCOPO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7FFB4-E96B-B7A0-2C40-905F6725D7A6}"/>
              </a:ext>
            </a:extLst>
          </p:cNvPr>
          <p:cNvSpPr txBox="1"/>
          <p:nvPr/>
        </p:nvSpPr>
        <p:spPr>
          <a:xfrm>
            <a:off x="1099655" y="1820876"/>
            <a:ext cx="5550841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Uso de dois sensores de bloqueio, em lixeiras de, no mínimo, 500l feitas de plástico rígido ou metal;</a:t>
            </a:r>
          </a:p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Sensores conectados a um Arduino para coleta de dados;</a:t>
            </a:r>
          </a:p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Produção de um dashboard disponibilizado no Site Institucional;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5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1531152" y="-24249"/>
            <a:ext cx="655969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latin typeface="Fredoka"/>
              </a:rPr>
              <a:t>DIAGRAMA DE VISÃO DO NEGÓCIO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6F73872-6F4D-05DF-BA4D-05F661A9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9" y="1012371"/>
            <a:ext cx="7399020" cy="41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1304018" y="78328"/>
            <a:ext cx="66287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Fredoka"/>
              </a:rPr>
              <a:t>DIAGRAMA DE VISÃO DO NEGÓCIO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8EC5370-771A-A2F2-5C8B-C93675D2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079500"/>
            <a:ext cx="7039430" cy="39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4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D08EA-5489-E8B4-77C7-3E22BF74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637" y="54350"/>
            <a:ext cx="3555846" cy="871200"/>
          </a:xfrm>
        </p:spPr>
        <p:txBody>
          <a:bodyPr/>
          <a:lstStyle/>
          <a:p>
            <a:pPr algn="ctr">
              <a:buClr>
                <a:srgbClr val="000000"/>
              </a:buClr>
              <a:buFont typeface="Arial"/>
            </a:pPr>
            <a:r>
              <a:rPr lang="pt-BR" sz="3200" b="0" dirty="0">
                <a:solidFill>
                  <a:srgbClr val="000000"/>
                </a:solidFill>
                <a:cs typeface="Arial"/>
                <a:sym typeface="Arial"/>
              </a:rPr>
              <a:t>Diagrama de Solução</a:t>
            </a:r>
          </a:p>
        </p:txBody>
      </p:sp>
      <p:grpSp>
        <p:nvGrpSpPr>
          <p:cNvPr id="170" name="Group 2">
            <a:extLst>
              <a:ext uri="{FF2B5EF4-FFF2-40B4-BE49-F238E27FC236}">
                <a16:creationId xmlns:a16="http://schemas.microsoft.com/office/drawing/2014/main" id="{DD3DA973-6F5B-031C-FB32-C9F9B73A2599}"/>
              </a:ext>
            </a:extLst>
          </p:cNvPr>
          <p:cNvGrpSpPr/>
          <p:nvPr/>
        </p:nvGrpSpPr>
        <p:grpSpPr>
          <a:xfrm>
            <a:off x="440379" y="3811112"/>
            <a:ext cx="488875" cy="453791"/>
            <a:chOff x="0" y="0"/>
            <a:chExt cx="812800" cy="754468"/>
          </a:xfrm>
        </p:grpSpPr>
        <p:sp>
          <p:nvSpPr>
            <p:cNvPr id="171" name="Freeform 3">
              <a:extLst>
                <a:ext uri="{FF2B5EF4-FFF2-40B4-BE49-F238E27FC236}">
                  <a16:creationId xmlns:a16="http://schemas.microsoft.com/office/drawing/2014/main" id="{708E3FCA-1A38-E200-32D2-EDD628446893}"/>
                </a:ext>
              </a:extLst>
            </p:cNvPr>
            <p:cNvSpPr/>
            <p:nvPr/>
          </p:nvSpPr>
          <p:spPr>
            <a:xfrm>
              <a:off x="0" y="0"/>
              <a:ext cx="812800" cy="754468"/>
            </a:xfrm>
            <a:custGeom>
              <a:avLst/>
              <a:gdLst/>
              <a:ahLst/>
              <a:cxnLst/>
              <a:rect l="l" t="t" r="r" b="b"/>
              <a:pathLst>
                <a:path w="812800" h="754468">
                  <a:moveTo>
                    <a:pt x="406400" y="0"/>
                  </a:moveTo>
                  <a:cubicBezTo>
                    <a:pt x="181951" y="0"/>
                    <a:pt x="0" y="168894"/>
                    <a:pt x="0" y="377234"/>
                  </a:cubicBezTo>
                  <a:cubicBezTo>
                    <a:pt x="0" y="585575"/>
                    <a:pt x="181951" y="754468"/>
                    <a:pt x="406400" y="754468"/>
                  </a:cubicBezTo>
                  <a:cubicBezTo>
                    <a:pt x="630849" y="754468"/>
                    <a:pt x="812800" y="585575"/>
                    <a:pt x="812800" y="377234"/>
                  </a:cubicBezTo>
                  <a:cubicBezTo>
                    <a:pt x="812800" y="16889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DC66"/>
            </a:solidFill>
          </p:spPr>
          <p:txBody>
            <a:bodyPr/>
            <a:lstStyle/>
            <a:p>
              <a:endParaRPr lang="pt-BR" sz="700"/>
            </a:p>
          </p:txBody>
        </p:sp>
        <p:sp>
          <p:nvSpPr>
            <p:cNvPr id="172" name="TextBox 4">
              <a:extLst>
                <a:ext uri="{FF2B5EF4-FFF2-40B4-BE49-F238E27FC236}">
                  <a16:creationId xmlns:a16="http://schemas.microsoft.com/office/drawing/2014/main" id="{7A45AF28-A9CE-3CA0-AA02-7CFC0A006C7A}"/>
                </a:ext>
              </a:extLst>
            </p:cNvPr>
            <p:cNvSpPr txBox="1"/>
            <p:nvPr/>
          </p:nvSpPr>
          <p:spPr>
            <a:xfrm>
              <a:off x="76200" y="42156"/>
              <a:ext cx="660400" cy="641581"/>
            </a:xfrm>
            <a:prstGeom prst="rect">
              <a:avLst/>
            </a:prstGeom>
          </p:spPr>
          <p:txBody>
            <a:bodyPr lIns="19574" tIns="19574" rIns="19574" bIns="19574" rtlCol="0" anchor="ctr"/>
            <a:lstStyle/>
            <a:p>
              <a:pPr marL="183016" lvl="1" indent="-91508" algn="ctr">
                <a:lnSpc>
                  <a:spcPts val="1187"/>
                </a:lnSpc>
                <a:buAutoNum type="arabicPeriod"/>
              </a:pPr>
              <a:endParaRPr sz="700"/>
            </a:p>
          </p:txBody>
        </p:sp>
      </p:grpSp>
      <p:sp>
        <p:nvSpPr>
          <p:cNvPr id="173" name="Freeform 5">
            <a:extLst>
              <a:ext uri="{FF2B5EF4-FFF2-40B4-BE49-F238E27FC236}">
                <a16:creationId xmlns:a16="http://schemas.microsoft.com/office/drawing/2014/main" id="{FDADEAF2-29F7-7FC5-CDC3-9A8982067B7C}"/>
              </a:ext>
            </a:extLst>
          </p:cNvPr>
          <p:cNvSpPr/>
          <p:nvPr/>
        </p:nvSpPr>
        <p:spPr>
          <a:xfrm rot="5400000">
            <a:off x="562344" y="3906637"/>
            <a:ext cx="248759" cy="329641"/>
          </a:xfrm>
          <a:custGeom>
            <a:avLst/>
            <a:gdLst/>
            <a:ahLst/>
            <a:cxnLst/>
            <a:rect l="l" t="t" r="r" b="b"/>
            <a:pathLst>
              <a:path w="497518" h="659281">
                <a:moveTo>
                  <a:pt x="0" y="0"/>
                </a:moveTo>
                <a:lnTo>
                  <a:pt x="497518" y="0"/>
                </a:lnTo>
                <a:lnTo>
                  <a:pt x="497518" y="659281"/>
                </a:lnTo>
                <a:lnTo>
                  <a:pt x="0" y="659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300" t="-19762" r="-43026" b="-17073"/>
            </a:stretch>
          </a:blipFill>
        </p:spPr>
        <p:txBody>
          <a:bodyPr/>
          <a:lstStyle/>
          <a:p>
            <a:endParaRPr lang="pt-BR" sz="700"/>
          </a:p>
        </p:txBody>
      </p:sp>
      <p:grpSp>
        <p:nvGrpSpPr>
          <p:cNvPr id="174" name="Group 6">
            <a:extLst>
              <a:ext uri="{FF2B5EF4-FFF2-40B4-BE49-F238E27FC236}">
                <a16:creationId xmlns:a16="http://schemas.microsoft.com/office/drawing/2014/main" id="{5C40B1F0-E251-9514-F722-B5C7D2E43138}"/>
              </a:ext>
            </a:extLst>
          </p:cNvPr>
          <p:cNvGrpSpPr/>
          <p:nvPr/>
        </p:nvGrpSpPr>
        <p:grpSpPr>
          <a:xfrm>
            <a:off x="589386" y="3863483"/>
            <a:ext cx="196657" cy="114750"/>
            <a:chOff x="0" y="0"/>
            <a:chExt cx="233452" cy="136220"/>
          </a:xfrm>
        </p:grpSpPr>
        <p:sp>
          <p:nvSpPr>
            <p:cNvPr id="175" name="Freeform 7">
              <a:extLst>
                <a:ext uri="{FF2B5EF4-FFF2-40B4-BE49-F238E27FC236}">
                  <a16:creationId xmlns:a16="http://schemas.microsoft.com/office/drawing/2014/main" id="{F7937DD1-0B1A-0C92-D894-B85200986A8D}"/>
                </a:ext>
              </a:extLst>
            </p:cNvPr>
            <p:cNvSpPr/>
            <p:nvPr/>
          </p:nvSpPr>
          <p:spPr>
            <a:xfrm>
              <a:off x="0" y="0"/>
              <a:ext cx="233452" cy="136220"/>
            </a:xfrm>
            <a:custGeom>
              <a:avLst/>
              <a:gdLst/>
              <a:ahLst/>
              <a:cxnLst/>
              <a:rect l="l" t="t" r="r" b="b"/>
              <a:pathLst>
                <a:path w="233452" h="136220">
                  <a:moveTo>
                    <a:pt x="0" y="0"/>
                  </a:moveTo>
                  <a:lnTo>
                    <a:pt x="233452" y="0"/>
                  </a:lnTo>
                  <a:lnTo>
                    <a:pt x="233452" y="136220"/>
                  </a:lnTo>
                  <a:lnTo>
                    <a:pt x="0" y="13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BR" sz="700"/>
            </a:p>
          </p:txBody>
        </p:sp>
        <p:sp>
          <p:nvSpPr>
            <p:cNvPr id="176" name="TextBox 8">
              <a:extLst>
                <a:ext uri="{FF2B5EF4-FFF2-40B4-BE49-F238E27FC236}">
                  <a16:creationId xmlns:a16="http://schemas.microsoft.com/office/drawing/2014/main" id="{9125D1E7-FBC0-B196-8F5B-859B07A7CAEF}"/>
                </a:ext>
              </a:extLst>
            </p:cNvPr>
            <p:cNvSpPr txBox="1"/>
            <p:nvPr/>
          </p:nvSpPr>
          <p:spPr>
            <a:xfrm>
              <a:off x="0" y="-28575"/>
              <a:ext cx="233452" cy="164795"/>
            </a:xfrm>
            <a:prstGeom prst="rect">
              <a:avLst/>
            </a:prstGeom>
          </p:spPr>
          <p:txBody>
            <a:bodyPr lIns="19574" tIns="19574" rIns="19574" bIns="19574" rtlCol="0" anchor="ctr"/>
            <a:lstStyle/>
            <a:p>
              <a:pPr algn="ctr">
                <a:lnSpc>
                  <a:spcPts val="1025"/>
                </a:lnSpc>
              </a:pPr>
              <a:endParaRPr sz="700"/>
            </a:p>
          </p:txBody>
        </p:sp>
      </p:grpSp>
      <p:grpSp>
        <p:nvGrpSpPr>
          <p:cNvPr id="177" name="Group 9">
            <a:extLst>
              <a:ext uri="{FF2B5EF4-FFF2-40B4-BE49-F238E27FC236}">
                <a16:creationId xmlns:a16="http://schemas.microsoft.com/office/drawing/2014/main" id="{BF2F444F-438C-4B88-27F9-F5373E5C7F6D}"/>
              </a:ext>
            </a:extLst>
          </p:cNvPr>
          <p:cNvGrpSpPr/>
          <p:nvPr/>
        </p:nvGrpSpPr>
        <p:grpSpPr>
          <a:xfrm>
            <a:off x="614138" y="3885399"/>
            <a:ext cx="141048" cy="142829"/>
            <a:chOff x="0" y="0"/>
            <a:chExt cx="812800" cy="823065"/>
          </a:xfrm>
        </p:grpSpPr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6D255C66-A30A-5D29-28D4-042E562EDB9D}"/>
                </a:ext>
              </a:extLst>
            </p:cNvPr>
            <p:cNvSpPr/>
            <p:nvPr/>
          </p:nvSpPr>
          <p:spPr>
            <a:xfrm>
              <a:off x="0" y="0"/>
              <a:ext cx="812800" cy="823065"/>
            </a:xfrm>
            <a:custGeom>
              <a:avLst/>
              <a:gdLst/>
              <a:ahLst/>
              <a:cxnLst/>
              <a:rect l="l" t="t" r="r" b="b"/>
              <a:pathLst>
                <a:path w="812800" h="823065">
                  <a:moveTo>
                    <a:pt x="406400" y="0"/>
                  </a:moveTo>
                  <a:cubicBezTo>
                    <a:pt x="181951" y="0"/>
                    <a:pt x="0" y="184249"/>
                    <a:pt x="0" y="411532"/>
                  </a:cubicBezTo>
                  <a:cubicBezTo>
                    <a:pt x="0" y="638815"/>
                    <a:pt x="181951" y="823065"/>
                    <a:pt x="406400" y="823065"/>
                  </a:cubicBezTo>
                  <a:cubicBezTo>
                    <a:pt x="630849" y="823065"/>
                    <a:pt x="812800" y="638815"/>
                    <a:pt x="812800" y="411532"/>
                  </a:cubicBezTo>
                  <a:cubicBezTo>
                    <a:pt x="812800" y="18424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DC66"/>
            </a:solidFill>
          </p:spPr>
          <p:txBody>
            <a:bodyPr/>
            <a:lstStyle/>
            <a:p>
              <a:endParaRPr lang="pt-BR" sz="700"/>
            </a:p>
          </p:txBody>
        </p:sp>
        <p:sp>
          <p:nvSpPr>
            <p:cNvPr id="179" name="TextBox 11">
              <a:extLst>
                <a:ext uri="{FF2B5EF4-FFF2-40B4-BE49-F238E27FC236}">
                  <a16:creationId xmlns:a16="http://schemas.microsoft.com/office/drawing/2014/main" id="{3D944EA1-B90E-935D-68B7-278862ACA203}"/>
                </a:ext>
              </a:extLst>
            </p:cNvPr>
            <p:cNvSpPr txBox="1"/>
            <p:nvPr/>
          </p:nvSpPr>
          <p:spPr>
            <a:xfrm>
              <a:off x="76200" y="48587"/>
              <a:ext cx="660400" cy="697315"/>
            </a:xfrm>
            <a:prstGeom prst="rect">
              <a:avLst/>
            </a:prstGeom>
          </p:spPr>
          <p:txBody>
            <a:bodyPr lIns="19574" tIns="19574" rIns="19574" bIns="19574" rtlCol="0" anchor="ctr"/>
            <a:lstStyle/>
            <a:p>
              <a:pPr algn="ctr">
                <a:lnSpc>
                  <a:spcPts val="1025"/>
                </a:lnSpc>
              </a:pPr>
              <a:endParaRPr sz="700"/>
            </a:p>
          </p:txBody>
        </p:sp>
      </p:grpSp>
      <p:sp>
        <p:nvSpPr>
          <p:cNvPr id="180" name="Freeform 12">
            <a:extLst>
              <a:ext uri="{FF2B5EF4-FFF2-40B4-BE49-F238E27FC236}">
                <a16:creationId xmlns:a16="http://schemas.microsoft.com/office/drawing/2014/main" id="{6185539D-89E3-F4AE-01BB-95571FD85022}"/>
              </a:ext>
            </a:extLst>
          </p:cNvPr>
          <p:cNvSpPr/>
          <p:nvPr/>
        </p:nvSpPr>
        <p:spPr>
          <a:xfrm>
            <a:off x="622096" y="3894070"/>
            <a:ext cx="125132" cy="125486"/>
          </a:xfrm>
          <a:custGeom>
            <a:avLst/>
            <a:gdLst/>
            <a:ahLst/>
            <a:cxnLst/>
            <a:rect l="l" t="t" r="r" b="b"/>
            <a:pathLst>
              <a:path w="250263" h="250972">
                <a:moveTo>
                  <a:pt x="0" y="0"/>
                </a:moveTo>
                <a:lnTo>
                  <a:pt x="250262" y="0"/>
                </a:lnTo>
                <a:lnTo>
                  <a:pt x="250262" y="250973"/>
                </a:lnTo>
                <a:lnTo>
                  <a:pt x="0" y="250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81" t="-4150" r="-20501" b="-21675"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181" name="Freeform 13">
            <a:extLst>
              <a:ext uri="{FF2B5EF4-FFF2-40B4-BE49-F238E27FC236}">
                <a16:creationId xmlns:a16="http://schemas.microsoft.com/office/drawing/2014/main" id="{F98EB1B9-7F80-886A-DB37-C0DF783F13C7}"/>
              </a:ext>
            </a:extLst>
          </p:cNvPr>
          <p:cNvSpPr/>
          <p:nvPr/>
        </p:nvSpPr>
        <p:spPr>
          <a:xfrm rot="-1368118">
            <a:off x="870636" y="3802092"/>
            <a:ext cx="576545" cy="110046"/>
          </a:xfrm>
          <a:custGeom>
            <a:avLst/>
            <a:gdLst/>
            <a:ahLst/>
            <a:cxnLst/>
            <a:rect l="l" t="t" r="r" b="b"/>
            <a:pathLst>
              <a:path w="1153090" h="220091">
                <a:moveTo>
                  <a:pt x="0" y="0"/>
                </a:moveTo>
                <a:lnTo>
                  <a:pt x="1153090" y="0"/>
                </a:lnTo>
                <a:lnTo>
                  <a:pt x="1153090" y="220090"/>
                </a:lnTo>
                <a:lnTo>
                  <a:pt x="0" y="220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37" t="-400" r="-5891"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182" name="Freeform 14">
            <a:extLst>
              <a:ext uri="{FF2B5EF4-FFF2-40B4-BE49-F238E27FC236}">
                <a16:creationId xmlns:a16="http://schemas.microsoft.com/office/drawing/2014/main" id="{D944E4C8-F697-DD15-F1F6-6341E68CC1E1}"/>
              </a:ext>
            </a:extLst>
          </p:cNvPr>
          <p:cNvSpPr/>
          <p:nvPr/>
        </p:nvSpPr>
        <p:spPr>
          <a:xfrm>
            <a:off x="1350913" y="3596171"/>
            <a:ext cx="736783" cy="521888"/>
          </a:xfrm>
          <a:custGeom>
            <a:avLst/>
            <a:gdLst/>
            <a:ahLst/>
            <a:cxnLst/>
            <a:rect l="l" t="t" r="r" b="b"/>
            <a:pathLst>
              <a:path w="1473565" h="1043775">
                <a:moveTo>
                  <a:pt x="0" y="0"/>
                </a:moveTo>
                <a:lnTo>
                  <a:pt x="1473565" y="0"/>
                </a:lnTo>
                <a:lnTo>
                  <a:pt x="1473565" y="1043775"/>
                </a:lnTo>
                <a:lnTo>
                  <a:pt x="0" y="10437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183" name="Freeform 15">
            <a:extLst>
              <a:ext uri="{FF2B5EF4-FFF2-40B4-BE49-F238E27FC236}">
                <a16:creationId xmlns:a16="http://schemas.microsoft.com/office/drawing/2014/main" id="{E0B213B6-09E5-54D6-58C3-CCD082EC5C6D}"/>
              </a:ext>
            </a:extLst>
          </p:cNvPr>
          <p:cNvSpPr/>
          <p:nvPr/>
        </p:nvSpPr>
        <p:spPr>
          <a:xfrm>
            <a:off x="1618290" y="2824536"/>
            <a:ext cx="202028" cy="771636"/>
          </a:xfrm>
          <a:custGeom>
            <a:avLst/>
            <a:gdLst/>
            <a:ahLst/>
            <a:cxnLst/>
            <a:rect l="l" t="t" r="r" b="b"/>
            <a:pathLst>
              <a:path w="404056" h="1543271">
                <a:moveTo>
                  <a:pt x="0" y="0"/>
                </a:moveTo>
                <a:lnTo>
                  <a:pt x="404057" y="0"/>
                </a:lnTo>
                <a:lnTo>
                  <a:pt x="404057" y="1543271"/>
                </a:lnTo>
                <a:lnTo>
                  <a:pt x="0" y="1543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184" name="Freeform 16">
            <a:extLst>
              <a:ext uri="{FF2B5EF4-FFF2-40B4-BE49-F238E27FC236}">
                <a16:creationId xmlns:a16="http://schemas.microsoft.com/office/drawing/2014/main" id="{06F7E27A-A790-285E-524C-186F64CF79A1}"/>
              </a:ext>
            </a:extLst>
          </p:cNvPr>
          <p:cNvSpPr/>
          <p:nvPr/>
        </p:nvSpPr>
        <p:spPr>
          <a:xfrm>
            <a:off x="1013211" y="1661895"/>
            <a:ext cx="1438604" cy="1162641"/>
          </a:xfrm>
          <a:custGeom>
            <a:avLst/>
            <a:gdLst/>
            <a:ahLst/>
            <a:cxnLst/>
            <a:rect l="l" t="t" r="r" b="b"/>
            <a:pathLst>
              <a:path w="2877207" h="2325281">
                <a:moveTo>
                  <a:pt x="0" y="0"/>
                </a:moveTo>
                <a:lnTo>
                  <a:pt x="2877208" y="0"/>
                </a:lnTo>
                <a:lnTo>
                  <a:pt x="2877208" y="2325281"/>
                </a:lnTo>
                <a:lnTo>
                  <a:pt x="0" y="23252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149" t="-8207" r="-9486" b="-8810"/>
            </a:stretch>
          </a:blipFill>
        </p:spPr>
        <p:txBody>
          <a:bodyPr/>
          <a:lstStyle/>
          <a:p>
            <a:endParaRPr lang="pt-BR" sz="700"/>
          </a:p>
        </p:txBody>
      </p:sp>
      <p:grpSp>
        <p:nvGrpSpPr>
          <p:cNvPr id="185" name="Group 17">
            <a:extLst>
              <a:ext uri="{FF2B5EF4-FFF2-40B4-BE49-F238E27FC236}">
                <a16:creationId xmlns:a16="http://schemas.microsoft.com/office/drawing/2014/main" id="{10D2C90C-51E9-0BA6-0D4D-F1698CDF3123}"/>
              </a:ext>
            </a:extLst>
          </p:cNvPr>
          <p:cNvGrpSpPr/>
          <p:nvPr/>
        </p:nvGrpSpPr>
        <p:grpSpPr>
          <a:xfrm>
            <a:off x="1270025" y="1836764"/>
            <a:ext cx="746492" cy="433756"/>
            <a:chOff x="0" y="0"/>
            <a:chExt cx="635527" cy="369278"/>
          </a:xfrm>
        </p:grpSpPr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EA2D38DF-CD8C-915E-A533-7F5AE9A5F89E}"/>
                </a:ext>
              </a:extLst>
            </p:cNvPr>
            <p:cNvSpPr/>
            <p:nvPr/>
          </p:nvSpPr>
          <p:spPr>
            <a:xfrm>
              <a:off x="0" y="0"/>
              <a:ext cx="635527" cy="369278"/>
            </a:xfrm>
            <a:custGeom>
              <a:avLst/>
              <a:gdLst/>
              <a:ahLst/>
              <a:cxnLst/>
              <a:rect l="l" t="t" r="r" b="b"/>
              <a:pathLst>
                <a:path w="635527" h="369278">
                  <a:moveTo>
                    <a:pt x="0" y="0"/>
                  </a:moveTo>
                  <a:lnTo>
                    <a:pt x="635527" y="0"/>
                  </a:lnTo>
                  <a:lnTo>
                    <a:pt x="635527" y="369278"/>
                  </a:lnTo>
                  <a:lnTo>
                    <a:pt x="0" y="369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 sz="700"/>
            </a:p>
          </p:txBody>
        </p:sp>
        <p:sp>
          <p:nvSpPr>
            <p:cNvPr id="187" name="TextBox 19">
              <a:extLst>
                <a:ext uri="{FF2B5EF4-FFF2-40B4-BE49-F238E27FC236}">
                  <a16:creationId xmlns:a16="http://schemas.microsoft.com/office/drawing/2014/main" id="{0C514C35-E7CB-BBCE-2386-54D5169DF0CE}"/>
                </a:ext>
              </a:extLst>
            </p:cNvPr>
            <p:cNvSpPr txBox="1"/>
            <p:nvPr/>
          </p:nvSpPr>
          <p:spPr>
            <a:xfrm>
              <a:off x="0" y="-38100"/>
              <a:ext cx="635527" cy="407378"/>
            </a:xfrm>
            <a:prstGeom prst="rect">
              <a:avLst/>
            </a:prstGeom>
          </p:spPr>
          <p:txBody>
            <a:bodyPr lIns="19574" tIns="19574" rIns="19574" bIns="19574" rtlCol="0" anchor="ctr"/>
            <a:lstStyle/>
            <a:p>
              <a:pPr marL="213921" lvl="1" indent="-106961" algn="ctr">
                <a:lnSpc>
                  <a:spcPts val="1387"/>
                </a:lnSpc>
                <a:buAutoNum type="arabicPeriod"/>
              </a:pPr>
              <a:endParaRPr sz="700"/>
            </a:p>
          </p:txBody>
        </p:sp>
      </p:grpSp>
      <p:grpSp>
        <p:nvGrpSpPr>
          <p:cNvPr id="188" name="Group 20">
            <a:extLst>
              <a:ext uri="{FF2B5EF4-FFF2-40B4-BE49-F238E27FC236}">
                <a16:creationId xmlns:a16="http://schemas.microsoft.com/office/drawing/2014/main" id="{CD278F50-E11A-D8C6-5F33-1F687CC8EDCA}"/>
              </a:ext>
            </a:extLst>
          </p:cNvPr>
          <p:cNvGrpSpPr/>
          <p:nvPr/>
        </p:nvGrpSpPr>
        <p:grpSpPr>
          <a:xfrm>
            <a:off x="1270025" y="1806787"/>
            <a:ext cx="924977" cy="554061"/>
            <a:chOff x="0" y="0"/>
            <a:chExt cx="944127" cy="565532"/>
          </a:xfrm>
        </p:grpSpPr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A4459B44-5470-FB99-1F73-C796321E8109}"/>
                </a:ext>
              </a:extLst>
            </p:cNvPr>
            <p:cNvSpPr/>
            <p:nvPr/>
          </p:nvSpPr>
          <p:spPr>
            <a:xfrm>
              <a:off x="0" y="0"/>
              <a:ext cx="944127" cy="565532"/>
            </a:xfrm>
            <a:custGeom>
              <a:avLst/>
              <a:gdLst/>
              <a:ahLst/>
              <a:cxnLst/>
              <a:rect l="l" t="t" r="r" b="b"/>
              <a:pathLst>
                <a:path w="944127" h="565532">
                  <a:moveTo>
                    <a:pt x="0" y="0"/>
                  </a:moveTo>
                  <a:lnTo>
                    <a:pt x="944127" y="0"/>
                  </a:lnTo>
                  <a:lnTo>
                    <a:pt x="944127" y="565532"/>
                  </a:lnTo>
                  <a:lnTo>
                    <a:pt x="0" y="565532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pt-BR" sz="700"/>
            </a:p>
          </p:txBody>
        </p:sp>
        <p:sp>
          <p:nvSpPr>
            <p:cNvPr id="190" name="TextBox 22">
              <a:extLst>
                <a:ext uri="{FF2B5EF4-FFF2-40B4-BE49-F238E27FC236}">
                  <a16:creationId xmlns:a16="http://schemas.microsoft.com/office/drawing/2014/main" id="{66BDBCB7-9447-348A-DCD3-D043913B8048}"/>
                </a:ext>
              </a:extLst>
            </p:cNvPr>
            <p:cNvSpPr txBox="1"/>
            <p:nvPr/>
          </p:nvSpPr>
          <p:spPr>
            <a:xfrm>
              <a:off x="0" y="-28575"/>
              <a:ext cx="944127" cy="594107"/>
            </a:xfrm>
            <a:prstGeom prst="rect">
              <a:avLst/>
            </a:prstGeom>
          </p:spPr>
          <p:txBody>
            <a:bodyPr lIns="19574" tIns="19574" rIns="19574" bIns="19574" rtlCol="0" anchor="ctr"/>
            <a:lstStyle/>
            <a:p>
              <a:pPr marL="158058" lvl="1" indent="-79029" algn="ctr">
                <a:lnSpc>
                  <a:spcPts val="1025"/>
                </a:lnSpc>
                <a:buAutoNum type="arabicPeriod"/>
              </a:pPr>
              <a:endParaRPr sz="700"/>
            </a:p>
          </p:txBody>
        </p:sp>
      </p:grpSp>
      <p:sp>
        <p:nvSpPr>
          <p:cNvPr id="191" name="Freeform 23">
            <a:extLst>
              <a:ext uri="{FF2B5EF4-FFF2-40B4-BE49-F238E27FC236}">
                <a16:creationId xmlns:a16="http://schemas.microsoft.com/office/drawing/2014/main" id="{29EBF8DA-AEA1-50B1-9B0B-A67D0B4BE944}"/>
              </a:ext>
            </a:extLst>
          </p:cNvPr>
          <p:cNvSpPr/>
          <p:nvPr/>
        </p:nvSpPr>
        <p:spPr>
          <a:xfrm>
            <a:off x="1551275" y="1934461"/>
            <a:ext cx="336059" cy="336059"/>
          </a:xfrm>
          <a:custGeom>
            <a:avLst/>
            <a:gdLst/>
            <a:ahLst/>
            <a:cxnLst/>
            <a:rect l="l" t="t" r="r" b="b"/>
            <a:pathLst>
              <a:path w="672118" h="672118">
                <a:moveTo>
                  <a:pt x="0" y="0"/>
                </a:moveTo>
                <a:lnTo>
                  <a:pt x="672117" y="0"/>
                </a:lnTo>
                <a:lnTo>
                  <a:pt x="672117" y="672117"/>
                </a:lnTo>
                <a:lnTo>
                  <a:pt x="0" y="6721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192" name="AutoShape 24">
            <a:extLst>
              <a:ext uri="{FF2B5EF4-FFF2-40B4-BE49-F238E27FC236}">
                <a16:creationId xmlns:a16="http://schemas.microsoft.com/office/drawing/2014/main" id="{E3F9E1C9-45B5-B762-9EA7-749CA1DAEF15}"/>
              </a:ext>
            </a:extLst>
          </p:cNvPr>
          <p:cNvSpPr/>
          <p:nvPr/>
        </p:nvSpPr>
        <p:spPr>
          <a:xfrm flipH="1" flipV="1">
            <a:off x="1535268" y="1402278"/>
            <a:ext cx="184037" cy="532184"/>
          </a:xfrm>
          <a:prstGeom prst="line">
            <a:avLst/>
          </a:prstGeom>
          <a:ln w="47625" cap="flat">
            <a:solidFill>
              <a:srgbClr val="EB272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 sz="700"/>
          </a:p>
        </p:txBody>
      </p:sp>
      <p:sp>
        <p:nvSpPr>
          <p:cNvPr id="193" name="Freeform 25">
            <a:extLst>
              <a:ext uri="{FF2B5EF4-FFF2-40B4-BE49-F238E27FC236}">
                <a16:creationId xmlns:a16="http://schemas.microsoft.com/office/drawing/2014/main" id="{FCCD246E-F759-8C8B-863D-D99FCD8D3E9B}"/>
              </a:ext>
            </a:extLst>
          </p:cNvPr>
          <p:cNvSpPr/>
          <p:nvPr/>
        </p:nvSpPr>
        <p:spPr>
          <a:xfrm>
            <a:off x="3610473" y="1646600"/>
            <a:ext cx="1438604" cy="1162641"/>
          </a:xfrm>
          <a:custGeom>
            <a:avLst/>
            <a:gdLst/>
            <a:ahLst/>
            <a:cxnLst/>
            <a:rect l="l" t="t" r="r" b="b"/>
            <a:pathLst>
              <a:path w="2877207" h="2325281">
                <a:moveTo>
                  <a:pt x="0" y="0"/>
                </a:moveTo>
                <a:lnTo>
                  <a:pt x="2877207" y="0"/>
                </a:lnTo>
                <a:lnTo>
                  <a:pt x="2877207" y="2325280"/>
                </a:lnTo>
                <a:lnTo>
                  <a:pt x="0" y="23252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149" t="-8207" r="-9486" b="-8810"/>
            </a:stretch>
          </a:blipFill>
        </p:spPr>
        <p:txBody>
          <a:bodyPr/>
          <a:lstStyle/>
          <a:p>
            <a:endParaRPr lang="pt-BR" sz="700"/>
          </a:p>
        </p:txBody>
      </p:sp>
      <p:grpSp>
        <p:nvGrpSpPr>
          <p:cNvPr id="194" name="Group 26">
            <a:extLst>
              <a:ext uri="{FF2B5EF4-FFF2-40B4-BE49-F238E27FC236}">
                <a16:creationId xmlns:a16="http://schemas.microsoft.com/office/drawing/2014/main" id="{181116F0-01FB-EC11-7F6B-C7F71DA18F7D}"/>
              </a:ext>
            </a:extLst>
          </p:cNvPr>
          <p:cNvGrpSpPr/>
          <p:nvPr/>
        </p:nvGrpSpPr>
        <p:grpSpPr>
          <a:xfrm>
            <a:off x="3867286" y="1821469"/>
            <a:ext cx="746492" cy="433756"/>
            <a:chOff x="0" y="0"/>
            <a:chExt cx="635527" cy="369278"/>
          </a:xfrm>
        </p:grpSpPr>
        <p:sp>
          <p:nvSpPr>
            <p:cNvPr id="195" name="Freeform 27">
              <a:extLst>
                <a:ext uri="{FF2B5EF4-FFF2-40B4-BE49-F238E27FC236}">
                  <a16:creationId xmlns:a16="http://schemas.microsoft.com/office/drawing/2014/main" id="{70E2FB29-068D-8276-DEB4-2B551FF39076}"/>
                </a:ext>
              </a:extLst>
            </p:cNvPr>
            <p:cNvSpPr/>
            <p:nvPr/>
          </p:nvSpPr>
          <p:spPr>
            <a:xfrm>
              <a:off x="0" y="0"/>
              <a:ext cx="635527" cy="369278"/>
            </a:xfrm>
            <a:custGeom>
              <a:avLst/>
              <a:gdLst/>
              <a:ahLst/>
              <a:cxnLst/>
              <a:rect l="l" t="t" r="r" b="b"/>
              <a:pathLst>
                <a:path w="635527" h="369278">
                  <a:moveTo>
                    <a:pt x="0" y="0"/>
                  </a:moveTo>
                  <a:lnTo>
                    <a:pt x="635527" y="0"/>
                  </a:lnTo>
                  <a:lnTo>
                    <a:pt x="635527" y="369278"/>
                  </a:lnTo>
                  <a:lnTo>
                    <a:pt x="0" y="369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 sz="700"/>
            </a:p>
          </p:txBody>
        </p:sp>
        <p:sp>
          <p:nvSpPr>
            <p:cNvPr id="196" name="TextBox 28">
              <a:extLst>
                <a:ext uri="{FF2B5EF4-FFF2-40B4-BE49-F238E27FC236}">
                  <a16:creationId xmlns:a16="http://schemas.microsoft.com/office/drawing/2014/main" id="{7F19947C-ECD6-8DC3-8DAB-3E29B0BCEB3F}"/>
                </a:ext>
              </a:extLst>
            </p:cNvPr>
            <p:cNvSpPr txBox="1"/>
            <p:nvPr/>
          </p:nvSpPr>
          <p:spPr>
            <a:xfrm>
              <a:off x="0" y="-38100"/>
              <a:ext cx="635527" cy="407378"/>
            </a:xfrm>
            <a:prstGeom prst="rect">
              <a:avLst/>
            </a:prstGeom>
          </p:spPr>
          <p:txBody>
            <a:bodyPr lIns="19574" tIns="19574" rIns="19574" bIns="19574" rtlCol="0" anchor="ctr"/>
            <a:lstStyle/>
            <a:p>
              <a:pPr marL="213921" lvl="1" indent="-106961" algn="ctr">
                <a:lnSpc>
                  <a:spcPts val="1387"/>
                </a:lnSpc>
                <a:buAutoNum type="arabicPeriod"/>
              </a:pPr>
              <a:endParaRPr sz="700"/>
            </a:p>
          </p:txBody>
        </p:sp>
      </p:grpSp>
      <p:grpSp>
        <p:nvGrpSpPr>
          <p:cNvPr id="197" name="Group 29">
            <a:extLst>
              <a:ext uri="{FF2B5EF4-FFF2-40B4-BE49-F238E27FC236}">
                <a16:creationId xmlns:a16="http://schemas.microsoft.com/office/drawing/2014/main" id="{34388F7A-19B1-E719-2414-3C14309D6D10}"/>
              </a:ext>
            </a:extLst>
          </p:cNvPr>
          <p:cNvGrpSpPr/>
          <p:nvPr/>
        </p:nvGrpSpPr>
        <p:grpSpPr>
          <a:xfrm>
            <a:off x="3867286" y="1791492"/>
            <a:ext cx="924977" cy="554061"/>
            <a:chOff x="0" y="0"/>
            <a:chExt cx="944127" cy="565532"/>
          </a:xfrm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A82903F-97E6-33CE-CEB6-DC0EDB20EED8}"/>
                </a:ext>
              </a:extLst>
            </p:cNvPr>
            <p:cNvSpPr/>
            <p:nvPr/>
          </p:nvSpPr>
          <p:spPr>
            <a:xfrm>
              <a:off x="0" y="0"/>
              <a:ext cx="944127" cy="565532"/>
            </a:xfrm>
            <a:custGeom>
              <a:avLst/>
              <a:gdLst/>
              <a:ahLst/>
              <a:cxnLst/>
              <a:rect l="l" t="t" r="r" b="b"/>
              <a:pathLst>
                <a:path w="944127" h="565532">
                  <a:moveTo>
                    <a:pt x="0" y="0"/>
                  </a:moveTo>
                  <a:lnTo>
                    <a:pt x="944127" y="0"/>
                  </a:lnTo>
                  <a:lnTo>
                    <a:pt x="944127" y="565532"/>
                  </a:lnTo>
                  <a:lnTo>
                    <a:pt x="0" y="565532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pt-BR" sz="700"/>
            </a:p>
          </p:txBody>
        </p:sp>
        <p:sp>
          <p:nvSpPr>
            <p:cNvPr id="199" name="TextBox 31">
              <a:extLst>
                <a:ext uri="{FF2B5EF4-FFF2-40B4-BE49-F238E27FC236}">
                  <a16:creationId xmlns:a16="http://schemas.microsoft.com/office/drawing/2014/main" id="{BA41D4CA-30DE-6F85-67D4-68F2882AD527}"/>
                </a:ext>
              </a:extLst>
            </p:cNvPr>
            <p:cNvSpPr txBox="1"/>
            <p:nvPr/>
          </p:nvSpPr>
          <p:spPr>
            <a:xfrm>
              <a:off x="0" y="-28575"/>
              <a:ext cx="944127" cy="594107"/>
            </a:xfrm>
            <a:prstGeom prst="rect">
              <a:avLst/>
            </a:prstGeom>
          </p:spPr>
          <p:txBody>
            <a:bodyPr lIns="19574" tIns="19574" rIns="19574" bIns="19574" rtlCol="0" anchor="ctr"/>
            <a:lstStyle/>
            <a:p>
              <a:pPr marL="158058" lvl="1" indent="-79029" algn="ctr">
                <a:lnSpc>
                  <a:spcPts val="1025"/>
                </a:lnSpc>
                <a:buAutoNum type="arabicPeriod"/>
              </a:pPr>
              <a:endParaRPr sz="700"/>
            </a:p>
          </p:txBody>
        </p:sp>
      </p:grpSp>
      <p:grpSp>
        <p:nvGrpSpPr>
          <p:cNvPr id="200" name="Group 32">
            <a:extLst>
              <a:ext uri="{FF2B5EF4-FFF2-40B4-BE49-F238E27FC236}">
                <a16:creationId xmlns:a16="http://schemas.microsoft.com/office/drawing/2014/main" id="{3EF8AC93-D4B0-EED2-2B8A-4E18F36DBCAA}"/>
              </a:ext>
            </a:extLst>
          </p:cNvPr>
          <p:cNvGrpSpPr/>
          <p:nvPr/>
        </p:nvGrpSpPr>
        <p:grpSpPr>
          <a:xfrm>
            <a:off x="3889670" y="1821469"/>
            <a:ext cx="444129" cy="481631"/>
            <a:chOff x="0" y="0"/>
            <a:chExt cx="812800" cy="881432"/>
          </a:xfrm>
        </p:grpSpPr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0CC188D-2410-6D14-0C4B-9637FD7687DE}"/>
                </a:ext>
              </a:extLst>
            </p:cNvPr>
            <p:cNvSpPr/>
            <p:nvPr/>
          </p:nvSpPr>
          <p:spPr>
            <a:xfrm>
              <a:off x="0" y="0"/>
              <a:ext cx="812800" cy="881432"/>
            </a:xfrm>
            <a:custGeom>
              <a:avLst/>
              <a:gdLst/>
              <a:ahLst/>
              <a:cxnLst/>
              <a:rect l="l" t="t" r="r" b="b"/>
              <a:pathLst>
                <a:path w="812800" h="881432">
                  <a:moveTo>
                    <a:pt x="0" y="0"/>
                  </a:moveTo>
                  <a:lnTo>
                    <a:pt x="812800" y="0"/>
                  </a:lnTo>
                  <a:lnTo>
                    <a:pt x="812800" y="881432"/>
                  </a:lnTo>
                  <a:lnTo>
                    <a:pt x="0" y="88143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EB2727"/>
              </a:solidFill>
              <a:prstDash val="dash"/>
              <a:miter/>
            </a:ln>
          </p:spPr>
          <p:txBody>
            <a:bodyPr/>
            <a:lstStyle/>
            <a:p>
              <a:endParaRPr lang="pt-BR" sz="700"/>
            </a:p>
          </p:txBody>
        </p:sp>
        <p:sp>
          <p:nvSpPr>
            <p:cNvPr id="202" name="TextBox 34">
              <a:extLst>
                <a:ext uri="{FF2B5EF4-FFF2-40B4-BE49-F238E27FC236}">
                  <a16:creationId xmlns:a16="http://schemas.microsoft.com/office/drawing/2014/main" id="{1353F863-FB85-ABF7-962E-35B5F8544477}"/>
                </a:ext>
              </a:extLst>
            </p:cNvPr>
            <p:cNvSpPr txBox="1"/>
            <p:nvPr/>
          </p:nvSpPr>
          <p:spPr>
            <a:xfrm>
              <a:off x="0" y="-28575"/>
              <a:ext cx="812800" cy="910007"/>
            </a:xfrm>
            <a:prstGeom prst="rect">
              <a:avLst/>
            </a:prstGeom>
          </p:spPr>
          <p:txBody>
            <a:bodyPr lIns="19574" tIns="19574" rIns="19574" bIns="19574" rtlCol="0" anchor="ctr"/>
            <a:lstStyle/>
            <a:p>
              <a:pPr algn="ctr">
                <a:lnSpc>
                  <a:spcPts val="973"/>
                </a:lnSpc>
              </a:pPr>
              <a:endParaRPr sz="700"/>
            </a:p>
          </p:txBody>
        </p:sp>
      </p:grpSp>
      <p:sp>
        <p:nvSpPr>
          <p:cNvPr id="203" name="Freeform 35">
            <a:extLst>
              <a:ext uri="{FF2B5EF4-FFF2-40B4-BE49-F238E27FC236}">
                <a16:creationId xmlns:a16="http://schemas.microsoft.com/office/drawing/2014/main" id="{DC49C234-1E11-B79E-A9E0-0F930709AC31}"/>
              </a:ext>
            </a:extLst>
          </p:cNvPr>
          <p:cNvSpPr/>
          <p:nvPr/>
        </p:nvSpPr>
        <p:spPr>
          <a:xfrm>
            <a:off x="4226181" y="1832876"/>
            <a:ext cx="192169" cy="210046"/>
          </a:xfrm>
          <a:custGeom>
            <a:avLst/>
            <a:gdLst/>
            <a:ahLst/>
            <a:cxnLst/>
            <a:rect l="l" t="t" r="r" b="b"/>
            <a:pathLst>
              <a:path w="384338" h="420091">
                <a:moveTo>
                  <a:pt x="0" y="0"/>
                </a:moveTo>
                <a:lnTo>
                  <a:pt x="384339" y="0"/>
                </a:lnTo>
                <a:lnTo>
                  <a:pt x="384339" y="420091"/>
                </a:lnTo>
                <a:lnTo>
                  <a:pt x="0" y="4200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2227" t="-12448" r="-92372" b="-34148"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204" name="Freeform 36">
            <a:extLst>
              <a:ext uri="{FF2B5EF4-FFF2-40B4-BE49-F238E27FC236}">
                <a16:creationId xmlns:a16="http://schemas.microsoft.com/office/drawing/2014/main" id="{39914823-E051-9996-ECBD-ACA444CF0725}"/>
              </a:ext>
            </a:extLst>
          </p:cNvPr>
          <p:cNvSpPr/>
          <p:nvPr/>
        </p:nvSpPr>
        <p:spPr>
          <a:xfrm>
            <a:off x="3945861" y="1881648"/>
            <a:ext cx="306751" cy="306921"/>
          </a:xfrm>
          <a:custGeom>
            <a:avLst/>
            <a:gdLst/>
            <a:ahLst/>
            <a:cxnLst/>
            <a:rect l="l" t="t" r="r" b="b"/>
            <a:pathLst>
              <a:path w="613501" h="613842">
                <a:moveTo>
                  <a:pt x="0" y="0"/>
                </a:moveTo>
                <a:lnTo>
                  <a:pt x="613502" y="0"/>
                </a:lnTo>
                <a:lnTo>
                  <a:pt x="613502" y="613842"/>
                </a:lnTo>
                <a:lnTo>
                  <a:pt x="0" y="6138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01" r="-501" b="-946"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205" name="Freeform 37">
            <a:extLst>
              <a:ext uri="{FF2B5EF4-FFF2-40B4-BE49-F238E27FC236}">
                <a16:creationId xmlns:a16="http://schemas.microsoft.com/office/drawing/2014/main" id="{DDBC3F7F-2425-E5D5-F076-76316E221A41}"/>
              </a:ext>
            </a:extLst>
          </p:cNvPr>
          <p:cNvSpPr/>
          <p:nvPr/>
        </p:nvSpPr>
        <p:spPr>
          <a:xfrm>
            <a:off x="4322266" y="1885227"/>
            <a:ext cx="469997" cy="369998"/>
          </a:xfrm>
          <a:custGeom>
            <a:avLst/>
            <a:gdLst/>
            <a:ahLst/>
            <a:cxnLst/>
            <a:rect l="l" t="t" r="r" b="b"/>
            <a:pathLst>
              <a:path w="939993" h="739995">
                <a:moveTo>
                  <a:pt x="0" y="0"/>
                </a:moveTo>
                <a:lnTo>
                  <a:pt x="939994" y="0"/>
                </a:lnTo>
                <a:lnTo>
                  <a:pt x="939994" y="739995"/>
                </a:lnTo>
                <a:lnTo>
                  <a:pt x="0" y="73999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206" name="TextBox 38">
            <a:extLst>
              <a:ext uri="{FF2B5EF4-FFF2-40B4-BE49-F238E27FC236}">
                <a16:creationId xmlns:a16="http://schemas.microsoft.com/office/drawing/2014/main" id="{AAAF96F9-037E-8177-849E-E54C2A6F116A}"/>
              </a:ext>
            </a:extLst>
          </p:cNvPr>
          <p:cNvSpPr txBox="1"/>
          <p:nvPr/>
        </p:nvSpPr>
        <p:spPr>
          <a:xfrm>
            <a:off x="5192421" y="1880157"/>
            <a:ext cx="1474916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>
                <a:latin typeface="Open Sans"/>
              </a:rPr>
              <a:t>Vizualização dos dados de forma dinâmica. Através do Servidor Local. </a:t>
            </a:r>
          </a:p>
        </p:txBody>
      </p:sp>
      <p:sp>
        <p:nvSpPr>
          <p:cNvPr id="207" name="Freeform 39">
            <a:extLst>
              <a:ext uri="{FF2B5EF4-FFF2-40B4-BE49-F238E27FC236}">
                <a16:creationId xmlns:a16="http://schemas.microsoft.com/office/drawing/2014/main" id="{9BBCB34F-3FAE-2748-B47F-0AA38B9C2FA4}"/>
              </a:ext>
            </a:extLst>
          </p:cNvPr>
          <p:cNvSpPr/>
          <p:nvPr/>
        </p:nvSpPr>
        <p:spPr>
          <a:xfrm>
            <a:off x="5441229" y="2376838"/>
            <a:ext cx="977302" cy="536828"/>
          </a:xfrm>
          <a:custGeom>
            <a:avLst/>
            <a:gdLst/>
            <a:ahLst/>
            <a:cxnLst/>
            <a:rect l="l" t="t" r="r" b="b"/>
            <a:pathLst>
              <a:path w="1954603" h="1073656">
                <a:moveTo>
                  <a:pt x="0" y="0"/>
                </a:moveTo>
                <a:lnTo>
                  <a:pt x="1954603" y="0"/>
                </a:lnTo>
                <a:lnTo>
                  <a:pt x="1954603" y="1073655"/>
                </a:lnTo>
                <a:lnTo>
                  <a:pt x="0" y="107365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7495" r="-7495" b="-6905"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208" name="AutoShape 40">
            <a:extLst>
              <a:ext uri="{FF2B5EF4-FFF2-40B4-BE49-F238E27FC236}">
                <a16:creationId xmlns:a16="http://schemas.microsoft.com/office/drawing/2014/main" id="{8A303D15-B48A-4437-9717-12CF147F8521}"/>
              </a:ext>
            </a:extLst>
          </p:cNvPr>
          <p:cNvSpPr/>
          <p:nvPr/>
        </p:nvSpPr>
        <p:spPr>
          <a:xfrm>
            <a:off x="4792263" y="2070226"/>
            <a:ext cx="400159" cy="60426"/>
          </a:xfrm>
          <a:prstGeom prst="line">
            <a:avLst/>
          </a:prstGeom>
          <a:ln w="47625" cap="flat">
            <a:solidFill>
              <a:srgbClr val="EB2727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 sz="700"/>
          </a:p>
        </p:txBody>
      </p:sp>
      <p:sp>
        <p:nvSpPr>
          <p:cNvPr id="209" name="Freeform 41">
            <a:extLst>
              <a:ext uri="{FF2B5EF4-FFF2-40B4-BE49-F238E27FC236}">
                <a16:creationId xmlns:a16="http://schemas.microsoft.com/office/drawing/2014/main" id="{7FBA368A-55EB-364D-FF6E-69D74385CC45}"/>
              </a:ext>
            </a:extLst>
          </p:cNvPr>
          <p:cNvSpPr/>
          <p:nvPr/>
        </p:nvSpPr>
        <p:spPr>
          <a:xfrm>
            <a:off x="7302807" y="3141043"/>
            <a:ext cx="1083597" cy="1083597"/>
          </a:xfrm>
          <a:custGeom>
            <a:avLst/>
            <a:gdLst/>
            <a:ahLst/>
            <a:cxnLst/>
            <a:rect l="l" t="t" r="r" b="b"/>
            <a:pathLst>
              <a:path w="2167194" h="2167194">
                <a:moveTo>
                  <a:pt x="0" y="0"/>
                </a:moveTo>
                <a:lnTo>
                  <a:pt x="2167194" y="0"/>
                </a:lnTo>
                <a:lnTo>
                  <a:pt x="2167194" y="2167194"/>
                </a:lnTo>
                <a:lnTo>
                  <a:pt x="0" y="21671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pt-BR" sz="700"/>
          </a:p>
        </p:txBody>
      </p:sp>
      <p:sp>
        <p:nvSpPr>
          <p:cNvPr id="210" name="Freeform 42">
            <a:extLst>
              <a:ext uri="{FF2B5EF4-FFF2-40B4-BE49-F238E27FC236}">
                <a16:creationId xmlns:a16="http://schemas.microsoft.com/office/drawing/2014/main" id="{7CAB6D2D-4958-EFD2-6DA3-617F8EFD1F31}"/>
              </a:ext>
            </a:extLst>
          </p:cNvPr>
          <p:cNvSpPr/>
          <p:nvPr/>
        </p:nvSpPr>
        <p:spPr>
          <a:xfrm rot="10799999">
            <a:off x="6682079" y="2116565"/>
            <a:ext cx="1034765" cy="1152067"/>
          </a:xfrm>
          <a:custGeom>
            <a:avLst/>
            <a:gdLst/>
            <a:ahLst/>
            <a:cxnLst/>
            <a:rect l="l" t="t" r="r" b="b"/>
            <a:pathLst>
              <a:path w="2069530" h="2304133">
                <a:moveTo>
                  <a:pt x="0" y="0"/>
                </a:moveTo>
                <a:lnTo>
                  <a:pt x="2069531" y="0"/>
                </a:lnTo>
                <a:lnTo>
                  <a:pt x="2069531" y="2304133"/>
                </a:lnTo>
                <a:lnTo>
                  <a:pt x="0" y="230413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dash"/>
            <a:miter/>
          </a:ln>
        </p:spPr>
        <p:txBody>
          <a:bodyPr/>
          <a:lstStyle/>
          <a:p>
            <a:endParaRPr lang="pt-BR" sz="700"/>
          </a:p>
        </p:txBody>
      </p:sp>
      <p:sp>
        <p:nvSpPr>
          <p:cNvPr id="211" name="TextBox 43">
            <a:extLst>
              <a:ext uri="{FF2B5EF4-FFF2-40B4-BE49-F238E27FC236}">
                <a16:creationId xmlns:a16="http://schemas.microsoft.com/office/drawing/2014/main" id="{80C6CDB8-4837-4552-69A4-C8A740797D12}"/>
              </a:ext>
            </a:extLst>
          </p:cNvPr>
          <p:cNvSpPr txBox="1"/>
          <p:nvPr/>
        </p:nvSpPr>
        <p:spPr>
          <a:xfrm>
            <a:off x="210725" y="3515896"/>
            <a:ext cx="948184" cy="269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3"/>
              </a:lnSpc>
            </a:pPr>
            <a:r>
              <a:rPr lang="en-US" sz="774">
                <a:solidFill>
                  <a:srgbClr val="006007"/>
                </a:solidFill>
                <a:latin typeface="Open Sans Bold"/>
              </a:rPr>
              <a:t>Sensor de Bloqueio (TRCT500)</a:t>
            </a:r>
          </a:p>
        </p:txBody>
      </p:sp>
      <p:sp>
        <p:nvSpPr>
          <p:cNvPr id="212" name="TextBox 44">
            <a:extLst>
              <a:ext uri="{FF2B5EF4-FFF2-40B4-BE49-F238E27FC236}">
                <a16:creationId xmlns:a16="http://schemas.microsoft.com/office/drawing/2014/main" id="{5C383BF5-2480-8BB6-9E99-00B051254E0F}"/>
              </a:ext>
            </a:extLst>
          </p:cNvPr>
          <p:cNvSpPr txBox="1"/>
          <p:nvPr/>
        </p:nvSpPr>
        <p:spPr>
          <a:xfrm>
            <a:off x="210725" y="4324474"/>
            <a:ext cx="2066233" cy="65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>
                <a:latin typeface="Open Sans"/>
              </a:rPr>
              <a:t>Sensor de bloqueio que avisa quando a lixeira está cheia, que é ligado a um arduino.</a:t>
            </a:r>
          </a:p>
          <a:p>
            <a:pPr algn="ctr">
              <a:lnSpc>
                <a:spcPts val="1300"/>
              </a:lnSpc>
            </a:pPr>
            <a:endParaRPr lang="en-US" sz="929">
              <a:latin typeface="Open Sans"/>
            </a:endParaRPr>
          </a:p>
        </p:txBody>
      </p:sp>
      <p:sp>
        <p:nvSpPr>
          <p:cNvPr id="213" name="TextBox 45">
            <a:extLst>
              <a:ext uri="{FF2B5EF4-FFF2-40B4-BE49-F238E27FC236}">
                <a16:creationId xmlns:a16="http://schemas.microsoft.com/office/drawing/2014/main" id="{37BB9AC2-7EB5-FBCB-81F5-2C1AAA4814EA}"/>
              </a:ext>
            </a:extLst>
          </p:cNvPr>
          <p:cNvSpPr txBox="1"/>
          <p:nvPr/>
        </p:nvSpPr>
        <p:spPr>
          <a:xfrm>
            <a:off x="323241" y="1151783"/>
            <a:ext cx="1212027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>
                <a:latin typeface="Open Sans"/>
              </a:rPr>
              <a:t>API Dat Acqu Ino - para inserção de dados</a:t>
            </a:r>
          </a:p>
        </p:txBody>
      </p:sp>
      <p:sp>
        <p:nvSpPr>
          <p:cNvPr id="214" name="TextBox 46">
            <a:extLst>
              <a:ext uri="{FF2B5EF4-FFF2-40B4-BE49-F238E27FC236}">
                <a16:creationId xmlns:a16="http://schemas.microsoft.com/office/drawing/2014/main" id="{1383BD7E-2F9E-4F98-FC7E-61B6B9E5B1D6}"/>
              </a:ext>
            </a:extLst>
          </p:cNvPr>
          <p:cNvSpPr txBox="1"/>
          <p:nvPr/>
        </p:nvSpPr>
        <p:spPr>
          <a:xfrm>
            <a:off x="2292916" y="2016059"/>
            <a:ext cx="1429044" cy="32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>
                <a:latin typeface="Open Sans"/>
              </a:rPr>
              <a:t>Conectando pela porta de abertura de conexão.</a:t>
            </a:r>
          </a:p>
        </p:txBody>
      </p:sp>
      <p:sp>
        <p:nvSpPr>
          <p:cNvPr id="215" name="TextBox 47">
            <a:extLst>
              <a:ext uri="{FF2B5EF4-FFF2-40B4-BE49-F238E27FC236}">
                <a16:creationId xmlns:a16="http://schemas.microsoft.com/office/drawing/2014/main" id="{47CFDE93-390B-FC5F-5C63-2F139CA4BB43}"/>
              </a:ext>
            </a:extLst>
          </p:cNvPr>
          <p:cNvSpPr txBox="1"/>
          <p:nvPr/>
        </p:nvSpPr>
        <p:spPr>
          <a:xfrm>
            <a:off x="4644331" y="302075"/>
            <a:ext cx="1140932" cy="16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</a:pPr>
            <a:r>
              <a:rPr lang="en-US" sz="980">
                <a:solidFill>
                  <a:srgbClr val="006007"/>
                </a:solidFill>
                <a:latin typeface="Open Sans Bold"/>
              </a:rPr>
              <a:t>Máquina Virtual</a:t>
            </a:r>
          </a:p>
        </p:txBody>
      </p:sp>
      <p:sp>
        <p:nvSpPr>
          <p:cNvPr id="216" name="TextBox 48">
            <a:extLst>
              <a:ext uri="{FF2B5EF4-FFF2-40B4-BE49-F238E27FC236}">
                <a16:creationId xmlns:a16="http://schemas.microsoft.com/office/drawing/2014/main" id="{AAA5E57D-D036-70E2-79ED-329DEB418C37}"/>
              </a:ext>
            </a:extLst>
          </p:cNvPr>
          <p:cNvSpPr txBox="1"/>
          <p:nvPr/>
        </p:nvSpPr>
        <p:spPr>
          <a:xfrm>
            <a:off x="4396223" y="453927"/>
            <a:ext cx="1637149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 dirty="0" err="1">
                <a:latin typeface="Open Sans"/>
              </a:rPr>
              <a:t>Armazena</a:t>
            </a:r>
            <a:r>
              <a:rPr lang="en-US" sz="929" dirty="0">
                <a:latin typeface="Open Sans"/>
              </a:rPr>
              <a:t> </a:t>
            </a:r>
            <a:r>
              <a:rPr lang="en-US" sz="929" dirty="0" err="1">
                <a:latin typeface="Open Sans"/>
              </a:rPr>
              <a:t>os</a:t>
            </a:r>
            <a:r>
              <a:rPr lang="en-US" sz="929" dirty="0">
                <a:latin typeface="Open Sans"/>
              </a:rPr>
              <a:t> dados no MySQL Server</a:t>
            </a:r>
          </a:p>
          <a:p>
            <a:pPr algn="ctr">
              <a:lnSpc>
                <a:spcPts val="1300"/>
              </a:lnSpc>
            </a:pPr>
            <a:r>
              <a:rPr lang="en-US" sz="929" dirty="0">
                <a:latin typeface="Open Sans"/>
              </a:rPr>
              <a:t>que </a:t>
            </a:r>
            <a:r>
              <a:rPr lang="en-US" sz="929" dirty="0" err="1">
                <a:latin typeface="Open Sans"/>
              </a:rPr>
              <a:t>foram</a:t>
            </a:r>
            <a:r>
              <a:rPr lang="en-US" sz="929" dirty="0">
                <a:latin typeface="Open Sans"/>
              </a:rPr>
              <a:t> </a:t>
            </a:r>
            <a:r>
              <a:rPr lang="en-US" sz="929" dirty="0" err="1">
                <a:latin typeface="Open Sans"/>
              </a:rPr>
              <a:t>tirados</a:t>
            </a:r>
            <a:r>
              <a:rPr lang="en-US" sz="929" dirty="0">
                <a:latin typeface="Open Sans"/>
              </a:rPr>
              <a:t> do Sensor.</a:t>
            </a:r>
          </a:p>
        </p:txBody>
      </p:sp>
      <p:sp>
        <p:nvSpPr>
          <p:cNvPr id="217" name="TextBox 49">
            <a:extLst>
              <a:ext uri="{FF2B5EF4-FFF2-40B4-BE49-F238E27FC236}">
                <a16:creationId xmlns:a16="http://schemas.microsoft.com/office/drawing/2014/main" id="{443C5D82-C8B8-F1F1-731A-0F9B1F826E3D}"/>
              </a:ext>
            </a:extLst>
          </p:cNvPr>
          <p:cNvSpPr txBox="1"/>
          <p:nvPr/>
        </p:nvSpPr>
        <p:spPr>
          <a:xfrm>
            <a:off x="3121802" y="294929"/>
            <a:ext cx="1082626" cy="16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</a:pPr>
            <a:r>
              <a:rPr lang="en-US" sz="980" dirty="0">
                <a:solidFill>
                  <a:srgbClr val="006007"/>
                </a:solidFill>
                <a:latin typeface="Open Sans Bold"/>
              </a:rPr>
              <a:t>API com NodeJS</a:t>
            </a:r>
          </a:p>
        </p:txBody>
      </p:sp>
      <p:sp>
        <p:nvSpPr>
          <p:cNvPr id="218" name="TextBox 50">
            <a:extLst>
              <a:ext uri="{FF2B5EF4-FFF2-40B4-BE49-F238E27FC236}">
                <a16:creationId xmlns:a16="http://schemas.microsoft.com/office/drawing/2014/main" id="{A0628A51-202C-D9AE-0AA6-9C93DE375ACB}"/>
              </a:ext>
            </a:extLst>
          </p:cNvPr>
          <p:cNvSpPr txBox="1"/>
          <p:nvPr/>
        </p:nvSpPr>
        <p:spPr>
          <a:xfrm>
            <a:off x="3043715" y="453927"/>
            <a:ext cx="1356491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 dirty="0" err="1">
                <a:latin typeface="Open Sans"/>
              </a:rPr>
              <a:t>Recebe</a:t>
            </a:r>
            <a:r>
              <a:rPr lang="en-US" sz="929" dirty="0">
                <a:latin typeface="Open Sans"/>
              </a:rPr>
              <a:t> </a:t>
            </a:r>
            <a:r>
              <a:rPr lang="en-US" sz="929" dirty="0" err="1">
                <a:latin typeface="Open Sans"/>
              </a:rPr>
              <a:t>os</a:t>
            </a:r>
            <a:r>
              <a:rPr lang="en-US" sz="929" dirty="0">
                <a:latin typeface="Open Sans"/>
              </a:rPr>
              <a:t> dados </a:t>
            </a:r>
            <a:r>
              <a:rPr lang="en-US" sz="929" dirty="0" err="1">
                <a:latin typeface="Open Sans"/>
              </a:rPr>
              <a:t>gerados</a:t>
            </a:r>
            <a:r>
              <a:rPr lang="en-US" sz="929" dirty="0">
                <a:latin typeface="Open Sans"/>
              </a:rPr>
              <a:t> </a:t>
            </a:r>
            <a:r>
              <a:rPr lang="en-US" sz="929" dirty="0" err="1">
                <a:latin typeface="Open Sans"/>
              </a:rPr>
              <a:t>pelo</a:t>
            </a:r>
            <a:r>
              <a:rPr lang="en-US" sz="929" dirty="0">
                <a:latin typeface="Open Sans"/>
              </a:rPr>
              <a:t> sensor </a:t>
            </a:r>
            <a:r>
              <a:rPr lang="en-US" sz="929" dirty="0" err="1">
                <a:latin typeface="Open Sans"/>
              </a:rPr>
              <a:t>instalado</a:t>
            </a:r>
            <a:r>
              <a:rPr lang="en-US" sz="929" dirty="0">
                <a:latin typeface="Open Sans"/>
              </a:rPr>
              <a:t> </a:t>
            </a:r>
            <a:r>
              <a:rPr lang="en-US" sz="929" dirty="0" err="1">
                <a:latin typeface="Open Sans"/>
              </a:rPr>
              <a:t>nas</a:t>
            </a:r>
            <a:r>
              <a:rPr lang="en-US" sz="929" dirty="0">
                <a:latin typeface="Open Sans"/>
              </a:rPr>
              <a:t> </a:t>
            </a:r>
            <a:r>
              <a:rPr lang="en-US" sz="929" dirty="0" err="1">
                <a:latin typeface="Open Sans"/>
              </a:rPr>
              <a:t>lixeiras</a:t>
            </a:r>
            <a:r>
              <a:rPr lang="en-US" sz="929" dirty="0">
                <a:latin typeface="Open Sans"/>
              </a:rPr>
              <a:t> </a:t>
            </a:r>
          </a:p>
        </p:txBody>
      </p:sp>
      <p:sp>
        <p:nvSpPr>
          <p:cNvPr id="219" name="TextBox 51">
            <a:extLst>
              <a:ext uri="{FF2B5EF4-FFF2-40B4-BE49-F238E27FC236}">
                <a16:creationId xmlns:a16="http://schemas.microsoft.com/office/drawing/2014/main" id="{853610D1-BB69-8886-1DFE-C6AD3E965C64}"/>
              </a:ext>
            </a:extLst>
          </p:cNvPr>
          <p:cNvSpPr txBox="1"/>
          <p:nvPr/>
        </p:nvSpPr>
        <p:spPr>
          <a:xfrm>
            <a:off x="3856306" y="991986"/>
            <a:ext cx="958119" cy="16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</a:pPr>
            <a:r>
              <a:rPr lang="en-US" sz="980">
                <a:solidFill>
                  <a:srgbClr val="006007"/>
                </a:solidFill>
                <a:latin typeface="Open Sans Bold"/>
              </a:rPr>
              <a:t>Acesso do S.O</a:t>
            </a:r>
          </a:p>
        </p:txBody>
      </p:sp>
      <p:sp>
        <p:nvSpPr>
          <p:cNvPr id="220" name="TextBox 52">
            <a:extLst>
              <a:ext uri="{FF2B5EF4-FFF2-40B4-BE49-F238E27FC236}">
                <a16:creationId xmlns:a16="http://schemas.microsoft.com/office/drawing/2014/main" id="{263F9E41-4AFA-720E-B60C-4DE2B912C6C9}"/>
              </a:ext>
            </a:extLst>
          </p:cNvPr>
          <p:cNvSpPr txBox="1"/>
          <p:nvPr/>
        </p:nvSpPr>
        <p:spPr>
          <a:xfrm>
            <a:off x="3533888" y="1131622"/>
            <a:ext cx="1753492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>
                <a:latin typeface="Open Sans"/>
              </a:rPr>
              <a:t>Através do usuário Host (Windows) acessa a VM, onde acessa o SO guest (Linux).</a:t>
            </a:r>
          </a:p>
        </p:txBody>
      </p:sp>
      <p:sp>
        <p:nvSpPr>
          <p:cNvPr id="221" name="TextBox 53">
            <a:extLst>
              <a:ext uri="{FF2B5EF4-FFF2-40B4-BE49-F238E27FC236}">
                <a16:creationId xmlns:a16="http://schemas.microsoft.com/office/drawing/2014/main" id="{F625EF46-0B17-09B2-7F30-A3B9AEB960ED}"/>
              </a:ext>
            </a:extLst>
          </p:cNvPr>
          <p:cNvSpPr txBox="1"/>
          <p:nvPr/>
        </p:nvSpPr>
        <p:spPr>
          <a:xfrm>
            <a:off x="4964249" y="1712482"/>
            <a:ext cx="1931261" cy="16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</a:pPr>
            <a:r>
              <a:rPr lang="en-US" sz="980">
                <a:solidFill>
                  <a:srgbClr val="006007"/>
                </a:solidFill>
                <a:latin typeface="Open Sans Bold"/>
              </a:rPr>
              <a:t>Aplicação Web</a:t>
            </a:r>
          </a:p>
        </p:txBody>
      </p:sp>
      <p:sp>
        <p:nvSpPr>
          <p:cNvPr id="222" name="TextBox 54">
            <a:extLst>
              <a:ext uri="{FF2B5EF4-FFF2-40B4-BE49-F238E27FC236}">
                <a16:creationId xmlns:a16="http://schemas.microsoft.com/office/drawing/2014/main" id="{F5D798ED-BE15-C56D-28EA-53667987DF5E}"/>
              </a:ext>
            </a:extLst>
          </p:cNvPr>
          <p:cNvSpPr txBox="1"/>
          <p:nvPr/>
        </p:nvSpPr>
        <p:spPr>
          <a:xfrm>
            <a:off x="7403773" y="4029861"/>
            <a:ext cx="881666" cy="210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5"/>
              </a:lnSpc>
            </a:pPr>
            <a:r>
              <a:rPr lang="en-US" sz="1282">
                <a:solidFill>
                  <a:srgbClr val="006007"/>
                </a:solidFill>
                <a:latin typeface="Open Sans Bold"/>
              </a:rPr>
              <a:t>Cliente</a:t>
            </a:r>
          </a:p>
        </p:txBody>
      </p:sp>
      <p:sp>
        <p:nvSpPr>
          <p:cNvPr id="223" name="TextBox 55">
            <a:extLst>
              <a:ext uri="{FF2B5EF4-FFF2-40B4-BE49-F238E27FC236}">
                <a16:creationId xmlns:a16="http://schemas.microsoft.com/office/drawing/2014/main" id="{5416AA23-8221-3711-7E8D-6F8C3B987E09}"/>
              </a:ext>
            </a:extLst>
          </p:cNvPr>
          <p:cNvSpPr txBox="1"/>
          <p:nvPr/>
        </p:nvSpPr>
        <p:spPr>
          <a:xfrm>
            <a:off x="7637601" y="2128051"/>
            <a:ext cx="1295674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>
                <a:latin typeface="Open Sans"/>
              </a:rPr>
              <a:t>Acessa o Site institucional através de navegadores Web;</a:t>
            </a:r>
          </a:p>
        </p:txBody>
      </p:sp>
      <p:sp>
        <p:nvSpPr>
          <p:cNvPr id="224" name="TextBox 56">
            <a:extLst>
              <a:ext uri="{FF2B5EF4-FFF2-40B4-BE49-F238E27FC236}">
                <a16:creationId xmlns:a16="http://schemas.microsoft.com/office/drawing/2014/main" id="{3C1DCD03-58CE-89CA-E1F3-13B594445F12}"/>
              </a:ext>
            </a:extLst>
          </p:cNvPr>
          <p:cNvSpPr txBox="1"/>
          <p:nvPr/>
        </p:nvSpPr>
        <p:spPr>
          <a:xfrm>
            <a:off x="1820319" y="3056094"/>
            <a:ext cx="1989114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929">
                <a:latin typeface="Open Sans"/>
              </a:rPr>
              <a:t>Arduino é ligado a máquina local via cabo USB armazenando os dados captados pelo sensor.</a:t>
            </a:r>
          </a:p>
        </p:txBody>
      </p:sp>
    </p:spTree>
    <p:extLst>
      <p:ext uri="{BB962C8B-B14F-4D97-AF65-F5344CB8AC3E}">
        <p14:creationId xmlns:p14="http://schemas.microsoft.com/office/powerpoint/2010/main" val="41243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697" y="1864107"/>
            <a:ext cx="87062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 dirty="0"/>
              <a:t>FERRAMENTA</a:t>
            </a:r>
            <a:r>
              <a:rPr lang="pt-BR" sz="4800" dirty="0"/>
              <a:t> </a:t>
            </a:r>
            <a:r>
              <a:rPr lang="pt-BR" sz="4800" b="0" dirty="0"/>
              <a:t>DE</a:t>
            </a:r>
            <a:r>
              <a:rPr lang="pt-BR" sz="4800" dirty="0"/>
              <a:t> </a:t>
            </a:r>
            <a:r>
              <a:rPr lang="pt-BR" sz="4800" b="0" dirty="0"/>
              <a:t>GESTÃO</a:t>
            </a:r>
            <a:endParaRPr lang="pt-BR" b="0" dirty="0"/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937F45-42CC-23D3-9C91-19ABEE463BC0}"/>
              </a:ext>
            </a:extLst>
          </p:cNvPr>
          <p:cNvSpPr txBox="1"/>
          <p:nvPr/>
        </p:nvSpPr>
        <p:spPr>
          <a:xfrm>
            <a:off x="847800" y="3168000"/>
            <a:ext cx="2845800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Backlog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Fredoka" panose="020B0604020202020204" charset="-79"/>
                <a:cs typeface="Fredoka" panose="020B0604020202020204" charset="-79"/>
              </a:rPr>
              <a:t>Trello</a:t>
            </a:r>
            <a:endParaRPr lang="pt-BR" dirty="0">
              <a:latin typeface="Fredoka" panose="020B0604020202020204" charset="-79"/>
              <a:cs typeface="Fredoka" panose="020B0604020202020204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Fredoka" panose="020B0604020202020204" charset="-79"/>
                <a:cs typeface="Fredoka" panose="020B0604020202020204" charset="-79"/>
              </a:rPr>
              <a:t>Github</a:t>
            </a:r>
            <a:endParaRPr lang="pt-BR" dirty="0">
              <a:latin typeface="Fredoka" panose="020B0604020202020204" charset="-79"/>
              <a:cs typeface="Fredoka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74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1820975"/>
            <a:ext cx="6429176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 dirty="0"/>
              <a:t>SITE INSTITUCIONAL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8C1305-A1A1-4F50-DA02-032083BA0AF0}"/>
              </a:ext>
            </a:extLst>
          </p:cNvPr>
          <p:cNvSpPr txBox="1"/>
          <p:nvPr/>
        </p:nvSpPr>
        <p:spPr>
          <a:xfrm>
            <a:off x="847800" y="3168000"/>
            <a:ext cx="2845800" cy="134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Home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Tela de Cadastro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Tela de Login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Dashboard (e suas métricas)</a:t>
            </a:r>
          </a:p>
        </p:txBody>
      </p:sp>
    </p:spTree>
    <p:extLst>
      <p:ext uri="{BB962C8B-B14F-4D97-AF65-F5344CB8AC3E}">
        <p14:creationId xmlns:p14="http://schemas.microsoft.com/office/powerpoint/2010/main" val="860266517"/>
      </p:ext>
    </p:extLst>
  </p:cSld>
  <p:clrMapOvr>
    <a:masterClrMapping/>
  </p:clrMapOvr>
</p:sld>
</file>

<file path=ppt/theme/theme1.xml><?xml version="1.0" encoding="utf-8"?>
<a:theme xmlns:a="http://schemas.openxmlformats.org/drawingml/2006/main" name="Littering and Recycling in School by Slidesgo">
  <a:themeElements>
    <a:clrScheme name="Simple Light">
      <a:dk1>
        <a:srgbClr val="293131"/>
      </a:dk1>
      <a:lt1>
        <a:srgbClr val="EDEDE1"/>
      </a:lt1>
      <a:dk2>
        <a:srgbClr val="559E6C"/>
      </a:dk2>
      <a:lt2>
        <a:srgbClr val="28625F"/>
      </a:lt2>
      <a:accent1>
        <a:srgbClr val="EE7C9E"/>
      </a:accent1>
      <a:accent2>
        <a:srgbClr val="F5C15F"/>
      </a:accent2>
      <a:accent3>
        <a:srgbClr val="DE8C58"/>
      </a:accent3>
      <a:accent4>
        <a:srgbClr val="F9FAEA"/>
      </a:accent4>
      <a:accent5>
        <a:srgbClr val="70E5DF"/>
      </a:accent5>
      <a:accent6>
        <a:srgbClr val="FFFFFF"/>
      </a:accent6>
      <a:hlink>
        <a:srgbClr val="29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344</Words>
  <Application>Microsoft Office PowerPoint</Application>
  <PresentationFormat>Apresentação na tela (16:9)</PresentationFormat>
  <Paragraphs>63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Open Sans Bold</vt:lpstr>
      <vt:lpstr>Open Sans</vt:lpstr>
      <vt:lpstr>Nunito Light</vt:lpstr>
      <vt:lpstr>Fredoka</vt:lpstr>
      <vt:lpstr>Bebas Neue</vt:lpstr>
      <vt:lpstr>Manrope</vt:lpstr>
      <vt:lpstr>Arial,Sans-Serif</vt:lpstr>
      <vt:lpstr>Manrope Light</vt:lpstr>
      <vt:lpstr>Arial</vt:lpstr>
      <vt:lpstr>Littering and Recycling in School by Slidesgo</vt:lpstr>
      <vt:lpstr>Apresentação do PowerPoint</vt:lpstr>
      <vt:lpstr>PROJETO</vt:lpstr>
      <vt:lpstr>Apresentação do PowerPoint</vt:lpstr>
      <vt:lpstr>Apresentação do PowerPoint</vt:lpstr>
      <vt:lpstr>Apresentação do PowerPoint</vt:lpstr>
      <vt:lpstr>Apresentação do PowerPoint</vt:lpstr>
      <vt:lpstr>Diagrama de Solução</vt:lpstr>
      <vt:lpstr>FERRAMENTA DE GESTÃO</vt:lpstr>
      <vt:lpstr>SITE INSTITUCIONAL</vt:lpstr>
      <vt:lpstr>SENSOR E ARDUÍNO</vt:lpstr>
      <vt:lpstr>TCRT5000</vt:lpstr>
      <vt:lpstr>BANCO DE DADOS NA VM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Cordeiro</dc:creator>
  <cp:lastModifiedBy>GABRIEL OLIVEIRA TEIXEIRA .</cp:lastModifiedBy>
  <cp:revision>20</cp:revision>
  <dcterms:modified xsi:type="dcterms:W3CDTF">2024-04-29T23:18:22Z</dcterms:modified>
</cp:coreProperties>
</file>