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329" r:id="rId2"/>
    <p:sldId id="260" r:id="rId3"/>
    <p:sldId id="362" r:id="rId4"/>
    <p:sldId id="363" r:id="rId5"/>
    <p:sldId id="367" r:id="rId6"/>
    <p:sldId id="369" r:id="rId7"/>
    <p:sldId id="371" r:id="rId8"/>
    <p:sldId id="339" r:id="rId9"/>
    <p:sldId id="340" r:id="rId10"/>
    <p:sldId id="345" r:id="rId11"/>
    <p:sldId id="370" r:id="rId12"/>
    <p:sldId id="344" r:id="rId13"/>
    <p:sldId id="360" r:id="rId14"/>
    <p:sldId id="361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Fredoka" panose="020B0604020202020204" charset="-79"/>
      <p:regular r:id="rId18"/>
      <p:bold r:id="rId19"/>
    </p:embeddedFont>
    <p:embeddedFont>
      <p:font typeface="Manrope" panose="020B0604020202020204" charset="0"/>
      <p:regular r:id="rId20"/>
      <p:bold r:id="rId21"/>
    </p:embeddedFont>
    <p:embeddedFont>
      <p:font typeface="Nunito Light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F36"/>
    <a:srgbClr val="0A3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18033-E30F-30BB-0207-3123CBF5EA10}" v="27" dt="2024-03-17T18:48:31.398"/>
    <p1510:client id="{76928558-0D59-82FE-926D-1E386EBD0318}" v="13" dt="2024-03-18T15:28:58.616"/>
    <p1510:client id="{8AE9CC51-1393-8100-6861-A4138005FEA0}" v="3054" dt="2024-03-16T23:51:00.222"/>
    <p1510:client id="{9BFF3FFD-66C5-3045-5F4C-22EACF4C0561}" v="58" dt="2024-03-17T15:59:09.097"/>
    <p1510:client id="{B6A9C96A-72DD-D455-703E-F505CBB18728}" v="1174" dt="2024-03-16T18:04:29.925"/>
    <p1510:client id="{C6C84E45-8B17-2046-97B8-5CD31AC4D13D}" v="38" dt="2024-03-17T21:08:03.224"/>
  </p1510:revLst>
</p1510:revInfo>
</file>

<file path=ppt/tableStyles.xml><?xml version="1.0" encoding="utf-8"?>
<a:tblStyleLst xmlns:a="http://schemas.openxmlformats.org/drawingml/2006/main" def="{EFAB7347-F592-4010-B88C-8C714748FB0B}">
  <a:tblStyle styleId="{EFAB7347-F592-4010-B88C-8C714748F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1874BA-2E8A-46F8-9FC7-508B2EF0E3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ead2f713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ead2f713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5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900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429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51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65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09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73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20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6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3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94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>
          <a:extLst>
            <a:ext uri="{FF2B5EF4-FFF2-40B4-BE49-F238E27FC236}">
              <a16:creationId xmlns:a16="http://schemas.microsoft.com/office/drawing/2014/main" id="{2A2717BE-DD05-9B83-C3B5-6C2DCD27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08:notes">
            <a:extLst>
              <a:ext uri="{FF2B5EF4-FFF2-40B4-BE49-F238E27FC236}">
                <a16:creationId xmlns:a16="http://schemas.microsoft.com/office/drawing/2014/main" id="{07291C03-EE58-DEDF-3C21-49B9C9B51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08:notes">
            <a:extLst>
              <a:ext uri="{FF2B5EF4-FFF2-40B4-BE49-F238E27FC236}">
                <a16:creationId xmlns:a16="http://schemas.microsoft.com/office/drawing/2014/main" id="{62973328-41E4-1C03-16EA-0CF7AF442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29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4875" y="1059375"/>
            <a:ext cx="4025700" cy="26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24875" y="4157775"/>
            <a:ext cx="4025700" cy="4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0000" y="2942000"/>
            <a:ext cx="41805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"/>
          </p:nvPr>
        </p:nvSpPr>
        <p:spPr>
          <a:xfrm>
            <a:off x="720000" y="3636800"/>
            <a:ext cx="41805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 rot="478948">
            <a:off x="7779090" y="4614186"/>
            <a:ext cx="160368" cy="193469"/>
            <a:chOff x="1096838" y="391396"/>
            <a:chExt cx="245538" cy="296218"/>
          </a:xfrm>
        </p:grpSpPr>
        <p:sp>
          <p:nvSpPr>
            <p:cNvPr id="110" name="Google Shape;110;p1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 rot="10800000" flipH="1">
            <a:off x="-12700" y="4513108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425350" y="1022650"/>
            <a:ext cx="40053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4425541" y="1717450"/>
            <a:ext cx="40053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18"/>
          <p:cNvGrpSpPr/>
          <p:nvPr/>
        </p:nvGrpSpPr>
        <p:grpSpPr>
          <a:xfrm rot="538220">
            <a:off x="1706894" y="4651076"/>
            <a:ext cx="202673" cy="265807"/>
            <a:chOff x="4877309" y="2281842"/>
            <a:chExt cx="82188" cy="107795"/>
          </a:xfrm>
        </p:grpSpPr>
        <p:sp>
          <p:nvSpPr>
            <p:cNvPr id="117" name="Google Shape;117;p18"/>
            <p:cNvSpPr/>
            <p:nvPr/>
          </p:nvSpPr>
          <p:spPr>
            <a:xfrm rot="-899960">
              <a:off x="4889452" y="2290623"/>
              <a:ext cx="54748" cy="93522"/>
            </a:xfrm>
            <a:custGeom>
              <a:avLst/>
              <a:gdLst/>
              <a:ahLst/>
              <a:cxnLst/>
              <a:rect l="l" t="t" r="r" b="b"/>
              <a:pathLst>
                <a:path w="2190" h="3741" extrusionOk="0">
                  <a:moveTo>
                    <a:pt x="1494" y="1"/>
                  </a:moveTo>
                  <a:cubicBezTo>
                    <a:pt x="1434" y="1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3" y="2698"/>
                    <a:pt x="73" y="2698"/>
                  </a:cubicBezTo>
                  <a:cubicBezTo>
                    <a:pt x="0" y="3188"/>
                    <a:pt x="372" y="3650"/>
                    <a:pt x="903" y="3729"/>
                  </a:cubicBezTo>
                  <a:cubicBezTo>
                    <a:pt x="956" y="3737"/>
                    <a:pt x="1008" y="3741"/>
                    <a:pt x="1060" y="3741"/>
                  </a:cubicBezTo>
                  <a:cubicBezTo>
                    <a:pt x="1527" y="3741"/>
                    <a:pt x="1932" y="3427"/>
                    <a:pt x="1997" y="2987"/>
                  </a:cubicBezTo>
                  <a:cubicBezTo>
                    <a:pt x="2189" y="2393"/>
                    <a:pt x="1639" y="365"/>
                    <a:pt x="1583" y="119"/>
                  </a:cubicBezTo>
                  <a:cubicBezTo>
                    <a:pt x="1563" y="29"/>
                    <a:pt x="152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rot="-1139362">
              <a:off x="4891027" y="2288206"/>
              <a:ext cx="54751" cy="93477"/>
            </a:xfrm>
            <a:custGeom>
              <a:avLst/>
              <a:gdLst/>
              <a:ahLst/>
              <a:cxnLst/>
              <a:rect l="l" t="t" r="r" b="b"/>
              <a:pathLst>
                <a:path w="2190" h="3739" extrusionOk="0">
                  <a:moveTo>
                    <a:pt x="1494" y="0"/>
                  </a:moveTo>
                  <a:cubicBezTo>
                    <a:pt x="1434" y="0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5" y="2698"/>
                    <a:pt x="75" y="2698"/>
                  </a:cubicBezTo>
                  <a:cubicBezTo>
                    <a:pt x="0" y="3186"/>
                    <a:pt x="371" y="3648"/>
                    <a:pt x="903" y="3727"/>
                  </a:cubicBezTo>
                  <a:cubicBezTo>
                    <a:pt x="956" y="3735"/>
                    <a:pt x="1008" y="3739"/>
                    <a:pt x="1060" y="3739"/>
                  </a:cubicBezTo>
                  <a:cubicBezTo>
                    <a:pt x="1528" y="3739"/>
                    <a:pt x="1932" y="3426"/>
                    <a:pt x="1997" y="2985"/>
                  </a:cubicBezTo>
                  <a:cubicBezTo>
                    <a:pt x="2189" y="2391"/>
                    <a:pt x="1639" y="363"/>
                    <a:pt x="1583" y="117"/>
                  </a:cubicBezTo>
                  <a:lnTo>
                    <a:pt x="1583" y="118"/>
                  </a:lnTo>
                  <a:cubicBezTo>
                    <a:pt x="1563" y="29"/>
                    <a:pt x="1529" y="0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 rot="-1139362">
              <a:off x="4909175" y="2350836"/>
              <a:ext cx="15150" cy="23001"/>
            </a:xfrm>
            <a:custGeom>
              <a:avLst/>
              <a:gdLst/>
              <a:ahLst/>
              <a:cxnLst/>
              <a:rect l="l" t="t" r="r" b="b"/>
              <a:pathLst>
                <a:path w="606" h="920" extrusionOk="0">
                  <a:moveTo>
                    <a:pt x="115" y="0"/>
                  </a:moveTo>
                  <a:cubicBezTo>
                    <a:pt x="92" y="0"/>
                    <a:pt x="70" y="12"/>
                    <a:pt x="60" y="40"/>
                  </a:cubicBezTo>
                  <a:cubicBezTo>
                    <a:pt x="0" y="217"/>
                    <a:pt x="13" y="416"/>
                    <a:pt x="100" y="581"/>
                  </a:cubicBezTo>
                  <a:cubicBezTo>
                    <a:pt x="182" y="740"/>
                    <a:pt x="330" y="861"/>
                    <a:pt x="500" y="916"/>
                  </a:cubicBezTo>
                  <a:cubicBezTo>
                    <a:pt x="507" y="918"/>
                    <a:pt x="513" y="919"/>
                    <a:pt x="519" y="919"/>
                  </a:cubicBezTo>
                  <a:cubicBezTo>
                    <a:pt x="580" y="919"/>
                    <a:pt x="605" y="822"/>
                    <a:pt x="538" y="800"/>
                  </a:cubicBezTo>
                  <a:cubicBezTo>
                    <a:pt x="238" y="703"/>
                    <a:pt x="73" y="378"/>
                    <a:pt x="176" y="79"/>
                  </a:cubicBezTo>
                  <a:cubicBezTo>
                    <a:pt x="192" y="33"/>
                    <a:pt x="153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680599" y="1973850"/>
            <a:ext cx="3743400" cy="18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2"/>
          </p:nvPr>
        </p:nvSpPr>
        <p:spPr>
          <a:xfrm>
            <a:off x="719975" y="1973850"/>
            <a:ext cx="3743400" cy="18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 rot="479055">
            <a:off x="252268" y="555117"/>
            <a:ext cx="245536" cy="296216"/>
            <a:chOff x="1096838" y="391396"/>
            <a:chExt cx="245538" cy="296218"/>
          </a:xfrm>
        </p:grpSpPr>
        <p:sp>
          <p:nvSpPr>
            <p:cNvPr id="146" name="Google Shape;146;p2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20000" y="2551844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3443543" y="2551844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6167065" y="2551831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4"/>
          </p:nvPr>
        </p:nvSpPr>
        <p:spPr>
          <a:xfrm>
            <a:off x="720000" y="1615337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3443551" y="1615337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6"/>
          </p:nvPr>
        </p:nvSpPr>
        <p:spPr>
          <a:xfrm>
            <a:off x="6167074" y="1615320"/>
            <a:ext cx="22569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 rot="538220">
            <a:off x="8556669" y="553676"/>
            <a:ext cx="202673" cy="265807"/>
            <a:chOff x="4877309" y="2281842"/>
            <a:chExt cx="82188" cy="107795"/>
          </a:xfrm>
        </p:grpSpPr>
        <p:sp>
          <p:nvSpPr>
            <p:cNvPr id="158" name="Google Shape;158;p22"/>
            <p:cNvSpPr/>
            <p:nvPr/>
          </p:nvSpPr>
          <p:spPr>
            <a:xfrm rot="-899960">
              <a:off x="4889452" y="2290623"/>
              <a:ext cx="54748" cy="93522"/>
            </a:xfrm>
            <a:custGeom>
              <a:avLst/>
              <a:gdLst/>
              <a:ahLst/>
              <a:cxnLst/>
              <a:rect l="l" t="t" r="r" b="b"/>
              <a:pathLst>
                <a:path w="2190" h="3741" extrusionOk="0">
                  <a:moveTo>
                    <a:pt x="1494" y="1"/>
                  </a:moveTo>
                  <a:cubicBezTo>
                    <a:pt x="1434" y="1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3" y="2698"/>
                    <a:pt x="73" y="2698"/>
                  </a:cubicBezTo>
                  <a:cubicBezTo>
                    <a:pt x="0" y="3188"/>
                    <a:pt x="372" y="3650"/>
                    <a:pt x="903" y="3729"/>
                  </a:cubicBezTo>
                  <a:cubicBezTo>
                    <a:pt x="956" y="3737"/>
                    <a:pt x="1008" y="3741"/>
                    <a:pt x="1060" y="3741"/>
                  </a:cubicBezTo>
                  <a:cubicBezTo>
                    <a:pt x="1527" y="3741"/>
                    <a:pt x="1932" y="3427"/>
                    <a:pt x="1997" y="2987"/>
                  </a:cubicBezTo>
                  <a:cubicBezTo>
                    <a:pt x="2189" y="2393"/>
                    <a:pt x="1639" y="365"/>
                    <a:pt x="1583" y="119"/>
                  </a:cubicBezTo>
                  <a:cubicBezTo>
                    <a:pt x="1563" y="29"/>
                    <a:pt x="1529" y="1"/>
                    <a:pt x="1494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 rot="-1139362">
              <a:off x="4891027" y="2288206"/>
              <a:ext cx="54751" cy="93477"/>
            </a:xfrm>
            <a:custGeom>
              <a:avLst/>
              <a:gdLst/>
              <a:ahLst/>
              <a:cxnLst/>
              <a:rect l="l" t="t" r="r" b="b"/>
              <a:pathLst>
                <a:path w="2190" h="3739" extrusionOk="0">
                  <a:moveTo>
                    <a:pt x="1494" y="0"/>
                  </a:moveTo>
                  <a:cubicBezTo>
                    <a:pt x="1434" y="0"/>
                    <a:pt x="1371" y="87"/>
                    <a:pt x="1371" y="87"/>
                  </a:cubicBezTo>
                  <a:lnTo>
                    <a:pt x="860" y="883"/>
                  </a:lnTo>
                  <a:cubicBezTo>
                    <a:pt x="56" y="2063"/>
                    <a:pt x="75" y="2698"/>
                    <a:pt x="75" y="2698"/>
                  </a:cubicBezTo>
                  <a:cubicBezTo>
                    <a:pt x="0" y="3186"/>
                    <a:pt x="371" y="3648"/>
                    <a:pt x="903" y="3727"/>
                  </a:cubicBezTo>
                  <a:cubicBezTo>
                    <a:pt x="956" y="3735"/>
                    <a:pt x="1008" y="3739"/>
                    <a:pt x="1060" y="3739"/>
                  </a:cubicBezTo>
                  <a:cubicBezTo>
                    <a:pt x="1528" y="3739"/>
                    <a:pt x="1932" y="3426"/>
                    <a:pt x="1997" y="2985"/>
                  </a:cubicBezTo>
                  <a:cubicBezTo>
                    <a:pt x="2189" y="2391"/>
                    <a:pt x="1639" y="363"/>
                    <a:pt x="1583" y="117"/>
                  </a:cubicBezTo>
                  <a:lnTo>
                    <a:pt x="1583" y="118"/>
                  </a:lnTo>
                  <a:cubicBezTo>
                    <a:pt x="1563" y="29"/>
                    <a:pt x="1529" y="0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 rot="-1139362">
              <a:off x="4909175" y="2350836"/>
              <a:ext cx="15150" cy="23001"/>
            </a:xfrm>
            <a:custGeom>
              <a:avLst/>
              <a:gdLst/>
              <a:ahLst/>
              <a:cxnLst/>
              <a:rect l="l" t="t" r="r" b="b"/>
              <a:pathLst>
                <a:path w="606" h="920" extrusionOk="0">
                  <a:moveTo>
                    <a:pt x="115" y="0"/>
                  </a:moveTo>
                  <a:cubicBezTo>
                    <a:pt x="92" y="0"/>
                    <a:pt x="70" y="12"/>
                    <a:pt x="60" y="40"/>
                  </a:cubicBezTo>
                  <a:cubicBezTo>
                    <a:pt x="0" y="217"/>
                    <a:pt x="13" y="416"/>
                    <a:pt x="100" y="581"/>
                  </a:cubicBezTo>
                  <a:cubicBezTo>
                    <a:pt x="182" y="740"/>
                    <a:pt x="330" y="861"/>
                    <a:pt x="500" y="916"/>
                  </a:cubicBezTo>
                  <a:cubicBezTo>
                    <a:pt x="507" y="918"/>
                    <a:pt x="513" y="919"/>
                    <a:pt x="519" y="919"/>
                  </a:cubicBezTo>
                  <a:cubicBezTo>
                    <a:pt x="580" y="919"/>
                    <a:pt x="605" y="822"/>
                    <a:pt x="538" y="800"/>
                  </a:cubicBezTo>
                  <a:cubicBezTo>
                    <a:pt x="238" y="703"/>
                    <a:pt x="73" y="378"/>
                    <a:pt x="176" y="79"/>
                  </a:cubicBezTo>
                  <a:cubicBezTo>
                    <a:pt x="192" y="33"/>
                    <a:pt x="153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865625" y="6078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865625" y="1592350"/>
            <a:ext cx="4448100" cy="12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865625" y="374402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2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3" name="Google Shape;223;p27"/>
          <p:cNvSpPr/>
          <p:nvPr/>
        </p:nvSpPr>
        <p:spPr>
          <a:xfrm flipH="1">
            <a:off x="701305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 rot="-478948" flipH="1">
            <a:off x="8693481" y="445761"/>
            <a:ext cx="160368" cy="193469"/>
            <a:chOff x="1096838" y="391396"/>
            <a:chExt cx="245538" cy="296218"/>
          </a:xfrm>
        </p:grpSpPr>
        <p:sp>
          <p:nvSpPr>
            <p:cNvPr id="225" name="Google Shape;225;p2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7"/>
          <p:cNvSpPr/>
          <p:nvPr/>
        </p:nvSpPr>
        <p:spPr>
          <a:xfrm rot="10800000" flipH="1">
            <a:off x="-2540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 flipH="1">
            <a:off x="6336262" y="4141953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28"/>
          <p:cNvGrpSpPr/>
          <p:nvPr/>
        </p:nvGrpSpPr>
        <p:grpSpPr>
          <a:xfrm rot="478948">
            <a:off x="277440" y="445761"/>
            <a:ext cx="160368" cy="193469"/>
            <a:chOff x="1096838" y="391396"/>
            <a:chExt cx="245538" cy="296218"/>
          </a:xfrm>
        </p:grpSpPr>
        <p:sp>
          <p:nvSpPr>
            <p:cNvPr id="232" name="Google Shape;232;p28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 flipH="1">
            <a:off x="701305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2540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29"/>
          <p:cNvGrpSpPr/>
          <p:nvPr/>
        </p:nvGrpSpPr>
        <p:grpSpPr>
          <a:xfrm rot="-478948" flipH="1">
            <a:off x="8693481" y="445761"/>
            <a:ext cx="160368" cy="193469"/>
            <a:chOff x="1096838" y="391396"/>
            <a:chExt cx="245538" cy="296218"/>
          </a:xfrm>
        </p:grpSpPr>
        <p:sp>
          <p:nvSpPr>
            <p:cNvPr id="238" name="Google Shape;238;p29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46950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33025"/>
            <a:ext cx="4695000" cy="47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055246" y="37714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583154" y="37714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55246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1583154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2700" y="-38100"/>
            <a:ext cx="2819023" cy="100161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572994" y="1559300"/>
            <a:ext cx="2610000" cy="258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13213" y="16687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anrope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56400" cy="9405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 flipH="1">
            <a:off x="7011645" y="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44950"/>
            <a:ext cx="58143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3130850"/>
            <a:ext cx="5814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7" name="Google Shape;67;p11"/>
          <p:cNvGrpSpPr/>
          <p:nvPr/>
        </p:nvGrpSpPr>
        <p:grpSpPr>
          <a:xfrm>
            <a:off x="8536600" y="512046"/>
            <a:ext cx="245538" cy="296218"/>
            <a:chOff x="1096838" y="391396"/>
            <a:chExt cx="245538" cy="296218"/>
          </a:xfrm>
        </p:grpSpPr>
        <p:sp>
          <p:nvSpPr>
            <p:cNvPr id="68" name="Google Shape;68;p1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/>
          <p:nvPr/>
        </p:nvSpPr>
        <p:spPr>
          <a:xfrm rot="10800000">
            <a:off x="7013050" y="45466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 rot="143042">
            <a:off x="8663594" y="3855608"/>
            <a:ext cx="245554" cy="296238"/>
            <a:chOff x="1096838" y="391396"/>
            <a:chExt cx="245538" cy="296218"/>
          </a:xfrm>
        </p:grpSpPr>
        <p:sp>
          <p:nvSpPr>
            <p:cNvPr id="95" name="Google Shape;95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5"/>
          <p:cNvGrpSpPr/>
          <p:nvPr/>
        </p:nvGrpSpPr>
        <p:grpSpPr>
          <a:xfrm rot="478948">
            <a:off x="277440" y="445761"/>
            <a:ext cx="160368" cy="193469"/>
            <a:chOff x="1096838" y="391396"/>
            <a:chExt cx="245538" cy="296218"/>
          </a:xfrm>
        </p:grpSpPr>
        <p:sp>
          <p:nvSpPr>
            <p:cNvPr id="98" name="Google Shape;98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2400000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096838" y="391396"/>
              <a:ext cx="245538" cy="296218"/>
            </a:xfrm>
            <a:custGeom>
              <a:avLst/>
              <a:gdLst/>
              <a:ahLst/>
              <a:cxnLst/>
              <a:rect l="l" t="t" r="r" b="b"/>
              <a:pathLst>
                <a:path w="5620" h="6780" extrusionOk="0">
                  <a:moveTo>
                    <a:pt x="2259" y="1"/>
                  </a:moveTo>
                  <a:cubicBezTo>
                    <a:pt x="2201" y="1"/>
                    <a:pt x="2143" y="42"/>
                    <a:pt x="2153" y="116"/>
                  </a:cubicBezTo>
                  <a:cubicBezTo>
                    <a:pt x="2272" y="930"/>
                    <a:pt x="2257" y="1818"/>
                    <a:pt x="1847" y="2554"/>
                  </a:cubicBezTo>
                  <a:cubicBezTo>
                    <a:pt x="1495" y="3189"/>
                    <a:pt x="848" y="3674"/>
                    <a:pt x="107" y="3687"/>
                  </a:cubicBezTo>
                  <a:cubicBezTo>
                    <a:pt x="20" y="3689"/>
                    <a:pt x="1" y="3774"/>
                    <a:pt x="34" y="3836"/>
                  </a:cubicBezTo>
                  <a:cubicBezTo>
                    <a:pt x="19" y="3899"/>
                    <a:pt x="62" y="3982"/>
                    <a:pt x="146" y="3982"/>
                  </a:cubicBezTo>
                  <a:cubicBezTo>
                    <a:pt x="147" y="3982"/>
                    <a:pt x="148" y="3982"/>
                    <a:pt x="148" y="3982"/>
                  </a:cubicBezTo>
                  <a:cubicBezTo>
                    <a:pt x="249" y="3979"/>
                    <a:pt x="351" y="3977"/>
                    <a:pt x="453" y="3977"/>
                  </a:cubicBezTo>
                  <a:cubicBezTo>
                    <a:pt x="720" y="3977"/>
                    <a:pt x="989" y="3993"/>
                    <a:pt x="1248" y="4058"/>
                  </a:cubicBezTo>
                  <a:cubicBezTo>
                    <a:pt x="1603" y="4149"/>
                    <a:pt x="1901" y="4350"/>
                    <a:pt x="2126" y="4637"/>
                  </a:cubicBezTo>
                  <a:cubicBezTo>
                    <a:pt x="2599" y="5240"/>
                    <a:pt x="2713" y="6028"/>
                    <a:pt x="3026" y="6713"/>
                  </a:cubicBezTo>
                  <a:cubicBezTo>
                    <a:pt x="3034" y="6733"/>
                    <a:pt x="3046" y="6745"/>
                    <a:pt x="3061" y="6755"/>
                  </a:cubicBezTo>
                  <a:cubicBezTo>
                    <a:pt x="3079" y="6772"/>
                    <a:pt x="3103" y="6780"/>
                    <a:pt x="3128" y="6780"/>
                  </a:cubicBezTo>
                  <a:cubicBezTo>
                    <a:pt x="3186" y="6780"/>
                    <a:pt x="3248" y="6738"/>
                    <a:pt x="3243" y="6663"/>
                  </a:cubicBezTo>
                  <a:cubicBezTo>
                    <a:pt x="3196" y="5884"/>
                    <a:pt x="3194" y="5037"/>
                    <a:pt x="3637" y="4360"/>
                  </a:cubicBezTo>
                  <a:cubicBezTo>
                    <a:pt x="4063" y="3706"/>
                    <a:pt x="4799" y="3517"/>
                    <a:pt x="5519" y="3367"/>
                  </a:cubicBezTo>
                  <a:cubicBezTo>
                    <a:pt x="5600" y="3349"/>
                    <a:pt x="5619" y="3265"/>
                    <a:pt x="5594" y="3208"/>
                  </a:cubicBezTo>
                  <a:cubicBezTo>
                    <a:pt x="5608" y="3151"/>
                    <a:pt x="5584" y="3086"/>
                    <a:pt x="5508" y="3084"/>
                  </a:cubicBezTo>
                  <a:cubicBezTo>
                    <a:pt x="4752" y="3067"/>
                    <a:pt x="3924" y="2962"/>
                    <a:pt x="3351" y="2418"/>
                  </a:cubicBezTo>
                  <a:cubicBezTo>
                    <a:pt x="2720" y="1820"/>
                    <a:pt x="2545" y="921"/>
                    <a:pt x="2387" y="104"/>
                  </a:cubicBezTo>
                  <a:cubicBezTo>
                    <a:pt x="2380" y="69"/>
                    <a:pt x="2361" y="45"/>
                    <a:pt x="2336" y="32"/>
                  </a:cubicBezTo>
                  <a:cubicBezTo>
                    <a:pt x="2316" y="11"/>
                    <a:pt x="2287" y="1"/>
                    <a:pt x="2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799425" y="1241550"/>
            <a:ext cx="3847800" cy="17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799425" y="3016650"/>
            <a:ext cx="38478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>
            <a:spLocks noGrp="1"/>
          </p:cNvSpPr>
          <p:nvPr>
            <p:ph type="pic" idx="2"/>
          </p:nvPr>
        </p:nvSpPr>
        <p:spPr>
          <a:xfrm>
            <a:off x="5434575" y="1048050"/>
            <a:ext cx="2910000" cy="304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6"/>
          <p:cNvSpPr/>
          <p:nvPr/>
        </p:nvSpPr>
        <p:spPr>
          <a:xfrm>
            <a:off x="-25400" y="-38100"/>
            <a:ext cx="2143640" cy="630455"/>
          </a:xfrm>
          <a:custGeom>
            <a:avLst/>
            <a:gdLst/>
            <a:ahLst/>
            <a:cxnLst/>
            <a:rect l="l" t="t" r="r" b="b"/>
            <a:pathLst>
              <a:path w="123731" h="48590" extrusionOk="0">
                <a:moveTo>
                  <a:pt x="123731" y="0"/>
                </a:moveTo>
                <a:cubicBezTo>
                  <a:pt x="122673" y="6289"/>
                  <a:pt x="120118" y="12317"/>
                  <a:pt x="116205" y="17368"/>
                </a:cubicBezTo>
                <a:cubicBezTo>
                  <a:pt x="108479" y="27310"/>
                  <a:pt x="95683" y="33079"/>
                  <a:pt x="83106" y="32260"/>
                </a:cubicBezTo>
                <a:cubicBezTo>
                  <a:pt x="81769" y="32180"/>
                  <a:pt x="80431" y="32021"/>
                  <a:pt x="79074" y="31841"/>
                </a:cubicBezTo>
                <a:cubicBezTo>
                  <a:pt x="72027" y="30903"/>
                  <a:pt x="64840" y="29166"/>
                  <a:pt x="58512" y="32121"/>
                </a:cubicBezTo>
                <a:cubicBezTo>
                  <a:pt x="53122" y="34616"/>
                  <a:pt x="49688" y="39986"/>
                  <a:pt x="44837" y="43400"/>
                </a:cubicBezTo>
                <a:cubicBezTo>
                  <a:pt x="38489" y="47851"/>
                  <a:pt x="29945" y="48590"/>
                  <a:pt x="22579" y="46214"/>
                </a:cubicBezTo>
                <a:cubicBezTo>
                  <a:pt x="15192" y="43839"/>
                  <a:pt x="8944" y="38609"/>
                  <a:pt x="4372" y="32340"/>
                </a:cubicBezTo>
                <a:cubicBezTo>
                  <a:pt x="2795" y="30184"/>
                  <a:pt x="1398" y="27888"/>
                  <a:pt x="0" y="25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"/>
              <a:buNone/>
              <a:defRPr sz="3500" b="1">
                <a:solidFill>
                  <a:schemeClr val="dk2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7" r:id="rId12"/>
    <p:sldLayoutId id="2147483668" r:id="rId13"/>
    <p:sldLayoutId id="2147483673" r:id="rId14"/>
    <p:sldLayoutId id="2147483674" r:id="rId15"/>
    <p:sldLayoutId id="214748367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33"/>
          <p:cNvCxnSpPr/>
          <p:nvPr/>
        </p:nvCxnSpPr>
        <p:spPr>
          <a:xfrm>
            <a:off x="2228093" y="2517596"/>
            <a:ext cx="4747290" cy="32349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48466A-1F1A-1AB8-03F3-7F2374A628C7}"/>
              </a:ext>
            </a:extLst>
          </p:cNvPr>
          <p:cNvSpPr txBox="1"/>
          <p:nvPr/>
        </p:nvSpPr>
        <p:spPr>
          <a:xfrm>
            <a:off x="2033844" y="1621046"/>
            <a:ext cx="545261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chemeClr val="tx2"/>
                </a:solidFill>
                <a:latin typeface="Fredoka"/>
              </a:rPr>
              <a:t>SMART BIN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738D6D-CE82-D5E1-5035-F7FF983D8901}"/>
              </a:ext>
            </a:extLst>
          </p:cNvPr>
          <p:cNvSpPr txBox="1"/>
          <p:nvPr/>
        </p:nvSpPr>
        <p:spPr>
          <a:xfrm>
            <a:off x="1335712" y="2602302"/>
            <a:ext cx="6520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800">
                <a:solidFill>
                  <a:schemeClr val="tx2"/>
                </a:solidFill>
                <a:latin typeface="Fredoka"/>
              </a:rPr>
              <a:t>Uma lixeira diferente do que você já viu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93FFE2C1-E93C-3F82-E08E-D74952FF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98" y="2918278"/>
            <a:ext cx="1539876" cy="13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8134782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SENSOR</a:t>
            </a:r>
            <a:r>
              <a:rPr lang="pt-BR" sz="4800"/>
              <a:t> </a:t>
            </a:r>
            <a:r>
              <a:rPr lang="pt-BR" sz="4800" b="0"/>
              <a:t>E ARDUÍNO</a:t>
            </a:r>
            <a:endParaRPr lang="pt-BR" b="0"/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04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3AF8F0-CB2E-B064-E244-5C40C90B9E04}"/>
              </a:ext>
            </a:extLst>
          </p:cNvPr>
          <p:cNvSpPr txBox="1"/>
          <p:nvPr/>
        </p:nvSpPr>
        <p:spPr>
          <a:xfrm>
            <a:off x="847800" y="3168000"/>
            <a:ext cx="2845800" cy="69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48850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154" y="4088832"/>
            <a:ext cx="1394711" cy="556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600" b="0"/>
              <a:t>TCRT5000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A591DB-3930-B71E-AD35-CA57885B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123950"/>
            <a:ext cx="56673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3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8134782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400" b="0" dirty="0"/>
              <a:t>BANCO DE DADOS NA VM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05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166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3046" y="1918022"/>
            <a:ext cx="4263679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/>
              <a:t>CONCLUSÃO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06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130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9">
            <a:extLst>
              <a:ext uri="{FF2B5EF4-FFF2-40B4-BE49-F238E27FC236}">
                <a16:creationId xmlns:a16="http://schemas.microsoft.com/office/drawing/2014/main" id="{BA8FFBD3-8CAE-8DAF-B34D-CA7CE170C5A1}"/>
              </a:ext>
            </a:extLst>
          </p:cNvPr>
          <p:cNvSpPr txBox="1"/>
          <p:nvPr/>
        </p:nvSpPr>
        <p:spPr>
          <a:xfrm>
            <a:off x="649701" y="449859"/>
            <a:ext cx="50298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err="1">
                <a:solidFill>
                  <a:srgbClr val="28625F"/>
                </a:solidFill>
                <a:latin typeface="Fredoka"/>
                <a:cs typeface="Fredoka"/>
              </a:rPr>
              <a:t>Agradecemos</a:t>
            </a:r>
            <a:r>
              <a:rPr lang="en-US" sz="5400">
                <a:solidFill>
                  <a:srgbClr val="28625F"/>
                </a:solidFill>
                <a:latin typeface="Fredoka"/>
                <a:cs typeface="Fredoka"/>
              </a:rPr>
              <a:t> a </a:t>
            </a:r>
            <a:r>
              <a:rPr lang="en-US" sz="5400" err="1">
                <a:solidFill>
                  <a:srgbClr val="28625F"/>
                </a:solidFill>
                <a:latin typeface="Fredoka"/>
                <a:cs typeface="Fredoka"/>
              </a:rPr>
              <a:t>sua</a:t>
            </a:r>
            <a:r>
              <a:rPr lang="en-US" sz="5400">
                <a:solidFill>
                  <a:srgbClr val="28625F"/>
                </a:solidFill>
                <a:latin typeface="Fredoka"/>
                <a:cs typeface="Fredoka"/>
              </a:rPr>
              <a:t> </a:t>
            </a:r>
            <a:r>
              <a:rPr lang="en-US" sz="5400" err="1">
                <a:solidFill>
                  <a:srgbClr val="28625F"/>
                </a:solidFill>
                <a:latin typeface="Fredoka"/>
                <a:cs typeface="Fredoka"/>
              </a:rPr>
              <a:t>atenção</a:t>
            </a:r>
            <a:r>
              <a:rPr lang="en-US" sz="5400">
                <a:solidFill>
                  <a:srgbClr val="28625F"/>
                </a:solidFill>
                <a:latin typeface="Fredoka"/>
                <a:cs typeface="Fredoka"/>
              </a:rPr>
              <a:t>!</a:t>
            </a:r>
            <a:endParaRPr lang="en-US" sz="5400">
              <a:solidFill>
                <a:srgbClr val="28625F"/>
              </a:solidFill>
              <a:latin typeface="Fredok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56A61F-0752-4D0F-1276-DC3F959772B5}"/>
              </a:ext>
            </a:extLst>
          </p:cNvPr>
          <p:cNvSpPr txBox="1"/>
          <p:nvPr/>
        </p:nvSpPr>
        <p:spPr>
          <a:xfrm>
            <a:off x="456666" y="2640886"/>
            <a:ext cx="765008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Ayrton Casa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Bryan Anthony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Davidson Ferreira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Gabriel Oliveira</a:t>
            </a:r>
          </a:p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Kevelly Mendes</a:t>
            </a:r>
          </a:p>
          <a:p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Maikon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Fredoka"/>
                <a:cs typeface="Fredoka"/>
              </a:rPr>
              <a:t> Douglas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05A59541-C0B7-B2EA-DE21-0D193D34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955" y="3825421"/>
            <a:ext cx="1394733" cy="12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title"/>
          </p:nvPr>
        </p:nvSpPr>
        <p:spPr>
          <a:xfrm>
            <a:off x="713225" y="1820975"/>
            <a:ext cx="4695000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/>
              <a:t>PROJETO</a:t>
            </a:r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</a:p>
        </p:txBody>
      </p:sp>
      <p:cxnSp>
        <p:nvCxnSpPr>
          <p:cNvPr id="514" name="Google Shape;514;p37"/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791482" y="142875"/>
            <a:ext cx="7551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latin typeface="Fredoka"/>
              </a:rPr>
              <a:t>PROBLEMA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A95F2C-6330-740A-2981-264F5EFD2E16}"/>
              </a:ext>
            </a:extLst>
          </p:cNvPr>
          <p:cNvSpPr txBox="1"/>
          <p:nvPr/>
        </p:nvSpPr>
        <p:spPr>
          <a:xfrm>
            <a:off x="242660" y="852714"/>
            <a:ext cx="85498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Gasto anual de R$ 2.2 bilhões pela prefeitura de São Paulo na coleta de lixo;</a:t>
            </a:r>
          </a:p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Modo como o lixo é coletado: rotas ineficientes, lixos despejados nas ruas em dia de coleta, alto gasto de combustíveis e CO</a:t>
            </a:r>
            <a:r>
              <a:rPr lang="pt-BR" sz="1600" baseline="-25000" dirty="0">
                <a:latin typeface="Fredoka"/>
              </a:rPr>
              <a:t>2</a:t>
            </a:r>
            <a:r>
              <a:rPr lang="pt-BR" sz="1600" dirty="0">
                <a:latin typeface="Fredoka"/>
              </a:rPr>
              <a:t>,</a:t>
            </a:r>
            <a:r>
              <a:rPr lang="pt-BR" sz="1600" baseline="-25000" dirty="0">
                <a:latin typeface="Fredoka"/>
              </a:rPr>
              <a:t> </a:t>
            </a:r>
            <a:r>
              <a:rPr lang="pt-BR" sz="1600" dirty="0">
                <a:latin typeface="Fredoka"/>
              </a:rPr>
              <a:t>problemas ambientais.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66632E-08DB-D2CD-1988-9BB6684DBF5B}"/>
              </a:ext>
            </a:extLst>
          </p:cNvPr>
          <p:cNvSpPr txBox="1"/>
          <p:nvPr/>
        </p:nvSpPr>
        <p:spPr>
          <a:xfrm>
            <a:off x="2148114" y="1907721"/>
            <a:ext cx="47298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Fredoka"/>
              </a:rPr>
              <a:t>JUSTIFICATIVA</a:t>
            </a:r>
            <a:endParaRPr lang="pt-BR" sz="36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26D379-7F00-880B-07DC-EBAE42E3C5B1}"/>
              </a:ext>
            </a:extLst>
          </p:cNvPr>
          <p:cNvSpPr txBox="1"/>
          <p:nvPr/>
        </p:nvSpPr>
        <p:spPr>
          <a:xfrm>
            <a:off x="261257" y="2696936"/>
            <a:ext cx="86305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solidFill>
                  <a:srgbClr val="293131"/>
                </a:solidFill>
                <a:latin typeface="Fredoka"/>
              </a:rPr>
              <a:t>Diminuir os gastos com a coleta de lixo, em até, 20%.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7B8944-3FDB-6610-646E-F3F705977650}"/>
              </a:ext>
            </a:extLst>
          </p:cNvPr>
          <p:cNvSpPr txBox="1"/>
          <p:nvPr/>
        </p:nvSpPr>
        <p:spPr>
          <a:xfrm>
            <a:off x="2510971" y="3272839"/>
            <a:ext cx="40041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latin typeface="Fredoka"/>
              </a:rPr>
              <a:t>OBJETIVOS</a:t>
            </a:r>
            <a:endParaRPr lang="pt-BR" sz="360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3DD7F8-86A8-26C4-9915-6B6DB1EDE9DC}"/>
              </a:ext>
            </a:extLst>
          </p:cNvPr>
          <p:cNvSpPr txBox="1"/>
          <p:nvPr/>
        </p:nvSpPr>
        <p:spPr>
          <a:xfrm>
            <a:off x="243115" y="4095671"/>
            <a:ext cx="68253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sz="1600">
                <a:latin typeface="Fredoka"/>
              </a:rPr>
              <a:t>Entregar o projeto funcionando adequadamente;</a:t>
            </a:r>
            <a:r>
              <a:rPr lang="pt-BR" sz="1600">
                <a:solidFill>
                  <a:srgbClr val="293131"/>
                </a:solidFill>
                <a:latin typeface="Fredoka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pt-BR" sz="1600">
                <a:latin typeface="Fredoka"/>
              </a:rPr>
              <a:t>Implantar o sistema de lixeiras inteligentes na cidade de São Paulo;</a:t>
            </a:r>
            <a:r>
              <a:rPr lang="en-US" sz="1600">
                <a:solidFill>
                  <a:srgbClr val="293131"/>
                </a:solidFill>
                <a:latin typeface="Fredoka"/>
              </a:rPr>
              <a:t>​</a:t>
            </a:r>
            <a:r>
              <a:rPr lang="pt-BR" sz="1600">
                <a:latin typeface="Fredoka"/>
              </a:rPr>
              <a:t>.</a:t>
            </a:r>
            <a:r>
              <a:rPr lang="en-US" sz="1600">
                <a:solidFill>
                  <a:srgbClr val="293131"/>
                </a:solidFill>
                <a:latin typeface="Fredoka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pt-BR" sz="1600">
                <a:latin typeface="Fredoka"/>
              </a:rPr>
              <a:t>Entregar o projeto em 03/06/2024.</a:t>
            </a:r>
          </a:p>
        </p:txBody>
      </p:sp>
    </p:spTree>
    <p:extLst>
      <p:ext uri="{BB962C8B-B14F-4D97-AF65-F5344CB8AC3E}">
        <p14:creationId xmlns:p14="http://schemas.microsoft.com/office/powerpoint/2010/main" val="102956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796018" y="589275"/>
            <a:ext cx="7551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latin typeface="Fredoka"/>
              </a:rPr>
              <a:t>ESCOPO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47FFB4-E96B-B7A0-2C40-905F6725D7A6}"/>
              </a:ext>
            </a:extLst>
          </p:cNvPr>
          <p:cNvSpPr txBox="1"/>
          <p:nvPr/>
        </p:nvSpPr>
        <p:spPr>
          <a:xfrm>
            <a:off x="1099655" y="1820876"/>
            <a:ext cx="5550841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Uso de dois sensores de bloqueio, em lixeiras de, no mínimo, 500l feitas de plástico rígido ou metal;</a:t>
            </a:r>
          </a:p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Sensores conectados a um Arduino para coleta de dados;</a:t>
            </a:r>
          </a:p>
          <a:p>
            <a:pPr marL="285750" indent="-285750">
              <a:buChar char="•"/>
            </a:pPr>
            <a:r>
              <a:rPr lang="pt-BR" sz="1600" dirty="0">
                <a:latin typeface="Fredoka"/>
              </a:rPr>
              <a:t>Produção de um dashboard disponibilizado no Site Institucional;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55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1531152" y="-24249"/>
            <a:ext cx="655969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>
                <a:latin typeface="Fredoka"/>
              </a:rPr>
              <a:t>DIAGRAMA DE VISÃO DO NEGÓCIO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6F73872-6F4D-05DF-BA4D-05F661A9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9" y="1012371"/>
            <a:ext cx="7399020" cy="41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2482F-53B4-2C80-2728-4A14280579FF}"/>
              </a:ext>
            </a:extLst>
          </p:cNvPr>
          <p:cNvSpPr txBox="1"/>
          <p:nvPr/>
        </p:nvSpPr>
        <p:spPr>
          <a:xfrm>
            <a:off x="1304018" y="78328"/>
            <a:ext cx="662877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latin typeface="Fredoka"/>
              </a:rPr>
              <a:t>DIAGRAMA DE VISÃO DO NEGÓCIO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18EC5370-771A-A2F2-5C8B-C93675D2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2" y="1079500"/>
            <a:ext cx="7039430" cy="39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4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D08EA-5489-E8B4-77C7-3E22BF74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503" y="86400"/>
            <a:ext cx="3891298" cy="871200"/>
          </a:xfrm>
        </p:spPr>
        <p:txBody>
          <a:bodyPr/>
          <a:lstStyle/>
          <a:p>
            <a:pPr algn="ctr">
              <a:buClr>
                <a:srgbClr val="000000"/>
              </a:buClr>
              <a:buFont typeface="Arial"/>
            </a:pPr>
            <a:r>
              <a:rPr lang="pt-BR" sz="3200" b="0" dirty="0">
                <a:solidFill>
                  <a:srgbClr val="000000"/>
                </a:solidFill>
                <a:cs typeface="Arial"/>
                <a:sym typeface="Arial"/>
              </a:rPr>
              <a:t>Diagrama de Solução</a:t>
            </a:r>
          </a:p>
        </p:txBody>
      </p:sp>
    </p:spTree>
    <p:extLst>
      <p:ext uri="{BB962C8B-B14F-4D97-AF65-F5344CB8AC3E}">
        <p14:creationId xmlns:p14="http://schemas.microsoft.com/office/powerpoint/2010/main" val="412433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697" y="1864107"/>
            <a:ext cx="8706282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 dirty="0"/>
              <a:t>FERRAMENTA</a:t>
            </a:r>
            <a:r>
              <a:rPr lang="pt-BR" sz="4800" dirty="0"/>
              <a:t> </a:t>
            </a:r>
            <a:r>
              <a:rPr lang="pt-BR" sz="4800" b="0" dirty="0"/>
              <a:t>DE</a:t>
            </a:r>
            <a:r>
              <a:rPr lang="pt-BR" sz="4800" dirty="0"/>
              <a:t> </a:t>
            </a:r>
            <a:r>
              <a:rPr lang="pt-BR" sz="4800" b="0" dirty="0"/>
              <a:t>GESTÃO</a:t>
            </a:r>
            <a:endParaRPr lang="pt-BR" b="0" dirty="0"/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937F45-42CC-23D3-9C91-19ABEE463BC0}"/>
              </a:ext>
            </a:extLst>
          </p:cNvPr>
          <p:cNvSpPr txBox="1"/>
          <p:nvPr/>
        </p:nvSpPr>
        <p:spPr>
          <a:xfrm>
            <a:off x="847800" y="3168000"/>
            <a:ext cx="2845800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Backlog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latin typeface="Fredoka" panose="020B0604020202020204" charset="-79"/>
                <a:cs typeface="Fredoka" panose="020B0604020202020204" charset="-79"/>
              </a:rPr>
              <a:t>Trello</a:t>
            </a:r>
            <a:endParaRPr lang="pt-BR" dirty="0">
              <a:latin typeface="Fredoka" panose="020B0604020202020204" charset="-79"/>
              <a:cs typeface="Fredoka" panose="020B0604020202020204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latin typeface="Fredoka" panose="020B0604020202020204" charset="-79"/>
                <a:cs typeface="Fredoka" panose="020B0604020202020204" charset="-79"/>
              </a:rPr>
              <a:t>Github</a:t>
            </a:r>
            <a:endParaRPr lang="pt-BR" dirty="0">
              <a:latin typeface="Fredoka" panose="020B0604020202020204" charset="-79"/>
              <a:cs typeface="Fredoka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574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>
          <a:extLst>
            <a:ext uri="{FF2B5EF4-FFF2-40B4-BE49-F238E27FC236}">
              <a16:creationId xmlns:a16="http://schemas.microsoft.com/office/drawing/2014/main" id="{B1FAF051-979B-7C1C-03B1-C8E05A74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>
            <a:extLst>
              <a:ext uri="{FF2B5EF4-FFF2-40B4-BE49-F238E27FC236}">
                <a16:creationId xmlns:a16="http://schemas.microsoft.com/office/drawing/2014/main" id="{CC79002D-330F-9A32-FCB9-A6B7687C7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1820975"/>
            <a:ext cx="6429176" cy="10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4800" b="0" dirty="0"/>
              <a:t>SITE INSTITUCIONAL</a:t>
            </a:r>
          </a:p>
        </p:txBody>
      </p:sp>
      <p:sp>
        <p:nvSpPr>
          <p:cNvPr id="469" name="Google Shape;469;p37">
            <a:extLst>
              <a:ext uri="{FF2B5EF4-FFF2-40B4-BE49-F238E27FC236}">
                <a16:creationId xmlns:a16="http://schemas.microsoft.com/office/drawing/2014/main" id="{E3004EDB-F2BD-83FB-3C76-55A139925F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</a:t>
            </a:r>
          </a:p>
        </p:txBody>
      </p:sp>
      <p:cxnSp>
        <p:nvCxnSpPr>
          <p:cNvPr id="514" name="Google Shape;514;p37">
            <a:extLst>
              <a:ext uri="{FF2B5EF4-FFF2-40B4-BE49-F238E27FC236}">
                <a16:creationId xmlns:a16="http://schemas.microsoft.com/office/drawing/2014/main" id="{04C8FDC7-C17D-C6B6-FA16-C9C7A054BB65}"/>
              </a:ext>
            </a:extLst>
          </p:cNvPr>
          <p:cNvCxnSpPr/>
          <p:nvPr/>
        </p:nvCxnSpPr>
        <p:spPr>
          <a:xfrm>
            <a:off x="847800" y="2979106"/>
            <a:ext cx="1613400" cy="0"/>
          </a:xfrm>
          <a:prstGeom prst="straightConnector1">
            <a:avLst/>
          </a:prstGeom>
          <a:noFill/>
          <a:ln w="3810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8C1305-A1A1-4F50-DA02-032083BA0AF0}"/>
              </a:ext>
            </a:extLst>
          </p:cNvPr>
          <p:cNvSpPr txBox="1"/>
          <p:nvPr/>
        </p:nvSpPr>
        <p:spPr>
          <a:xfrm>
            <a:off x="847800" y="3168000"/>
            <a:ext cx="2845800" cy="134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Home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Tela de Cadastro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Tela de Login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Fredoka" panose="020B0604020202020204" charset="-79"/>
                <a:cs typeface="Fredoka" panose="020B0604020202020204" charset="-79"/>
              </a:rPr>
              <a:t>Dashboard (e suas métricas)</a:t>
            </a:r>
          </a:p>
        </p:txBody>
      </p:sp>
    </p:spTree>
    <p:extLst>
      <p:ext uri="{BB962C8B-B14F-4D97-AF65-F5344CB8AC3E}">
        <p14:creationId xmlns:p14="http://schemas.microsoft.com/office/powerpoint/2010/main" val="860266517"/>
      </p:ext>
    </p:extLst>
  </p:cSld>
  <p:clrMapOvr>
    <a:masterClrMapping/>
  </p:clrMapOvr>
</p:sld>
</file>

<file path=ppt/theme/theme1.xml><?xml version="1.0" encoding="utf-8"?>
<a:theme xmlns:a="http://schemas.openxmlformats.org/drawingml/2006/main" name="Littering and Recycling in School by Slidesgo">
  <a:themeElements>
    <a:clrScheme name="Simple Light">
      <a:dk1>
        <a:srgbClr val="293131"/>
      </a:dk1>
      <a:lt1>
        <a:srgbClr val="EDEDE1"/>
      </a:lt1>
      <a:dk2>
        <a:srgbClr val="559E6C"/>
      </a:dk2>
      <a:lt2>
        <a:srgbClr val="28625F"/>
      </a:lt2>
      <a:accent1>
        <a:srgbClr val="EE7C9E"/>
      </a:accent1>
      <a:accent2>
        <a:srgbClr val="F5C15F"/>
      </a:accent2>
      <a:accent3>
        <a:srgbClr val="DE8C58"/>
      </a:accent3>
      <a:accent4>
        <a:srgbClr val="F9FAEA"/>
      </a:accent4>
      <a:accent5>
        <a:srgbClr val="70E5DF"/>
      </a:accent5>
      <a:accent6>
        <a:srgbClr val="FFFFFF"/>
      </a:accent6>
      <a:hlink>
        <a:srgbClr val="29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213</Words>
  <Application>Microsoft Office PowerPoint</Application>
  <PresentationFormat>Apresentação na tela (16:9)</PresentationFormat>
  <Paragraphs>47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Fredoka</vt:lpstr>
      <vt:lpstr>Manrope Light</vt:lpstr>
      <vt:lpstr>Manrope</vt:lpstr>
      <vt:lpstr>Arial,Sans-Serif</vt:lpstr>
      <vt:lpstr>Nunito Light</vt:lpstr>
      <vt:lpstr>Arial</vt:lpstr>
      <vt:lpstr>Bebas Neue</vt:lpstr>
      <vt:lpstr>Littering and Recycling in School by Slidesgo</vt:lpstr>
      <vt:lpstr>Apresentação do PowerPoint</vt:lpstr>
      <vt:lpstr>PROJETO</vt:lpstr>
      <vt:lpstr>Apresentação do PowerPoint</vt:lpstr>
      <vt:lpstr>Apresentação do PowerPoint</vt:lpstr>
      <vt:lpstr>Apresentação do PowerPoint</vt:lpstr>
      <vt:lpstr>Apresentação do PowerPoint</vt:lpstr>
      <vt:lpstr>Diagrama de Solução</vt:lpstr>
      <vt:lpstr>FERRAMENTA DE GESTÃO</vt:lpstr>
      <vt:lpstr>SITE INSTITUCIONAL</vt:lpstr>
      <vt:lpstr>SENSOR E ARDUÍNO</vt:lpstr>
      <vt:lpstr>TCRT5000</vt:lpstr>
      <vt:lpstr>BANCO DE DADOS NA VM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Cordeiro</dc:creator>
  <cp:lastModifiedBy>kevelly mendes de oliveira</cp:lastModifiedBy>
  <cp:revision>19</cp:revision>
  <dcterms:modified xsi:type="dcterms:W3CDTF">2024-04-23T17:05:16Z</dcterms:modified>
</cp:coreProperties>
</file>