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 id="2147484365" r:id="rId7"/>
    <p:sldMasterId id="2147484388" r:id="rId8"/>
  </p:sldMasterIdLst>
  <p:notesMasterIdLst>
    <p:notesMasterId r:id="rId19"/>
  </p:notesMasterIdLst>
  <p:handoutMasterIdLst>
    <p:handoutMasterId r:id="rId20"/>
  </p:handoutMasterIdLst>
  <p:sldIdLst>
    <p:sldId id="1426" r:id="rId9"/>
    <p:sldId id="1428" r:id="rId10"/>
    <p:sldId id="1429" r:id="rId11"/>
    <p:sldId id="1450" r:id="rId12"/>
    <p:sldId id="1451" r:id="rId13"/>
    <p:sldId id="1452" r:id="rId14"/>
    <p:sldId id="1443" r:id="rId15"/>
    <p:sldId id="1448" r:id="rId16"/>
    <p:sldId id="1442" r:id="rId17"/>
    <p:sldId id="1431"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2016 Template Dark" id="{361DECE0-D7F3-4586-A791-C8E5092BB79E}">
          <p14:sldIdLst>
            <p14:sldId id="1426"/>
            <p14:sldId id="1428"/>
            <p14:sldId id="1429"/>
            <p14:sldId id="1450"/>
            <p14:sldId id="1451"/>
            <p14:sldId id="1452"/>
            <p14:sldId id="1443"/>
            <p14:sldId id="1448"/>
            <p14:sldId id="1442"/>
            <p14:sldId id="143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7C10"/>
    <a:srgbClr val="292929"/>
    <a:srgbClr val="BAD80A"/>
    <a:srgbClr val="A80000"/>
    <a:srgbClr val="5C2D91"/>
    <a:srgbClr val="0078D7"/>
    <a:srgbClr val="000000"/>
    <a:srgbClr val="D83B01"/>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3" autoAdjust="0"/>
    <p:restoredTop sz="77857" autoAdjust="0"/>
  </p:normalViewPr>
  <p:slideViewPr>
    <p:cSldViewPr>
      <p:cViewPr varScale="1">
        <p:scale>
          <a:sx n="83" d="100"/>
          <a:sy n="83" d="100"/>
        </p:scale>
        <p:origin x="370" y="34"/>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notesViewPr>
    <p:cSldViewPr showGuides="1">
      <p:cViewPr varScale="1">
        <p:scale>
          <a:sx n="81" d="100"/>
          <a:sy n="81" d="100"/>
        </p:scale>
        <p:origin x="389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4/21/2017 4:50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4/21/2017 4:49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koptekst 3"/>
          <p:cNvSpPr>
            <a:spLocks noGrp="1"/>
          </p:cNvSpPr>
          <p:nvPr>
            <p:ph type="hdr" sz="quarter" idx="10"/>
          </p:nvPr>
        </p:nvSpPr>
        <p:spPr/>
        <p:txBody>
          <a:bodyPr/>
          <a:lstStyle/>
          <a:p>
            <a:r>
              <a:rPr lang="en-US"/>
              <a:t>Microsoft 2016</a:t>
            </a:r>
            <a:endParaRPr lang="en-US" dirty="0"/>
          </a:p>
        </p:txBody>
      </p:sp>
      <p:sp>
        <p:nvSpPr>
          <p:cNvPr id="5" name="Tijdelijke aanduiding voor voettekst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Tijdelijke aanduiding voor datum 5"/>
          <p:cNvSpPr>
            <a:spLocks noGrp="1"/>
          </p:cNvSpPr>
          <p:nvPr>
            <p:ph type="dt" idx="12"/>
          </p:nvPr>
        </p:nvSpPr>
        <p:spPr/>
        <p:txBody>
          <a:bodyPr/>
          <a:lstStyle/>
          <a:p>
            <a:fld id="{38EEC551-8CDA-4EB6-89BB-2A86C9F091C8}" type="datetime8">
              <a:rPr lang="en-US" smtClean="0"/>
              <a:t>4/21/2017 4:49 PM</a:t>
            </a:fld>
            <a:endParaRPr lang="en-US" dirty="0"/>
          </a:p>
        </p:txBody>
      </p:sp>
      <p:sp>
        <p:nvSpPr>
          <p:cNvPr id="7" name="Tijdelijke aanduiding voor dianumm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858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a:p>
        </p:txBody>
      </p:sp>
      <p:sp>
        <p:nvSpPr>
          <p:cNvPr id="4" name="Header Placeholder 3"/>
          <p:cNvSpPr>
            <a:spLocks noGrp="1"/>
          </p:cNvSpPr>
          <p:nvPr>
            <p:ph type="hdr" sz="quarter" idx="10"/>
          </p:nvPr>
        </p:nvSpPr>
        <p:spPr/>
        <p:txBody>
          <a:bodyPr/>
          <a:lstStyle/>
          <a:p>
            <a:r>
              <a:rPr lang="en-US"/>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22E7E87-6F33-48AA-93E1-68F7B489790B}" type="datetime1">
              <a:rPr lang="en-US" smtClean="0"/>
              <a:t>4/21/2017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42405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Data and services fuel</a:t>
            </a:r>
            <a:r>
              <a:rPr lang="en-US" sz="1200" kern="1200" baseline="0" dirty="0">
                <a:solidFill>
                  <a:schemeClr val="tx1"/>
                </a:solidFill>
                <a:effectLst/>
                <a:latin typeface="Segoe UI Light" pitchFamily="34" charset="0"/>
                <a:ea typeface="+mn-ea"/>
                <a:cs typeface="+mn-cs"/>
              </a:rPr>
              <a:t> the APIs. </a:t>
            </a:r>
            <a:r>
              <a:rPr lang="en-US" sz="1200" kern="1200" dirty="0">
                <a:solidFill>
                  <a:schemeClr val="tx1"/>
                </a:solidFill>
                <a:effectLst/>
                <a:latin typeface="Segoe UI Light" pitchFamily="34" charset="0"/>
                <a:ea typeface="+mn-ea"/>
                <a:cs typeface="+mn-cs"/>
              </a:rPr>
              <a:t>APIs are essential for encapsulation and sharing information. Ever more</a:t>
            </a:r>
            <a:r>
              <a:rPr lang="en-US" sz="1200" kern="1200" baseline="0" dirty="0">
                <a:solidFill>
                  <a:schemeClr val="tx1"/>
                </a:solidFill>
                <a:effectLst/>
                <a:latin typeface="Segoe UI Light" pitchFamily="34" charset="0"/>
                <a:ea typeface="+mn-ea"/>
                <a:cs typeface="+mn-cs"/>
              </a:rPr>
              <a:t> complex business processes drive API usage inside businesses. Customers demand self-service and friction free interactions and transactions.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Mobile</a:t>
            </a:r>
            <a:r>
              <a:rPr lang="en-US" sz="1200" kern="1200" baseline="0" dirty="0">
                <a:solidFill>
                  <a:schemeClr val="tx1"/>
                </a:solidFill>
                <a:effectLst/>
                <a:latin typeface="Segoe UI Light" pitchFamily="34" charset="0"/>
                <a:ea typeface="+mn-ea"/>
                <a:cs typeface="+mn-cs"/>
              </a:rPr>
              <a:t> and other trends influence API usage across businesses. REST and cloud democratized API – simple and cheap to build and consume.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Light" pitchFamily="34" charset="0"/>
                <a:ea typeface="+mn-ea"/>
                <a:cs typeface="+mn-cs"/>
              </a:rPr>
              <a:t>APIs long transcended high tech companies and are embraced by all verticals including finance, telco, media, and healthcare. For example, established banks are exploring becoming banking platforms to compete with PayPal, Stripe, Venmo, etc. Every auto maker is busily working on a telematics platform for their cars. Governments at every level adopt open API initiatives and make data and services available, e.g. 311, crime, etc.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Light" pitchFamily="34" charset="0"/>
                <a:ea typeface="+mn-ea"/>
                <a:cs typeface="+mn-cs"/>
              </a:rPr>
              <a:t>Agility and innovation are ever more important due to increased competition and disruption. Loosely coupled APIs are the technical foundation – microservices.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Light" pitchFamily="34" charset="0"/>
                <a:ea typeface="+mn-ea"/>
                <a:cs typeface="+mn-cs"/>
              </a:rPr>
              <a:t>All traditional enterprise integration vendors are pursuing API-centric approach which pivots around exposing data internally and externally rather than connecting application together.</a:t>
            </a:r>
            <a:endParaRPr lang="en-US" sz="12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A846A0F-1586-954E-877E-59C1F56AB76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11051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have a single or a few APIs and as many consumers you may punt on some of these and implement others in the backends, but that won’t scale. Enter API Management.</a:t>
            </a:r>
            <a:endParaRPr lang="en-US" dirty="0"/>
          </a:p>
        </p:txBody>
      </p:sp>
      <p:sp>
        <p:nvSpPr>
          <p:cNvPr id="4" name="Slide Number Placeholder 3"/>
          <p:cNvSpPr>
            <a:spLocks noGrp="1"/>
          </p:cNvSpPr>
          <p:nvPr>
            <p:ph type="sldNum" sz="quarter" idx="10"/>
          </p:nvPr>
        </p:nvSpPr>
        <p:spPr/>
        <p:txBody>
          <a:bodyPr/>
          <a:lstStyle/>
          <a:p>
            <a:fld id="{2A846A0F-1586-954E-877E-59C1F56AB76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70706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There</a:t>
            </a:r>
            <a:r>
              <a:rPr lang="en-US" sz="900" kern="1200" baseline="0" dirty="0">
                <a:solidFill>
                  <a:schemeClr val="tx1"/>
                </a:solidFill>
                <a:effectLst/>
                <a:latin typeface="Segoe UI Light" pitchFamily="34" charset="0"/>
                <a:ea typeface="+mn-ea"/>
                <a:cs typeface="+mn-cs"/>
              </a:rPr>
              <a:t> is a saying that any problem in software engineering can be solved by adding a level of indirection (or abstraction). Abstraction has its costs to be sure, but benefits usually are much greater. </a:t>
            </a:r>
            <a:r>
              <a:rPr lang="en-US" sz="900" kern="1200" dirty="0">
                <a:solidFill>
                  <a:schemeClr val="tx1"/>
                </a:solidFill>
                <a:effectLst/>
                <a:latin typeface="Segoe UI Light" pitchFamily="34" charset="0"/>
                <a:ea typeface="+mn-ea"/>
                <a:cs typeface="+mn-cs"/>
              </a:rPr>
              <a:t>APIM creates a public facade over your APIs and decouples API implementations or backends from API consumers enabling them to evolve independently. This includes hiding all APIs regardless of their location behind a single domain name and API address. Exposing only a subset of backend capabilities to API consumers. Modernizing and normalizing  APIs by changing their URL structure  and response formats. Optimizing APIs for specific consumers and scenarios by conditionally stripping down the responses. Dynamically routing requests to implement advanced versioning approaches</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Second, APIM allows API implementers to externalize and centralize common cross cutting concerns and focus on the core value, the domain related logic. Security, throttling,  cross domain access and response caching are just a few horizontal capabilities you'll get from APIM. APIM supports API key, JWT token validation as well as IP based authorization. We offer a number of cross domain techniques including full support for CORS. APIM implements distributed  quota and rate limiting policies that allow a great degree of flexibility and scale. It comes with built in response cache and policies that allow fine grained control over what and how gets cached</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Having insight into usage and health of your APIs is important and APIM captures metrics and provides key reports out of the box. For those customers who are looking to monetize their APIs we collect and offer via API data allowing them to implement a variety of subscription business models.</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With APIM Developer portal you can treat internal and external developers the same way from the get go and provide them with a self service on-boarding experience, AP catalog, documentation, samples, and allow them to send request to your APIs without writing a line of code.</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Know who API users are and engage them like customers. Whether the developers programming to one’s APIs are inside the organization or outside, knowing who they are</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is a foundation of API success. For an API provider that charges for API use, like </a:t>
            </a:r>
            <a:r>
              <a:rPr lang="en-US" sz="900" kern="1200" dirty="0" err="1">
                <a:solidFill>
                  <a:schemeClr val="tx1"/>
                </a:solidFill>
                <a:effectLst/>
                <a:latin typeface="Segoe UI Light" pitchFamily="34" charset="0"/>
                <a:ea typeface="+mn-ea"/>
                <a:cs typeface="+mn-cs"/>
              </a:rPr>
              <a:t>Twilio</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and </a:t>
            </a:r>
            <a:r>
              <a:rPr lang="en-US" sz="900" kern="1200" dirty="0" err="1">
                <a:solidFill>
                  <a:schemeClr val="tx1"/>
                </a:solidFill>
                <a:effectLst/>
                <a:latin typeface="Segoe UI Light" pitchFamily="34" charset="0"/>
                <a:ea typeface="+mn-ea"/>
                <a:cs typeface="+mn-cs"/>
              </a:rPr>
              <a:t>SendGrid</a:t>
            </a:r>
            <a:r>
              <a:rPr lang="en-US" sz="900" kern="1200" dirty="0">
                <a:solidFill>
                  <a:schemeClr val="tx1"/>
                </a:solidFill>
                <a:effectLst/>
                <a:latin typeface="Segoe UI Light" pitchFamily="34" charset="0"/>
                <a:ea typeface="+mn-ea"/>
                <a:cs typeface="+mn-cs"/>
              </a:rPr>
              <a:t>, this is of course necessary for collecting revenue, but even for free access, as with New York’s and Chicago’s transit systems’ APIs, knowing API users enables greater understanding of how APIs are used and what direction to take APIs in the future. API users, whether they pay or not, should be engaged as customers. </a:t>
            </a:r>
          </a:p>
          <a:p>
            <a:r>
              <a:rPr lang="en-US" sz="900" kern="1200" dirty="0">
                <a:solidFill>
                  <a:schemeClr val="tx1"/>
                </a:solidFill>
                <a:effectLst/>
                <a:latin typeface="Segoe UI Light" pitchFamily="34" charset="0"/>
                <a:ea typeface="+mn-ea"/>
                <a:cs typeface="+mn-cs"/>
              </a:rPr>
              <a:t>■ Clarify the rules of API access. For reasons of capacity management and security, access to APIs is rarely unlimited. But customers (i.e., API users in this case) don’t like surprises, so the </a:t>
            </a:r>
          </a:p>
          <a:p>
            <a:r>
              <a:rPr lang="en-US" sz="900" kern="1200" dirty="0">
                <a:solidFill>
                  <a:schemeClr val="tx1"/>
                </a:solidFill>
                <a:effectLst/>
                <a:latin typeface="Segoe UI Light" pitchFamily="34" charset="0"/>
                <a:ea typeface="+mn-ea"/>
                <a:cs typeface="+mn-cs"/>
              </a:rPr>
              <a:t>rules for access must be clear, such as what data may be accessed and how many requests are allowed per minute or per month. is may include de </a:t>
            </a:r>
            <a:r>
              <a:rPr lang="en-US" sz="900" kern="1200" dirty="0" err="1">
                <a:solidFill>
                  <a:schemeClr val="tx1"/>
                </a:solidFill>
                <a:effectLst/>
                <a:latin typeface="Segoe UI Light" pitchFamily="34" charset="0"/>
                <a:ea typeface="+mn-ea"/>
                <a:cs typeface="+mn-cs"/>
              </a:rPr>
              <a:t>nition</a:t>
            </a:r>
            <a:r>
              <a:rPr lang="en-US" sz="900" kern="1200" dirty="0">
                <a:solidFill>
                  <a:schemeClr val="tx1"/>
                </a:solidFill>
                <a:effectLst/>
                <a:latin typeface="Segoe UI Light" pitchFamily="34" charset="0"/>
                <a:ea typeface="+mn-ea"/>
                <a:cs typeface="+mn-cs"/>
              </a:rPr>
              <a:t> of di </a:t>
            </a:r>
            <a:r>
              <a:rPr lang="en-US" sz="900" kern="1200" dirty="0" err="1">
                <a:solidFill>
                  <a:schemeClr val="tx1"/>
                </a:solidFill>
                <a:effectLst/>
                <a:latin typeface="Segoe UI Light" pitchFamily="34" charset="0"/>
                <a:ea typeface="+mn-ea"/>
                <a:cs typeface="+mn-cs"/>
              </a:rPr>
              <a:t>erent</a:t>
            </a:r>
            <a:r>
              <a:rPr lang="en-US" sz="900" kern="1200" dirty="0">
                <a:solidFill>
                  <a:schemeClr val="tx1"/>
                </a:solidFill>
                <a:effectLst/>
                <a:latin typeface="Segoe UI Light" pitchFamily="34" charset="0"/>
                <a:ea typeface="+mn-ea"/>
                <a:cs typeface="+mn-cs"/>
              </a:rPr>
              <a:t> access plans with di </a:t>
            </a:r>
            <a:r>
              <a:rPr lang="en-US" sz="900" kern="1200" dirty="0" err="1">
                <a:solidFill>
                  <a:schemeClr val="tx1"/>
                </a:solidFill>
                <a:effectLst/>
                <a:latin typeface="Segoe UI Light" pitchFamily="34" charset="0"/>
                <a:ea typeface="+mn-ea"/>
                <a:cs typeface="+mn-cs"/>
              </a:rPr>
              <a:t>erent</a:t>
            </a:r>
            <a:r>
              <a:rPr lang="en-US" sz="900" kern="1200" dirty="0">
                <a:solidFill>
                  <a:schemeClr val="tx1"/>
                </a:solidFill>
                <a:effectLst/>
                <a:latin typeface="Segoe UI Light" pitchFamily="34" charset="0"/>
                <a:ea typeface="+mn-ea"/>
                <a:cs typeface="+mn-cs"/>
              </a:rPr>
              <a:t> rules for di </a:t>
            </a:r>
            <a:r>
              <a:rPr lang="en-US" sz="900" kern="1200" dirty="0" err="1">
                <a:solidFill>
                  <a:schemeClr val="tx1"/>
                </a:solidFill>
                <a:effectLst/>
                <a:latin typeface="Segoe UI Light" pitchFamily="34" charset="0"/>
                <a:ea typeface="+mn-ea"/>
                <a:cs typeface="+mn-cs"/>
              </a:rPr>
              <a:t>erent</a:t>
            </a:r>
            <a:r>
              <a:rPr lang="en-US" sz="900" kern="1200" dirty="0">
                <a:solidFill>
                  <a:schemeClr val="tx1"/>
                </a:solidFill>
                <a:effectLst/>
                <a:latin typeface="Segoe UI Light" pitchFamily="34" charset="0"/>
                <a:ea typeface="+mn-ea"/>
                <a:cs typeface="+mn-cs"/>
              </a:rPr>
              <a:t> API users. </a:t>
            </a:r>
          </a:p>
          <a:p>
            <a:r>
              <a:rPr lang="en-US" sz="900" kern="1200" dirty="0">
                <a:solidFill>
                  <a:schemeClr val="tx1"/>
                </a:solidFill>
                <a:effectLst/>
                <a:latin typeface="Segoe UI Light" pitchFamily="34" charset="0"/>
                <a:ea typeface="+mn-ea"/>
                <a:cs typeface="+mn-cs"/>
              </a:rPr>
              <a:t>Make it easy to use the API. rough documentation, examples, and discussion forums, it must be easy for API users to understand the API, get answers to questions, test API usage, and migrate between API versions. Although REST services are needed for mobile, other styles of services may also be part of an enterprise API strategy (e.g., SOAP, message queuing). </a:t>
            </a:r>
          </a:p>
          <a:p>
            <a:r>
              <a:rPr lang="en-US" sz="900" kern="1200" dirty="0">
                <a:solidFill>
                  <a:schemeClr val="tx1"/>
                </a:solidFill>
                <a:effectLst/>
                <a:latin typeface="Segoe UI Light" pitchFamily="34" charset="0"/>
                <a:ea typeface="+mn-ea"/>
                <a:cs typeface="+mn-cs"/>
              </a:rPr>
              <a:t>Enforce the rules of API access. API providers must validate that incoming API requests are authorized and comply with the rules de </a:t>
            </a:r>
            <a:r>
              <a:rPr lang="en-US" sz="900" kern="1200" dirty="0" err="1">
                <a:solidFill>
                  <a:schemeClr val="tx1"/>
                </a:solidFill>
                <a:effectLst/>
                <a:latin typeface="Segoe UI Light" pitchFamily="34" charset="0"/>
                <a:ea typeface="+mn-ea"/>
                <a:cs typeface="+mn-cs"/>
              </a:rPr>
              <a:t>ned</a:t>
            </a:r>
            <a:r>
              <a:rPr lang="en-US" sz="900" kern="1200" dirty="0">
                <a:solidFill>
                  <a:schemeClr val="tx1"/>
                </a:solidFill>
                <a:effectLst/>
                <a:latin typeface="Segoe UI Light" pitchFamily="34" charset="0"/>
                <a:ea typeface="+mn-ea"/>
                <a:cs typeface="+mn-cs"/>
              </a:rPr>
              <a:t> by the access plan each API user is associated with. </a:t>
            </a:r>
          </a:p>
          <a:p>
            <a:r>
              <a:rPr lang="en-US" sz="900" kern="1200" dirty="0">
                <a:solidFill>
                  <a:schemeClr val="tx1"/>
                </a:solidFill>
                <a:effectLst/>
                <a:latin typeface="Segoe UI Light" pitchFamily="34" charset="0"/>
                <a:ea typeface="+mn-ea"/>
                <a:cs typeface="+mn-cs"/>
              </a:rPr>
              <a:t>Proactively manage API success by treating it as a product. Whether API users are internal, external, or both, to optimize the business value of an API, the API provider must treat it as a product with customers and a life cycle. Whether via basic reporting or advanced analytics, API providers must understand patterns of API access, including error rates that may indicate the </a:t>
            </a:r>
          </a:p>
          <a:p>
            <a:r>
              <a:rPr lang="en-US" sz="900" kern="1200" dirty="0">
                <a:solidFill>
                  <a:schemeClr val="tx1"/>
                </a:solidFill>
                <a:effectLst/>
                <a:latin typeface="Segoe UI Light" pitchFamily="34" charset="0"/>
                <a:ea typeface="+mn-ea"/>
                <a:cs typeface="+mn-cs"/>
              </a:rPr>
              <a:t>API is di cult to understand. New versions of the API need a smooth and managed rollout to API users. </a:t>
            </a:r>
          </a:p>
          <a:p>
            <a:r>
              <a:rPr lang="en-US" sz="900" kern="1200" dirty="0">
                <a:solidFill>
                  <a:schemeClr val="tx1"/>
                </a:solidFill>
                <a:effectLst/>
                <a:latin typeface="Segoe UI Light" pitchFamily="34" charset="0"/>
                <a:ea typeface="+mn-ea"/>
                <a:cs typeface="+mn-cs"/>
              </a:rPr>
              <a:t>■ Connect API access to functions and data within their technology estate. APIs deliver their value by connecting to the API provider’s data and applications. Some of these assets may be API- ready, while others may need some manner of integration connectivity to make them accessible. </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Microsoft Build 2016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4/21/2017 4:49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06163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a:p>
            <a:endParaRPr lang="en-US" dirty="0"/>
          </a:p>
        </p:txBody>
      </p:sp>
      <p:sp>
        <p:nvSpPr>
          <p:cNvPr id="4" name="Tijdelijke aanduiding voor koptekst 3"/>
          <p:cNvSpPr>
            <a:spLocks noGrp="1"/>
          </p:cNvSpPr>
          <p:nvPr>
            <p:ph type="hdr" sz="quarter" idx="10"/>
          </p:nvPr>
        </p:nvSpPr>
        <p:spPr/>
        <p:txBody>
          <a:bodyPr/>
          <a:lstStyle/>
          <a:p>
            <a:r>
              <a:rPr lang="en-US"/>
              <a:t>Microsoft 2016</a:t>
            </a:r>
            <a:endParaRPr lang="en-US" dirty="0"/>
          </a:p>
        </p:txBody>
      </p:sp>
      <p:sp>
        <p:nvSpPr>
          <p:cNvPr id="5" name="Tijdelijke aanduiding voor voettekst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Tijdelijke aanduiding voor datum 5"/>
          <p:cNvSpPr>
            <a:spLocks noGrp="1"/>
          </p:cNvSpPr>
          <p:nvPr>
            <p:ph type="dt" idx="12"/>
          </p:nvPr>
        </p:nvSpPr>
        <p:spPr/>
        <p:txBody>
          <a:bodyPr/>
          <a:lstStyle/>
          <a:p>
            <a:fld id="{38EEC551-8CDA-4EB6-89BB-2A86C9F091C8}" type="datetime8">
              <a:rPr lang="en-US" smtClean="0"/>
              <a:t>4/21/2017 4:49 PM</a:t>
            </a:fld>
            <a:endParaRPr lang="en-US" dirty="0"/>
          </a:p>
        </p:txBody>
      </p:sp>
      <p:sp>
        <p:nvSpPr>
          <p:cNvPr id="7" name="Tijdelijke aanduiding voor dianumm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9522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Header Placeholder 3"/>
          <p:cNvSpPr>
            <a:spLocks noGrp="1"/>
          </p:cNvSpPr>
          <p:nvPr>
            <p:ph type="hdr" sz="quarter" idx="10"/>
          </p:nvPr>
        </p:nvSpPr>
        <p:spPr/>
        <p:txBody>
          <a:bodyPr/>
          <a:lstStyle/>
          <a:p>
            <a:r>
              <a:rPr lang="en-US"/>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74915CE-0261-40F7-B7A2-CF80273410D3}" type="datetime1">
              <a:rPr lang="en-US" smtClean="0"/>
              <a:t>4/21/2017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01058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3721254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6964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2863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54246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7988372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203308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6" name="Picture 5"/>
          <p:cNvPicPr>
            <a:picLocks noChangeAspect="1"/>
          </p:cNvPicPr>
          <p:nvPr userDrawn="1"/>
        </p:nvPicPr>
        <p:blipFill rotWithShape="1">
          <a:blip r:embed="rId3"/>
          <a:srcRect r="40044"/>
          <a:stretch/>
        </p:blipFill>
        <p:spPr>
          <a:xfrm>
            <a:off x="-246501" y="1965643"/>
            <a:ext cx="4736205"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0837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9597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8100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698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401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478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276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35886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755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09964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96698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885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74993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2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7650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795005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6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38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3538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78281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0401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609924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3" name="Text Placeholder 2"/>
          <p:cNvSpPr>
            <a:spLocks noGrp="1"/>
          </p:cNvSpPr>
          <p:nvPr>
            <p:ph type="body" sz="quarter" idx="13" hasCustomPrompt="1"/>
          </p:nvPr>
        </p:nvSpPr>
        <p:spPr bwMode="white">
          <a:xfrm>
            <a:off x="10333038" y="296863"/>
            <a:ext cx="1828800" cy="461665"/>
          </a:xfrm>
        </p:spPr>
        <p:txBody>
          <a:bodyPr/>
          <a:lstStyle>
            <a:lvl1pPr marL="0" indent="0" algn="r">
              <a:buNone/>
              <a:defRPr sz="2000">
                <a:latin typeface="+mn-lt"/>
              </a:defRPr>
            </a:lvl1pPr>
          </a:lstStyle>
          <a:p>
            <a:pPr lvl="0"/>
            <a:r>
              <a:rPr lang="en-US" dirty="0"/>
              <a:t>Session Code</a:t>
            </a:r>
          </a:p>
        </p:txBody>
      </p:sp>
    </p:spTree>
    <p:extLst>
      <p:ext uri="{BB962C8B-B14F-4D97-AF65-F5344CB8AC3E}">
        <p14:creationId xmlns:p14="http://schemas.microsoft.com/office/powerpoint/2010/main" val="22972766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81206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5168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23880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56237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20364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16631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11756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47528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025179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326566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049161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949844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913201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23406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1922740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9749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359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7930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12061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8493055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652630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22771870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50281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8091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4838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72425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39418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0129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77059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93047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31271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047175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Click to 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Click to edit Master text styles</a:t>
            </a:r>
          </a:p>
        </p:txBody>
      </p:sp>
    </p:spTree>
    <p:extLst>
      <p:ext uri="{BB962C8B-B14F-4D97-AF65-F5344CB8AC3E}">
        <p14:creationId xmlns:p14="http://schemas.microsoft.com/office/powerpoint/2010/main" val="233450273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6900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941434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3594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26566300"/>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theme" Target="../theme/theme3.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theme" Target="../theme/theme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theme" Target="../theme/theme5.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0" r:id="rId1"/>
    <p:sldLayoutId id="2147484295" r:id="rId2"/>
    <p:sldLayoutId id="2147484240" r:id="rId3"/>
    <p:sldLayoutId id="2147484296" r:id="rId4"/>
    <p:sldLayoutId id="2147484241" r:id="rId5"/>
    <p:sldLayoutId id="2147484297" r:id="rId6"/>
    <p:sldLayoutId id="2147484244" r:id="rId7"/>
    <p:sldLayoutId id="2147484298" r:id="rId8"/>
    <p:sldLayoutId id="2147484245" r:id="rId9"/>
    <p:sldLayoutId id="2147484247" r:id="rId10"/>
    <p:sldLayoutId id="2147484331" r:id="rId11"/>
    <p:sldLayoutId id="2147484249" r:id="rId12"/>
    <p:sldLayoutId id="2147484301" r:id="rId13"/>
    <p:sldLayoutId id="2147484251" r:id="rId14"/>
    <p:sldLayoutId id="2147484252" r:id="rId15"/>
    <p:sldLayoutId id="2147484254" r:id="rId16"/>
    <p:sldLayoutId id="2147484257" r:id="rId17"/>
    <p:sldLayoutId id="2147484258" r:id="rId18"/>
    <p:sldLayoutId id="2147484260" r:id="rId19"/>
    <p:sldLayoutId id="2147484299"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24" r:id="rId14"/>
    <p:sldLayoutId id="2147484325" r:id="rId15"/>
    <p:sldLayoutId id="2147484326" r:id="rId16"/>
    <p:sldLayoutId id="2147484327" r:id="rId17"/>
    <p:sldLayoutId id="2147484328"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82552606"/>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 id="2147484359" r:id="rId17"/>
    <p:sldLayoutId id="2147484360" r:id="rId18"/>
    <p:sldLayoutId id="2147484361" r:id="rId19"/>
    <p:sldLayoutId id="2147484362" r:id="rId20"/>
    <p:sldLayoutId id="2147484363" r:id="rId21"/>
    <p:sldLayoutId id="21474843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750308389"/>
      </p:ext>
    </p:extLst>
  </p:cSld>
  <p:clrMap bg1="lt1" tx1="dk1" bg2="lt2" tx2="dk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 id="2147484377" r:id="rId12"/>
    <p:sldLayoutId id="2147484378" r:id="rId13"/>
    <p:sldLayoutId id="2147484379" r:id="rId14"/>
    <p:sldLayoutId id="2147484380" r:id="rId15"/>
    <p:sldLayoutId id="2147484381" r:id="rId16"/>
    <p:sldLayoutId id="2147484382" r:id="rId17"/>
    <p:sldLayoutId id="2147484383" r:id="rId18"/>
    <p:sldLayoutId id="2147484384" r:id="rId19"/>
    <p:sldLayoutId id="2147484385" r:id="rId20"/>
    <p:sldLayoutId id="2147484386" r:id="rId21"/>
    <p:sldLayoutId id="2147484387"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3760799"/>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 id="2147484400" r:id="rId12"/>
    <p:sldLayoutId id="2147484401" r:id="rId13"/>
    <p:sldLayoutId id="2147484402" r:id="rId14"/>
    <p:sldLayoutId id="2147484403" r:id="rId15"/>
    <p:sldLayoutId id="2147484404" r:id="rId16"/>
    <p:sldLayoutId id="2147484405" r:id="rId17"/>
    <p:sldLayoutId id="2147484406" r:id="rId18"/>
    <p:sldLayoutId id="2147484407" r:id="rId19"/>
    <p:sldLayoutId id="2147484408" r:id="rId20"/>
    <p:sldLayoutId id="2147484409" r:id="rId21"/>
    <p:sldLayoutId id="2147484410"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www2.deloitte.com/content/dam/Deloitte/us/Documents/financial-services/us-fsi-api-economy.pdf" TargetMode="External"/><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emf"/><Relationship Id="rId7" Type="http://schemas.openxmlformats.org/officeDocument/2006/relationships/image" Target="../media/image8.png"/><Relationship Id="rId2" Type="http://schemas.openxmlformats.org/officeDocument/2006/relationships/image" Target="../media/image19.emf"/><Relationship Id="rId1" Type="http://schemas.openxmlformats.org/officeDocument/2006/relationships/slideLayout" Target="../slideLayouts/slideLayout28.xml"/><Relationship Id="rId6" Type="http://schemas.openxmlformats.org/officeDocument/2006/relationships/image" Target="../media/image18.png"/><Relationship Id="rId5" Type="http://schemas.openxmlformats.org/officeDocument/2006/relationships/image" Target="../media/image22.emf"/><Relationship Id="rId10" Type="http://schemas.openxmlformats.org/officeDocument/2006/relationships/image" Target="../media/image25.emf"/><Relationship Id="rId4" Type="http://schemas.openxmlformats.org/officeDocument/2006/relationships/image" Target="../media/image21.emf"/><Relationship Id="rId9" Type="http://schemas.openxmlformats.org/officeDocument/2006/relationships/image" Target="../media/image24.emf"/></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274701" y="1820862"/>
            <a:ext cx="10363135" cy="182878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API Management</a:t>
            </a:r>
          </a:p>
        </p:txBody>
      </p:sp>
      <p:sp>
        <p:nvSpPr>
          <p:cNvPr id="4" name="Text Placeholder 4"/>
          <p:cNvSpPr txBox="1">
            <a:spLocks/>
          </p:cNvSpPr>
          <p:nvPr/>
        </p:nvSpPr>
        <p:spPr>
          <a:xfrm>
            <a:off x="274701" y="2887662"/>
            <a:ext cx="7315137" cy="182800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Tomasso Groenendijk</a:t>
            </a:r>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802" y="6621462"/>
            <a:ext cx="1295401" cy="319672"/>
          </a:xfrm>
          <a:prstGeom prst="rect">
            <a:avLst/>
          </a:prstGeom>
        </p:spPr>
      </p:pic>
    </p:spTree>
    <p:extLst>
      <p:ext uri="{BB962C8B-B14F-4D97-AF65-F5344CB8AC3E}">
        <p14:creationId xmlns:p14="http://schemas.microsoft.com/office/powerpoint/2010/main" val="30956897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6356" y="2127558"/>
            <a:ext cx="11889564" cy="1369704"/>
          </a:xfrm>
        </p:spPr>
        <p:txBody>
          <a:bodyPr/>
          <a:lstStyle/>
          <a:p>
            <a:r>
              <a:rPr lang="nl-NL" sz="8800" dirty="0" err="1"/>
              <a:t>Questions</a:t>
            </a:r>
            <a:r>
              <a:rPr lang="nl-NL" sz="8800" dirty="0"/>
              <a:t>?</a:t>
            </a:r>
          </a:p>
        </p:txBody>
      </p:sp>
      <p:sp>
        <p:nvSpPr>
          <p:cNvPr id="4" name="Text Placeholder 4"/>
          <p:cNvSpPr txBox="1">
            <a:spLocks/>
          </p:cNvSpPr>
          <p:nvPr/>
        </p:nvSpPr>
        <p:spPr bwMode="auto">
          <a:xfrm>
            <a:off x="8265104" y="5164220"/>
            <a:ext cx="4323771" cy="428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defTabSz="914400" eaLnBrk="0" fontAlgn="base" hangingPunct="0">
              <a:spcBef>
                <a:spcPct val="20000"/>
              </a:spcBef>
              <a:spcAft>
                <a:spcPct val="0"/>
              </a:spcAft>
              <a:buClr>
                <a:schemeClr val="accent1"/>
              </a:buClr>
              <a:buSzPct val="130000"/>
              <a:defRPr/>
            </a:pPr>
            <a:r>
              <a:rPr lang="en-US" dirty="0"/>
              <a:t>linkedin.com/in/</a:t>
            </a:r>
            <a:r>
              <a:rPr lang="en-US" dirty="0" err="1"/>
              <a:t>tomassogroenendijk</a:t>
            </a:r>
            <a:r>
              <a:rPr lang="en-US" dirty="0"/>
              <a:t>	</a:t>
            </a:r>
            <a:endParaRPr lang="en-US" dirty="0">
              <a:solidFill>
                <a:schemeClr val="tx1">
                  <a:lumMod val="50000"/>
                  <a:lumOff val="50000"/>
                </a:schemeClr>
              </a:solidFill>
            </a:endParaRPr>
          </a:p>
        </p:txBody>
      </p:sp>
      <p:sp>
        <p:nvSpPr>
          <p:cNvPr id="7" name="Text Placeholder 4"/>
          <p:cNvSpPr txBox="1">
            <a:spLocks/>
          </p:cNvSpPr>
          <p:nvPr/>
        </p:nvSpPr>
        <p:spPr bwMode="auto">
          <a:xfrm>
            <a:off x="8232483" y="4440297"/>
            <a:ext cx="4313238" cy="428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defTabSz="914400" eaLnBrk="0" fontAlgn="base" hangingPunct="0">
              <a:spcBef>
                <a:spcPct val="20000"/>
              </a:spcBef>
              <a:spcAft>
                <a:spcPct val="0"/>
              </a:spcAft>
              <a:buClr>
                <a:schemeClr val="accent1"/>
              </a:buClr>
              <a:buSzPct val="130000"/>
              <a:defRPr/>
            </a:pPr>
            <a:r>
              <a:rPr lang="en-US" dirty="0"/>
              <a:t>twitter.com/</a:t>
            </a:r>
            <a:r>
              <a:rPr lang="en-US" dirty="0" err="1"/>
              <a:t>tlagroenendijk</a:t>
            </a:r>
            <a:r>
              <a:rPr lang="en-US" dirty="0"/>
              <a:t>	</a:t>
            </a:r>
            <a:endParaRPr lang="en-US" dirty="0">
              <a:solidFill>
                <a:schemeClr val="tx1">
                  <a:lumMod val="50000"/>
                  <a:lumOff val="50000"/>
                </a:schemeClr>
              </a:solidFill>
            </a:endParaRPr>
          </a:p>
        </p:txBody>
      </p:sp>
      <p:sp>
        <p:nvSpPr>
          <p:cNvPr id="8" name="Text Placeholder 4"/>
          <p:cNvSpPr txBox="1">
            <a:spLocks/>
          </p:cNvSpPr>
          <p:nvPr/>
        </p:nvSpPr>
        <p:spPr bwMode="auto">
          <a:xfrm>
            <a:off x="8275637" y="5805212"/>
            <a:ext cx="4313238" cy="428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defTabSz="914400" eaLnBrk="0" fontAlgn="base" hangingPunct="0">
              <a:spcBef>
                <a:spcPct val="20000"/>
              </a:spcBef>
              <a:spcAft>
                <a:spcPct val="0"/>
              </a:spcAft>
              <a:buClr>
                <a:schemeClr val="accent1"/>
              </a:buClr>
              <a:buSzPct val="130000"/>
              <a:defRPr/>
            </a:pPr>
            <a:r>
              <a:rPr lang="en-US" dirty="0"/>
              <a:t>www.ithero.nl	</a:t>
            </a:r>
            <a:endParaRPr lang="en-US" dirty="0">
              <a:solidFill>
                <a:schemeClr val="tx1">
                  <a:lumMod val="50000"/>
                  <a:lumOff val="50000"/>
                </a:schemeClr>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405" y="4459164"/>
            <a:ext cx="390832" cy="390832"/>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405" y="5164478"/>
            <a:ext cx="432286" cy="43228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2405" y="5833090"/>
            <a:ext cx="407372" cy="40737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6437" y="6621662"/>
            <a:ext cx="1295401" cy="319672"/>
          </a:xfrm>
          <a:prstGeom prst="rect">
            <a:avLst/>
          </a:prstGeom>
        </p:spPr>
      </p:pic>
    </p:spTree>
    <p:extLst>
      <p:ext uri="{BB962C8B-B14F-4D97-AF65-F5344CB8AC3E}">
        <p14:creationId xmlns:p14="http://schemas.microsoft.com/office/powerpoint/2010/main" val="640922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802" y="6621462"/>
            <a:ext cx="1295401" cy="319672"/>
          </a:xfrm>
          <a:prstGeom prst="rect">
            <a:avLst/>
          </a:prstGeom>
        </p:spPr>
      </p:pic>
      <p:sp>
        <p:nvSpPr>
          <p:cNvPr id="6" name="Title 1"/>
          <p:cNvSpPr>
            <a:spLocks noGrp="1"/>
          </p:cNvSpPr>
          <p:nvPr>
            <p:ph type="title"/>
          </p:nvPr>
        </p:nvSpPr>
        <p:spPr>
          <a:xfrm>
            <a:off x="274639" y="295274"/>
            <a:ext cx="11889564" cy="917575"/>
          </a:xfrm>
        </p:spPr>
        <p:txBody>
          <a:bodyPr/>
          <a:lstStyle/>
          <a:p>
            <a:r>
              <a:rPr lang="nl-NL" dirty="0"/>
              <a:t>Meet Tomasso Groenendijk</a:t>
            </a:r>
          </a:p>
        </p:txBody>
      </p:sp>
      <p:sp>
        <p:nvSpPr>
          <p:cNvPr id="7" name="Text Placeholder 2"/>
          <p:cNvSpPr txBox="1">
            <a:spLocks/>
          </p:cNvSpPr>
          <p:nvPr/>
        </p:nvSpPr>
        <p:spPr>
          <a:xfrm>
            <a:off x="884237" y="2049462"/>
            <a:ext cx="10287000" cy="406265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sz="3000" dirty="0"/>
              <a:t>Live in the Netherlands</a:t>
            </a:r>
          </a:p>
          <a:p>
            <a:endParaRPr lang="en-US" sz="3000" dirty="0"/>
          </a:p>
          <a:p>
            <a:pPr marL="571500" indent="-571500">
              <a:buFont typeface="Arial" panose="020B0604020202020204" pitchFamily="34" charset="0"/>
              <a:buChar char="•"/>
            </a:pPr>
            <a:r>
              <a:rPr lang="en-US" sz="3000" dirty="0"/>
              <a:t>Senior Integration Consultant at Motion10</a:t>
            </a:r>
          </a:p>
          <a:p>
            <a:pPr marL="571500" indent="-571500">
              <a:buFont typeface="Arial" panose="020B0604020202020204" pitchFamily="34" charset="0"/>
              <a:buChar char="•"/>
            </a:pPr>
            <a:endParaRPr lang="en-US" sz="3000" dirty="0"/>
          </a:p>
          <a:p>
            <a:pPr marL="571500" indent="-571500">
              <a:buFont typeface="Arial" panose="020B0604020202020204" pitchFamily="34" charset="0"/>
              <a:buChar char="•"/>
            </a:pPr>
            <a:r>
              <a:rPr lang="en-US" sz="3000" dirty="0"/>
              <a:t>Azure MVP</a:t>
            </a:r>
          </a:p>
          <a:p>
            <a:endParaRPr lang="en-US" sz="3000" dirty="0"/>
          </a:p>
          <a:p>
            <a:pPr marL="571500" indent="-571500">
              <a:buFont typeface="Arial" panose="020B0604020202020204" pitchFamily="34" charset="0"/>
              <a:buChar char="•"/>
            </a:pPr>
            <a:r>
              <a:rPr lang="en-US" sz="3000" dirty="0"/>
              <a:t>Has over 15 years of experience in software development and software design</a:t>
            </a:r>
            <a:endParaRPr lang="nl-NL" sz="3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8638" y="2125663"/>
            <a:ext cx="2169902" cy="2169902"/>
          </a:xfrm>
          <a:prstGeom prst="rect">
            <a:avLst/>
          </a:prstGeom>
          <a:effectLst/>
          <a:scene3d>
            <a:camera prst="orthographicFront"/>
            <a:lightRig rig="threePt" dir="t"/>
          </a:scene3d>
          <a:sp3d>
            <a:bevelT w="0"/>
          </a:sp3d>
        </p:spPr>
      </p:pic>
    </p:spTree>
    <p:extLst>
      <p:ext uri="{BB962C8B-B14F-4D97-AF65-F5344CB8AC3E}">
        <p14:creationId xmlns:p14="http://schemas.microsoft.com/office/powerpoint/2010/main" val="20008609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6437" y="6634819"/>
            <a:ext cx="1295401" cy="319672"/>
          </a:xfrm>
          <a:prstGeom prst="rect">
            <a:avLst/>
          </a:prstGeom>
        </p:spPr>
      </p:pic>
      <p:sp>
        <p:nvSpPr>
          <p:cNvPr id="3" name="Title 1"/>
          <p:cNvSpPr>
            <a:spLocks noGrp="1"/>
          </p:cNvSpPr>
          <p:nvPr>
            <p:ph type="title"/>
          </p:nvPr>
        </p:nvSpPr>
        <p:spPr>
          <a:xfrm>
            <a:off x="274639" y="295274"/>
            <a:ext cx="11889564" cy="917575"/>
          </a:xfrm>
        </p:spPr>
        <p:txBody>
          <a:bodyPr/>
          <a:lstStyle/>
          <a:p>
            <a:r>
              <a:rPr lang="nl-NL" dirty="0" err="1"/>
              <a:t>Overview</a:t>
            </a:r>
            <a:endParaRPr lang="nl-NL" dirty="0"/>
          </a:p>
        </p:txBody>
      </p:sp>
      <p:sp>
        <p:nvSpPr>
          <p:cNvPr id="5" name="Text Placeholder 2"/>
          <p:cNvSpPr>
            <a:spLocks noGrp="1"/>
          </p:cNvSpPr>
          <p:nvPr>
            <p:ph type="body" sz="quarter" idx="10"/>
          </p:nvPr>
        </p:nvSpPr>
        <p:spPr>
          <a:xfrm>
            <a:off x="1112838" y="2125663"/>
            <a:ext cx="11323637" cy="1902059"/>
          </a:xfrm>
        </p:spPr>
        <p:txBody>
          <a:bodyPr/>
          <a:lstStyle/>
          <a:p>
            <a:pPr marL="571500" indent="-571500"/>
            <a:r>
              <a:rPr lang="nl-NL" sz="3600" dirty="0" err="1"/>
              <a:t>Introduction</a:t>
            </a:r>
            <a:endParaRPr lang="nl-NL" sz="3600" dirty="0"/>
          </a:p>
          <a:p>
            <a:pPr marL="571500" indent="-571500"/>
            <a:r>
              <a:rPr lang="nl-NL" sz="3600" dirty="0"/>
              <a:t>Demo: </a:t>
            </a:r>
            <a:r>
              <a:rPr lang="nl-NL" sz="3600" dirty="0" err="1"/>
              <a:t>Securing</a:t>
            </a:r>
            <a:r>
              <a:rPr lang="nl-NL" sz="3600" dirty="0"/>
              <a:t> </a:t>
            </a:r>
            <a:r>
              <a:rPr lang="nl-NL" sz="3600" dirty="0" err="1"/>
              <a:t>your</a:t>
            </a:r>
            <a:r>
              <a:rPr lang="nl-NL" sz="3600" dirty="0"/>
              <a:t> API App </a:t>
            </a:r>
            <a:r>
              <a:rPr lang="nl-NL" sz="3600" dirty="0" err="1"/>
              <a:t>with</a:t>
            </a:r>
            <a:r>
              <a:rPr lang="nl-NL" sz="3600" dirty="0"/>
              <a:t> API Management</a:t>
            </a:r>
          </a:p>
          <a:p>
            <a:pPr marL="571500" indent="-571500"/>
            <a:r>
              <a:rPr lang="nl-NL" sz="3600" dirty="0" err="1"/>
              <a:t>Questions</a:t>
            </a:r>
            <a:endParaRPr lang="nl-NL" sz="3600" dirty="0"/>
          </a:p>
        </p:txBody>
      </p:sp>
    </p:spTree>
    <p:extLst>
      <p:ext uri="{BB962C8B-B14F-4D97-AF65-F5344CB8AC3E}">
        <p14:creationId xmlns:p14="http://schemas.microsoft.com/office/powerpoint/2010/main" val="5500456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APIs and API economy</a:t>
            </a:r>
          </a:p>
        </p:txBody>
      </p:sp>
      <p:sp>
        <p:nvSpPr>
          <p:cNvPr id="3" name="Text Placeholder 2"/>
          <p:cNvSpPr>
            <a:spLocks noGrp="1"/>
          </p:cNvSpPr>
          <p:nvPr>
            <p:ph type="body" sz="quarter" idx="10"/>
          </p:nvPr>
        </p:nvSpPr>
        <p:spPr>
          <a:xfrm>
            <a:off x="7018583" y="1213175"/>
            <a:ext cx="5141570" cy="3754745"/>
          </a:xfrm>
        </p:spPr>
        <p:txBody>
          <a:bodyPr/>
          <a:lstStyle/>
          <a:p>
            <a:r>
              <a:rPr lang="en-US" sz="2100" dirty="0"/>
              <a:t>“Application programming interfaces (APIs) have been elevated from a development technique to a </a:t>
            </a:r>
            <a:r>
              <a:rPr lang="en-US" sz="2100" dirty="0">
                <a:latin typeface="+mn-lt"/>
              </a:rPr>
              <a:t>business model driver</a:t>
            </a:r>
            <a:r>
              <a:rPr lang="en-US" sz="2100" dirty="0"/>
              <a:t> and </a:t>
            </a:r>
            <a:r>
              <a:rPr lang="en-US" sz="2100" dirty="0">
                <a:latin typeface="+mn-lt"/>
              </a:rPr>
              <a:t>boardroom</a:t>
            </a:r>
            <a:r>
              <a:rPr lang="en-US" sz="2100" dirty="0"/>
              <a:t> consideration…</a:t>
            </a:r>
          </a:p>
          <a:p>
            <a:r>
              <a:rPr lang="en-US" sz="2100" dirty="0"/>
              <a:t>APIs should be managed like a </a:t>
            </a:r>
            <a:r>
              <a:rPr lang="en-US" sz="2100" dirty="0">
                <a:latin typeface="+mn-lt"/>
              </a:rPr>
              <a:t>product</a:t>
            </a:r>
            <a:r>
              <a:rPr lang="en-US" sz="2100" dirty="0"/>
              <a:t> - one built on top of a potentially </a:t>
            </a:r>
            <a:r>
              <a:rPr lang="en-US" sz="2100" dirty="0">
                <a:latin typeface="+mn-lt"/>
              </a:rPr>
              <a:t>complex technical footprint</a:t>
            </a:r>
            <a:r>
              <a:rPr lang="en-US" sz="2100" dirty="0"/>
              <a:t> that includes legacy and third-party systems and data.</a:t>
            </a:r>
          </a:p>
          <a:p>
            <a:endParaRPr lang="en-US" sz="2040" dirty="0"/>
          </a:p>
          <a:p>
            <a:r>
              <a:rPr lang="en-US" sz="2040" dirty="0"/>
              <a:t>		</a:t>
            </a:r>
            <a:r>
              <a:rPr lang="en-US" sz="1428" dirty="0"/>
              <a:t>From the </a:t>
            </a:r>
            <a:r>
              <a:rPr lang="en-US" sz="1428" dirty="0">
                <a:hlinkClick r:id="rId3"/>
              </a:rPr>
              <a:t>“API Economy”</a:t>
            </a:r>
            <a:endParaRPr lang="en-US" sz="1428" dirty="0"/>
          </a:p>
          <a:p>
            <a:r>
              <a:rPr lang="en-US" sz="1428" dirty="0"/>
              <a:t>		by George Collins and David Sisk </a:t>
            </a:r>
          </a:p>
          <a:p>
            <a:r>
              <a:rPr lang="en-US" sz="1428" dirty="0"/>
              <a:t>		Deloitte Consulting LLP, 2015</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360" y="249591"/>
            <a:ext cx="7169121" cy="9277683"/>
          </a:xfrm>
          <a:prstGeom prst="rect">
            <a:avLst/>
          </a:prstGeom>
        </p:spPr>
      </p:pic>
      <p:pic>
        <p:nvPicPr>
          <p:cNvPr id="19" name="Picture 1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522484" y="402254"/>
            <a:ext cx="357176" cy="818837"/>
          </a:xfrm>
          <a:prstGeom prst="rect">
            <a:avLst/>
          </a:prstGeom>
        </p:spPr>
      </p:pic>
      <p:pic>
        <p:nvPicPr>
          <p:cNvPr id="20" name="Picture 1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649475" y="2044679"/>
            <a:ext cx="1138938" cy="3617634"/>
          </a:xfrm>
          <a:prstGeom prst="rect">
            <a:avLst/>
          </a:prstGeom>
        </p:spPr>
      </p:pic>
      <p:pic>
        <p:nvPicPr>
          <p:cNvPr id="21" name="Picture 20"/>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4085826" y="683790"/>
            <a:ext cx="1391480" cy="3767878"/>
          </a:xfrm>
          <a:prstGeom prst="rect">
            <a:avLst/>
          </a:prstGeom>
        </p:spPr>
      </p:pic>
      <p:grpSp>
        <p:nvGrpSpPr>
          <p:cNvPr id="22" name="Group 21"/>
          <p:cNvGrpSpPr/>
          <p:nvPr/>
        </p:nvGrpSpPr>
        <p:grpSpPr>
          <a:xfrm>
            <a:off x="2534588" y="575541"/>
            <a:ext cx="688649" cy="3760088"/>
            <a:chOff x="2483226" y="169953"/>
            <a:chExt cx="675398" cy="3687741"/>
          </a:xfrm>
        </p:grpSpPr>
        <p:pic>
          <p:nvPicPr>
            <p:cNvPr id="23" name="Picture 22"/>
            <p:cNvPicPr>
              <a:picLocks noChangeAspect="1"/>
            </p:cNvPicPr>
            <p:nvPr/>
          </p:nvPicPr>
          <p:blipFill rotWithShape="1">
            <a:blip r:embed="rId8" cstate="print">
              <a:extLst>
                <a:ext uri="{28A0092B-C50C-407E-A947-70E740481C1C}">
                  <a14:useLocalDpi xmlns:a14="http://schemas.microsoft.com/office/drawing/2010/main" val="0"/>
                </a:ext>
              </a:extLst>
            </a:blip>
            <a:srcRect b="4343"/>
            <a:stretch/>
          </p:blipFill>
          <p:spPr>
            <a:xfrm>
              <a:off x="2487244" y="169953"/>
              <a:ext cx="671380" cy="1870006"/>
            </a:xfrm>
            <a:prstGeom prst="rect">
              <a:avLst/>
            </a:prstGeom>
          </p:spPr>
        </p:pic>
        <p:pic>
          <p:nvPicPr>
            <p:cNvPr id="24" name="Picture 23"/>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487240" y="2049150"/>
              <a:ext cx="671380" cy="585771"/>
            </a:xfrm>
            <a:prstGeom prst="rect">
              <a:avLst/>
            </a:prstGeom>
          </p:spPr>
        </p:pic>
        <p:pic>
          <p:nvPicPr>
            <p:cNvPr id="25" name="Picture 24"/>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2483226" y="2694844"/>
              <a:ext cx="671380" cy="1162850"/>
            </a:xfrm>
            <a:prstGeom prst="rect">
              <a:avLst/>
            </a:prstGeom>
          </p:spPr>
        </p:pic>
      </p:grpSp>
      <p:pic>
        <p:nvPicPr>
          <p:cNvPr id="26" name="Picture 25"/>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1637814" y="1300738"/>
            <a:ext cx="1379255" cy="4571580"/>
          </a:xfrm>
          <a:prstGeom prst="rect">
            <a:avLst/>
          </a:prstGeom>
        </p:spPr>
      </p:pic>
      <p:sp>
        <p:nvSpPr>
          <p:cNvPr id="27" name="TextBox 26"/>
          <p:cNvSpPr txBox="1"/>
          <p:nvPr/>
        </p:nvSpPr>
        <p:spPr>
          <a:xfrm flipH="1">
            <a:off x="5613269" y="1433543"/>
            <a:ext cx="1405314" cy="704680"/>
          </a:xfrm>
          <a:prstGeom prst="rect">
            <a:avLst/>
          </a:prstGeom>
          <a:noFill/>
        </p:spPr>
        <p:txBody>
          <a:bodyPr wrap="square" lIns="186494" tIns="149196" rIns="186494" bIns="149196" rtlCol="0">
            <a:spAutoFit/>
          </a:bodyPr>
          <a:lstStyle/>
          <a:p>
            <a:pPr defTabSz="932563">
              <a:lnSpc>
                <a:spcPct val="90000"/>
              </a:lnSpc>
              <a:spcAft>
                <a:spcPts val="612"/>
              </a:spcAft>
            </a:pPr>
            <a:r>
              <a:rPr lang="en-US" sz="2856" b="1" dirty="0">
                <a:solidFill>
                  <a:srgbClr val="00B0F0"/>
                </a:solidFill>
              </a:rPr>
              <a:t>Cloud</a:t>
            </a:r>
          </a:p>
        </p:txBody>
      </p:sp>
      <p:sp>
        <p:nvSpPr>
          <p:cNvPr id="28" name="TextBox 27"/>
          <p:cNvSpPr txBox="1"/>
          <p:nvPr/>
        </p:nvSpPr>
        <p:spPr>
          <a:xfrm flipH="1">
            <a:off x="198552" y="1438111"/>
            <a:ext cx="2204170" cy="583778"/>
          </a:xfrm>
          <a:prstGeom prst="rect">
            <a:avLst/>
          </a:prstGeom>
          <a:noFill/>
        </p:spPr>
        <p:txBody>
          <a:bodyPr wrap="square" lIns="186494" tIns="149196" rIns="186494" bIns="149196" rtlCol="0">
            <a:spAutoFit/>
          </a:bodyPr>
          <a:lstStyle/>
          <a:p>
            <a:pPr defTabSz="932563">
              <a:lnSpc>
                <a:spcPct val="90000"/>
              </a:lnSpc>
              <a:spcAft>
                <a:spcPts val="612"/>
              </a:spcAft>
            </a:pPr>
            <a:r>
              <a:rPr lang="en-US" sz="2040" b="1">
                <a:solidFill>
                  <a:srgbClr val="FFC000"/>
                </a:solidFill>
              </a:rPr>
              <a:t>Hybrid IT</a:t>
            </a:r>
            <a:endParaRPr lang="en-US" sz="2040" b="1" dirty="0">
              <a:solidFill>
                <a:srgbClr val="FFC000"/>
              </a:solidFill>
            </a:endParaRPr>
          </a:p>
        </p:txBody>
      </p:sp>
      <p:sp>
        <p:nvSpPr>
          <p:cNvPr id="29" name="TextBox 28"/>
          <p:cNvSpPr txBox="1"/>
          <p:nvPr/>
        </p:nvSpPr>
        <p:spPr>
          <a:xfrm flipH="1">
            <a:off x="496929" y="249592"/>
            <a:ext cx="1827636" cy="762351"/>
          </a:xfrm>
          <a:prstGeom prst="rect">
            <a:avLst/>
          </a:prstGeom>
          <a:noFill/>
        </p:spPr>
        <p:txBody>
          <a:bodyPr wrap="square" lIns="186494" tIns="149196" rIns="186494" bIns="149196" rtlCol="0">
            <a:spAutoFit/>
          </a:bodyPr>
          <a:lstStyle/>
          <a:p>
            <a:pPr defTabSz="932563">
              <a:lnSpc>
                <a:spcPct val="90000"/>
              </a:lnSpc>
              <a:spcAft>
                <a:spcPts val="612"/>
              </a:spcAft>
            </a:pPr>
            <a:r>
              <a:rPr lang="en-US" sz="3264" b="1">
                <a:solidFill>
                  <a:srgbClr val="7030A0"/>
                </a:solidFill>
              </a:rPr>
              <a:t>Mobile</a:t>
            </a:r>
            <a:endParaRPr lang="en-US" sz="3264" b="1" dirty="0">
              <a:solidFill>
                <a:srgbClr val="7030A0"/>
              </a:solidFill>
            </a:endParaRPr>
          </a:p>
        </p:txBody>
      </p:sp>
      <p:sp>
        <p:nvSpPr>
          <p:cNvPr id="30" name="TextBox 29"/>
          <p:cNvSpPr txBox="1"/>
          <p:nvPr/>
        </p:nvSpPr>
        <p:spPr>
          <a:xfrm flipH="1">
            <a:off x="4316024" y="2610799"/>
            <a:ext cx="1793555" cy="647073"/>
          </a:xfrm>
          <a:prstGeom prst="rect">
            <a:avLst/>
          </a:prstGeom>
          <a:noFill/>
        </p:spPr>
        <p:txBody>
          <a:bodyPr wrap="square" lIns="186494" tIns="149196" rIns="186494" bIns="149196" rtlCol="0">
            <a:spAutoFit/>
          </a:bodyPr>
          <a:lstStyle/>
          <a:p>
            <a:pPr defTabSz="932563">
              <a:lnSpc>
                <a:spcPct val="90000"/>
              </a:lnSpc>
              <a:spcAft>
                <a:spcPts val="612"/>
              </a:spcAft>
            </a:pPr>
            <a:r>
              <a:rPr lang="en-US" sz="2448" b="1">
                <a:solidFill>
                  <a:srgbClr val="0070C0"/>
                </a:solidFill>
              </a:rPr>
              <a:t>Analytics</a:t>
            </a:r>
            <a:endParaRPr lang="en-US" sz="2448" b="1" dirty="0">
              <a:solidFill>
                <a:srgbClr val="0070C0"/>
              </a:solidFill>
            </a:endParaRPr>
          </a:p>
        </p:txBody>
      </p:sp>
      <p:sp>
        <p:nvSpPr>
          <p:cNvPr id="31" name="TextBox 30"/>
          <p:cNvSpPr txBox="1"/>
          <p:nvPr/>
        </p:nvSpPr>
        <p:spPr>
          <a:xfrm flipH="1">
            <a:off x="4031984" y="43518"/>
            <a:ext cx="1289365" cy="647073"/>
          </a:xfrm>
          <a:prstGeom prst="rect">
            <a:avLst/>
          </a:prstGeom>
          <a:noFill/>
        </p:spPr>
        <p:txBody>
          <a:bodyPr wrap="square" lIns="186494" tIns="149196" rIns="186494" bIns="149196" rtlCol="0">
            <a:spAutoFit/>
          </a:bodyPr>
          <a:lstStyle/>
          <a:p>
            <a:pPr defTabSz="932563">
              <a:lnSpc>
                <a:spcPct val="90000"/>
              </a:lnSpc>
              <a:spcAft>
                <a:spcPts val="612"/>
              </a:spcAft>
            </a:pPr>
            <a:r>
              <a:rPr lang="en-US" sz="2448" b="1" dirty="0" err="1">
                <a:solidFill>
                  <a:srgbClr val="00B050"/>
                </a:solidFill>
              </a:rPr>
              <a:t>IoT</a:t>
            </a:r>
            <a:endParaRPr lang="en-US" sz="2448" b="1" dirty="0">
              <a:solidFill>
                <a:srgbClr val="00B050"/>
              </a:solidFill>
            </a:endParaRPr>
          </a:p>
        </p:txBody>
      </p:sp>
      <p:sp>
        <p:nvSpPr>
          <p:cNvPr id="32" name="TextBox 31"/>
          <p:cNvSpPr txBox="1"/>
          <p:nvPr/>
        </p:nvSpPr>
        <p:spPr>
          <a:xfrm flipH="1">
            <a:off x="5059040" y="3362541"/>
            <a:ext cx="1995205" cy="555531"/>
          </a:xfrm>
          <a:prstGeom prst="rect">
            <a:avLst/>
          </a:prstGeom>
          <a:noFill/>
        </p:spPr>
        <p:txBody>
          <a:bodyPr wrap="square" lIns="186494" tIns="149196" rIns="186494" bIns="149196" rtlCol="0">
            <a:spAutoFit/>
          </a:bodyPr>
          <a:lstStyle/>
          <a:p>
            <a:pPr defTabSz="932563">
              <a:lnSpc>
                <a:spcPct val="90000"/>
              </a:lnSpc>
              <a:spcAft>
                <a:spcPts val="612"/>
              </a:spcAft>
            </a:pPr>
            <a:r>
              <a:rPr lang="en-US" sz="1836" b="1" dirty="0">
                <a:solidFill>
                  <a:srgbClr val="002060"/>
                </a:solidFill>
              </a:rPr>
              <a:t>Microservices</a:t>
            </a:r>
          </a:p>
        </p:txBody>
      </p:sp>
      <p:sp>
        <p:nvSpPr>
          <p:cNvPr id="4" name="Rectangle 3"/>
          <p:cNvSpPr/>
          <p:nvPr/>
        </p:nvSpPr>
        <p:spPr>
          <a:xfrm>
            <a:off x="122237" y="5725319"/>
            <a:ext cx="11283723" cy="11613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none">
            <a:spAutoFit/>
          </a:bodyPr>
          <a:lstStyle/>
          <a:p>
            <a:pPr algn="ctr" defTabSz="932563"/>
            <a:r>
              <a:rPr lang="en-US" sz="3999" i="1" dirty="0">
                <a:solidFill>
                  <a:srgbClr val="505050"/>
                </a:solidFill>
              </a:rPr>
              <a:t>“Integration is creation and consumption of APIs.”</a:t>
            </a:r>
          </a:p>
          <a:p>
            <a:pPr algn="ctr" defTabSz="932563"/>
            <a:r>
              <a:rPr lang="en-US" sz="2800" i="1" dirty="0">
                <a:solidFill>
                  <a:srgbClr val="505050"/>
                </a:solidFill>
              </a:rPr>
              <a:t>-Vlad Vinogradsky</a:t>
            </a:r>
          </a:p>
        </p:txBody>
      </p:sp>
    </p:spTree>
    <p:extLst>
      <p:ext uri="{BB962C8B-B14F-4D97-AF65-F5344CB8AC3E}">
        <p14:creationId xmlns:p14="http://schemas.microsoft.com/office/powerpoint/2010/main" val="17438146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as products</a:t>
            </a:r>
          </a:p>
        </p:txBody>
      </p:sp>
      <p:sp>
        <p:nvSpPr>
          <p:cNvPr id="3" name="Text Placeholder 2"/>
          <p:cNvSpPr>
            <a:spLocks noGrp="1"/>
          </p:cNvSpPr>
          <p:nvPr>
            <p:ph type="body" sz="quarter" idx="10"/>
          </p:nvPr>
        </p:nvSpPr>
        <p:spPr>
          <a:xfrm>
            <a:off x="276324" y="1213174"/>
            <a:ext cx="11883829" cy="4126201"/>
          </a:xfrm>
          <a:prstGeom prst="rect">
            <a:avLst/>
          </a:prstGeom>
        </p:spPr>
        <p:txBody>
          <a:bodyPr vert="horz" wrap="square" lIns="149196" tIns="93247" rIns="149196" bIns="93247" rtlCol="0" anchor="t">
            <a:spAutoFit/>
          </a:bodyPr>
          <a:lstStyle/>
          <a:p>
            <a:r>
              <a:rPr lang="x-none" dirty="0">
                <a:latin typeface="Segoe UI Light" charset="0"/>
                <a:ea typeface="Segoe UI Light" charset="0"/>
                <a:cs typeface="Segoe UI Light" charset="0"/>
              </a:rPr>
              <a:t>How do you </a:t>
            </a:r>
            <a:r>
              <a:rPr lang="en-US" dirty="0">
                <a:latin typeface="Segoe UI Light" charset="0"/>
                <a:ea typeface="Segoe UI Light" charset="0"/>
                <a:cs typeface="Segoe UI Light" charset="0"/>
              </a:rPr>
              <a:t>project your</a:t>
            </a:r>
            <a:r>
              <a:rPr lang="x-none" dirty="0">
                <a:latin typeface="Segoe UI Light" charset="0"/>
                <a:ea typeface="Segoe UI Light" charset="0"/>
                <a:cs typeface="Segoe UI Light" charset="0"/>
              </a:rPr>
              <a:t> legacy </a:t>
            </a:r>
            <a:r>
              <a:rPr lang="en-US" dirty="0">
                <a:latin typeface="Segoe UI Light" charset="0"/>
                <a:ea typeface="Segoe UI Light" charset="0"/>
                <a:cs typeface="Segoe UI Light" charset="0"/>
              </a:rPr>
              <a:t>backend </a:t>
            </a:r>
            <a:r>
              <a:rPr lang="x-none" dirty="0">
                <a:latin typeface="Segoe UI Light" charset="0"/>
                <a:ea typeface="Segoe UI Light" charset="0"/>
                <a:cs typeface="Segoe UI Light" charset="0"/>
              </a:rPr>
              <a:t>API?</a:t>
            </a:r>
            <a:endParaRPr lang="en-US" dirty="0">
              <a:latin typeface="Segoe UI Light" charset="0"/>
              <a:ea typeface="Segoe UI Light" charset="0"/>
              <a:cs typeface="Segoe UI Light" charset="0"/>
            </a:endParaRPr>
          </a:p>
          <a:p>
            <a:r>
              <a:rPr lang="x-none" dirty="0">
                <a:latin typeface="Segoe UI Light" charset="0"/>
                <a:ea typeface="Segoe UI Light" charset="0"/>
                <a:cs typeface="Segoe UI Light" charset="0"/>
              </a:rPr>
              <a:t>How do you protect your core business systems?</a:t>
            </a:r>
            <a:endParaRPr lang="en-US" dirty="0">
              <a:latin typeface="Segoe UI Light" charset="0"/>
              <a:ea typeface="Segoe UI Light" charset="0"/>
              <a:cs typeface="Segoe UI Light" charset="0"/>
            </a:endParaRPr>
          </a:p>
          <a:p>
            <a:r>
              <a:rPr lang="x-none" dirty="0">
                <a:latin typeface="Segoe UI Light" charset="0"/>
                <a:ea typeface="Segoe UI Light" charset="0"/>
                <a:cs typeface="Segoe UI Light" charset="0"/>
              </a:rPr>
              <a:t>How do you enforce your IT and business policies?</a:t>
            </a:r>
            <a:endParaRPr lang="en-US" dirty="0">
              <a:latin typeface="Segoe UI Light" charset="0"/>
              <a:ea typeface="Segoe UI Light" charset="0"/>
              <a:cs typeface="Segoe UI Light" charset="0"/>
            </a:endParaRPr>
          </a:p>
          <a:p>
            <a:r>
              <a:rPr lang="x-none" dirty="0">
                <a:latin typeface="Segoe UI Light" charset="0"/>
                <a:ea typeface="Segoe UI Light" charset="0"/>
                <a:cs typeface="Segoe UI Light" charset="0"/>
              </a:rPr>
              <a:t>How do you engage with developers?</a:t>
            </a:r>
            <a:endParaRPr lang="en-US" dirty="0">
              <a:latin typeface="Segoe UI Light" charset="0"/>
              <a:ea typeface="Segoe UI Light" charset="0"/>
              <a:cs typeface="Segoe UI Light" charset="0"/>
            </a:endParaRPr>
          </a:p>
          <a:p>
            <a:r>
              <a:rPr lang="x-none" dirty="0">
                <a:latin typeface="Segoe UI Light" charset="0"/>
                <a:ea typeface="Segoe UI Light" charset="0"/>
                <a:cs typeface="Segoe UI Light" charset="0"/>
              </a:rPr>
              <a:t>How do you </a:t>
            </a:r>
            <a:r>
              <a:rPr lang="en-US" dirty="0">
                <a:latin typeface="Segoe UI Light" charset="0"/>
                <a:ea typeface="Segoe UI Light" charset="0"/>
                <a:cs typeface="Segoe UI Light" charset="0"/>
              </a:rPr>
              <a:t>make using your APIs quick and easy</a:t>
            </a:r>
            <a:r>
              <a:rPr lang="x-none" dirty="0">
                <a:latin typeface="Segoe UI Light" charset="0"/>
                <a:ea typeface="Segoe UI Light" charset="0"/>
                <a:cs typeface="Segoe UI Light" charset="0"/>
              </a:rPr>
              <a:t>?</a:t>
            </a:r>
            <a:endParaRPr lang="en-US" dirty="0">
              <a:latin typeface="Segoe UI Light" charset="0"/>
              <a:ea typeface="Segoe UI Light" charset="0"/>
              <a:cs typeface="Segoe UI Light" charset="0"/>
            </a:endParaRPr>
          </a:p>
          <a:p>
            <a:r>
              <a:rPr lang="x-none" dirty="0">
                <a:latin typeface="Segoe UI Light" charset="0"/>
                <a:ea typeface="Segoe UI Light" charset="0"/>
                <a:cs typeface="Segoe UI Light" charset="0"/>
              </a:rPr>
              <a:t>How do you measure their use and impact?</a:t>
            </a:r>
            <a:endParaRPr lang="en-US" dirty="0">
              <a:latin typeface="Segoe UI Light" charset="0"/>
              <a:ea typeface="Segoe UI Light" charset="0"/>
              <a:cs typeface="Segoe UI Light" charset="0"/>
            </a:endParaRPr>
          </a:p>
        </p:txBody>
      </p:sp>
      <p:sp>
        <p:nvSpPr>
          <p:cNvPr id="4" name="Rectangle 3"/>
          <p:cNvSpPr/>
          <p:nvPr/>
        </p:nvSpPr>
        <p:spPr bwMode="auto">
          <a:xfrm rot="19873839">
            <a:off x="-1432240" y="2117225"/>
            <a:ext cx="15845104" cy="266624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r>
              <a:rPr lang="en-US" sz="7996" dirty="0">
                <a:solidFill>
                  <a:srgbClr val="C00000"/>
                </a:solidFill>
              </a:rPr>
              <a:t>API Management</a:t>
            </a:r>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802" y="6621462"/>
            <a:ext cx="1295401" cy="319672"/>
          </a:xfrm>
          <a:prstGeom prst="rect">
            <a:avLst/>
          </a:prstGeom>
        </p:spPr>
      </p:pic>
    </p:spTree>
    <p:extLst>
      <p:ext uri="{BB962C8B-B14F-4D97-AF65-F5344CB8AC3E}">
        <p14:creationId xmlns:p14="http://schemas.microsoft.com/office/powerpoint/2010/main" val="36981792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76324" y="2587460"/>
            <a:ext cx="10817332" cy="266628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428683" y="3287993"/>
            <a:ext cx="2517311" cy="1804961"/>
          </a:xfrm>
          <a:prstGeom prst="rect">
            <a:avLst/>
          </a:prstGeom>
          <a:solidFill>
            <a:srgbClr val="5C2D91"/>
          </a:solidFill>
        </p:spPr>
        <p:txBody>
          <a:bodyPr wrap="square" lIns="186468" tIns="149175" rIns="186468" bIns="149175" rtlCol="0" anchor="ctr" anchorCtr="0">
            <a:noAutofit/>
          </a:bodyPr>
          <a:lstStyle/>
          <a:p>
            <a:pPr algn="ctr" defTabSz="932239">
              <a:lnSpc>
                <a:spcPct val="90000"/>
              </a:lnSpc>
              <a:spcAft>
                <a:spcPts val="612"/>
              </a:spcAft>
            </a:pPr>
            <a:r>
              <a:rPr lang="en-US" sz="2800" dirty="0">
                <a:gradFill>
                  <a:gsLst>
                    <a:gs pos="2917">
                      <a:srgbClr val="FFFFFF"/>
                    </a:gs>
                    <a:gs pos="30000">
                      <a:srgbClr val="FFFFFF"/>
                    </a:gs>
                  </a:gsLst>
                  <a:lin ang="5400000" scaled="0"/>
                </a:gradFill>
              </a:rPr>
              <a:t>Abstraction</a:t>
            </a:r>
          </a:p>
          <a:p>
            <a:pPr algn="ctr" defTabSz="932239">
              <a:lnSpc>
                <a:spcPct val="90000"/>
              </a:lnSpc>
              <a:spcAft>
                <a:spcPts val="612"/>
              </a:spcAft>
            </a:pPr>
            <a:r>
              <a:rPr lang="en-US" sz="1598" dirty="0">
                <a:gradFill>
                  <a:gsLst>
                    <a:gs pos="2917">
                      <a:srgbClr val="FFFFFF"/>
                    </a:gs>
                    <a:gs pos="30000">
                      <a:srgbClr val="FFFFFF"/>
                    </a:gs>
                  </a:gsLst>
                  <a:lin ang="5400000" scaled="0"/>
                </a:gradFill>
              </a:rPr>
              <a:t>decouple</a:t>
            </a:r>
          </a:p>
          <a:p>
            <a:pPr algn="ctr" defTabSz="932239">
              <a:lnSpc>
                <a:spcPct val="90000"/>
              </a:lnSpc>
              <a:spcAft>
                <a:spcPts val="612"/>
              </a:spcAft>
            </a:pPr>
            <a:r>
              <a:rPr lang="en-US" sz="1598" dirty="0">
                <a:gradFill>
                  <a:gsLst>
                    <a:gs pos="2917">
                      <a:srgbClr val="FFFFFF"/>
                    </a:gs>
                    <a:gs pos="30000">
                      <a:srgbClr val="FFFFFF"/>
                    </a:gs>
                  </a:gsLst>
                  <a:lin ang="5400000" scaled="0"/>
                </a:gradFill>
              </a:rPr>
              <a:t>modernize</a:t>
            </a:r>
          </a:p>
          <a:p>
            <a:pPr algn="ctr" defTabSz="932239">
              <a:lnSpc>
                <a:spcPct val="90000"/>
              </a:lnSpc>
              <a:spcAft>
                <a:spcPts val="612"/>
              </a:spcAft>
            </a:pPr>
            <a:r>
              <a:rPr lang="en-US" sz="1598" dirty="0">
                <a:gradFill>
                  <a:gsLst>
                    <a:gs pos="2917">
                      <a:srgbClr val="FFFFFF"/>
                    </a:gs>
                    <a:gs pos="30000">
                      <a:srgbClr val="FFFFFF"/>
                    </a:gs>
                  </a:gsLst>
                  <a:lin ang="5400000" scaled="0"/>
                </a:gradFill>
              </a:rPr>
              <a:t>optimize</a:t>
            </a:r>
          </a:p>
          <a:p>
            <a:pPr algn="ctr" defTabSz="932239">
              <a:lnSpc>
                <a:spcPct val="90000"/>
              </a:lnSpc>
              <a:spcAft>
                <a:spcPts val="612"/>
              </a:spcAft>
            </a:pPr>
            <a:r>
              <a:rPr lang="en-US" sz="1598" dirty="0">
                <a:gradFill>
                  <a:gsLst>
                    <a:gs pos="2917">
                      <a:srgbClr val="FFFFFF"/>
                    </a:gs>
                    <a:gs pos="30000">
                      <a:srgbClr val="FFFFFF"/>
                    </a:gs>
                  </a:gsLst>
                  <a:lin ang="5400000" scaled="0"/>
                </a:gradFill>
              </a:rPr>
              <a:t>...</a:t>
            </a:r>
            <a:endParaRPr lang="en-US" sz="2800" dirty="0">
              <a:gradFill>
                <a:gsLst>
                  <a:gs pos="2917">
                    <a:srgbClr val="FFFFFF"/>
                  </a:gs>
                  <a:gs pos="30000">
                    <a:srgbClr val="FFFFFF"/>
                  </a:gs>
                </a:gsLst>
                <a:lin ang="5400000" scaled="0"/>
              </a:gradFill>
            </a:endParaRPr>
          </a:p>
        </p:txBody>
      </p:sp>
      <p:sp>
        <p:nvSpPr>
          <p:cNvPr id="8" name="TextBox 7"/>
          <p:cNvSpPr txBox="1"/>
          <p:nvPr/>
        </p:nvSpPr>
        <p:spPr>
          <a:xfrm>
            <a:off x="3098351" y="3287993"/>
            <a:ext cx="2517311" cy="1804961"/>
          </a:xfrm>
          <a:prstGeom prst="rect">
            <a:avLst/>
          </a:prstGeom>
          <a:solidFill>
            <a:srgbClr val="0078D7"/>
          </a:solidFill>
        </p:spPr>
        <p:txBody>
          <a:bodyPr wrap="square" lIns="186468" tIns="149175" rIns="186468" bIns="149175" rtlCol="0" anchor="ctr" anchorCtr="0">
            <a:noAutofit/>
          </a:bodyPr>
          <a:lstStyle/>
          <a:p>
            <a:pPr algn="ctr" defTabSz="932239">
              <a:lnSpc>
                <a:spcPct val="90000"/>
              </a:lnSpc>
              <a:spcAft>
                <a:spcPts val="612"/>
              </a:spcAft>
            </a:pPr>
            <a:r>
              <a:rPr lang="en-US" sz="2800" dirty="0">
                <a:gradFill>
                  <a:gsLst>
                    <a:gs pos="2917">
                      <a:srgbClr val="FFFFFF"/>
                    </a:gs>
                    <a:gs pos="30000">
                      <a:srgbClr val="FFFFFF"/>
                    </a:gs>
                  </a:gsLst>
                  <a:lin ang="5400000" scaled="0"/>
                </a:gradFill>
              </a:rPr>
              <a:t>Middleware</a:t>
            </a:r>
          </a:p>
          <a:p>
            <a:pPr algn="ctr" defTabSz="932239">
              <a:lnSpc>
                <a:spcPct val="90000"/>
              </a:lnSpc>
              <a:spcAft>
                <a:spcPts val="612"/>
              </a:spcAft>
            </a:pPr>
            <a:r>
              <a:rPr lang="en-US" sz="1598" dirty="0">
                <a:gradFill>
                  <a:gsLst>
                    <a:gs pos="2917">
                      <a:srgbClr val="FFFFFF"/>
                    </a:gs>
                    <a:gs pos="30000">
                      <a:srgbClr val="FFFFFF"/>
                    </a:gs>
                  </a:gsLst>
                  <a:lin ang="5400000" scaled="0"/>
                </a:gradFill>
              </a:rPr>
              <a:t>secure</a:t>
            </a:r>
          </a:p>
          <a:p>
            <a:pPr algn="ctr" defTabSz="932239">
              <a:lnSpc>
                <a:spcPct val="90000"/>
              </a:lnSpc>
              <a:spcAft>
                <a:spcPts val="612"/>
              </a:spcAft>
            </a:pPr>
            <a:r>
              <a:rPr lang="en-US" sz="1598" dirty="0">
                <a:gradFill>
                  <a:gsLst>
                    <a:gs pos="2917">
                      <a:srgbClr val="FFFFFF"/>
                    </a:gs>
                    <a:gs pos="30000">
                      <a:srgbClr val="FFFFFF"/>
                    </a:gs>
                  </a:gsLst>
                  <a:lin ang="5400000" scaled="0"/>
                </a:gradFill>
              </a:rPr>
              <a:t>protect</a:t>
            </a:r>
          </a:p>
          <a:p>
            <a:pPr algn="ctr" defTabSz="932239">
              <a:lnSpc>
                <a:spcPct val="90000"/>
              </a:lnSpc>
              <a:spcAft>
                <a:spcPts val="612"/>
              </a:spcAft>
            </a:pPr>
            <a:r>
              <a:rPr lang="en-US" sz="1598" dirty="0">
                <a:gradFill>
                  <a:gsLst>
                    <a:gs pos="2917">
                      <a:srgbClr val="FFFFFF"/>
                    </a:gs>
                    <a:gs pos="30000">
                      <a:srgbClr val="FFFFFF"/>
                    </a:gs>
                  </a:gsLst>
                  <a:lin ang="5400000" scaled="0"/>
                </a:gradFill>
              </a:rPr>
              <a:t>cache</a:t>
            </a:r>
          </a:p>
          <a:p>
            <a:pPr algn="ctr" defTabSz="932239">
              <a:lnSpc>
                <a:spcPct val="90000"/>
              </a:lnSpc>
              <a:spcAft>
                <a:spcPts val="612"/>
              </a:spcAft>
            </a:pPr>
            <a:r>
              <a:rPr lang="en-US" sz="1598" dirty="0">
                <a:gradFill>
                  <a:gsLst>
                    <a:gs pos="2917">
                      <a:srgbClr val="FFFFFF"/>
                    </a:gs>
                    <a:gs pos="30000">
                      <a:srgbClr val="FFFFFF"/>
                    </a:gs>
                  </a:gsLst>
                  <a:lin ang="5400000" scaled="0"/>
                </a:gradFill>
              </a:rPr>
              <a:t>...</a:t>
            </a:r>
          </a:p>
        </p:txBody>
      </p:sp>
      <p:sp>
        <p:nvSpPr>
          <p:cNvPr id="9" name="TextBox 8"/>
          <p:cNvSpPr txBox="1"/>
          <p:nvPr/>
        </p:nvSpPr>
        <p:spPr>
          <a:xfrm>
            <a:off x="5757745" y="3287993"/>
            <a:ext cx="2517311" cy="1804961"/>
          </a:xfrm>
          <a:prstGeom prst="rect">
            <a:avLst/>
          </a:prstGeom>
          <a:solidFill>
            <a:srgbClr val="008272"/>
          </a:solidFill>
        </p:spPr>
        <p:txBody>
          <a:bodyPr wrap="square" lIns="186468" tIns="149175" rIns="186468" bIns="149175" rtlCol="0" anchor="ctr" anchorCtr="0">
            <a:noAutofit/>
          </a:bodyPr>
          <a:lstStyle/>
          <a:p>
            <a:pPr algn="ctr" defTabSz="932239">
              <a:lnSpc>
                <a:spcPct val="90000"/>
              </a:lnSpc>
              <a:spcAft>
                <a:spcPts val="612"/>
              </a:spcAft>
            </a:pPr>
            <a:r>
              <a:rPr lang="en-US" sz="2800" dirty="0">
                <a:gradFill>
                  <a:gsLst>
                    <a:gs pos="2917">
                      <a:srgbClr val="FFFFFF"/>
                    </a:gs>
                    <a:gs pos="30000">
                      <a:srgbClr val="FFFFFF"/>
                    </a:gs>
                  </a:gsLst>
                  <a:lin ang="5400000" scaled="0"/>
                </a:gradFill>
              </a:rPr>
              <a:t>Monitoring</a:t>
            </a:r>
          </a:p>
          <a:p>
            <a:pPr algn="ctr" defTabSz="932239">
              <a:lnSpc>
                <a:spcPct val="90000"/>
              </a:lnSpc>
              <a:spcAft>
                <a:spcPts val="612"/>
              </a:spcAft>
            </a:pPr>
            <a:r>
              <a:rPr lang="en-US" sz="1598" dirty="0">
                <a:gradFill>
                  <a:gsLst>
                    <a:gs pos="2917">
                      <a:srgbClr val="FFFFFF"/>
                    </a:gs>
                    <a:gs pos="30000">
                      <a:srgbClr val="FFFFFF"/>
                    </a:gs>
                  </a:gsLst>
                  <a:lin ang="5400000" scaled="0"/>
                </a:gradFill>
              </a:rPr>
              <a:t>usage</a:t>
            </a:r>
          </a:p>
          <a:p>
            <a:pPr algn="ctr" defTabSz="932239">
              <a:lnSpc>
                <a:spcPct val="90000"/>
              </a:lnSpc>
              <a:spcAft>
                <a:spcPts val="612"/>
              </a:spcAft>
            </a:pPr>
            <a:r>
              <a:rPr lang="en-US" sz="1598" dirty="0">
                <a:gradFill>
                  <a:gsLst>
                    <a:gs pos="2917">
                      <a:srgbClr val="FFFFFF"/>
                    </a:gs>
                    <a:gs pos="30000">
                      <a:srgbClr val="FFFFFF"/>
                    </a:gs>
                  </a:gsLst>
                  <a:lin ang="5400000" scaled="0"/>
                </a:gradFill>
              </a:rPr>
              <a:t>health</a:t>
            </a:r>
          </a:p>
          <a:p>
            <a:pPr algn="ctr" defTabSz="932239">
              <a:lnSpc>
                <a:spcPct val="90000"/>
              </a:lnSpc>
              <a:spcAft>
                <a:spcPts val="612"/>
              </a:spcAft>
            </a:pPr>
            <a:r>
              <a:rPr lang="en-US" sz="1598" dirty="0">
                <a:gradFill>
                  <a:gsLst>
                    <a:gs pos="2917">
                      <a:srgbClr val="FFFFFF"/>
                    </a:gs>
                    <a:gs pos="30000">
                      <a:srgbClr val="FFFFFF"/>
                    </a:gs>
                  </a:gsLst>
                  <a:lin ang="5400000" scaled="0"/>
                </a:gradFill>
              </a:rPr>
              <a:t>monetization</a:t>
            </a:r>
          </a:p>
          <a:p>
            <a:pPr algn="ctr" defTabSz="932239">
              <a:lnSpc>
                <a:spcPct val="90000"/>
              </a:lnSpc>
              <a:spcAft>
                <a:spcPts val="612"/>
              </a:spcAft>
            </a:pPr>
            <a:r>
              <a:rPr lang="en-US" sz="1598" dirty="0">
                <a:gradFill>
                  <a:gsLst>
                    <a:gs pos="2917">
                      <a:srgbClr val="FFFFFF"/>
                    </a:gs>
                    <a:gs pos="30000">
                      <a:srgbClr val="FFFFFF"/>
                    </a:gs>
                  </a:gsLst>
                  <a:lin ang="5400000" scaled="0"/>
                </a:gradFill>
              </a:rPr>
              <a:t>...</a:t>
            </a:r>
          </a:p>
        </p:txBody>
      </p:sp>
      <p:sp>
        <p:nvSpPr>
          <p:cNvPr id="10" name="TextBox 9"/>
          <p:cNvSpPr txBox="1"/>
          <p:nvPr/>
        </p:nvSpPr>
        <p:spPr>
          <a:xfrm>
            <a:off x="8427413" y="3287993"/>
            <a:ext cx="2517311" cy="1804961"/>
          </a:xfrm>
          <a:prstGeom prst="rect">
            <a:avLst/>
          </a:prstGeom>
          <a:solidFill>
            <a:srgbClr val="107C10"/>
          </a:solidFill>
          <a:ln>
            <a:solidFill>
              <a:schemeClr val="accent4">
                <a:lumMod val="50000"/>
              </a:schemeClr>
            </a:solidFill>
          </a:ln>
        </p:spPr>
        <p:txBody>
          <a:bodyPr wrap="square" lIns="186468" tIns="149175" rIns="186468" bIns="149175" rtlCol="0" anchor="ctr" anchorCtr="0">
            <a:noAutofit/>
          </a:bodyPr>
          <a:lstStyle/>
          <a:p>
            <a:pPr algn="ctr" defTabSz="932239">
              <a:lnSpc>
                <a:spcPct val="90000"/>
              </a:lnSpc>
              <a:spcAft>
                <a:spcPts val="612"/>
              </a:spcAft>
            </a:pPr>
            <a:r>
              <a:rPr lang="en-US" sz="2800" dirty="0">
                <a:gradFill>
                  <a:gsLst>
                    <a:gs pos="2917">
                      <a:srgbClr val="FFFFFF"/>
                    </a:gs>
                    <a:gs pos="30000">
                      <a:srgbClr val="FFFFFF"/>
                    </a:gs>
                  </a:gsLst>
                  <a:lin ang="5400000" scaled="0"/>
                </a:gradFill>
              </a:rPr>
              <a:t>Developer</a:t>
            </a:r>
          </a:p>
          <a:p>
            <a:pPr algn="ctr" defTabSz="932239">
              <a:lnSpc>
                <a:spcPct val="90000"/>
              </a:lnSpc>
              <a:spcAft>
                <a:spcPts val="612"/>
              </a:spcAft>
            </a:pPr>
            <a:r>
              <a:rPr lang="en-US" sz="1598" dirty="0">
                <a:gradFill>
                  <a:gsLst>
                    <a:gs pos="2917">
                      <a:srgbClr val="FFFFFF"/>
                    </a:gs>
                    <a:gs pos="30000">
                      <a:srgbClr val="FFFFFF"/>
                    </a:gs>
                  </a:gsLst>
                  <a:lin ang="5400000" scaled="0"/>
                </a:gradFill>
              </a:rPr>
              <a:t>discover</a:t>
            </a:r>
          </a:p>
          <a:p>
            <a:pPr algn="ctr" defTabSz="932239">
              <a:lnSpc>
                <a:spcPct val="90000"/>
              </a:lnSpc>
              <a:spcAft>
                <a:spcPts val="612"/>
              </a:spcAft>
            </a:pPr>
            <a:r>
              <a:rPr lang="en-US" sz="1598" dirty="0">
                <a:gradFill>
                  <a:gsLst>
                    <a:gs pos="2917">
                      <a:srgbClr val="FFFFFF"/>
                    </a:gs>
                    <a:gs pos="30000">
                      <a:srgbClr val="FFFFFF"/>
                    </a:gs>
                  </a:gsLst>
                  <a:lin ang="5400000" scaled="0"/>
                </a:gradFill>
              </a:rPr>
              <a:t>document</a:t>
            </a:r>
          </a:p>
          <a:p>
            <a:pPr algn="ctr" defTabSz="932239">
              <a:lnSpc>
                <a:spcPct val="90000"/>
              </a:lnSpc>
              <a:spcAft>
                <a:spcPts val="612"/>
              </a:spcAft>
            </a:pPr>
            <a:r>
              <a:rPr lang="en-US" sz="1598" dirty="0">
                <a:gradFill>
                  <a:gsLst>
                    <a:gs pos="2917">
                      <a:srgbClr val="FFFFFF"/>
                    </a:gs>
                    <a:gs pos="30000">
                      <a:srgbClr val="FFFFFF"/>
                    </a:gs>
                  </a:gsLst>
                  <a:lin ang="5400000" scaled="0"/>
                </a:gradFill>
              </a:rPr>
              <a:t>on-board</a:t>
            </a:r>
          </a:p>
          <a:p>
            <a:pPr algn="ctr" defTabSz="932239">
              <a:lnSpc>
                <a:spcPct val="90000"/>
              </a:lnSpc>
              <a:spcAft>
                <a:spcPts val="612"/>
              </a:spcAft>
            </a:pPr>
            <a:r>
              <a:rPr lang="en-US" sz="1598" dirty="0">
                <a:gradFill>
                  <a:gsLst>
                    <a:gs pos="2917">
                      <a:srgbClr val="FFFFFF"/>
                    </a:gs>
                    <a:gs pos="30000">
                      <a:srgbClr val="FFFFFF"/>
                    </a:gs>
                  </a:gsLst>
                  <a:lin ang="5400000" scaled="0"/>
                </a:gradFill>
              </a:rPr>
              <a:t>...</a:t>
            </a:r>
          </a:p>
        </p:txBody>
      </p:sp>
      <p:sp>
        <p:nvSpPr>
          <p:cNvPr id="5" name="Title 4"/>
          <p:cNvSpPr>
            <a:spLocks noGrp="1"/>
          </p:cNvSpPr>
          <p:nvPr>
            <p:ph type="title"/>
          </p:nvPr>
        </p:nvSpPr>
        <p:spPr/>
        <p:txBody>
          <a:bodyPr/>
          <a:lstStyle/>
          <a:p>
            <a:r>
              <a:rPr lang="en-US" dirty="0"/>
              <a:t>Azure API Management</a:t>
            </a:r>
          </a:p>
        </p:txBody>
      </p:sp>
      <p:sp>
        <p:nvSpPr>
          <p:cNvPr id="16" name="Rectangle 15"/>
          <p:cNvSpPr/>
          <p:nvPr/>
        </p:nvSpPr>
        <p:spPr>
          <a:xfrm>
            <a:off x="5881264" y="5616710"/>
            <a:ext cx="2357707" cy="1091817"/>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defTabSz="932384"/>
            <a:r>
              <a:rPr lang="en-US" sz="1836" dirty="0">
                <a:solidFill>
                  <a:srgbClr val="FFFFFF"/>
                </a:solidFill>
              </a:rPr>
              <a:t>On-prem APIs</a:t>
            </a:r>
          </a:p>
        </p:txBody>
      </p:sp>
      <p:sp>
        <p:nvSpPr>
          <p:cNvPr id="21" name="TextBox 20"/>
          <p:cNvSpPr txBox="1"/>
          <p:nvPr/>
        </p:nvSpPr>
        <p:spPr>
          <a:xfrm>
            <a:off x="983083" y="2716967"/>
            <a:ext cx="3925821" cy="515040"/>
          </a:xfrm>
          <a:prstGeom prst="rect">
            <a:avLst/>
          </a:prstGeom>
          <a:noFill/>
        </p:spPr>
        <p:txBody>
          <a:bodyPr wrap="square" lIns="182802" tIns="146241" rIns="182802" bIns="146241" rtlCol="0">
            <a:spAutoFit/>
          </a:bodyPr>
          <a:lstStyle/>
          <a:p>
            <a:pPr defTabSz="932239"/>
            <a:r>
              <a:rPr lang="en-US" sz="1428" dirty="0">
                <a:solidFill>
                  <a:srgbClr val="0078D7"/>
                </a:solidFill>
              </a:rPr>
              <a:t>AZURE </a:t>
            </a:r>
            <a:r>
              <a:rPr lang="en-US" sz="1428">
                <a:solidFill>
                  <a:srgbClr val="0078D7"/>
                </a:solidFill>
              </a:rPr>
              <a:t>API MANAGEMENT</a:t>
            </a:r>
            <a:endParaRPr lang="en-US" sz="1428" dirty="0">
              <a:solidFill>
                <a:srgbClr val="0078D7"/>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53" y="2754865"/>
            <a:ext cx="530409" cy="442486"/>
          </a:xfrm>
          <a:prstGeom prst="rect">
            <a:avLst/>
          </a:prstGeom>
        </p:spPr>
      </p:pic>
      <p:sp>
        <p:nvSpPr>
          <p:cNvPr id="24" name="Rectangle 23"/>
          <p:cNvSpPr/>
          <p:nvPr/>
        </p:nvSpPr>
        <p:spPr>
          <a:xfrm>
            <a:off x="469755" y="5616710"/>
            <a:ext cx="2357707" cy="1091817"/>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defTabSz="932384"/>
            <a:r>
              <a:rPr lang="en-US" sz="1836" dirty="0">
                <a:solidFill>
                  <a:srgbClr val="FFFFFF"/>
                </a:solidFill>
              </a:rPr>
              <a:t>APIs on Azure</a:t>
            </a:r>
          </a:p>
        </p:txBody>
      </p:sp>
      <p:sp>
        <p:nvSpPr>
          <p:cNvPr id="25" name="Rectangle 24"/>
          <p:cNvSpPr/>
          <p:nvPr/>
        </p:nvSpPr>
        <p:spPr>
          <a:xfrm>
            <a:off x="3175510" y="5616710"/>
            <a:ext cx="2357707" cy="1091817"/>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defTabSz="932384"/>
            <a:r>
              <a:rPr lang="en-US" sz="1836" dirty="0">
                <a:solidFill>
                  <a:srgbClr val="FFFFFF"/>
                </a:solidFill>
              </a:rPr>
              <a:t>Azure APIs</a:t>
            </a:r>
          </a:p>
        </p:txBody>
      </p:sp>
      <p:sp>
        <p:nvSpPr>
          <p:cNvPr id="14" name="Rectangle 13"/>
          <p:cNvSpPr/>
          <p:nvPr/>
        </p:nvSpPr>
        <p:spPr>
          <a:xfrm>
            <a:off x="428683" y="1213173"/>
            <a:ext cx="10664973" cy="10918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32384"/>
            <a:r>
              <a:rPr lang="en-US" sz="1836" b="1" dirty="0">
                <a:solidFill>
                  <a:srgbClr val="FFFFFF"/>
                </a:solidFill>
              </a:rPr>
              <a:t>API consumers</a:t>
            </a:r>
          </a:p>
        </p:txBody>
      </p:sp>
      <p:pic>
        <p:nvPicPr>
          <p:cNvPr id="15"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8802" y="6621462"/>
            <a:ext cx="1295401" cy="319672"/>
          </a:xfrm>
          <a:prstGeom prst="rect">
            <a:avLst/>
          </a:prstGeom>
        </p:spPr>
      </p:pic>
      <p:sp>
        <p:nvSpPr>
          <p:cNvPr id="17" name="Rectangle 16"/>
          <p:cNvSpPr/>
          <p:nvPr/>
        </p:nvSpPr>
        <p:spPr>
          <a:xfrm>
            <a:off x="8587018" y="5616710"/>
            <a:ext cx="2357707" cy="1091817"/>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defTabSz="932384"/>
            <a:r>
              <a:rPr lang="en-US" sz="1836" dirty="0">
                <a:solidFill>
                  <a:srgbClr val="FFFFFF"/>
                </a:solidFill>
              </a:rPr>
              <a:t>3</a:t>
            </a:r>
            <a:r>
              <a:rPr lang="en-US" sz="1836" baseline="30000" dirty="0">
                <a:solidFill>
                  <a:srgbClr val="FFFFFF"/>
                </a:solidFill>
              </a:rPr>
              <a:t>rd</a:t>
            </a:r>
            <a:r>
              <a:rPr lang="en-US" sz="1836" dirty="0">
                <a:solidFill>
                  <a:srgbClr val="FFFFFF"/>
                </a:solidFill>
              </a:rPr>
              <a:t> party APIs</a:t>
            </a:r>
          </a:p>
        </p:txBody>
      </p:sp>
    </p:spTree>
    <p:extLst>
      <p:ext uri="{BB962C8B-B14F-4D97-AF65-F5344CB8AC3E}">
        <p14:creationId xmlns:p14="http://schemas.microsoft.com/office/powerpoint/2010/main" val="134626360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9"/>
          <p:cNvSpPr/>
          <p:nvPr/>
        </p:nvSpPr>
        <p:spPr bwMode="auto">
          <a:xfrm>
            <a:off x="6210901" y="856129"/>
            <a:ext cx="2198994" cy="5917734"/>
          </a:xfrm>
          <a:prstGeom prst="rect">
            <a:avLst/>
          </a:prstGeom>
          <a:solidFill>
            <a:schemeClr val="bg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solidFill>
                <a:srgbClr val="2F3781"/>
              </a:solidFill>
            </a:endParaRPr>
          </a:p>
        </p:txBody>
      </p:sp>
      <p:sp>
        <p:nvSpPr>
          <p:cNvPr id="4" name="TextBox 101"/>
          <p:cNvSpPr txBox="1"/>
          <p:nvPr/>
        </p:nvSpPr>
        <p:spPr>
          <a:xfrm>
            <a:off x="6817424" y="68262"/>
            <a:ext cx="2144013" cy="787866"/>
          </a:xfrm>
          <a:prstGeom prst="rect">
            <a:avLst/>
          </a:prstGeom>
          <a:noFill/>
        </p:spPr>
        <p:txBody>
          <a:bodyPr wrap="square" lIns="182854" tIns="146283" rIns="182854" bIns="146283" rtlCol="0">
            <a:spAutoFit/>
          </a:bodyPr>
          <a:lstStyle/>
          <a:p>
            <a:pPr defTabSz="932597"/>
            <a:r>
              <a:rPr lang="en-US" sz="1600" b="1" dirty="0">
                <a:gradFill>
                  <a:gsLst>
                    <a:gs pos="2917">
                      <a:srgbClr val="FFFFFF"/>
                    </a:gs>
                    <a:gs pos="30000">
                      <a:srgbClr val="FFFFFF"/>
                    </a:gs>
                  </a:gsLst>
                  <a:lin ang="5400000" scaled="0"/>
                </a:gradFill>
              </a:rPr>
              <a:t>AZURE API </a:t>
            </a:r>
          </a:p>
          <a:p>
            <a:pPr defTabSz="932597"/>
            <a:r>
              <a:rPr lang="en-US" sz="1600" b="1" dirty="0">
                <a:gradFill>
                  <a:gsLst>
                    <a:gs pos="2917">
                      <a:srgbClr val="FFFFFF"/>
                    </a:gs>
                    <a:gs pos="30000">
                      <a:srgbClr val="FFFFFF"/>
                    </a:gs>
                  </a:gsLst>
                  <a:lin ang="5400000" scaled="0"/>
                </a:gradFill>
              </a:rPr>
              <a:t>MANAGEMENT</a:t>
            </a:r>
          </a:p>
        </p:txBody>
      </p:sp>
      <p:cxnSp>
        <p:nvCxnSpPr>
          <p:cNvPr id="5" name="Straight Arrow Connector 102"/>
          <p:cNvCxnSpPr/>
          <p:nvPr/>
        </p:nvCxnSpPr>
        <p:spPr>
          <a:xfrm>
            <a:off x="4936094" y="1738325"/>
            <a:ext cx="929431"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103"/>
          <p:cNvCxnSpPr/>
          <p:nvPr/>
        </p:nvCxnSpPr>
        <p:spPr>
          <a:xfrm>
            <a:off x="4921523" y="3541727"/>
            <a:ext cx="944003"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04"/>
          <p:cNvCxnSpPr/>
          <p:nvPr/>
        </p:nvCxnSpPr>
        <p:spPr>
          <a:xfrm>
            <a:off x="4936094" y="5865499"/>
            <a:ext cx="929431"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05"/>
          <p:cNvCxnSpPr/>
          <p:nvPr/>
        </p:nvCxnSpPr>
        <p:spPr>
          <a:xfrm>
            <a:off x="2475537" y="2385540"/>
            <a:ext cx="8900" cy="319966"/>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 name="Picture 106"/>
          <p:cNvPicPr>
            <a:picLocks noChangeAspect="1"/>
          </p:cNvPicPr>
          <p:nvPr/>
        </p:nvPicPr>
        <p:blipFill>
          <a:blip r:embed="rId2"/>
          <a:stretch>
            <a:fillRect/>
          </a:stretch>
        </p:blipFill>
        <p:spPr>
          <a:xfrm>
            <a:off x="1538706" y="982662"/>
            <a:ext cx="2888753" cy="992527"/>
          </a:xfrm>
          <a:prstGeom prst="rect">
            <a:avLst/>
          </a:prstGeom>
        </p:spPr>
      </p:pic>
      <p:pic>
        <p:nvPicPr>
          <p:cNvPr id="10" name="Picture 107"/>
          <p:cNvPicPr>
            <a:picLocks noChangeAspect="1"/>
          </p:cNvPicPr>
          <p:nvPr/>
        </p:nvPicPr>
        <p:blipFill>
          <a:blip r:embed="rId3"/>
          <a:stretch>
            <a:fillRect/>
          </a:stretch>
        </p:blipFill>
        <p:spPr>
          <a:xfrm>
            <a:off x="1493837" y="4938438"/>
            <a:ext cx="2898701" cy="1568134"/>
          </a:xfrm>
          <a:prstGeom prst="rect">
            <a:avLst/>
          </a:prstGeom>
        </p:spPr>
      </p:pic>
      <p:pic>
        <p:nvPicPr>
          <p:cNvPr id="11" name="Picture 108"/>
          <p:cNvPicPr>
            <a:picLocks noChangeAspect="1"/>
          </p:cNvPicPr>
          <p:nvPr/>
        </p:nvPicPr>
        <p:blipFill>
          <a:blip r:embed="rId4"/>
          <a:stretch>
            <a:fillRect/>
          </a:stretch>
        </p:blipFill>
        <p:spPr>
          <a:xfrm>
            <a:off x="6642763" y="2912497"/>
            <a:ext cx="1330781" cy="1166998"/>
          </a:xfrm>
          <a:prstGeom prst="rect">
            <a:avLst/>
          </a:prstGeom>
        </p:spPr>
      </p:pic>
      <p:sp>
        <p:nvSpPr>
          <p:cNvPr id="13" name="TextBox 110"/>
          <p:cNvSpPr txBox="1"/>
          <p:nvPr/>
        </p:nvSpPr>
        <p:spPr>
          <a:xfrm>
            <a:off x="6267972" y="6245278"/>
            <a:ext cx="2141923" cy="338554"/>
          </a:xfrm>
          <a:prstGeom prst="rect">
            <a:avLst/>
          </a:prstGeom>
          <a:noFill/>
        </p:spPr>
        <p:txBody>
          <a:bodyPr wrap="square" rtlCol="0">
            <a:spAutoFit/>
          </a:bodyPr>
          <a:lstStyle/>
          <a:p>
            <a:pPr algn="ctr" defTabSz="932597"/>
            <a:r>
              <a:rPr lang="en-US" sz="1600" dirty="0">
                <a:solidFill>
                  <a:srgbClr val="FFFFFF"/>
                </a:solidFill>
              </a:rPr>
              <a:t>Publisher portal</a:t>
            </a:r>
          </a:p>
        </p:txBody>
      </p:sp>
      <p:sp>
        <p:nvSpPr>
          <p:cNvPr id="14" name="TextBox 111"/>
          <p:cNvSpPr txBox="1"/>
          <p:nvPr/>
        </p:nvSpPr>
        <p:spPr>
          <a:xfrm>
            <a:off x="6648972" y="4106862"/>
            <a:ext cx="1327570" cy="338554"/>
          </a:xfrm>
          <a:prstGeom prst="rect">
            <a:avLst/>
          </a:prstGeom>
          <a:noFill/>
        </p:spPr>
        <p:txBody>
          <a:bodyPr wrap="square" rtlCol="0">
            <a:spAutoFit/>
          </a:bodyPr>
          <a:lstStyle/>
          <a:p>
            <a:pPr algn="ctr" defTabSz="932597"/>
            <a:r>
              <a:rPr lang="en-US" sz="1600" dirty="0">
                <a:solidFill>
                  <a:srgbClr val="FFFFFF"/>
                </a:solidFill>
              </a:rPr>
              <a:t>Gateway</a:t>
            </a:r>
          </a:p>
        </p:txBody>
      </p:sp>
      <p:sp>
        <p:nvSpPr>
          <p:cNvPr id="15" name="TextBox 112"/>
          <p:cNvSpPr txBox="1"/>
          <p:nvPr/>
        </p:nvSpPr>
        <p:spPr>
          <a:xfrm>
            <a:off x="6191772" y="2049462"/>
            <a:ext cx="2246877" cy="338554"/>
          </a:xfrm>
          <a:prstGeom prst="rect">
            <a:avLst/>
          </a:prstGeom>
          <a:noFill/>
        </p:spPr>
        <p:txBody>
          <a:bodyPr wrap="square" rtlCol="0">
            <a:spAutoFit/>
          </a:bodyPr>
          <a:lstStyle/>
          <a:p>
            <a:pPr algn="ctr" defTabSz="932597"/>
            <a:r>
              <a:rPr lang="en-US" sz="1600" dirty="0">
                <a:solidFill>
                  <a:srgbClr val="FFFFFF"/>
                </a:solidFill>
              </a:rPr>
              <a:t>Developer Portal</a:t>
            </a:r>
          </a:p>
        </p:txBody>
      </p:sp>
      <p:sp>
        <p:nvSpPr>
          <p:cNvPr id="16" name="TextBox 113"/>
          <p:cNvSpPr txBox="1"/>
          <p:nvPr/>
        </p:nvSpPr>
        <p:spPr>
          <a:xfrm>
            <a:off x="2053703" y="1998230"/>
            <a:ext cx="2183334" cy="338554"/>
          </a:xfrm>
          <a:prstGeom prst="rect">
            <a:avLst/>
          </a:prstGeom>
          <a:noFill/>
        </p:spPr>
        <p:txBody>
          <a:bodyPr wrap="square" rtlCol="0">
            <a:spAutoFit/>
          </a:bodyPr>
          <a:lstStyle/>
          <a:p>
            <a:pPr defTabSz="932597"/>
            <a:r>
              <a:rPr lang="en-US" sz="1600" dirty="0">
                <a:solidFill>
                  <a:srgbClr val="FFFFFF"/>
                </a:solidFill>
              </a:rPr>
              <a:t>APP DEVELOPERS</a:t>
            </a:r>
          </a:p>
        </p:txBody>
      </p:sp>
      <p:sp>
        <p:nvSpPr>
          <p:cNvPr id="17" name="TextBox 114"/>
          <p:cNvSpPr txBox="1"/>
          <p:nvPr/>
        </p:nvSpPr>
        <p:spPr>
          <a:xfrm>
            <a:off x="1963955" y="4490815"/>
            <a:ext cx="958427" cy="338554"/>
          </a:xfrm>
          <a:prstGeom prst="rect">
            <a:avLst/>
          </a:prstGeom>
          <a:noFill/>
        </p:spPr>
        <p:txBody>
          <a:bodyPr wrap="square" rtlCol="0">
            <a:spAutoFit/>
          </a:bodyPr>
          <a:lstStyle/>
          <a:p>
            <a:pPr defTabSz="932597"/>
            <a:r>
              <a:rPr lang="en-US" sz="1600" dirty="0">
                <a:solidFill>
                  <a:srgbClr val="FFFFFF"/>
                </a:solidFill>
              </a:rPr>
              <a:t>APPS</a:t>
            </a:r>
          </a:p>
        </p:txBody>
      </p:sp>
      <p:sp>
        <p:nvSpPr>
          <p:cNvPr id="18" name="TextBox 115"/>
          <p:cNvSpPr txBox="1"/>
          <p:nvPr/>
        </p:nvSpPr>
        <p:spPr>
          <a:xfrm>
            <a:off x="1722476" y="6506572"/>
            <a:ext cx="2001720" cy="338554"/>
          </a:xfrm>
          <a:prstGeom prst="rect">
            <a:avLst/>
          </a:prstGeom>
          <a:noFill/>
        </p:spPr>
        <p:txBody>
          <a:bodyPr wrap="square" rtlCol="0">
            <a:spAutoFit/>
          </a:bodyPr>
          <a:lstStyle/>
          <a:p>
            <a:pPr defTabSz="932597"/>
            <a:r>
              <a:rPr lang="en-US" sz="1600" dirty="0">
                <a:solidFill>
                  <a:srgbClr val="FFFFFF"/>
                </a:solidFill>
              </a:rPr>
              <a:t>API PUBLISHERS</a:t>
            </a:r>
          </a:p>
        </p:txBody>
      </p:sp>
      <p:pic>
        <p:nvPicPr>
          <p:cNvPr id="19" name="Picture 116"/>
          <p:cNvPicPr>
            <a:picLocks noChangeAspect="1"/>
          </p:cNvPicPr>
          <p:nvPr/>
        </p:nvPicPr>
        <p:blipFill>
          <a:blip r:embed="rId5"/>
          <a:stretch>
            <a:fillRect/>
          </a:stretch>
        </p:blipFill>
        <p:spPr>
          <a:xfrm>
            <a:off x="1607441" y="3113133"/>
            <a:ext cx="2374532" cy="1377682"/>
          </a:xfrm>
          <a:prstGeom prst="rect">
            <a:avLst/>
          </a:prstGeom>
        </p:spPr>
      </p:pic>
      <p:cxnSp>
        <p:nvCxnSpPr>
          <p:cNvPr id="20" name="Straight Arrow Connector 118"/>
          <p:cNvCxnSpPr/>
          <p:nvPr/>
        </p:nvCxnSpPr>
        <p:spPr>
          <a:xfrm>
            <a:off x="8676769" y="3573875"/>
            <a:ext cx="944003"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Picture 120"/>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6098652" y="220662"/>
            <a:ext cx="650145" cy="542374"/>
          </a:xfrm>
          <a:prstGeom prst="rect">
            <a:avLst/>
          </a:prstGeom>
        </p:spPr>
      </p:pic>
      <p:sp>
        <p:nvSpPr>
          <p:cNvPr id="24" name="TextBox 123"/>
          <p:cNvSpPr txBox="1"/>
          <p:nvPr/>
        </p:nvSpPr>
        <p:spPr>
          <a:xfrm>
            <a:off x="10081924" y="4225508"/>
            <a:ext cx="917239" cy="338554"/>
          </a:xfrm>
          <a:prstGeom prst="rect">
            <a:avLst/>
          </a:prstGeom>
          <a:noFill/>
        </p:spPr>
        <p:txBody>
          <a:bodyPr wrap="none" rtlCol="0">
            <a:spAutoFit/>
          </a:bodyPr>
          <a:lstStyle/>
          <a:p>
            <a:pPr algn="ctr" defTabSz="932597"/>
            <a:r>
              <a:rPr lang="en-US" sz="1600" dirty="0">
                <a:solidFill>
                  <a:srgbClr val="FFFFFF"/>
                </a:solidFill>
              </a:rPr>
              <a:t>API App</a:t>
            </a:r>
          </a:p>
        </p:txBody>
      </p:sp>
      <p:pic>
        <p:nvPicPr>
          <p:cNvPr id="26"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66437" y="6621662"/>
            <a:ext cx="1295401" cy="319672"/>
          </a:xfrm>
          <a:prstGeom prst="rect">
            <a:avLst/>
          </a:prstGeom>
        </p:spPr>
      </p:pic>
      <p:pic>
        <p:nvPicPr>
          <p:cNvPr id="27"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80307" y="3176129"/>
            <a:ext cx="903742" cy="974946"/>
          </a:xfrm>
          <a:prstGeom prst="rect">
            <a:avLst/>
          </a:prstGeom>
        </p:spPr>
      </p:pic>
      <p:pic>
        <p:nvPicPr>
          <p:cNvPr id="28" name="Afbeelding 27"/>
          <p:cNvPicPr>
            <a:picLocks noChangeAspect="1"/>
          </p:cNvPicPr>
          <p:nvPr/>
        </p:nvPicPr>
        <p:blipFill>
          <a:blip r:embed="rId9"/>
          <a:stretch>
            <a:fillRect/>
          </a:stretch>
        </p:blipFill>
        <p:spPr>
          <a:xfrm>
            <a:off x="6577976" y="989268"/>
            <a:ext cx="1385525" cy="1060193"/>
          </a:xfrm>
          <a:prstGeom prst="rect">
            <a:avLst/>
          </a:prstGeom>
        </p:spPr>
      </p:pic>
      <p:pic>
        <p:nvPicPr>
          <p:cNvPr id="30" name="Afbeelding 29"/>
          <p:cNvPicPr>
            <a:picLocks noChangeAspect="1"/>
          </p:cNvPicPr>
          <p:nvPr/>
        </p:nvPicPr>
        <p:blipFill>
          <a:blip r:embed="rId10"/>
          <a:stretch>
            <a:fillRect/>
          </a:stretch>
        </p:blipFill>
        <p:spPr>
          <a:xfrm>
            <a:off x="6642676" y="5095170"/>
            <a:ext cx="1392513" cy="1065540"/>
          </a:xfrm>
          <a:prstGeom prst="rect">
            <a:avLst/>
          </a:prstGeom>
        </p:spPr>
      </p:pic>
    </p:spTree>
    <p:extLst>
      <p:ext uri="{BB962C8B-B14F-4D97-AF65-F5344CB8AC3E}">
        <p14:creationId xmlns:p14="http://schemas.microsoft.com/office/powerpoint/2010/main" val="8539939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Pricing</a:t>
            </a:r>
          </a:p>
        </p:txBody>
      </p:sp>
      <p:pic>
        <p:nvPicPr>
          <p:cNvPr id="3" name="Afbeelding 2"/>
          <p:cNvPicPr>
            <a:picLocks noChangeAspect="1"/>
          </p:cNvPicPr>
          <p:nvPr/>
        </p:nvPicPr>
        <p:blipFill>
          <a:blip r:embed="rId2"/>
          <a:stretch>
            <a:fillRect/>
          </a:stretch>
        </p:blipFill>
        <p:spPr>
          <a:xfrm>
            <a:off x="1951037" y="1219663"/>
            <a:ext cx="10491851" cy="5774862"/>
          </a:xfrm>
          <a:prstGeom prst="rect">
            <a:avLst/>
          </a:prstGeom>
        </p:spPr>
      </p:pic>
    </p:spTree>
    <p:extLst>
      <p:ext uri="{BB962C8B-B14F-4D97-AF65-F5344CB8AC3E}">
        <p14:creationId xmlns:p14="http://schemas.microsoft.com/office/powerpoint/2010/main" val="7024171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571500" indent="-571500"/>
            <a:r>
              <a:rPr lang="nl-NL" dirty="0" err="1"/>
              <a:t>Securing</a:t>
            </a:r>
            <a:r>
              <a:rPr lang="nl-NL" dirty="0"/>
              <a:t> </a:t>
            </a:r>
            <a:r>
              <a:rPr lang="nl-NL" dirty="0" err="1"/>
              <a:t>your</a:t>
            </a:r>
            <a:r>
              <a:rPr lang="nl-NL" dirty="0"/>
              <a:t> API App </a:t>
            </a:r>
            <a:r>
              <a:rPr lang="nl-NL" dirty="0" err="1"/>
              <a:t>with</a:t>
            </a:r>
            <a:r>
              <a:rPr lang="nl-NL" dirty="0"/>
              <a:t> API Management</a:t>
            </a:r>
          </a:p>
        </p:txBody>
      </p:sp>
      <p:sp>
        <p:nvSpPr>
          <p:cNvPr id="5" name="Title 2"/>
          <p:cNvSpPr txBox="1">
            <a:spLocks/>
          </p:cNvSpPr>
          <p:nvPr/>
        </p:nvSpPr>
        <p:spPr>
          <a:xfrm>
            <a:off x="286356" y="2127558"/>
            <a:ext cx="11889564" cy="136970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nl-NL" sz="8800"/>
              <a:t>Demo</a:t>
            </a:r>
          </a:p>
        </p:txBody>
      </p:sp>
      <p:sp>
        <p:nvSpPr>
          <p:cNvPr id="88" name="TextBox 13"/>
          <p:cNvSpPr txBox="1"/>
          <p:nvPr/>
        </p:nvSpPr>
        <p:spPr>
          <a:xfrm>
            <a:off x="5145332" y="3121632"/>
            <a:ext cx="1827143"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Requests</a:t>
            </a:r>
          </a:p>
        </p:txBody>
      </p:sp>
      <p:sp>
        <p:nvSpPr>
          <p:cNvPr id="90" name="Freeform 99"/>
          <p:cNvSpPr>
            <a:spLocks/>
          </p:cNvSpPr>
          <p:nvPr/>
        </p:nvSpPr>
        <p:spPr bwMode="black">
          <a:xfrm>
            <a:off x="6740518" y="2660997"/>
            <a:ext cx="416793" cy="288911"/>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1" name="TextBox 18"/>
          <p:cNvSpPr txBox="1"/>
          <p:nvPr/>
        </p:nvSpPr>
        <p:spPr>
          <a:xfrm>
            <a:off x="6977710" y="3177378"/>
            <a:ext cx="232940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rgbClr val="FFFFFF"/>
                    </a:gs>
                    <a:gs pos="30000">
                      <a:srgbClr val="FFFFFF"/>
                    </a:gs>
                  </a:gsLst>
                  <a:lin ang="5400000" scaled="0"/>
                </a:gradFill>
              </a:rPr>
              <a:t>API Management</a:t>
            </a:r>
          </a:p>
        </p:txBody>
      </p:sp>
      <p:pic>
        <p:nvPicPr>
          <p:cNvPr id="95" name="Picture 1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73842" y="2581060"/>
            <a:ext cx="540571" cy="540571"/>
          </a:xfrm>
          <a:prstGeom prst="rect">
            <a:avLst/>
          </a:prstGeom>
        </p:spPr>
      </p:pic>
      <p:sp>
        <p:nvSpPr>
          <p:cNvPr id="43" name="Freeform 99"/>
          <p:cNvSpPr>
            <a:spLocks/>
          </p:cNvSpPr>
          <p:nvPr/>
        </p:nvSpPr>
        <p:spPr bwMode="black">
          <a:xfrm>
            <a:off x="8991174" y="2642410"/>
            <a:ext cx="416793" cy="288911"/>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pic>
        <p:nvPicPr>
          <p:cNvPr id="44" name="Afbeelding 43"/>
          <p:cNvPicPr>
            <a:picLocks noChangeAspect="1"/>
          </p:cNvPicPr>
          <p:nvPr/>
        </p:nvPicPr>
        <p:blipFill>
          <a:blip r:embed="rId4">
            <a:biLevel thresh="25000"/>
          </a:blip>
          <a:stretch>
            <a:fillRect/>
          </a:stretch>
        </p:blipFill>
        <p:spPr>
          <a:xfrm>
            <a:off x="9752571" y="2443325"/>
            <a:ext cx="812728" cy="883842"/>
          </a:xfrm>
          <a:prstGeom prst="rect">
            <a:avLst/>
          </a:prstGeom>
        </p:spPr>
      </p:pic>
      <p:pic>
        <p:nvPicPr>
          <p:cNvPr id="45" name="Picture 28"/>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597967" y="2324533"/>
            <a:ext cx="996924" cy="996924"/>
          </a:xfrm>
          <a:prstGeom prst="rect">
            <a:avLst/>
          </a:prstGeom>
        </p:spPr>
      </p:pic>
      <p:sp>
        <p:nvSpPr>
          <p:cNvPr id="46" name="TextBox 18"/>
          <p:cNvSpPr txBox="1"/>
          <p:nvPr/>
        </p:nvSpPr>
        <p:spPr>
          <a:xfrm>
            <a:off x="8931391" y="3247432"/>
            <a:ext cx="232940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rgbClr val="FFFFFF"/>
                    </a:gs>
                    <a:gs pos="30000">
                      <a:srgbClr val="FFFFFF"/>
                    </a:gs>
                  </a:gsLst>
                  <a:lin ang="5400000" scaled="0"/>
                </a:gradFill>
              </a:rPr>
              <a:t>API App</a:t>
            </a:r>
          </a:p>
        </p:txBody>
      </p:sp>
      <p:sp>
        <p:nvSpPr>
          <p:cNvPr id="47" name="Tijdelijke aanduiding voor tekst 2"/>
          <p:cNvSpPr txBox="1">
            <a:spLocks/>
          </p:cNvSpPr>
          <p:nvPr/>
        </p:nvSpPr>
        <p:spPr>
          <a:xfrm>
            <a:off x="1874837" y="4487862"/>
            <a:ext cx="6324600" cy="27432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eaLnBrk="0" fontAlgn="base" hangingPunct="0">
              <a:spcAft>
                <a:spcPct val="0"/>
              </a:spcAft>
              <a:buClr>
                <a:schemeClr val="tx1"/>
              </a:buClr>
              <a:buSzPct val="130000"/>
              <a:buFont typeface="Wingdings" panose="05000000000000000000" pitchFamily="2" charset="2"/>
              <a:buChar char="§"/>
              <a:defRPr/>
            </a:pPr>
            <a:r>
              <a:rPr lang="en-US" sz="2400" dirty="0"/>
              <a:t>Add a new API to API Management</a:t>
            </a:r>
          </a:p>
          <a:p>
            <a:pPr defTabSz="914400" eaLnBrk="0" fontAlgn="base" hangingPunct="0">
              <a:spcAft>
                <a:spcPct val="0"/>
              </a:spcAft>
              <a:buClr>
                <a:schemeClr val="tx1"/>
              </a:buClr>
              <a:buSzPct val="130000"/>
              <a:buFont typeface="Wingdings" panose="05000000000000000000" pitchFamily="2" charset="2"/>
              <a:buChar char="§"/>
              <a:defRPr/>
            </a:pPr>
            <a:r>
              <a:rPr lang="en-US" sz="2400" dirty="0"/>
              <a:t>Add API to the product</a:t>
            </a:r>
          </a:p>
          <a:p>
            <a:pPr defTabSz="914400" eaLnBrk="0" fontAlgn="base" hangingPunct="0">
              <a:spcAft>
                <a:spcPct val="0"/>
              </a:spcAft>
              <a:buClr>
                <a:schemeClr val="tx1"/>
              </a:buClr>
              <a:buSzPct val="130000"/>
              <a:buFont typeface="Wingdings" panose="05000000000000000000" pitchFamily="2" charset="2"/>
              <a:buChar char="§"/>
              <a:defRPr/>
            </a:pPr>
            <a:r>
              <a:rPr lang="en-US" sz="2400" dirty="0"/>
              <a:t>Policies</a:t>
            </a:r>
          </a:p>
          <a:p>
            <a:pPr defTabSz="914400" eaLnBrk="0" fontAlgn="base" hangingPunct="0">
              <a:spcAft>
                <a:spcPct val="0"/>
              </a:spcAft>
              <a:buClr>
                <a:schemeClr val="tx1"/>
              </a:buClr>
              <a:buSzPct val="130000"/>
              <a:buFont typeface="Wingdings" panose="05000000000000000000" pitchFamily="2" charset="2"/>
              <a:buChar char="§"/>
              <a:defRPr/>
            </a:pPr>
            <a:r>
              <a:rPr lang="en-US" sz="2400" dirty="0"/>
              <a:t>Developer Portal</a:t>
            </a:r>
          </a:p>
        </p:txBody>
      </p:sp>
      <p:pic>
        <p:nvPicPr>
          <p:cNvPr id="13"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6437" y="6634819"/>
            <a:ext cx="1295401" cy="319672"/>
          </a:xfrm>
          <a:prstGeom prst="rect">
            <a:avLst/>
          </a:prstGeom>
        </p:spPr>
      </p:pic>
    </p:spTree>
    <p:extLst>
      <p:ext uri="{BB962C8B-B14F-4D97-AF65-F5344CB8AC3E}">
        <p14:creationId xmlns:p14="http://schemas.microsoft.com/office/powerpoint/2010/main" val="2450190203"/>
      </p:ext>
    </p:extLst>
  </p:cSld>
  <p:clrMapOvr>
    <a:masterClrMapping/>
  </p:clrMapOvr>
  <p:transition>
    <p:fade/>
  </p:transition>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2919AEDD-0101-441B-B6AF-1CDAE3B8CD78}"/>
    </a:ext>
  </a:ext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3D8EA723-330F-4CE4-9E9B-7A3528C3E25F}"/>
    </a:ext>
  </a:extLst>
</a:theme>
</file>

<file path=ppt/theme/theme3.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4A547913-FDF7-4DFF-9D24-2FF6685A0CA8}"/>
    </a:ext>
  </a:extLst>
</a:theme>
</file>

<file path=ppt/theme/theme4.xml><?xml version="1.0" encoding="utf-8"?>
<a:theme xmlns:a="http://schemas.openxmlformats.org/drawingml/2006/main" name="2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870308F8-E0CB-4103-848C-306E67E28446}" vid="{7645BF26-5E45-428D-8A8C-D391F4476141}"/>
    </a:ext>
  </a:extLst>
</a:theme>
</file>

<file path=ppt/theme/theme5.xml><?xml version="1.0" encoding="utf-8"?>
<a:theme xmlns:a="http://schemas.openxmlformats.org/drawingml/2006/main" name="3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id="{08B3FEDF-27CE-477E-A1F2-9805036CC047}" vid="{CD0BEC05-913A-4A4A-B174-12DECD18D25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d12e2661e9634d9aa98bbb375f31aced>
    <Event_x0020_Start_x0020_Date xmlns="01c77077-aee4-4b5f-bd4e-9cd40a6fff29">2016-09-25T07:00:00+00:00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iaa5f83406f94009a0f6a3e890699ff7>
    <External_x0020_Speaker xmlns="01c77077-aee4-4b5f-bd4e-9cd40a6fff29">Daniel Roth</External_x0020_Speaker>
    <m6878b9dd7994da4ba144f95347d99c6 xmlns="01c77077-aee4-4b5f-bd4e-9cd40a6fff29">
      <Terms xmlns="http://schemas.microsoft.com/office/infopath/2007/PartnerControls"/>
    </m6878b9dd7994da4ba144f95347d99c6>
    <Presentation_x0020_Date xmlns="01c77077-aee4-4b5f-bd4e-9cd40a6fff29">2016-09-27T04:00:00+00:00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mb2e01f7e2d8413988e28e59aa226eec>
    <MS_x0020_Content_x0020_Owner xmlns="01c77077-aee4-4b5f-bd4e-9cd40a6fff29">
      <UserInfo>
        <DisplayName/>
        <AccountId xsi:nil="true"/>
        <AccountType/>
      </UserInfo>
    </MS_x0020_Content_x0020_Owner>
    <Session_x0020_Code xmlns="01c77077-aee4-4b5f-bd4e-9cd40a6fff29">BRK2191</Session_x0020_Code>
    <Event_x0020_End_x0020_Date xmlns="01c77077-aee4-4b5f-bd4e-9cd40a6fff29">2016-09-30T07:00:00+00:00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2016</TermName>
          <TermId xmlns="http://schemas.microsoft.com/office/infopath/2007/PartnerControls">18f2cfef-147f-4980-92a7-a1997619bab5</TermId>
        </TermInfo>
      </Terms>
    </TaxKeywordTaxHTField>
    <TaxCatchAll xmlns="230e9df3-be65-4c73-a93b-d1236ebd677e">
      <Value>174</Value>
      <Value>177</Value>
      <Value>176</Value>
      <Value>175</Value>
    </TaxCatchAll>
    <NumberofDownloads xmlns="230e9df3-be65-4c73-a93b-d1236ebd677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D8F288A-5131-4E80-AB86-F10FC03738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8ff673fc-3231-4e3a-893b-6d7f7cd32766"/>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01c77077-aee4-4b5f-bd4e-9cd40a6fff29"/>
    <ds:schemaRef ds:uri="230e9df3-be65-4c73-a93b-d1236ebd677e"/>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Microsoft_2016_16x9_Template</Template>
  <TotalTime>7692</TotalTime>
  <Words>980</Words>
  <Application>Microsoft Office PowerPoint</Application>
  <PresentationFormat>Aangepast</PresentationFormat>
  <Paragraphs>137</Paragraphs>
  <Slides>10</Slides>
  <Notes>7</Notes>
  <HiddenSlides>0</HiddenSlides>
  <MMClips>0</MMClips>
  <ScaleCrop>false</ScaleCrop>
  <HeadingPairs>
    <vt:vector size="6" baseType="variant">
      <vt:variant>
        <vt:lpstr>Gebruikte lettertypen</vt:lpstr>
      </vt:variant>
      <vt:variant>
        <vt:i4>5</vt:i4>
      </vt:variant>
      <vt:variant>
        <vt:lpstr>Thema</vt:lpstr>
      </vt:variant>
      <vt:variant>
        <vt:i4>5</vt:i4>
      </vt:variant>
      <vt:variant>
        <vt:lpstr>Diatitels</vt:lpstr>
      </vt:variant>
      <vt:variant>
        <vt:i4>10</vt:i4>
      </vt:variant>
    </vt:vector>
  </HeadingPairs>
  <TitlesOfParts>
    <vt:vector size="20" baseType="lpstr">
      <vt:lpstr>Arial</vt:lpstr>
      <vt:lpstr>Consolas</vt:lpstr>
      <vt:lpstr>Segoe UI</vt:lpstr>
      <vt:lpstr>Segoe UI Light</vt:lpstr>
      <vt:lpstr>Wingdings</vt:lpstr>
      <vt:lpstr>5-50002_Ignite_Breakout_Template</vt:lpstr>
      <vt:lpstr>6-30537_Envision 2016 Concurrent Template_Dark</vt:lpstr>
      <vt:lpstr>1_5-50002_Ignite_Breakout_Template</vt:lpstr>
      <vt:lpstr>2_5-50002_Ignite_Breakout_Template</vt:lpstr>
      <vt:lpstr>3_5-50002_Ignite_Breakout_Template</vt:lpstr>
      <vt:lpstr>PowerPoint-presentatie</vt:lpstr>
      <vt:lpstr>Meet Tomasso Groenendijk</vt:lpstr>
      <vt:lpstr>Overview</vt:lpstr>
      <vt:lpstr>APIs and API economy</vt:lpstr>
      <vt:lpstr>APIs as products</vt:lpstr>
      <vt:lpstr>Azure API Management</vt:lpstr>
      <vt:lpstr>PowerPoint-presentatie</vt:lpstr>
      <vt:lpstr>Pricing</vt:lpstr>
      <vt:lpstr>Securing your API App with API Management</vt:lpstr>
      <vt:lpstr>Questions?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web development with Microsoft ASP.NET Core 1.0</dc:title>
  <dc:subject>&lt;Speech title here&gt;</dc:subject>
  <dc:creator>Daniel Roth</dc:creator>
  <cp:keywords>Microsoft 2016</cp:keywords>
  <dc:description>Template: Mitchell Derrey, Silverfox Productions_x000d_
Formatting: _x000d_
Audience Type:</dc:description>
  <cp:lastModifiedBy>Tomasso Groenendijk</cp:lastModifiedBy>
  <cp:revision>134</cp:revision>
  <dcterms:created xsi:type="dcterms:W3CDTF">2016-09-19T16:52:28Z</dcterms:created>
  <dcterms:modified xsi:type="dcterms:W3CDTF">2017-04-21T14:52:22Z</dcterms:modified>
  <cp:category>Microsoft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ies>
</file>