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lBirdAU/MailBi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04800" y="1685337"/>
            <a:ext cx="8609129" cy="2124663"/>
            <a:chOff x="0" y="-295863"/>
            <a:chExt cx="8609129" cy="2124663"/>
          </a:xfrm>
        </p:grpSpPr>
        <p:grpSp>
          <p:nvGrpSpPr>
            <p:cNvPr id="121" name="Group 120"/>
            <p:cNvGrpSpPr/>
            <p:nvPr/>
          </p:nvGrpSpPr>
          <p:grpSpPr>
            <a:xfrm>
              <a:off x="0" y="-295863"/>
              <a:ext cx="8609129" cy="2124663"/>
              <a:chOff x="0" y="-295863"/>
              <a:chExt cx="8609129" cy="212466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0"/>
                <a:ext cx="8609129" cy="1828800"/>
                <a:chOff x="0" y="0"/>
                <a:chExt cx="8609129" cy="1828800"/>
              </a:xfrm>
            </p:grpSpPr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2235"/>
                <a:stretch/>
              </p:blipFill>
              <p:spPr bwMode="auto">
                <a:xfrm>
                  <a:off x="0" y="0"/>
                  <a:ext cx="8609129" cy="1828800"/>
                </a:xfrm>
                <a:prstGeom prst="rect">
                  <a:avLst/>
                </a:prstGeom>
                <a:solidFill>
                  <a:sysClr val="windowText" lastClr="000000"/>
                </a:solidFill>
                <a:ln>
                  <a:noFill/>
                </a:ln>
                <a:extLst/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2849562" y="228600"/>
                  <a:ext cx="426720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75000"/>
                        </a:srgbClr>
                      </a:solidFill>
                      <a:effectLst/>
                      <a:uLnTx/>
                      <a:uFillTx/>
                      <a:latin typeface="Postmaster" pitchFamily="2" charset="0"/>
                    </a:rPr>
                    <a:t>MailBird</a:t>
                  </a: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rot="5715997">
                  <a:off x="1175221" y="256121"/>
                  <a:ext cx="985058" cy="645590"/>
                </a:xfrm>
                <a:prstGeom prst="arc">
                  <a:avLst>
                    <a:gd name="adj1" fmla="val 14681540"/>
                    <a:gd name="adj2" fmla="val 19501789"/>
                  </a:avLst>
                </a:prstGeom>
                <a:noFill/>
                <a:ln w="19050" cap="flat" cmpd="sng" algn="ctr">
                  <a:solidFill>
                    <a:srgbClr val="C491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pic>
              <p:nvPicPr>
                <p:cNvPr id="146" name="Picture 6" descr="http://www.clker.com/cliparts/c/6/0/3/11970931211841280223BenBois_French_parcel_post.svg.me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34100" y1="91333" x2="34100" y2="91333"/>
                              <a14:foregroundMark x1="49808" y1="97000" x2="49808" y2="97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84416">
                  <a:off x="1706532" y="709545"/>
                  <a:ext cx="419438" cy="482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Oval 146"/>
                <p:cNvSpPr/>
                <p:nvPr/>
              </p:nvSpPr>
              <p:spPr>
                <a:xfrm>
                  <a:off x="2560002" y="950603"/>
                  <a:ext cx="214881" cy="21966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767611" y="977660"/>
                  <a:ext cx="304800" cy="235789"/>
                </a:xfrm>
                <a:custGeom>
                  <a:avLst/>
                  <a:gdLst>
                    <a:gd name="connsiteX0" fmla="*/ 0 w 304800"/>
                    <a:gd name="connsiteY0" fmla="*/ 0 h 235789"/>
                    <a:gd name="connsiteX1" fmla="*/ 63260 w 304800"/>
                    <a:gd name="connsiteY1" fmla="*/ 15527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  <a:gd name="connsiteX0" fmla="*/ 0 w 304800"/>
                    <a:gd name="connsiteY0" fmla="*/ 0 h 235789"/>
                    <a:gd name="connsiteX1" fmla="*/ 70880 w 304800"/>
                    <a:gd name="connsiteY1" fmla="*/ 20480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235789">
                      <a:moveTo>
                        <a:pt x="0" y="0"/>
                      </a:moveTo>
                      <a:cubicBezTo>
                        <a:pt x="6230" y="57989"/>
                        <a:pt x="20080" y="165508"/>
                        <a:pt x="70880" y="204806"/>
                      </a:cubicBezTo>
                      <a:cubicBezTo>
                        <a:pt x="121680" y="244104"/>
                        <a:pt x="265813" y="230625"/>
                        <a:pt x="304800" y="235789"/>
                      </a:cubicBezTo>
                      <a:lnTo>
                        <a:pt x="304800" y="235789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84547" y="-295863"/>
                <a:ext cx="1654920" cy="1506126"/>
                <a:chOff x="915399" y="47038"/>
                <a:chExt cx="1654920" cy="1506126"/>
              </a:xfrm>
              <a:scene3d>
                <a:camera prst="perspectiveContrastingLeftFacing">
                  <a:rot lat="18643866" lon="17374432" rev="5104693"/>
                </a:camera>
                <a:lightRig rig="threePt" dir="t"/>
              </a:scene3d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554162" y="11430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44562" y="592098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63762" y="592275"/>
                  <a:ext cx="381000" cy="381000"/>
                </a:xfrm>
                <a:prstGeom prst="ellipse">
                  <a:avLst/>
                </a:prstGeom>
                <a:noFill/>
                <a:ln w="38100" cap="sq" cmpd="sng" algn="ctr">
                  <a:solidFill>
                    <a:sysClr val="window" lastClr="FFFFFF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554162" y="762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8" idx="4"/>
                  <a:endCxn id="125" idx="0"/>
                </p:cNvCxnSpPr>
                <p:nvPr/>
              </p:nvCxnSpPr>
              <p:spPr>
                <a:xfrm>
                  <a:off x="1744662" y="457200"/>
                  <a:ext cx="0" cy="6858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26" idx="6"/>
                  <a:endCxn id="127" idx="2"/>
                </p:cNvCxnSpPr>
                <p:nvPr/>
              </p:nvCxnSpPr>
              <p:spPr>
                <a:xfrm>
                  <a:off x="1325562" y="782598"/>
                  <a:ext cx="838200" cy="17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2511993" y="726996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 rot="10800000">
                  <a:off x="915399" y="761922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9" name="Isosceles Triangle 138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 rot="16200000" flipH="1">
                  <a:off x="1707556" y="14882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7" name="Isosceles Triangle 136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16200000" flipH="1">
                  <a:off x="1691672" y="404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6" name="Isosceles Triangle 135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cxnSp>
          <p:nvCxnSpPr>
            <p:cNvPr id="122" name="Straight Connector 121"/>
            <p:cNvCxnSpPr/>
            <p:nvPr/>
          </p:nvCxnSpPr>
          <p:spPr>
            <a:xfrm flipV="1">
              <a:off x="3060909" y="1211194"/>
              <a:ext cx="3886200" cy="1176"/>
            </a:xfrm>
            <a:prstGeom prst="line">
              <a:avLst/>
            </a:pr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Mail Delivery Drone</a:t>
            </a:r>
          </a:p>
          <a:p>
            <a:r>
              <a:rPr lang="en-US" sz="2400" dirty="0" smtClean="0"/>
              <a:t>GPS – General Location</a:t>
            </a:r>
          </a:p>
          <a:p>
            <a:r>
              <a:rPr lang="en-US" sz="2400" dirty="0" smtClean="0"/>
              <a:t>Guidance Module – Precise Location</a:t>
            </a:r>
          </a:p>
          <a:p>
            <a:r>
              <a:rPr lang="en-US" sz="2400" dirty="0" smtClean="0"/>
              <a:t>Infrared LED Landing Pad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GPS Protocol</a:t>
            </a:r>
          </a:p>
          <a:p>
            <a:r>
              <a:rPr lang="en-US" sz="2400" dirty="0" smtClean="0"/>
              <a:t>RC Frequency – 2.4 GHz (Manual Flight Control)</a:t>
            </a:r>
          </a:p>
          <a:p>
            <a:r>
              <a:rPr lang="en-US" sz="2400" dirty="0" smtClean="0"/>
              <a:t>Flight Standards</a:t>
            </a:r>
          </a:p>
          <a:p>
            <a:pPr lvl="1"/>
            <a:r>
              <a:rPr lang="en-US" sz="2400" dirty="0" smtClean="0"/>
              <a:t>Less than 4.4 pounds</a:t>
            </a:r>
          </a:p>
          <a:p>
            <a:pPr lvl="1"/>
            <a:r>
              <a:rPr lang="en-US" sz="2400" dirty="0" smtClean="0"/>
              <a:t>Less than 400 feet above ground</a:t>
            </a:r>
          </a:p>
          <a:p>
            <a:pPr lvl="1"/>
            <a:r>
              <a:rPr lang="en-US" sz="2400" dirty="0" smtClean="0"/>
              <a:t>Daylight conditions</a:t>
            </a:r>
          </a:p>
          <a:p>
            <a:pPr lvl="1"/>
            <a:r>
              <a:rPr lang="en-US" sz="2400" dirty="0" smtClean="0"/>
              <a:t>5 miles away from airports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Feasibility</a:t>
            </a:r>
          </a:p>
          <a:p>
            <a:pPr lvl="1"/>
            <a:r>
              <a:rPr lang="en-US" sz="2400" dirty="0" smtClean="0"/>
              <a:t>Low cost quadcopter</a:t>
            </a:r>
          </a:p>
          <a:p>
            <a:pPr lvl="1"/>
            <a:r>
              <a:rPr lang="en-US" sz="2400" dirty="0" smtClean="0"/>
              <a:t>Long battery life</a:t>
            </a:r>
          </a:p>
          <a:p>
            <a:r>
              <a:rPr lang="en-US" sz="2400" dirty="0" smtClean="0"/>
              <a:t>Manufacturability</a:t>
            </a:r>
          </a:p>
          <a:p>
            <a:pPr lvl="1"/>
            <a:r>
              <a:rPr lang="en-US" sz="2400" dirty="0" smtClean="0"/>
              <a:t>Quadcopter</a:t>
            </a:r>
          </a:p>
          <a:p>
            <a:pPr lvl="1"/>
            <a:r>
              <a:rPr lang="en-US" sz="2400" dirty="0" smtClean="0"/>
              <a:t>Guidance module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Public Health and Safety</a:t>
            </a:r>
          </a:p>
          <a:p>
            <a:pPr lvl="1"/>
            <a:r>
              <a:rPr lang="en-US" sz="2400" dirty="0"/>
              <a:t>Max </a:t>
            </a:r>
            <a:r>
              <a:rPr lang="en-US" sz="2400" dirty="0" smtClean="0"/>
              <a:t>altitude</a:t>
            </a:r>
            <a:endParaRPr lang="en-US" sz="2400" dirty="0"/>
          </a:p>
          <a:p>
            <a:pPr lvl="1"/>
            <a:r>
              <a:rPr lang="en-US" sz="2400" dirty="0" smtClean="0"/>
              <a:t>Avoid congested areas</a:t>
            </a:r>
          </a:p>
          <a:p>
            <a:r>
              <a:rPr lang="en-US" sz="2400" dirty="0" smtClean="0"/>
              <a:t>Privacy</a:t>
            </a:r>
          </a:p>
          <a:p>
            <a:pPr lvl="1"/>
            <a:r>
              <a:rPr lang="en-US" sz="2400" dirty="0" smtClean="0"/>
              <a:t>No video </a:t>
            </a:r>
            <a:r>
              <a:rPr lang="en-US" sz="2400" dirty="0"/>
              <a:t>c</a:t>
            </a:r>
            <a:r>
              <a:rPr lang="en-US" sz="2400" dirty="0" smtClean="0"/>
              <a:t>amera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Decisions made by consensus in planning meetings</a:t>
            </a:r>
          </a:p>
          <a:p>
            <a:r>
              <a:rPr lang="en-US" sz="2400" dirty="0" smtClean="0"/>
              <a:t>Activities tracked on </a:t>
            </a:r>
            <a:r>
              <a:rPr lang="en-US" sz="2400" dirty="0" err="1" smtClean="0">
                <a:hlinkClick r:id="rId2"/>
              </a:rPr>
              <a:t>GitHub</a:t>
            </a:r>
            <a:endParaRPr lang="en-US" sz="2400" dirty="0" smtClean="0"/>
          </a:p>
          <a:p>
            <a:r>
              <a:rPr lang="en-US" sz="2400" dirty="0" smtClean="0"/>
              <a:t>Communication via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</a:t>
            </a:r>
            <a:r>
              <a:rPr lang="en-US" sz="2400" dirty="0" err="1" smtClean="0"/>
              <a:t>GroupMe</a:t>
            </a:r>
            <a:endParaRPr lang="en-US" sz="2400" dirty="0" smtClean="0"/>
          </a:p>
          <a:p>
            <a:r>
              <a:rPr lang="en-US" sz="2400" dirty="0" smtClean="0"/>
              <a:t>Meetings 2-3 hours per day, 4 </a:t>
            </a:r>
            <a:r>
              <a:rPr lang="en-US" sz="2400" dirty="0" smtClean="0"/>
              <a:t>days/week</a:t>
            </a:r>
          </a:p>
          <a:p>
            <a:r>
              <a:rPr lang="en-US" sz="2400" dirty="0" smtClean="0"/>
              <a:t>Minutes </a:t>
            </a:r>
            <a:r>
              <a:rPr lang="en-US" sz="2400" dirty="0" smtClean="0"/>
              <a:t>recorded by team leader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 368 – Design Lab</a:t>
            </a:r>
          </a:p>
          <a:p>
            <a:r>
              <a:rPr lang="en-US" sz="2400" dirty="0" smtClean="0"/>
              <a:t>Labs 308 and 310 – Computer Labs</a:t>
            </a:r>
          </a:p>
          <a:p>
            <a:r>
              <a:rPr lang="en-US" sz="2400" dirty="0" smtClean="0"/>
              <a:t>Outdoor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~$180</a:t>
            </a:r>
          </a:p>
          <a:p>
            <a:r>
              <a:rPr lang="en-US" sz="2400" dirty="0" smtClean="0"/>
              <a:t>Unexpected costs: ~$70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Product prototype by end of February</a:t>
            </a:r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390</TotalTime>
  <Words>190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PowerPoint Presentation</vt:lpstr>
      <vt:lpstr>OVERVIEW</vt:lpstr>
      <vt:lpstr>Design Standards</vt:lpstr>
      <vt:lpstr>Constraints</vt:lpstr>
      <vt:lpstr>Constraints</vt:lpstr>
      <vt:lpstr>Management Approach</vt:lpstr>
      <vt:lpstr>Facilities</vt:lpstr>
      <vt:lpstr>Budget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Robin</cp:lastModifiedBy>
  <cp:revision>8</cp:revision>
  <dcterms:created xsi:type="dcterms:W3CDTF">2014-01-21T15:39:11Z</dcterms:created>
  <dcterms:modified xsi:type="dcterms:W3CDTF">2014-01-21T22:20:24Z</dcterms:modified>
</cp:coreProperties>
</file>