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788" r:id="rId1"/>
  </p:sldMasterIdLst>
  <p:sldIdLst>
    <p:sldId id="256" r:id="rId2"/>
    <p:sldId id="257" r:id="rId3"/>
    <p:sldId id="261" r:id="rId4"/>
    <p:sldId id="260" r:id="rId5"/>
    <p:sldId id="263" r:id="rId6"/>
    <p:sldId id="267" r:id="rId7"/>
    <p:sldId id="266" r:id="rId8"/>
    <p:sldId id="262" r:id="rId9"/>
    <p:sldId id="265" r:id="rId10"/>
    <p:sldId id="264" r:id="rId11"/>
    <p:sldId id="258" r:id="rId12"/>
    <p:sldId id="259" r:id="rId13"/>
  </p:sldIdLst>
  <p:sldSz cx="9144000" cy="6858000" type="screen4x3"/>
  <p:notesSz cx="6858000" cy="9144000"/>
  <p:embeddedFontLst>
    <p:embeddedFont>
      <p:font typeface="Postmaster" panose="020B0604020202020204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Narrow" panose="020B0606020202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72" d="100"/>
          <a:sy n="72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Hugh Dillon, Zac Hawkins, Rick Holloway, Ben Smith, Hunter Thorington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304800" y="1685337"/>
            <a:ext cx="8609129" cy="2124663"/>
            <a:chOff x="0" y="-295863"/>
            <a:chExt cx="8609129" cy="2124663"/>
          </a:xfrm>
        </p:grpSpPr>
        <p:grpSp>
          <p:nvGrpSpPr>
            <p:cNvPr id="121" name="Group 120"/>
            <p:cNvGrpSpPr/>
            <p:nvPr/>
          </p:nvGrpSpPr>
          <p:grpSpPr>
            <a:xfrm>
              <a:off x="0" y="-295863"/>
              <a:ext cx="8609129" cy="2124663"/>
              <a:chOff x="0" y="-295863"/>
              <a:chExt cx="8609129" cy="2124663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0" y="0"/>
                <a:ext cx="8609129" cy="1828800"/>
                <a:chOff x="0" y="0"/>
                <a:chExt cx="8609129" cy="1828800"/>
              </a:xfrm>
            </p:grpSpPr>
            <p:pic>
              <p:nvPicPr>
                <p:cNvPr id="143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1F497D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2235"/>
                <a:stretch/>
              </p:blipFill>
              <p:spPr bwMode="auto">
                <a:xfrm>
                  <a:off x="0" y="0"/>
                  <a:ext cx="8609129" cy="1828800"/>
                </a:xfrm>
                <a:prstGeom prst="rect">
                  <a:avLst/>
                </a:prstGeom>
                <a:solidFill>
                  <a:sysClr val="windowText" lastClr="000000"/>
                </a:solidFill>
                <a:ln>
                  <a:noFill/>
                </a:ln>
                <a:extLst/>
              </p:spPr>
            </p:pic>
            <p:sp>
              <p:nvSpPr>
                <p:cNvPr id="144" name="TextBox 143"/>
                <p:cNvSpPr txBox="1"/>
                <p:nvPr/>
              </p:nvSpPr>
              <p:spPr>
                <a:xfrm>
                  <a:off x="2849562" y="228600"/>
                  <a:ext cx="426720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79646">
                          <a:lumMod val="75000"/>
                        </a:srgbClr>
                      </a:solidFill>
                      <a:effectLst/>
                      <a:uLnTx/>
                      <a:uFillTx/>
                      <a:latin typeface="Postmaster" pitchFamily="2" charset="0"/>
                    </a:rPr>
                    <a:t>MailBird</a:t>
                  </a:r>
                </a:p>
              </p:txBody>
            </p:sp>
            <p:sp>
              <p:nvSpPr>
                <p:cNvPr id="145" name="Arc 144"/>
                <p:cNvSpPr/>
                <p:nvPr/>
              </p:nvSpPr>
              <p:spPr>
                <a:xfrm rot="5715997">
                  <a:off x="1175221" y="256121"/>
                  <a:ext cx="985058" cy="645590"/>
                </a:xfrm>
                <a:prstGeom prst="arc">
                  <a:avLst>
                    <a:gd name="adj1" fmla="val 14681540"/>
                    <a:gd name="adj2" fmla="val 19501789"/>
                  </a:avLst>
                </a:prstGeom>
                <a:noFill/>
                <a:ln w="19050" cap="flat" cmpd="sng" algn="ctr">
                  <a:solidFill>
                    <a:srgbClr val="C491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pic>
              <p:nvPicPr>
                <p:cNvPr id="146" name="Picture 6" descr="http://www.clker.com/cliparts/c/6/0/3/11970931211841280223BenBois_French_parcel_post.svg.med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100000" l="0" r="100000">
                              <a14:foregroundMark x1="34100" y1="91333" x2="34100" y2="91333"/>
                              <a14:foregroundMark x1="49808" y1="97000" x2="49808" y2="97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184416">
                  <a:off x="1706532" y="709545"/>
                  <a:ext cx="419438" cy="4821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7" name="Oval 146"/>
                <p:cNvSpPr/>
                <p:nvPr/>
              </p:nvSpPr>
              <p:spPr>
                <a:xfrm>
                  <a:off x="2560002" y="950603"/>
                  <a:ext cx="214881" cy="21966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rgbClr val="F7964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48" name="Freeform 147"/>
                <p:cNvSpPr/>
                <p:nvPr/>
              </p:nvSpPr>
              <p:spPr>
                <a:xfrm>
                  <a:off x="2767611" y="977660"/>
                  <a:ext cx="304800" cy="235789"/>
                </a:xfrm>
                <a:custGeom>
                  <a:avLst/>
                  <a:gdLst>
                    <a:gd name="connsiteX0" fmla="*/ 0 w 304800"/>
                    <a:gd name="connsiteY0" fmla="*/ 0 h 235789"/>
                    <a:gd name="connsiteX1" fmla="*/ 63260 w 304800"/>
                    <a:gd name="connsiteY1" fmla="*/ 155276 h 235789"/>
                    <a:gd name="connsiteX2" fmla="*/ 304800 w 304800"/>
                    <a:gd name="connsiteY2" fmla="*/ 235789 h 235789"/>
                    <a:gd name="connsiteX3" fmla="*/ 304800 w 304800"/>
                    <a:gd name="connsiteY3" fmla="*/ 235789 h 235789"/>
                    <a:gd name="connsiteX0" fmla="*/ 0 w 304800"/>
                    <a:gd name="connsiteY0" fmla="*/ 0 h 235789"/>
                    <a:gd name="connsiteX1" fmla="*/ 70880 w 304800"/>
                    <a:gd name="connsiteY1" fmla="*/ 204806 h 235789"/>
                    <a:gd name="connsiteX2" fmla="*/ 304800 w 304800"/>
                    <a:gd name="connsiteY2" fmla="*/ 235789 h 235789"/>
                    <a:gd name="connsiteX3" fmla="*/ 304800 w 304800"/>
                    <a:gd name="connsiteY3" fmla="*/ 235789 h 235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235789">
                      <a:moveTo>
                        <a:pt x="0" y="0"/>
                      </a:moveTo>
                      <a:cubicBezTo>
                        <a:pt x="6230" y="57989"/>
                        <a:pt x="20080" y="165508"/>
                        <a:pt x="70880" y="204806"/>
                      </a:cubicBezTo>
                      <a:cubicBezTo>
                        <a:pt x="121680" y="244104"/>
                        <a:pt x="265813" y="230625"/>
                        <a:pt x="304800" y="235789"/>
                      </a:cubicBezTo>
                      <a:lnTo>
                        <a:pt x="304800" y="235789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7964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79646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184547" y="-295863"/>
                <a:ext cx="1654920" cy="1506126"/>
                <a:chOff x="915399" y="47038"/>
                <a:chExt cx="1654920" cy="1506126"/>
              </a:xfrm>
              <a:scene3d>
                <a:camera prst="perspectiveContrastingLeftFacing">
                  <a:rot lat="18643866" lon="17374432" rev="5104693"/>
                </a:camera>
                <a:lightRig rig="threePt" dir="t"/>
              </a:scene3d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1554162" y="1143000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944562" y="592098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2163762" y="592275"/>
                  <a:ext cx="381000" cy="381000"/>
                </a:xfrm>
                <a:prstGeom prst="ellipse">
                  <a:avLst/>
                </a:prstGeom>
                <a:noFill/>
                <a:ln w="38100" cap="sq" cmpd="sng" algn="ctr">
                  <a:solidFill>
                    <a:sysClr val="window" lastClr="FFFFFF"/>
                  </a:solidFill>
                  <a:prstDash val="solid"/>
                  <a:round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1554162" y="76200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129" name="Straight Connector 128"/>
                <p:cNvCxnSpPr>
                  <a:stCxn id="128" idx="4"/>
                  <a:endCxn id="125" idx="0"/>
                </p:cNvCxnSpPr>
                <p:nvPr/>
              </p:nvCxnSpPr>
              <p:spPr>
                <a:xfrm>
                  <a:off x="1744662" y="457200"/>
                  <a:ext cx="0" cy="68580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30" name="Straight Connector 129"/>
                <p:cNvCxnSpPr>
                  <a:stCxn id="126" idx="6"/>
                  <a:endCxn id="127" idx="2"/>
                </p:cNvCxnSpPr>
                <p:nvPr/>
              </p:nvCxnSpPr>
              <p:spPr>
                <a:xfrm>
                  <a:off x="1325562" y="782598"/>
                  <a:ext cx="838200" cy="17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grpSp>
              <p:nvGrpSpPr>
                <p:cNvPr id="131" name="Group 130"/>
                <p:cNvGrpSpPr/>
                <p:nvPr/>
              </p:nvGrpSpPr>
              <p:grpSpPr>
                <a:xfrm>
                  <a:off x="2511993" y="726996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42" name="Isosceles Triangle 141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 rot="10800000">
                  <a:off x="915399" y="761922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9" name="Isosceles Triangle 138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40" name="Isosceles Triangle 139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 rot="16200000" flipH="1">
                  <a:off x="1707556" y="1488257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7" name="Isosceles Triangle 136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8" name="Isosceles Triangle 137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 rot="16200000" flipH="1">
                  <a:off x="1691672" y="40457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5" name="Isosceles Triangle 134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6" name="Isosceles Triangle 135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</p:grpSp>
        <p:cxnSp>
          <p:nvCxnSpPr>
            <p:cNvPr id="122" name="Straight Connector 121"/>
            <p:cNvCxnSpPr/>
            <p:nvPr/>
          </p:nvCxnSpPr>
          <p:spPr>
            <a:xfrm flipV="1">
              <a:off x="3060909" y="1211194"/>
              <a:ext cx="3886200" cy="1176"/>
            </a:xfrm>
            <a:prstGeom prst="line">
              <a:avLst/>
            </a:prstGeom>
            <a:noFill/>
            <a:ln w="1905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41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Infrared White-out</a:t>
            </a:r>
          </a:p>
          <a:p>
            <a:r>
              <a:rPr lang="en-US" sz="2400" dirty="0" smtClean="0"/>
              <a:t>Carrying Capacity</a:t>
            </a:r>
          </a:p>
          <a:p>
            <a:r>
              <a:rPr lang="en-US" sz="2400" dirty="0" smtClean="0"/>
              <a:t>Viewing Angles</a:t>
            </a:r>
          </a:p>
          <a:p>
            <a:r>
              <a:rPr lang="en-US" sz="2400" dirty="0" smtClean="0"/>
              <a:t>Simulation/Testing area</a:t>
            </a:r>
          </a:p>
          <a:p>
            <a:r>
              <a:rPr lang="en-US" sz="2400" smtClean="0"/>
              <a:t>Weather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360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budget of $50 per team member</a:t>
            </a:r>
          </a:p>
          <a:p>
            <a:r>
              <a:rPr lang="en-US" sz="2400" dirty="0" smtClean="0"/>
              <a:t>Estimated costs: ~$225</a:t>
            </a:r>
          </a:p>
          <a:p>
            <a:r>
              <a:rPr lang="en-US" sz="2400" dirty="0" smtClean="0"/>
              <a:t>Unexpected costs: ~$25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7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Proposal: January 22</a:t>
            </a:r>
          </a:p>
          <a:p>
            <a:r>
              <a:rPr lang="en-US" sz="2400" dirty="0" smtClean="0"/>
              <a:t>Cycle 1: March 6</a:t>
            </a:r>
          </a:p>
          <a:p>
            <a:pPr lvl="1"/>
            <a:r>
              <a:rPr lang="en-US" sz="2400" dirty="0" smtClean="0"/>
              <a:t>Working control algorithm</a:t>
            </a:r>
          </a:p>
          <a:p>
            <a:r>
              <a:rPr lang="en-US" sz="2400" dirty="0" smtClean="0"/>
              <a:t>Cycle 2: April 25</a:t>
            </a:r>
          </a:p>
          <a:p>
            <a:pPr lvl="1"/>
            <a:r>
              <a:rPr lang="en-US" sz="2400" dirty="0" smtClean="0"/>
              <a:t>Final design report by April 18</a:t>
            </a:r>
          </a:p>
          <a:p>
            <a:pPr lvl="1"/>
            <a:r>
              <a:rPr lang="en-US" sz="2400" dirty="0" smtClean="0"/>
              <a:t>Senior Design Fair: April 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6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Flight mode control</a:t>
            </a:r>
          </a:p>
          <a:p>
            <a:r>
              <a:rPr lang="en-US" sz="2400" dirty="0" err="1" smtClean="0"/>
              <a:t>MAVlink</a:t>
            </a:r>
            <a:r>
              <a:rPr lang="en-US" sz="2400" dirty="0" smtClean="0"/>
              <a:t> Communication</a:t>
            </a:r>
          </a:p>
          <a:p>
            <a:r>
              <a:rPr lang="en-US" sz="2400" dirty="0" smtClean="0"/>
              <a:t>I2C and SPI Communication</a:t>
            </a:r>
          </a:p>
          <a:p>
            <a:r>
              <a:rPr lang="en-US" sz="2400" dirty="0" smtClean="0"/>
              <a:t>Triangulation Algorithm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26" y="23241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Flight mode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Created new Roll/Pitch mode</a:t>
            </a:r>
          </a:p>
          <a:p>
            <a:pPr lvl="1"/>
            <a:r>
              <a:rPr lang="en-US" sz="2400" dirty="0" smtClean="0"/>
              <a:t>Sets IR flag to switch between GPS and camera error.</a:t>
            </a:r>
          </a:p>
          <a:p>
            <a:pPr lvl="1"/>
            <a:r>
              <a:rPr lang="en-US" sz="2400" dirty="0" smtClean="0"/>
              <a:t>Updates roll/pitch controller based on calculated roll/pitch from loiter controller.</a:t>
            </a:r>
          </a:p>
          <a:p>
            <a:r>
              <a:rPr lang="en-US" sz="2400" dirty="0" smtClean="0"/>
              <a:t>Loiter controller called at 10Hz rate</a:t>
            </a:r>
          </a:p>
          <a:p>
            <a:pPr lvl="1"/>
            <a:r>
              <a:rPr lang="en-US" sz="2400" dirty="0" smtClean="0"/>
              <a:t>Updates </a:t>
            </a:r>
            <a:r>
              <a:rPr lang="en-US" sz="2400" dirty="0" err="1" smtClean="0"/>
              <a:t>nav_roll</a:t>
            </a:r>
            <a:r>
              <a:rPr lang="en-US" sz="2400" dirty="0" smtClean="0"/>
              <a:t> and </a:t>
            </a:r>
            <a:r>
              <a:rPr lang="en-US" sz="2400" dirty="0" err="1" smtClean="0"/>
              <a:t>nav_pitch</a:t>
            </a:r>
            <a:r>
              <a:rPr lang="en-US" sz="2400" dirty="0" smtClean="0"/>
              <a:t> based on camera error.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43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MAVlink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communication protocol used in small, remote vehicles.</a:t>
            </a:r>
          </a:p>
          <a:p>
            <a:r>
              <a:rPr lang="en-US" sz="2400" dirty="0" smtClean="0"/>
              <a:t>Used for communications over telemetry or USB</a:t>
            </a:r>
          </a:p>
          <a:p>
            <a:r>
              <a:rPr lang="en-US" sz="2400" dirty="0" smtClean="0"/>
              <a:t>Used by Mailbird to set flight mode from flight plan or long-range communication</a:t>
            </a:r>
          </a:p>
          <a:p>
            <a:r>
              <a:rPr lang="en-US" sz="2400" dirty="0" smtClean="0"/>
              <a:t>Primary uses: </a:t>
            </a:r>
          </a:p>
          <a:p>
            <a:pPr lvl="1"/>
            <a:r>
              <a:rPr lang="en-US" sz="2400" dirty="0" smtClean="0"/>
              <a:t>Setting the flight mode from software</a:t>
            </a:r>
          </a:p>
          <a:p>
            <a:pPr lvl="1"/>
            <a:r>
              <a:rPr lang="en-US" sz="2400" dirty="0" smtClean="0"/>
              <a:t>Testing purposes – </a:t>
            </a:r>
            <a:r>
              <a:rPr lang="en-US" sz="2400" dirty="0" err="1" smtClean="0"/>
              <a:t>pymavlink</a:t>
            </a:r>
            <a:r>
              <a:rPr lang="en-US" sz="2400" dirty="0" smtClean="0"/>
              <a:t>, </a:t>
            </a:r>
            <a:r>
              <a:rPr lang="en-US" sz="2400" smtClean="0"/>
              <a:t>behavior patterns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51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I2c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77200" cy="4343400"/>
          </a:xfrm>
        </p:spPr>
        <p:txBody>
          <a:bodyPr>
            <a:normAutofit/>
          </a:bodyPr>
          <a:lstStyle/>
          <a:p>
            <a:r>
              <a:rPr lang="en-US" sz="2400" dirty="0"/>
              <a:t>Inter Integrated Circuit Communications </a:t>
            </a:r>
            <a:r>
              <a:rPr lang="en-US" sz="2400" dirty="0" smtClean="0"/>
              <a:t>(I2C)</a:t>
            </a:r>
          </a:p>
          <a:p>
            <a:pPr lvl="1"/>
            <a:r>
              <a:rPr lang="en-US" sz="2400" dirty="0" smtClean="0"/>
              <a:t>Multiple addressing. single master – multiple slaves</a:t>
            </a:r>
          </a:p>
          <a:p>
            <a:pPr lvl="1"/>
            <a:r>
              <a:rPr lang="en-US" sz="2400" dirty="0" smtClean="0"/>
              <a:t>Repeated starts</a:t>
            </a:r>
          </a:p>
          <a:p>
            <a:pPr lvl="1"/>
            <a:r>
              <a:rPr lang="en-US" sz="2400" dirty="0" smtClean="0"/>
              <a:t>Register initialization</a:t>
            </a:r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4710" r="21250" b="21956"/>
          <a:stretch/>
        </p:blipFill>
        <p:spPr>
          <a:xfrm>
            <a:off x="4343400" y="2819400"/>
            <a:ext cx="3657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backup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Serial Peripheral Interface (SPI) – Backup plan</a:t>
            </a:r>
          </a:p>
          <a:p>
            <a:pPr lvl="1"/>
            <a:r>
              <a:rPr lang="en-US" sz="2400" dirty="0"/>
              <a:t>No addressing. single master – single slave</a:t>
            </a:r>
          </a:p>
          <a:p>
            <a:r>
              <a:rPr lang="en-US" sz="2400" dirty="0"/>
              <a:t>Testing on Arduino </a:t>
            </a:r>
            <a:r>
              <a:rPr lang="en-US" sz="2400" dirty="0" err="1"/>
              <a:t>Duemilanove</a:t>
            </a:r>
            <a:r>
              <a:rPr lang="en-US" sz="2400" dirty="0"/>
              <a:t> and Uno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3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Camera Printed Circuit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Smaller</a:t>
            </a:r>
          </a:p>
          <a:p>
            <a:r>
              <a:rPr lang="en-US" dirty="0" smtClean="0"/>
              <a:t>More reliable</a:t>
            </a:r>
          </a:p>
          <a:p>
            <a:r>
              <a:rPr lang="en-US" dirty="0" smtClean="0"/>
              <a:t>Mounting Holes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10528761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98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Triangulation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triangulation algorithm allows the quad copter to determine its position over a landing pad with IR LEDs imbedded. The algorithm takes a set of two X,Y positions as inputs and outputs the quad copters </a:t>
            </a:r>
            <a:r>
              <a:rPr lang="en-US" sz="2400" dirty="0" err="1"/>
              <a:t>x,y</a:t>
            </a:r>
            <a:r>
              <a:rPr lang="en-US" sz="2400" dirty="0"/>
              <a:t> offset and elevation. The algorithm runs on the APM board in a 100Hz loop.</a:t>
            </a:r>
          </a:p>
        </p:txBody>
      </p:sp>
    </p:spTree>
    <p:extLst>
      <p:ext uri="{BB962C8B-B14F-4D97-AF65-F5344CB8AC3E}">
        <p14:creationId xmlns:p14="http://schemas.microsoft.com/office/powerpoint/2010/main" val="35413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7310841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83930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531</TotalTime>
  <Words>290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Postmaster</vt:lpstr>
      <vt:lpstr>Calibri</vt:lpstr>
      <vt:lpstr>Arial Narrow</vt:lpstr>
      <vt:lpstr>Horizon</vt:lpstr>
      <vt:lpstr>PowerPoint Presentation</vt:lpstr>
      <vt:lpstr>OVERVIEW</vt:lpstr>
      <vt:lpstr>Flight mode control</vt:lpstr>
      <vt:lpstr>MAVlink communication</vt:lpstr>
      <vt:lpstr>I2c</vt:lpstr>
      <vt:lpstr>The backup plan</vt:lpstr>
      <vt:lpstr>IR Camera Printed Circuit Board</vt:lpstr>
      <vt:lpstr>Triangulation Algorithm</vt:lpstr>
      <vt:lpstr>PowerPoint Presentation</vt:lpstr>
      <vt:lpstr>Potential problems</vt:lpstr>
      <vt:lpstr>Budget</vt:lpstr>
      <vt:lpstr>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MaILBIRD</dc:title>
  <dc:creator>Ben</dc:creator>
  <cp:lastModifiedBy>Rick</cp:lastModifiedBy>
  <cp:revision>20</cp:revision>
  <dcterms:created xsi:type="dcterms:W3CDTF">2014-01-21T15:39:11Z</dcterms:created>
  <dcterms:modified xsi:type="dcterms:W3CDTF">2014-03-05T19:02:41Z</dcterms:modified>
</cp:coreProperties>
</file>