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4" r:id="rId2"/>
    <p:sldId id="257" r:id="rId3"/>
    <p:sldId id="258" r:id="rId4"/>
    <p:sldId id="259" r:id="rId5"/>
    <p:sldId id="276" r:id="rId6"/>
    <p:sldId id="277" r:id="rId7"/>
    <p:sldId id="278" r:id="rId8"/>
    <p:sldId id="279" r:id="rId9"/>
    <p:sldId id="280" r:id="rId10"/>
    <p:sldId id="283" r:id="rId11"/>
    <p:sldId id="322" r:id="rId12"/>
    <p:sldId id="281" r:id="rId13"/>
    <p:sldId id="285" r:id="rId14"/>
    <p:sldId id="309" r:id="rId15"/>
    <p:sldId id="310" r:id="rId16"/>
    <p:sldId id="311" r:id="rId17"/>
    <p:sldId id="315" r:id="rId18"/>
    <p:sldId id="313" r:id="rId19"/>
    <p:sldId id="312" r:id="rId20"/>
    <p:sldId id="320" r:id="rId21"/>
    <p:sldId id="321" r:id="rId22"/>
    <p:sldId id="314" r:id="rId23"/>
    <p:sldId id="316" r:id="rId24"/>
    <p:sldId id="317" r:id="rId25"/>
    <p:sldId id="318" r:id="rId26"/>
    <p:sldId id="319" r:id="rId27"/>
    <p:sldId id="303" r:id="rId28"/>
    <p:sldId id="302" r:id="rId29"/>
    <p:sldId id="305" r:id="rId30"/>
    <p:sldId id="304" r:id="rId31"/>
    <p:sldId id="306" r:id="rId32"/>
    <p:sldId id="30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lian Steyn" initials="LS" lastIdx="1" clrIdx="0">
    <p:extLst>
      <p:ext uri="{19B8F6BF-5375-455C-9EA6-DF929625EA0E}">
        <p15:presenceInfo xmlns:p15="http://schemas.microsoft.com/office/powerpoint/2012/main" userId="S-1-5-21-218121654-3283966679-327353353-1451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20000"/>
    <a:srgbClr val="27573A"/>
    <a:srgbClr val="EF9511"/>
    <a:srgbClr val="DE7E14"/>
    <a:srgbClr val="E36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848" autoAdjust="0"/>
  </p:normalViewPr>
  <p:slideViewPr>
    <p:cSldViewPr snapToGrid="0">
      <p:cViewPr varScale="1">
        <p:scale>
          <a:sx n="79" d="100"/>
          <a:sy n="79" d="100"/>
        </p:scale>
        <p:origin x="1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1F9FF-5F64-4ED7-AD06-936C292E754F}" type="doc">
      <dgm:prSet loTypeId="urn:microsoft.com/office/officeart/2005/8/layout/process1" loCatId="process" qsTypeId="urn:microsoft.com/office/officeart/2005/8/quickstyle/simple1" qsCatId="simple" csTypeId="urn:microsoft.com/office/officeart/2005/8/colors/accent1_2" csCatId="accent1" phldr="1"/>
      <dgm:spPr/>
    </dgm:pt>
    <dgm:pt modelId="{34AA5707-74FC-41CA-8102-E24863B57CC1}">
      <dgm:prSet phldrT="[Text]"/>
      <dgm:spPr>
        <a:solidFill>
          <a:srgbClr val="C00000"/>
        </a:solidFill>
      </dgm:spPr>
      <dgm:t>
        <a:bodyPr/>
        <a:lstStyle/>
        <a:p>
          <a:r>
            <a:rPr lang="en-US" dirty="0" smtClean="0"/>
            <a:t>SAGE</a:t>
          </a:r>
          <a:endParaRPr lang="en-ZA" dirty="0"/>
        </a:p>
      </dgm:t>
    </dgm:pt>
    <dgm:pt modelId="{78274744-F563-4582-8C32-1E45AF844A6A}" type="parTrans" cxnId="{FC69EDF0-10F6-406F-8512-7E18D3BFCDCF}">
      <dgm:prSet/>
      <dgm:spPr/>
      <dgm:t>
        <a:bodyPr/>
        <a:lstStyle/>
        <a:p>
          <a:endParaRPr lang="en-ZA"/>
        </a:p>
      </dgm:t>
    </dgm:pt>
    <dgm:pt modelId="{B81E357A-5408-4E99-AC69-91FDF27C7301}" type="sibTrans" cxnId="{FC69EDF0-10F6-406F-8512-7E18D3BFCDCF}">
      <dgm:prSet/>
      <dgm:spPr>
        <a:solidFill>
          <a:schemeClr val="tx1"/>
        </a:solidFill>
      </dgm:spPr>
      <dgm:t>
        <a:bodyPr/>
        <a:lstStyle/>
        <a:p>
          <a:endParaRPr lang="en-ZA"/>
        </a:p>
      </dgm:t>
    </dgm:pt>
    <dgm:pt modelId="{ADAC49FF-E101-4A80-8C8C-48C9AC7F224F}">
      <dgm:prSet phldrT="[Text]"/>
      <dgm:spPr>
        <a:solidFill>
          <a:srgbClr val="C00000"/>
        </a:solidFill>
      </dgm:spPr>
      <dgm:t>
        <a:bodyPr/>
        <a:lstStyle/>
        <a:p>
          <a:r>
            <a:rPr lang="en-US" dirty="0" smtClean="0"/>
            <a:t>LOGIS</a:t>
          </a:r>
          <a:endParaRPr lang="en-ZA" dirty="0"/>
        </a:p>
      </dgm:t>
    </dgm:pt>
    <dgm:pt modelId="{93D3AD8B-9C81-4971-8908-5F7709E87051}" type="parTrans" cxnId="{567A2528-C347-4DB0-AEDA-0081E90AAC6A}">
      <dgm:prSet/>
      <dgm:spPr/>
      <dgm:t>
        <a:bodyPr/>
        <a:lstStyle/>
        <a:p>
          <a:endParaRPr lang="en-ZA"/>
        </a:p>
      </dgm:t>
    </dgm:pt>
    <dgm:pt modelId="{6B8B26FC-668C-4A1B-9735-2C6D80BD8198}" type="sibTrans" cxnId="{567A2528-C347-4DB0-AEDA-0081E90AAC6A}">
      <dgm:prSet/>
      <dgm:spPr>
        <a:solidFill>
          <a:schemeClr val="tx1"/>
        </a:solidFill>
      </dgm:spPr>
      <dgm:t>
        <a:bodyPr/>
        <a:lstStyle/>
        <a:p>
          <a:endParaRPr lang="en-ZA"/>
        </a:p>
      </dgm:t>
    </dgm:pt>
    <dgm:pt modelId="{65E07780-5606-4666-A0AA-B92EB26E0DDD}">
      <dgm:prSet phldrT="[Text]"/>
      <dgm:spPr>
        <a:solidFill>
          <a:srgbClr val="C00000"/>
        </a:solidFill>
      </dgm:spPr>
      <dgm:t>
        <a:bodyPr/>
        <a:lstStyle/>
        <a:p>
          <a:r>
            <a:rPr lang="en-US" dirty="0" smtClean="0"/>
            <a:t>PERSAL</a:t>
          </a:r>
          <a:endParaRPr lang="en-ZA" dirty="0"/>
        </a:p>
      </dgm:t>
    </dgm:pt>
    <dgm:pt modelId="{1FFEB4B8-BCD4-4F2D-8B1C-3E27F2DAFD91}" type="parTrans" cxnId="{495F9ED5-E299-47BF-9D01-D05E6D761CA9}">
      <dgm:prSet/>
      <dgm:spPr/>
      <dgm:t>
        <a:bodyPr/>
        <a:lstStyle/>
        <a:p>
          <a:endParaRPr lang="en-ZA"/>
        </a:p>
      </dgm:t>
    </dgm:pt>
    <dgm:pt modelId="{A90C4D57-C51E-4098-B356-12461D270D53}" type="sibTrans" cxnId="{495F9ED5-E299-47BF-9D01-D05E6D761CA9}">
      <dgm:prSet/>
      <dgm:spPr>
        <a:solidFill>
          <a:schemeClr val="tx1"/>
        </a:solidFill>
      </dgm:spPr>
      <dgm:t>
        <a:bodyPr/>
        <a:lstStyle/>
        <a:p>
          <a:endParaRPr lang="en-ZA"/>
        </a:p>
      </dgm:t>
    </dgm:pt>
    <dgm:pt modelId="{7EA54D3A-EA31-45A3-BB90-7E379954A2FC}">
      <dgm:prSet/>
      <dgm:spPr>
        <a:solidFill>
          <a:srgbClr val="C00000"/>
        </a:solidFill>
      </dgm:spPr>
      <dgm:t>
        <a:bodyPr/>
        <a:lstStyle/>
        <a:p>
          <a:r>
            <a:rPr lang="en-US" dirty="0" smtClean="0"/>
            <a:t>Other</a:t>
          </a:r>
          <a:endParaRPr lang="en-ZA" dirty="0"/>
        </a:p>
      </dgm:t>
    </dgm:pt>
    <dgm:pt modelId="{E02BBE31-A432-466F-A738-093258AC5896}" type="parTrans" cxnId="{24CFFCE3-32B7-46B1-8C20-DB72E6A370B7}">
      <dgm:prSet/>
      <dgm:spPr/>
      <dgm:t>
        <a:bodyPr/>
        <a:lstStyle/>
        <a:p>
          <a:endParaRPr lang="en-ZA"/>
        </a:p>
      </dgm:t>
    </dgm:pt>
    <dgm:pt modelId="{300589D4-105A-4483-A434-872B4C902F1B}" type="sibTrans" cxnId="{24CFFCE3-32B7-46B1-8C20-DB72E6A370B7}">
      <dgm:prSet/>
      <dgm:spPr/>
      <dgm:t>
        <a:bodyPr/>
        <a:lstStyle/>
        <a:p>
          <a:endParaRPr lang="en-ZA"/>
        </a:p>
      </dgm:t>
    </dgm:pt>
    <dgm:pt modelId="{3F3BD01B-9877-41E1-9FD7-3073B1A52E5C}" type="pres">
      <dgm:prSet presAssocID="{8831F9FF-5F64-4ED7-AD06-936C292E754F}" presName="Name0" presStyleCnt="0">
        <dgm:presLayoutVars>
          <dgm:dir/>
          <dgm:resizeHandles val="exact"/>
        </dgm:presLayoutVars>
      </dgm:prSet>
      <dgm:spPr/>
    </dgm:pt>
    <dgm:pt modelId="{0B7FE90B-4C61-40F4-B37C-31323BCCF67A}" type="pres">
      <dgm:prSet presAssocID="{34AA5707-74FC-41CA-8102-E24863B57CC1}" presName="node" presStyleLbl="node1" presStyleIdx="0" presStyleCnt="4">
        <dgm:presLayoutVars>
          <dgm:bulletEnabled val="1"/>
        </dgm:presLayoutVars>
      </dgm:prSet>
      <dgm:spPr/>
      <dgm:t>
        <a:bodyPr/>
        <a:lstStyle/>
        <a:p>
          <a:endParaRPr lang="en-ZA"/>
        </a:p>
      </dgm:t>
    </dgm:pt>
    <dgm:pt modelId="{773D5CBB-3347-4641-B291-C6501D33E228}" type="pres">
      <dgm:prSet presAssocID="{B81E357A-5408-4E99-AC69-91FDF27C7301}" presName="sibTrans" presStyleLbl="sibTrans2D1" presStyleIdx="0" presStyleCnt="3"/>
      <dgm:spPr/>
      <dgm:t>
        <a:bodyPr/>
        <a:lstStyle/>
        <a:p>
          <a:endParaRPr lang="en-ZA"/>
        </a:p>
      </dgm:t>
    </dgm:pt>
    <dgm:pt modelId="{EEC68A94-ED3C-4489-A748-74DD0B064F78}" type="pres">
      <dgm:prSet presAssocID="{B81E357A-5408-4E99-AC69-91FDF27C7301}" presName="connectorText" presStyleLbl="sibTrans2D1" presStyleIdx="0" presStyleCnt="3"/>
      <dgm:spPr/>
      <dgm:t>
        <a:bodyPr/>
        <a:lstStyle/>
        <a:p>
          <a:endParaRPr lang="en-ZA"/>
        </a:p>
      </dgm:t>
    </dgm:pt>
    <dgm:pt modelId="{3990DFBD-901E-4C02-8B1F-9A31E072E47D}" type="pres">
      <dgm:prSet presAssocID="{ADAC49FF-E101-4A80-8C8C-48C9AC7F224F}" presName="node" presStyleLbl="node1" presStyleIdx="1" presStyleCnt="4">
        <dgm:presLayoutVars>
          <dgm:bulletEnabled val="1"/>
        </dgm:presLayoutVars>
      </dgm:prSet>
      <dgm:spPr/>
      <dgm:t>
        <a:bodyPr/>
        <a:lstStyle/>
        <a:p>
          <a:endParaRPr lang="en-ZA"/>
        </a:p>
      </dgm:t>
    </dgm:pt>
    <dgm:pt modelId="{B2F27C08-4563-4996-A3EE-71367BD9CF1A}" type="pres">
      <dgm:prSet presAssocID="{6B8B26FC-668C-4A1B-9735-2C6D80BD8198}" presName="sibTrans" presStyleLbl="sibTrans2D1" presStyleIdx="1" presStyleCnt="3"/>
      <dgm:spPr/>
      <dgm:t>
        <a:bodyPr/>
        <a:lstStyle/>
        <a:p>
          <a:endParaRPr lang="en-ZA"/>
        </a:p>
      </dgm:t>
    </dgm:pt>
    <dgm:pt modelId="{F12CFC4C-7C8C-416E-AD42-916F17B4A586}" type="pres">
      <dgm:prSet presAssocID="{6B8B26FC-668C-4A1B-9735-2C6D80BD8198}" presName="connectorText" presStyleLbl="sibTrans2D1" presStyleIdx="1" presStyleCnt="3"/>
      <dgm:spPr/>
      <dgm:t>
        <a:bodyPr/>
        <a:lstStyle/>
        <a:p>
          <a:endParaRPr lang="en-ZA"/>
        </a:p>
      </dgm:t>
    </dgm:pt>
    <dgm:pt modelId="{D123156E-02CF-4B4B-9AC8-AB3C42F9C6B4}" type="pres">
      <dgm:prSet presAssocID="{65E07780-5606-4666-A0AA-B92EB26E0DDD}" presName="node" presStyleLbl="node1" presStyleIdx="2" presStyleCnt="4">
        <dgm:presLayoutVars>
          <dgm:bulletEnabled val="1"/>
        </dgm:presLayoutVars>
      </dgm:prSet>
      <dgm:spPr/>
      <dgm:t>
        <a:bodyPr/>
        <a:lstStyle/>
        <a:p>
          <a:endParaRPr lang="en-ZA"/>
        </a:p>
      </dgm:t>
    </dgm:pt>
    <dgm:pt modelId="{C42DC313-C09D-4178-BC25-E804F21FA11D}" type="pres">
      <dgm:prSet presAssocID="{A90C4D57-C51E-4098-B356-12461D270D53}" presName="sibTrans" presStyleLbl="sibTrans2D1" presStyleIdx="2" presStyleCnt="3"/>
      <dgm:spPr/>
      <dgm:t>
        <a:bodyPr/>
        <a:lstStyle/>
        <a:p>
          <a:endParaRPr lang="en-ZA"/>
        </a:p>
      </dgm:t>
    </dgm:pt>
    <dgm:pt modelId="{9E7801D6-C750-41E4-B185-D7C02A4AF2E1}" type="pres">
      <dgm:prSet presAssocID="{A90C4D57-C51E-4098-B356-12461D270D53}" presName="connectorText" presStyleLbl="sibTrans2D1" presStyleIdx="2" presStyleCnt="3"/>
      <dgm:spPr/>
      <dgm:t>
        <a:bodyPr/>
        <a:lstStyle/>
        <a:p>
          <a:endParaRPr lang="en-ZA"/>
        </a:p>
      </dgm:t>
    </dgm:pt>
    <dgm:pt modelId="{5851425E-7D7A-4D29-90FC-D3A266D49BFC}" type="pres">
      <dgm:prSet presAssocID="{7EA54D3A-EA31-45A3-BB90-7E379954A2FC}" presName="node" presStyleLbl="node1" presStyleIdx="3" presStyleCnt="4" custScaleX="89118">
        <dgm:presLayoutVars>
          <dgm:bulletEnabled val="1"/>
        </dgm:presLayoutVars>
      </dgm:prSet>
      <dgm:spPr/>
      <dgm:t>
        <a:bodyPr/>
        <a:lstStyle/>
        <a:p>
          <a:endParaRPr lang="en-ZA"/>
        </a:p>
      </dgm:t>
    </dgm:pt>
  </dgm:ptLst>
  <dgm:cxnLst>
    <dgm:cxn modelId="{C27DC8FC-E3F2-4851-B7C4-F15D0BEC1312}" type="presOf" srcId="{A90C4D57-C51E-4098-B356-12461D270D53}" destId="{9E7801D6-C750-41E4-B185-D7C02A4AF2E1}" srcOrd="1" destOrd="0" presId="urn:microsoft.com/office/officeart/2005/8/layout/process1"/>
    <dgm:cxn modelId="{24CFFCE3-32B7-46B1-8C20-DB72E6A370B7}" srcId="{8831F9FF-5F64-4ED7-AD06-936C292E754F}" destId="{7EA54D3A-EA31-45A3-BB90-7E379954A2FC}" srcOrd="3" destOrd="0" parTransId="{E02BBE31-A432-466F-A738-093258AC5896}" sibTransId="{300589D4-105A-4483-A434-872B4C902F1B}"/>
    <dgm:cxn modelId="{64E2EAC8-AB4D-469C-9CC9-2D56BAA5F933}" type="presOf" srcId="{34AA5707-74FC-41CA-8102-E24863B57CC1}" destId="{0B7FE90B-4C61-40F4-B37C-31323BCCF67A}" srcOrd="0" destOrd="0" presId="urn:microsoft.com/office/officeart/2005/8/layout/process1"/>
    <dgm:cxn modelId="{64EF94EA-50D0-45DE-82B6-01974FBE6069}" type="presOf" srcId="{6B8B26FC-668C-4A1B-9735-2C6D80BD8198}" destId="{F12CFC4C-7C8C-416E-AD42-916F17B4A586}" srcOrd="1" destOrd="0" presId="urn:microsoft.com/office/officeart/2005/8/layout/process1"/>
    <dgm:cxn modelId="{18A358CA-D5DF-4293-B06E-3D092B7AE307}" type="presOf" srcId="{8831F9FF-5F64-4ED7-AD06-936C292E754F}" destId="{3F3BD01B-9877-41E1-9FD7-3073B1A52E5C}" srcOrd="0" destOrd="0" presId="urn:microsoft.com/office/officeart/2005/8/layout/process1"/>
    <dgm:cxn modelId="{FC69EDF0-10F6-406F-8512-7E18D3BFCDCF}" srcId="{8831F9FF-5F64-4ED7-AD06-936C292E754F}" destId="{34AA5707-74FC-41CA-8102-E24863B57CC1}" srcOrd="0" destOrd="0" parTransId="{78274744-F563-4582-8C32-1E45AF844A6A}" sibTransId="{B81E357A-5408-4E99-AC69-91FDF27C7301}"/>
    <dgm:cxn modelId="{7F981078-520B-404B-BD9D-7632ED8BBCE0}" type="presOf" srcId="{A90C4D57-C51E-4098-B356-12461D270D53}" destId="{C42DC313-C09D-4178-BC25-E804F21FA11D}" srcOrd="0" destOrd="0" presId="urn:microsoft.com/office/officeart/2005/8/layout/process1"/>
    <dgm:cxn modelId="{567A2528-C347-4DB0-AEDA-0081E90AAC6A}" srcId="{8831F9FF-5F64-4ED7-AD06-936C292E754F}" destId="{ADAC49FF-E101-4A80-8C8C-48C9AC7F224F}" srcOrd="1" destOrd="0" parTransId="{93D3AD8B-9C81-4971-8908-5F7709E87051}" sibTransId="{6B8B26FC-668C-4A1B-9735-2C6D80BD8198}"/>
    <dgm:cxn modelId="{86923DCD-348B-4836-AE8F-28391BB2E137}" type="presOf" srcId="{ADAC49FF-E101-4A80-8C8C-48C9AC7F224F}" destId="{3990DFBD-901E-4C02-8B1F-9A31E072E47D}" srcOrd="0" destOrd="0" presId="urn:microsoft.com/office/officeart/2005/8/layout/process1"/>
    <dgm:cxn modelId="{3B125A2F-68ED-4F99-9268-37B15408C9F7}" type="presOf" srcId="{6B8B26FC-668C-4A1B-9735-2C6D80BD8198}" destId="{B2F27C08-4563-4996-A3EE-71367BD9CF1A}" srcOrd="0" destOrd="0" presId="urn:microsoft.com/office/officeart/2005/8/layout/process1"/>
    <dgm:cxn modelId="{FEA80973-6750-4908-A1C0-B8C225859CC1}" type="presOf" srcId="{7EA54D3A-EA31-45A3-BB90-7E379954A2FC}" destId="{5851425E-7D7A-4D29-90FC-D3A266D49BFC}" srcOrd="0" destOrd="0" presId="urn:microsoft.com/office/officeart/2005/8/layout/process1"/>
    <dgm:cxn modelId="{3929DBA4-5CCE-45E1-97C3-EE37E49312DF}" type="presOf" srcId="{65E07780-5606-4666-A0AA-B92EB26E0DDD}" destId="{D123156E-02CF-4B4B-9AC8-AB3C42F9C6B4}" srcOrd="0" destOrd="0" presId="urn:microsoft.com/office/officeart/2005/8/layout/process1"/>
    <dgm:cxn modelId="{495F9ED5-E299-47BF-9D01-D05E6D761CA9}" srcId="{8831F9FF-5F64-4ED7-AD06-936C292E754F}" destId="{65E07780-5606-4666-A0AA-B92EB26E0DDD}" srcOrd="2" destOrd="0" parTransId="{1FFEB4B8-BCD4-4F2D-8B1C-3E27F2DAFD91}" sibTransId="{A90C4D57-C51E-4098-B356-12461D270D53}"/>
    <dgm:cxn modelId="{9236DD0D-D637-4954-BB78-3AD5D86820E9}" type="presOf" srcId="{B81E357A-5408-4E99-AC69-91FDF27C7301}" destId="{EEC68A94-ED3C-4489-A748-74DD0B064F78}" srcOrd="1" destOrd="0" presId="urn:microsoft.com/office/officeart/2005/8/layout/process1"/>
    <dgm:cxn modelId="{9E26E0E0-C0BF-4E20-B7C7-B0C8A12470DB}" type="presOf" srcId="{B81E357A-5408-4E99-AC69-91FDF27C7301}" destId="{773D5CBB-3347-4641-B291-C6501D33E228}" srcOrd="0" destOrd="0" presId="urn:microsoft.com/office/officeart/2005/8/layout/process1"/>
    <dgm:cxn modelId="{E7C18537-BE51-4F79-9CAA-E57B6AFAE13B}" type="presParOf" srcId="{3F3BD01B-9877-41E1-9FD7-3073B1A52E5C}" destId="{0B7FE90B-4C61-40F4-B37C-31323BCCF67A}" srcOrd="0" destOrd="0" presId="urn:microsoft.com/office/officeart/2005/8/layout/process1"/>
    <dgm:cxn modelId="{85A29402-93DB-48AD-B972-379B127A3228}" type="presParOf" srcId="{3F3BD01B-9877-41E1-9FD7-3073B1A52E5C}" destId="{773D5CBB-3347-4641-B291-C6501D33E228}" srcOrd="1" destOrd="0" presId="urn:microsoft.com/office/officeart/2005/8/layout/process1"/>
    <dgm:cxn modelId="{30EC31CA-8178-417B-BEEB-67A9B4B36661}" type="presParOf" srcId="{773D5CBB-3347-4641-B291-C6501D33E228}" destId="{EEC68A94-ED3C-4489-A748-74DD0B064F78}" srcOrd="0" destOrd="0" presId="urn:microsoft.com/office/officeart/2005/8/layout/process1"/>
    <dgm:cxn modelId="{0FCB42D7-CDA6-4519-B4A5-CF37ACE48DF3}" type="presParOf" srcId="{3F3BD01B-9877-41E1-9FD7-3073B1A52E5C}" destId="{3990DFBD-901E-4C02-8B1F-9A31E072E47D}" srcOrd="2" destOrd="0" presId="urn:microsoft.com/office/officeart/2005/8/layout/process1"/>
    <dgm:cxn modelId="{FB552BC8-774E-43C2-8BA2-33A354456D80}" type="presParOf" srcId="{3F3BD01B-9877-41E1-9FD7-3073B1A52E5C}" destId="{B2F27C08-4563-4996-A3EE-71367BD9CF1A}" srcOrd="3" destOrd="0" presId="urn:microsoft.com/office/officeart/2005/8/layout/process1"/>
    <dgm:cxn modelId="{24FC75E6-8D85-4E5C-BFAB-A4581F8A8CFC}" type="presParOf" srcId="{B2F27C08-4563-4996-A3EE-71367BD9CF1A}" destId="{F12CFC4C-7C8C-416E-AD42-916F17B4A586}" srcOrd="0" destOrd="0" presId="urn:microsoft.com/office/officeart/2005/8/layout/process1"/>
    <dgm:cxn modelId="{4E0336DC-14E7-400C-811B-CDE71BD76360}" type="presParOf" srcId="{3F3BD01B-9877-41E1-9FD7-3073B1A52E5C}" destId="{D123156E-02CF-4B4B-9AC8-AB3C42F9C6B4}" srcOrd="4" destOrd="0" presId="urn:microsoft.com/office/officeart/2005/8/layout/process1"/>
    <dgm:cxn modelId="{B39E17F2-949C-44B1-9FDA-D8D4EAA9613C}" type="presParOf" srcId="{3F3BD01B-9877-41E1-9FD7-3073B1A52E5C}" destId="{C42DC313-C09D-4178-BC25-E804F21FA11D}" srcOrd="5" destOrd="0" presId="urn:microsoft.com/office/officeart/2005/8/layout/process1"/>
    <dgm:cxn modelId="{78C060C6-1601-43CA-9FB0-25F7DCC2EFE6}" type="presParOf" srcId="{C42DC313-C09D-4178-BC25-E804F21FA11D}" destId="{9E7801D6-C750-41E4-B185-D7C02A4AF2E1}" srcOrd="0" destOrd="0" presId="urn:microsoft.com/office/officeart/2005/8/layout/process1"/>
    <dgm:cxn modelId="{221C1D13-CA21-474A-9C29-C12B7C6A7CFD}" type="presParOf" srcId="{3F3BD01B-9877-41E1-9FD7-3073B1A52E5C}" destId="{5851425E-7D7A-4D29-90FC-D3A266D49BFC}"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A1102-A2F3-4A79-95A1-72B0B4408101}" type="datetimeFigureOut">
              <a:rPr lang="en-US" smtClean="0"/>
              <a:t>2023-04-04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7FA22-453F-48E8-9E4E-31B649C6088D}" type="slidenum">
              <a:rPr lang="en-US" smtClean="0"/>
              <a:t>‹#›</a:t>
            </a:fld>
            <a:endParaRPr lang="en-US"/>
          </a:p>
        </p:txBody>
      </p:sp>
    </p:spTree>
    <p:extLst>
      <p:ext uri="{BB962C8B-B14F-4D97-AF65-F5344CB8AC3E}">
        <p14:creationId xmlns:p14="http://schemas.microsoft.com/office/powerpoint/2010/main" val="346054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a:t>
            </a:r>
            <a:r>
              <a:rPr lang="en-ZA" baseline="0" dirty="0" smtClean="0"/>
              <a:t> finance lease template relates specifically to cell phones, 3G, and office machines (photocopiers). </a:t>
            </a:r>
          </a:p>
          <a:p>
            <a:endParaRPr lang="en-ZA" baseline="0" dirty="0" smtClean="0"/>
          </a:p>
          <a:p>
            <a:r>
              <a:rPr lang="en-ZA" baseline="0" dirty="0" smtClean="0"/>
              <a:t>The templates used are templates that the regions have used in the past. Head Office requires however that due care is taken in filling the template particularly for start and end date as well as fair value of the asset since the accounting for these items will be based on amortization tables which are driven by these inputs. In addition, since the regions provide this report for both DPW and PMTE in one report, regions should ensure that they classify the appropriate responsible unit/directorate in  order for the split between DPW and PMTE to be correct. </a:t>
            </a:r>
          </a:p>
          <a:p>
            <a:endParaRPr lang="en-ZA" baseline="0" dirty="0" smtClean="0"/>
          </a:p>
          <a:p>
            <a:r>
              <a:rPr lang="en-ZA" baseline="0" dirty="0" smtClean="0"/>
              <a:t>The templates are fairly similar for 3G, cell phones, and photo copier machines. Refer to the slides that follow in this regard.</a:t>
            </a:r>
          </a:p>
        </p:txBody>
      </p:sp>
      <p:sp>
        <p:nvSpPr>
          <p:cNvPr id="4" name="Slide Number Placeholder 3"/>
          <p:cNvSpPr>
            <a:spLocks noGrp="1"/>
          </p:cNvSpPr>
          <p:nvPr>
            <p:ph type="sldNum" sz="quarter" idx="10"/>
          </p:nvPr>
        </p:nvSpPr>
        <p:spPr/>
        <p:txBody>
          <a:bodyPr/>
          <a:lstStyle/>
          <a:p>
            <a:fld id="{EE37FA22-453F-48E8-9E4E-31B649C6088D}" type="slidenum">
              <a:rPr lang="en-US" smtClean="0"/>
              <a:t>23</a:t>
            </a:fld>
            <a:endParaRPr lang="en-US"/>
          </a:p>
        </p:txBody>
      </p:sp>
    </p:spTree>
    <p:extLst>
      <p:ext uri="{BB962C8B-B14F-4D97-AF65-F5344CB8AC3E}">
        <p14:creationId xmlns:p14="http://schemas.microsoft.com/office/powerpoint/2010/main" val="333533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a:t>
            </a:r>
            <a:r>
              <a:rPr lang="en-ZA" baseline="0" dirty="0" smtClean="0"/>
              <a:t> finance lease template relates specifically to cell phones, 3G, and office machines (photocopiers). </a:t>
            </a:r>
          </a:p>
          <a:p>
            <a:endParaRPr lang="en-ZA" baseline="0" dirty="0" smtClean="0"/>
          </a:p>
          <a:p>
            <a:r>
              <a:rPr lang="en-ZA" baseline="0" dirty="0" smtClean="0"/>
              <a:t>The templates used are templates that the regions have used in the past. Head Office requires however that due care is taken in filling the template particularly for start and end date as well as fair value of the asset since the accounting for these items will be based on amortization tables which are driven by these inputs. In addition, since the regions provide this report for both DPW and PMTE in one report, regions should ensure that they classify the appropriate responsible unit/directorate in  order for the split between DPW and PMTE to be correct. </a:t>
            </a:r>
          </a:p>
          <a:p>
            <a:endParaRPr lang="en-ZA" baseline="0" dirty="0" smtClean="0"/>
          </a:p>
          <a:p>
            <a:r>
              <a:rPr lang="en-ZA" baseline="0" dirty="0" smtClean="0"/>
              <a:t>The templates are fairly similar for 3G, cell phones, and photo copier machines. Refer to the slides that follow in this regard.</a:t>
            </a:r>
          </a:p>
        </p:txBody>
      </p:sp>
      <p:sp>
        <p:nvSpPr>
          <p:cNvPr id="4" name="Slide Number Placeholder 3"/>
          <p:cNvSpPr>
            <a:spLocks noGrp="1"/>
          </p:cNvSpPr>
          <p:nvPr>
            <p:ph type="sldNum" sz="quarter" idx="10"/>
          </p:nvPr>
        </p:nvSpPr>
        <p:spPr/>
        <p:txBody>
          <a:bodyPr/>
          <a:lstStyle/>
          <a:p>
            <a:fld id="{EE37FA22-453F-48E8-9E4E-31B649C6088D}" type="slidenum">
              <a:rPr lang="en-US" smtClean="0"/>
              <a:t>24</a:t>
            </a:fld>
            <a:endParaRPr lang="en-US"/>
          </a:p>
        </p:txBody>
      </p:sp>
    </p:spTree>
    <p:extLst>
      <p:ext uri="{BB962C8B-B14F-4D97-AF65-F5344CB8AC3E}">
        <p14:creationId xmlns:p14="http://schemas.microsoft.com/office/powerpoint/2010/main" val="191408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16082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88557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09571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11178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91170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35D415-9E27-44AE-B99B-C65A56EDAD54}" type="datetimeFigureOut">
              <a:rPr lang="en-US" smtClean="0"/>
              <a:t>2023-04-04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3687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35D415-9E27-44AE-B99B-C65A56EDAD54}" type="datetimeFigureOut">
              <a:rPr lang="en-US" smtClean="0"/>
              <a:t>2023-04-04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03073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35D415-9E27-44AE-B99B-C65A56EDAD54}" type="datetimeFigureOut">
              <a:rPr lang="en-US" smtClean="0"/>
              <a:t>2023-04-04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02131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5D415-9E27-44AE-B99B-C65A56EDAD54}" type="datetimeFigureOut">
              <a:rPr lang="en-US" smtClean="0"/>
              <a:t>2023-04-04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23281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5D415-9E27-44AE-B99B-C65A56EDAD54}" type="datetimeFigureOut">
              <a:rPr lang="en-US" smtClean="0"/>
              <a:t>2023-04-04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5964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5D415-9E27-44AE-B99B-C65A56EDAD54}" type="datetimeFigureOut">
              <a:rPr lang="en-US" smtClean="0"/>
              <a:t>2023-04-04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1032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5D415-9E27-44AE-B99B-C65A56EDAD54}" type="datetimeFigureOut">
              <a:rPr lang="en-US" smtClean="0"/>
              <a:t>2023-04-04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061B0-5FD0-4564-AB6E-5DA72C1094D0}" type="slidenum">
              <a:rPr lang="en-US" smtClean="0"/>
              <a:t>‹#›</a:t>
            </a:fld>
            <a:endParaRPr lang="en-US"/>
          </a:p>
        </p:txBody>
      </p:sp>
    </p:spTree>
    <p:extLst>
      <p:ext uri="{BB962C8B-B14F-4D97-AF65-F5344CB8AC3E}">
        <p14:creationId xmlns:p14="http://schemas.microsoft.com/office/powerpoint/2010/main" val="236822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4"/>
          <p:cNvSpPr txBox="1">
            <a:spLocks noGrp="1"/>
          </p:cNvSpPr>
          <p:nvPr>
            <p:ph type="title"/>
          </p:nvPr>
        </p:nvSpPr>
        <p:spPr>
          <a:xfrm>
            <a:off x="867398" y="1833005"/>
            <a:ext cx="10515600" cy="1615827"/>
          </a:xfrm>
          <a:prstGeom prst="rect">
            <a:avLst/>
          </a:prstGeom>
          <a:noFill/>
        </p:spPr>
        <p:txBody>
          <a:bodyPr wrap="square" rtlCol="0">
            <a:spAutoFit/>
          </a:bodyPr>
          <a:lstStyle/>
          <a:p>
            <a:pPr algn="l"/>
            <a:r>
              <a:rPr lang="en-US" sz="11000" b="1" dirty="0" smtClean="0">
                <a:latin typeface="Bahnschrift Light" panose="020B0502040204020203" pitchFamily="34" charset="0"/>
              </a:rPr>
              <a:t>WELCOME</a:t>
            </a:r>
            <a:endParaRPr lang="en-ZA" sz="11000" b="1" dirty="0">
              <a:solidFill>
                <a:schemeClr val="tx1">
                  <a:lumMod val="75000"/>
                  <a:lumOff val="25000"/>
                </a:schemeClr>
              </a:solidFill>
              <a:latin typeface="Bahnschrift SemiLight" panose="020B0502040204020203" pitchFamily="34" charset="0"/>
            </a:endParaRPr>
          </a:p>
        </p:txBody>
      </p:sp>
      <p:sp>
        <p:nvSpPr>
          <p:cNvPr id="21" name="Rectangle 20"/>
          <p:cNvSpPr/>
          <p:nvPr/>
        </p:nvSpPr>
        <p:spPr>
          <a:xfrm>
            <a:off x="2245409" y="3438637"/>
            <a:ext cx="8676116" cy="1569660"/>
          </a:xfrm>
          <a:prstGeom prst="rect">
            <a:avLst/>
          </a:prstGeom>
        </p:spPr>
        <p:txBody>
          <a:bodyPr wrap="square">
            <a:spAutoFit/>
          </a:bodyP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We are waiting a few minutes for more individuals to join.  We will start promptly at </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13:10.</a:t>
            </a:r>
            <a:endParaRPr lang="en-US" sz="3200" dirty="0"/>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792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chemeClr val="tx1"/>
                </a:solidFill>
                <a:latin typeface="Bahnschrift SemiBold" panose="020B0502040204020203" pitchFamily="34" charset="0"/>
                <a:cs typeface="Segoe UI" panose="020B0502040204020203" pitchFamily="34" charset="0"/>
              </a:rPr>
              <a:t>DISCLAIMED AUDIT OPINION</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pic>
        <p:nvPicPr>
          <p:cNvPr id="43" name="Picture 42"/>
          <p:cNvPicPr>
            <a:picLocks noChangeAspect="1"/>
          </p:cNvPicPr>
          <p:nvPr/>
        </p:nvPicPr>
        <p:blipFill>
          <a:blip r:embed="rId3"/>
          <a:stretch>
            <a:fillRect/>
          </a:stretch>
        </p:blipFill>
        <p:spPr>
          <a:xfrm>
            <a:off x="1555002" y="1017650"/>
            <a:ext cx="5062892" cy="5423301"/>
          </a:xfrm>
          <a:prstGeom prst="rect">
            <a:avLst/>
          </a:prstGeom>
        </p:spPr>
      </p:pic>
      <p:sp>
        <p:nvSpPr>
          <p:cNvPr id="44" name="Left Arrow 43"/>
          <p:cNvSpPr/>
          <p:nvPr/>
        </p:nvSpPr>
        <p:spPr>
          <a:xfrm>
            <a:off x="6827267" y="3367041"/>
            <a:ext cx="1623701" cy="1016949"/>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Assets</a:t>
            </a:r>
            <a:endParaRPr lang="en-US" dirty="0"/>
          </a:p>
        </p:txBody>
      </p:sp>
      <p:sp>
        <p:nvSpPr>
          <p:cNvPr id="45" name="Rectangle 44"/>
          <p:cNvSpPr/>
          <p:nvPr/>
        </p:nvSpPr>
        <p:spPr>
          <a:xfrm>
            <a:off x="1615155" y="3768694"/>
            <a:ext cx="4992059" cy="213645"/>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605295" y="2072706"/>
            <a:ext cx="462788" cy="226114"/>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12039" y="3982339"/>
            <a:ext cx="575683" cy="196554"/>
          </a:xfrm>
          <a:prstGeom prst="rect">
            <a:avLst/>
          </a:prstGeom>
          <a:noFill/>
          <a:ln w="5715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35696" y="5970497"/>
            <a:ext cx="4992059" cy="213645"/>
          </a:xfrm>
          <a:prstGeom prst="rect">
            <a:avLst/>
          </a:prstGeom>
          <a:noFill/>
          <a:ln w="5715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635696" y="6167051"/>
            <a:ext cx="4992059" cy="213645"/>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3737718" y="5838556"/>
            <a:ext cx="1435693" cy="915115"/>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Equity</a:t>
            </a:r>
            <a:endParaRPr lang="en-US" dirty="0"/>
          </a:p>
        </p:txBody>
      </p:sp>
      <p:pic>
        <p:nvPicPr>
          <p:cNvPr id="51" name="Picture 50"/>
          <p:cNvPicPr>
            <a:picLocks noChangeAspect="1"/>
          </p:cNvPicPr>
          <p:nvPr/>
        </p:nvPicPr>
        <p:blipFill>
          <a:blip r:embed="rId4"/>
          <a:stretch>
            <a:fillRect/>
          </a:stretch>
        </p:blipFill>
        <p:spPr>
          <a:xfrm rot="1291241">
            <a:off x="9281366" y="1284444"/>
            <a:ext cx="1844715" cy="2052989"/>
          </a:xfrm>
          <a:prstGeom prst="rect">
            <a:avLst/>
          </a:prstGeom>
        </p:spPr>
      </p:pic>
      <p:sp>
        <p:nvSpPr>
          <p:cNvPr id="52" name="Left Arrow 51"/>
          <p:cNvSpPr/>
          <p:nvPr/>
        </p:nvSpPr>
        <p:spPr>
          <a:xfrm>
            <a:off x="6990104" y="5529114"/>
            <a:ext cx="1623701" cy="1016949"/>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Liabilities</a:t>
            </a:r>
            <a:endParaRPr lang="en-US" dirty="0"/>
          </a:p>
        </p:txBody>
      </p:sp>
      <p:sp>
        <p:nvSpPr>
          <p:cNvPr id="2" name="Right Arrow 1"/>
          <p:cNvSpPr/>
          <p:nvPr/>
        </p:nvSpPr>
        <p:spPr>
          <a:xfrm>
            <a:off x="820562" y="4383990"/>
            <a:ext cx="760243" cy="632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ight Arrow 52"/>
          <p:cNvSpPr/>
          <p:nvPr/>
        </p:nvSpPr>
        <p:spPr>
          <a:xfrm>
            <a:off x="833266" y="2955912"/>
            <a:ext cx="760243" cy="632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941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chemeClr val="tx1"/>
                </a:solidFill>
                <a:latin typeface="Bahnschrift SemiBold" panose="020B0502040204020203" pitchFamily="34" charset="0"/>
                <a:cs typeface="Segoe UI" panose="020B0502040204020203" pitchFamily="34" charset="0"/>
              </a:rPr>
              <a:t>DISCLAIMED AUDIT OPINION</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3" name="TextBox 12"/>
          <p:cNvSpPr txBox="1"/>
          <p:nvPr/>
        </p:nvSpPr>
        <p:spPr>
          <a:xfrm>
            <a:off x="1392203" y="1188901"/>
            <a:ext cx="9207482" cy="5355312"/>
          </a:xfrm>
          <a:prstGeom prst="rect">
            <a:avLst/>
          </a:prstGeom>
          <a:noFill/>
        </p:spPr>
        <p:txBody>
          <a:bodyPr wrap="square" rtlCol="0">
            <a:spAutoFit/>
          </a:bodyPr>
          <a:lstStyle/>
          <a:p>
            <a:pPr algn="ctr"/>
            <a:r>
              <a:rPr lang="en-US" sz="3200" b="1" dirty="0" smtClean="0">
                <a:solidFill>
                  <a:schemeClr val="tx1">
                    <a:lumMod val="75000"/>
                    <a:lumOff val="25000"/>
                  </a:schemeClr>
                </a:solidFill>
                <a:latin typeface="Bahnschrift SemiLight" panose="020B0502040204020203" pitchFamily="34" charset="0"/>
              </a:rPr>
              <a:t>Disclaimer of </a:t>
            </a:r>
            <a:r>
              <a:rPr lang="en-US" sz="3200" b="1" dirty="0">
                <a:solidFill>
                  <a:schemeClr val="tx1">
                    <a:lumMod val="75000"/>
                    <a:lumOff val="25000"/>
                  </a:schemeClr>
                </a:solidFill>
                <a:latin typeface="Bahnschrift SemiLight" panose="020B0502040204020203" pitchFamily="34" charset="0"/>
              </a:rPr>
              <a:t>audit report paragraphs in 2021/2022 </a:t>
            </a:r>
            <a:r>
              <a:rPr lang="en-US" sz="3200" b="1" dirty="0" smtClean="0">
                <a:solidFill>
                  <a:schemeClr val="tx1">
                    <a:lumMod val="75000"/>
                    <a:lumOff val="25000"/>
                  </a:schemeClr>
                </a:solidFill>
                <a:latin typeface="Bahnschrift SemiLight" panose="020B0502040204020203" pitchFamily="34" charset="0"/>
              </a:rPr>
              <a:t>AFS</a:t>
            </a:r>
            <a:r>
              <a:rPr lang="en-US" sz="3200" b="1" dirty="0" smtClean="0">
                <a:solidFill>
                  <a:schemeClr val="accent6">
                    <a:lumMod val="50000"/>
                  </a:schemeClr>
                </a:solidFill>
                <a:latin typeface="Bahnschrift SemiLight" panose="020B0502040204020203" pitchFamily="34" charset="0"/>
              </a:rPr>
              <a:t/>
            </a:r>
            <a:br>
              <a:rPr lang="en-US" sz="3200" b="1" dirty="0" smtClean="0">
                <a:solidFill>
                  <a:schemeClr val="accent6">
                    <a:lumMod val="50000"/>
                  </a:schemeClr>
                </a:solidFill>
                <a:latin typeface="Bahnschrift SemiLight" panose="020B0502040204020203" pitchFamily="34" charset="0"/>
              </a:rPr>
            </a:br>
            <a:endParaRPr lang="en-US" sz="1600" b="1" dirty="0"/>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Payables from exchange transactions - Accrued expenses- Municipal services </a:t>
            </a:r>
            <a:endParaRPr lang="en-ZA" b="1" dirty="0">
              <a:solidFill>
                <a:srgbClr val="C00000"/>
              </a:solidFill>
              <a:latin typeface="Arial" panose="020B0604020202020204" pitchFamily="34" charset="0"/>
              <a:cs typeface="Arial" panose="020B0604020202020204" pitchFamily="34" charset="0"/>
            </a:endParaRPr>
          </a:p>
          <a:p>
            <a:r>
              <a:rPr lang="en-ZA" sz="1400" dirty="0">
                <a:latin typeface="Arial" panose="020B0604020202020204" pitchFamily="34" charset="0"/>
                <a:cs typeface="Arial" panose="020B0604020202020204" pitchFamily="34" charset="0"/>
              </a:rPr>
              <a:t>Difference between recalculated amount by auditors and accrued amount in the </a:t>
            </a:r>
            <a:r>
              <a:rPr lang="en-ZA" sz="1400" dirty="0" smtClean="0">
                <a:latin typeface="Arial" panose="020B0604020202020204" pitchFamily="34" charset="0"/>
                <a:cs typeface="Arial" panose="020B0604020202020204" pitchFamily="34" charset="0"/>
              </a:rPr>
              <a:t>workbook </a:t>
            </a:r>
            <a:r>
              <a:rPr lang="en-ZA" sz="1400" b="1" dirty="0" smtClean="0">
                <a:latin typeface="Arial" panose="020B0604020202020204" pitchFamily="34" charset="0"/>
                <a:cs typeface="Arial" panose="020B0604020202020204" pitchFamily="34" charset="0"/>
              </a:rPr>
              <a:t>(Accuracy issue)</a:t>
            </a:r>
            <a:endParaRPr lang="en-ZA" sz="1400"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C00000"/>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Payables from exchange transactions -</a:t>
            </a:r>
            <a:r>
              <a:rPr lang="en-US" dirty="0">
                <a:solidFill>
                  <a:srgbClr val="C00000"/>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Accrued expenses</a:t>
            </a:r>
            <a:r>
              <a:rPr lang="en-US" dirty="0">
                <a:solidFill>
                  <a:srgbClr val="C00000"/>
                </a:solidFill>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Goods and services were received before year end, however the trading entity did not recognize the accrued </a:t>
            </a:r>
            <a:r>
              <a:rPr lang="en-US" sz="1400" dirty="0" smtClean="0">
                <a:latin typeface="Arial" panose="020B0604020202020204" pitchFamily="34" charset="0"/>
                <a:cs typeface="Arial" panose="020B0604020202020204" pitchFamily="34" charset="0"/>
              </a:rPr>
              <a:t>expenses</a:t>
            </a:r>
            <a:r>
              <a:rPr lang="en-US" sz="1400"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(Completeness </a:t>
            </a:r>
            <a:r>
              <a:rPr lang="en-US" sz="1400" b="1" dirty="0">
                <a:latin typeface="Arial" panose="020B0604020202020204" pitchFamily="34" charset="0"/>
                <a:cs typeface="Arial" panose="020B0604020202020204" pitchFamily="34" charset="0"/>
              </a:rPr>
              <a:t>issue)</a:t>
            </a:r>
          </a:p>
          <a:p>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PPE</a:t>
            </a:r>
            <a:endParaRPr lang="en-US" dirty="0">
              <a:solidFill>
                <a:srgbClr val="C00000"/>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Restatement could not be substantiated by supporting audit evidence </a:t>
            </a:r>
            <a:r>
              <a:rPr lang="en-US" sz="1400" b="1" dirty="0" smtClean="0">
                <a:latin typeface="Arial" panose="020B0604020202020204" pitchFamily="34" charset="0"/>
                <a:cs typeface="Arial" panose="020B0604020202020204" pitchFamily="34" charset="0"/>
              </a:rPr>
              <a:t>(Limitation of scope)</a:t>
            </a:r>
            <a:endParaRPr lang="en-US" sz="1400" b="1" dirty="0">
              <a:latin typeface="Arial" panose="020B0604020202020204" pitchFamily="34" charset="0"/>
              <a:cs typeface="Arial" panose="020B0604020202020204" pitchFamily="34" charset="0"/>
            </a:endParaRPr>
          </a:p>
          <a:p>
            <a:pPr algn="ctr"/>
            <a:endParaRPr lang="en-US"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Payables from exchange transactions - Accrued expenses- Leases</a:t>
            </a:r>
            <a:endParaRPr lang="en-US" dirty="0">
              <a:solidFill>
                <a:srgbClr val="C00000"/>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Difference between the recalculated balance and the accrued expenses </a:t>
            </a:r>
            <a:r>
              <a:rPr lang="en-US" sz="1400" b="1" dirty="0" smtClean="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Completeness issue)</a:t>
            </a:r>
          </a:p>
          <a:p>
            <a:endParaRPr lang="en-US" sz="1600" dirty="0">
              <a:latin typeface="Arial" panose="020B0604020202020204" pitchFamily="34" charset="0"/>
              <a:cs typeface="Arial" panose="020B0604020202020204" pitchFamily="34" charset="0"/>
            </a:endParaRPr>
          </a:p>
          <a:p>
            <a:pPr algn="ctr"/>
            <a:endParaRPr lang="en-US" sz="4800" b="1" dirty="0">
              <a:solidFill>
                <a:schemeClr val="accent6">
                  <a:lumMod val="50000"/>
                </a:schemeClr>
              </a:solidFill>
              <a:latin typeface="Bahnschrift SemiLight" panose="020B0502040204020203" pitchFamily="34"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718" y="5633487"/>
            <a:ext cx="1172386" cy="1067620"/>
          </a:xfrm>
          <a:prstGeom prst="rect">
            <a:avLst/>
          </a:prstGeom>
        </p:spPr>
      </p:pic>
    </p:spTree>
    <p:extLst>
      <p:ext uri="{BB962C8B-B14F-4D97-AF65-F5344CB8AC3E}">
        <p14:creationId xmlns:p14="http://schemas.microsoft.com/office/powerpoint/2010/main" val="1386045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a:xfrm>
            <a:off x="1184512" y="1834457"/>
            <a:ext cx="7723341" cy="253891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0" dirty="0">
                <a:solidFill>
                  <a:schemeClr val="accent3">
                    <a:lumMod val="50000"/>
                  </a:schemeClr>
                </a:solidFill>
                <a:latin typeface="Bahnschrift" panose="020B0502040204020203" pitchFamily="34" charset="0"/>
                <a:cs typeface="Segoe UI" panose="020B0502040204020203" pitchFamily="34" charset="0"/>
              </a:rPr>
              <a:t>2</a:t>
            </a:r>
            <a:r>
              <a:rPr lang="en-US" sz="8000" dirty="0" smtClean="0">
                <a:solidFill>
                  <a:schemeClr val="accent3">
                    <a:lumMod val="50000"/>
                  </a:schemeClr>
                </a:solidFill>
                <a:latin typeface="Bahnschrift" panose="020B0502040204020203" pitchFamily="34" charset="0"/>
                <a:cs typeface="Segoe UI" panose="020B0502040204020203" pitchFamily="34" charset="0"/>
              </a:rPr>
              <a:t>. CLEANING, GARDENING AND SECURITY</a:t>
            </a:r>
            <a:endParaRPr lang="en-ZA" sz="8000" dirty="0">
              <a:solidFill>
                <a:schemeClr val="accent3">
                  <a:lumMod val="50000"/>
                </a:schemeClr>
              </a:solidFill>
              <a:latin typeface="Bahnschrift" panose="020B0502040204020203" pitchFamily="34" charset="0"/>
            </a:endParaRPr>
          </a:p>
        </p:txBody>
      </p:sp>
      <p:pic>
        <p:nvPicPr>
          <p:cNvPr id="25" name="Picture 24"/>
          <p:cNvPicPr>
            <a:picLocks noChangeAspect="1"/>
          </p:cNvPicPr>
          <p:nvPr/>
        </p:nvPicPr>
        <p:blipFill>
          <a:blip r:embed="rId3"/>
          <a:stretch>
            <a:fillRect/>
          </a:stretch>
        </p:blipFill>
        <p:spPr>
          <a:xfrm>
            <a:off x="6614944" y="4128032"/>
            <a:ext cx="3623418" cy="2082623"/>
          </a:xfrm>
          <a:prstGeom prst="rect">
            <a:avLst/>
          </a:prstGeom>
        </p:spPr>
      </p:pic>
    </p:spTree>
    <p:extLst>
      <p:ext uri="{BB962C8B-B14F-4D97-AF65-F5344CB8AC3E}">
        <p14:creationId xmlns:p14="http://schemas.microsoft.com/office/powerpoint/2010/main" val="835907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8" name="Title 6"/>
          <p:cNvSpPr txBox="1">
            <a:spLocks/>
          </p:cNvSpPr>
          <p:nvPr/>
        </p:nvSpPr>
        <p:spPr bwMode="black">
          <a:xfrm>
            <a:off x="991312" y="1333144"/>
            <a:ext cx="9938759" cy="473437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285750" lvl="0" indent="-285750">
              <a:buFont typeface="Arial" panose="020B0604020202020204" pitchFamily="34" charset="0"/>
              <a:buChar char="•"/>
            </a:pPr>
            <a:r>
              <a:rPr lang="en-US" sz="2500" dirty="0">
                <a:latin typeface="Bahnschrift" panose="020B0502040204020203" pitchFamily="34" charset="0"/>
                <a:cs typeface="Segoe UI" panose="020B0502040204020203" pitchFamily="34" charset="0"/>
              </a:rPr>
              <a:t>Not all payments for cleaning, gardening and security are made as and when the services are received.</a:t>
            </a:r>
            <a:endParaRPr lang="en-ZA" sz="2500" dirty="0">
              <a:latin typeface="Bahnschrift" panose="020B0502040204020203" pitchFamily="34" charset="0"/>
              <a:cs typeface="Segoe UI" panose="020B0502040204020203" pitchFamily="34" charset="0"/>
            </a:endParaRPr>
          </a:p>
          <a:p>
            <a:pPr marL="285750" indent="-285750">
              <a:buFont typeface="Arial" panose="020B0604020202020204" pitchFamily="34" charset="0"/>
              <a:buChar char="•"/>
            </a:pPr>
            <a:r>
              <a:rPr lang="en-US" sz="2500" dirty="0">
                <a:latin typeface="Bahnschrift" panose="020B0502040204020203" pitchFamily="34" charset="0"/>
                <a:cs typeface="Segoe UI" panose="020B0502040204020203" pitchFamily="34" charset="0"/>
              </a:rPr>
              <a:t>Therefore, at any given date, we have received services relating to these expenses without paying for them to date.  This creates an accrual for which we should calculate the total value.</a:t>
            </a:r>
            <a:endParaRPr lang="en-ZA" sz="2500" dirty="0">
              <a:latin typeface="Bahnschrift" panose="020B0502040204020203" pitchFamily="34" charset="0"/>
              <a:cs typeface="Segoe UI" panose="020B0502040204020203" pitchFamily="34" charset="0"/>
            </a:endParaRPr>
          </a:p>
          <a:p>
            <a:pPr marL="285750" lvl="0" indent="-285750">
              <a:buFont typeface="Arial" panose="020B0604020202020204" pitchFamily="34" charset="0"/>
              <a:buChar char="•"/>
            </a:pPr>
            <a:r>
              <a:rPr lang="en-US" sz="2500" dirty="0">
                <a:latin typeface="Bahnschrift" panose="020B0502040204020203" pitchFamily="34" charset="0"/>
                <a:cs typeface="Segoe UI" panose="020B0502040204020203" pitchFamily="34" charset="0"/>
              </a:rPr>
              <a:t>Two reports should therefore be supplied to indicate the values for these expenses:</a:t>
            </a:r>
          </a:p>
          <a:p>
            <a:pPr lvl="1">
              <a:buFont typeface="Courier New" panose="02070309020205020404" pitchFamily="49" charset="0"/>
              <a:buChar char="o"/>
            </a:pPr>
            <a:r>
              <a:rPr lang="en-US" sz="2500" dirty="0">
                <a:latin typeface="Bahnschrift" panose="020B0502040204020203" pitchFamily="34" charset="0"/>
                <a:cs typeface="Segoe UI" panose="020B0502040204020203" pitchFamily="34" charset="0"/>
              </a:rPr>
              <a:t>Report for </a:t>
            </a:r>
            <a:r>
              <a:rPr lang="en-US" sz="2500" b="1" u="sng" dirty="0">
                <a:solidFill>
                  <a:schemeClr val="accent4">
                    <a:lumMod val="75000"/>
                  </a:schemeClr>
                </a:solidFill>
                <a:latin typeface="Bahnschrift" panose="020B0502040204020203" pitchFamily="34" charset="0"/>
                <a:cs typeface="Segoe UI" panose="020B0502040204020203" pitchFamily="34" charset="0"/>
              </a:rPr>
              <a:t>CLEANING</a:t>
            </a:r>
            <a:r>
              <a:rPr lang="en-US" sz="2500" u="sng" dirty="0">
                <a:solidFill>
                  <a:schemeClr val="accent4">
                    <a:lumMod val="75000"/>
                  </a:schemeClr>
                </a:solidFill>
                <a:latin typeface="Bahnschrift" panose="020B0502040204020203" pitchFamily="34" charset="0"/>
                <a:cs typeface="Segoe UI" panose="020B0502040204020203" pitchFamily="34" charset="0"/>
              </a:rPr>
              <a:t> and </a:t>
            </a:r>
            <a:r>
              <a:rPr lang="en-US" sz="2500" b="1" u="sng" dirty="0">
                <a:solidFill>
                  <a:schemeClr val="accent4">
                    <a:lumMod val="75000"/>
                  </a:schemeClr>
                </a:solidFill>
                <a:latin typeface="Bahnschrift" panose="020B0502040204020203" pitchFamily="34" charset="0"/>
                <a:cs typeface="Segoe UI" panose="020B0502040204020203" pitchFamily="34" charset="0"/>
              </a:rPr>
              <a:t>GARDENING</a:t>
            </a:r>
            <a:r>
              <a:rPr lang="en-US" sz="2500" u="sng" dirty="0">
                <a:solidFill>
                  <a:schemeClr val="accent4">
                    <a:lumMod val="75000"/>
                  </a:schemeClr>
                </a:solidFill>
                <a:latin typeface="Bahnschrift" panose="020B0502040204020203" pitchFamily="34" charset="0"/>
                <a:cs typeface="Segoe UI" panose="020B0502040204020203" pitchFamily="34" charset="0"/>
              </a:rPr>
              <a:t> </a:t>
            </a:r>
            <a:r>
              <a:rPr lang="en-US" sz="2500" dirty="0">
                <a:latin typeface="Bahnschrift" panose="020B0502040204020203" pitchFamily="34" charset="0"/>
                <a:cs typeface="Segoe UI" panose="020B0502040204020203" pitchFamily="34" charset="0"/>
              </a:rPr>
              <a:t>accruals</a:t>
            </a:r>
          </a:p>
          <a:p>
            <a:pPr lvl="1">
              <a:buFont typeface="Courier New" panose="02070309020205020404" pitchFamily="49" charset="0"/>
              <a:buChar char="o"/>
            </a:pPr>
            <a:r>
              <a:rPr lang="en-US" sz="2500" dirty="0">
                <a:latin typeface="Bahnschrift" panose="020B0502040204020203" pitchFamily="34" charset="0"/>
                <a:cs typeface="Segoe UI" panose="020B0502040204020203" pitchFamily="34" charset="0"/>
              </a:rPr>
              <a:t>Report for </a:t>
            </a:r>
            <a:r>
              <a:rPr lang="en-US" sz="2500" b="1" u="sng" dirty="0">
                <a:solidFill>
                  <a:schemeClr val="accent1">
                    <a:lumMod val="50000"/>
                  </a:schemeClr>
                </a:solidFill>
                <a:latin typeface="Bahnschrift" panose="020B0502040204020203" pitchFamily="34" charset="0"/>
                <a:cs typeface="Segoe UI" panose="020B0502040204020203" pitchFamily="34" charset="0"/>
              </a:rPr>
              <a:t>SECURITY</a:t>
            </a:r>
            <a:r>
              <a:rPr lang="en-US" sz="2500" dirty="0">
                <a:latin typeface="Bahnschrift" panose="020B0502040204020203" pitchFamily="34" charset="0"/>
                <a:cs typeface="Segoe UI" panose="020B0502040204020203" pitchFamily="34" charset="0"/>
              </a:rPr>
              <a:t> accruals</a:t>
            </a:r>
          </a:p>
          <a:p>
            <a:pPr marL="285750" indent="-285750">
              <a:buFont typeface="Arial" panose="020B0604020202020204" pitchFamily="34" charset="0"/>
              <a:buChar char="•"/>
            </a:pPr>
            <a:r>
              <a:rPr lang="en-US" sz="2500" dirty="0">
                <a:latin typeface="Bahnschrift" panose="020B0502040204020203" pitchFamily="34" charset="0"/>
                <a:cs typeface="Segoe UI" panose="020B0502040204020203" pitchFamily="34" charset="0"/>
              </a:rPr>
              <a:t>The format for these reports are exactly the same, but for reporting purposes we need them to be split accordingly.</a:t>
            </a:r>
          </a:p>
        </p:txBody>
      </p:sp>
      <p:sp>
        <p:nvSpPr>
          <p:cNvPr id="19" name="Rectangle 18"/>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2.1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 FOR CLEANING, GARDENING AND SECURITY ACCRUALS</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1892471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9" name="Rectangle 18"/>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2</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.2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RECORD CLEANING, GARDENING </a:t>
            </a:r>
            <a:br>
              <a:rPr lang="en-US" sz="3200" dirty="0">
                <a:solidFill>
                  <a:schemeClr val="tx1">
                    <a:lumMod val="75000"/>
                    <a:lumOff val="25000"/>
                  </a:schemeClr>
                </a:solidFill>
                <a:latin typeface="Bahnschrift" panose="020B0502040204020203" pitchFamily="34" charset="0"/>
                <a:cs typeface="Segoe UI" panose="020B0502040204020203" pitchFamily="34" charset="0"/>
              </a:rPr>
            </a:br>
            <a:r>
              <a:rPr lang="en-US" sz="3200" dirty="0">
                <a:solidFill>
                  <a:schemeClr val="tx1">
                    <a:lumMod val="75000"/>
                    <a:lumOff val="25000"/>
                  </a:schemeClr>
                </a:solidFill>
                <a:latin typeface="Bahnschrift" panose="020B0502040204020203" pitchFamily="34" charset="0"/>
                <a:cs typeface="Segoe UI" panose="020B0502040204020203" pitchFamily="34" charset="0"/>
              </a:rPr>
              <a:t>AND SECURITY ACCRUALS</a:t>
            </a:r>
          </a:p>
        </p:txBody>
      </p:sp>
      <p:sp>
        <p:nvSpPr>
          <p:cNvPr id="14" name="Explosion 1 13"/>
          <p:cNvSpPr/>
          <p:nvPr/>
        </p:nvSpPr>
        <p:spPr>
          <a:xfrm>
            <a:off x="1974189" y="1281871"/>
            <a:ext cx="7887658" cy="5286824"/>
          </a:xfrm>
          <a:prstGeom prst="irregularSeal1">
            <a:avLst/>
          </a:prstGeom>
          <a:solidFill>
            <a:srgbClr val="C0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40000"/>
                  <a:lumOff val="60000"/>
                </a:schemeClr>
              </a:solidFill>
            </a:endParaRPr>
          </a:p>
        </p:txBody>
      </p:sp>
      <p:sp>
        <p:nvSpPr>
          <p:cNvPr id="20" name="Rectangle 19"/>
          <p:cNvSpPr/>
          <p:nvPr/>
        </p:nvSpPr>
        <p:spPr>
          <a:xfrm rot="21168874">
            <a:off x="2678479" y="2977294"/>
            <a:ext cx="6096000" cy="1384995"/>
          </a:xfrm>
          <a:prstGeom prst="rect">
            <a:avLst/>
          </a:prstGeom>
        </p:spPr>
        <p:txBody>
          <a:bodyPr>
            <a:spAutoFit/>
          </a:bodyPr>
          <a:lstStyle/>
          <a:p>
            <a:pPr algn="ctr"/>
            <a:r>
              <a:rPr lang="en-US" sz="2800" b="1" dirty="0">
                <a:solidFill>
                  <a:schemeClr val="accent3">
                    <a:lumMod val="20000"/>
                    <a:lumOff val="80000"/>
                  </a:schemeClr>
                </a:solidFill>
                <a:latin typeface="Bahnschrift" panose="020B0502040204020203" pitchFamily="34" charset="0"/>
                <a:cs typeface="Segoe UI" panose="020B0502040204020203" pitchFamily="34" charset="0"/>
              </a:rPr>
              <a:t>Refer to </a:t>
            </a:r>
          </a:p>
          <a:p>
            <a:pPr algn="ctr"/>
            <a:r>
              <a:rPr lang="en-US" sz="2800" b="1" dirty="0">
                <a:solidFill>
                  <a:schemeClr val="accent3">
                    <a:lumMod val="20000"/>
                    <a:lumOff val="80000"/>
                  </a:schemeClr>
                </a:solidFill>
                <a:latin typeface="Bahnschrift" panose="020B0502040204020203" pitchFamily="34" charset="0"/>
                <a:cs typeface="Segoe UI" panose="020B0502040204020203" pitchFamily="34" charset="0"/>
              </a:rPr>
              <a:t>Cleaning and Gardening </a:t>
            </a:r>
          </a:p>
          <a:p>
            <a:pPr algn="ctr"/>
            <a:r>
              <a:rPr lang="en-US" sz="2800" b="1" dirty="0">
                <a:solidFill>
                  <a:schemeClr val="accent3">
                    <a:lumMod val="20000"/>
                    <a:lumOff val="80000"/>
                  </a:schemeClr>
                </a:solidFill>
                <a:latin typeface="Bahnschrift" panose="020B0502040204020203" pitchFamily="34" charset="0"/>
                <a:cs typeface="Segoe UI" panose="020B0502040204020203" pitchFamily="34" charset="0"/>
              </a:rPr>
              <a:t>Workbook</a:t>
            </a:r>
          </a:p>
        </p:txBody>
      </p:sp>
    </p:spTree>
    <p:extLst>
      <p:ext uri="{BB962C8B-B14F-4D97-AF65-F5344CB8AC3E}">
        <p14:creationId xmlns:p14="http://schemas.microsoft.com/office/powerpoint/2010/main" val="1510488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1296807" y="1604406"/>
            <a:ext cx="6803762" cy="2538919"/>
          </a:xfrm>
        </p:spPr>
        <p:txBody>
          <a:bodyPr>
            <a:normAutofit/>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3</a:t>
            </a:r>
            <a:r>
              <a:rPr lang="en-US" sz="8000" dirty="0" smtClean="0">
                <a:solidFill>
                  <a:schemeClr val="accent3">
                    <a:lumMod val="50000"/>
                  </a:schemeClr>
                </a:solidFill>
                <a:latin typeface="Bahnschrift" panose="020B0502040204020203" pitchFamily="34" charset="0"/>
                <a:cs typeface="Segoe UI" panose="020B0502040204020203" pitchFamily="34" charset="0"/>
              </a:rPr>
              <a:t>. OTHER ACCRUALS</a:t>
            </a:r>
            <a:endParaRPr lang="en-ZA" sz="8000" dirty="0">
              <a:solidFill>
                <a:schemeClr val="accent3">
                  <a:lumMod val="50000"/>
                </a:schemeClr>
              </a:solidFill>
              <a:latin typeface="Bahnschrift" panose="020B0502040204020203" pitchFamily="34" charset="0"/>
            </a:endParaRPr>
          </a:p>
        </p:txBody>
      </p:sp>
      <p:pic>
        <p:nvPicPr>
          <p:cNvPr id="14" name="Picture 13"/>
          <p:cNvPicPr>
            <a:picLocks noChangeAspect="1"/>
          </p:cNvPicPr>
          <p:nvPr/>
        </p:nvPicPr>
        <p:blipFill>
          <a:blip r:embed="rId3"/>
          <a:stretch>
            <a:fillRect/>
          </a:stretch>
        </p:blipFill>
        <p:spPr>
          <a:xfrm>
            <a:off x="9056601" y="2503210"/>
            <a:ext cx="1892581" cy="189258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7812" y="4883855"/>
            <a:ext cx="634541" cy="865884"/>
          </a:xfrm>
          <a:prstGeom prst="rect">
            <a:avLst/>
          </a:prstGeom>
        </p:spPr>
      </p:pic>
      <p:pic>
        <p:nvPicPr>
          <p:cNvPr id="19" name="Picture 18"/>
          <p:cNvPicPr>
            <a:picLocks noChangeAspect="1"/>
          </p:cNvPicPr>
          <p:nvPr/>
        </p:nvPicPr>
        <p:blipFill>
          <a:blip r:embed="rId5"/>
          <a:stretch>
            <a:fillRect/>
          </a:stretch>
        </p:blipFill>
        <p:spPr>
          <a:xfrm>
            <a:off x="7130298" y="2441352"/>
            <a:ext cx="1765755" cy="1765755"/>
          </a:xfrm>
          <a:prstGeom prst="rect">
            <a:avLst/>
          </a:prstGeom>
        </p:spPr>
      </p:pic>
      <p:pic>
        <p:nvPicPr>
          <p:cNvPr id="21" name="Picture 20"/>
          <p:cNvPicPr>
            <a:picLocks noChangeAspect="1"/>
          </p:cNvPicPr>
          <p:nvPr/>
        </p:nvPicPr>
        <p:blipFill>
          <a:blip r:embed="rId6"/>
          <a:stretch>
            <a:fillRect/>
          </a:stretch>
        </p:blipFill>
        <p:spPr>
          <a:xfrm>
            <a:off x="6292436" y="4480721"/>
            <a:ext cx="1365129" cy="1365129"/>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4112" y="5413829"/>
            <a:ext cx="1326535" cy="1326535"/>
          </a:xfrm>
          <a:prstGeom prst="rect">
            <a:avLst/>
          </a:prstGeom>
        </p:spPr>
      </p:pic>
    </p:spTree>
    <p:extLst>
      <p:ext uri="{BB962C8B-B14F-4D97-AF65-F5344CB8AC3E}">
        <p14:creationId xmlns:p14="http://schemas.microsoft.com/office/powerpoint/2010/main" val="1274170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32388" y="-10410"/>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3</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.1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 FOR OTHER ACCRUALS</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4" name="Content Placeholder 6"/>
          <p:cNvSpPr txBox="1">
            <a:spLocks/>
          </p:cNvSpPr>
          <p:nvPr/>
        </p:nvSpPr>
        <p:spPr>
          <a:xfrm>
            <a:off x="922735" y="1287142"/>
            <a:ext cx="10515600" cy="3567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Bahnschrift" panose="020B0502040204020203" pitchFamily="34" charset="0"/>
                <a:cs typeface="Segoe UI" panose="020B0502040204020203" pitchFamily="34" charset="0"/>
              </a:rPr>
              <a:t>Payments for various other services are not made as and when the services are received.</a:t>
            </a:r>
            <a:endParaRPr lang="en-ZA" sz="2400" dirty="0" smtClean="0">
              <a:latin typeface="Bahnschrift" panose="020B0502040204020203" pitchFamily="34" charset="0"/>
              <a:cs typeface="Segoe UI" panose="020B0502040204020203" pitchFamily="34" charset="0"/>
            </a:endParaRPr>
          </a:p>
          <a:p>
            <a:r>
              <a:rPr lang="en-US" sz="2400" dirty="0" smtClean="0">
                <a:latin typeface="Bahnschrift" panose="020B0502040204020203" pitchFamily="34" charset="0"/>
                <a:cs typeface="Segoe UI" panose="020B0502040204020203" pitchFamily="34" charset="0"/>
              </a:rPr>
              <a:t>Therefore, at any given date, we have received services relating to a number of expenses (Cellphone, Travel, Printing, etc.) without paying for them to date.  This creates an accrual for which we should calculate the total value.</a:t>
            </a:r>
            <a:endParaRPr lang="en-ZA" sz="2400" dirty="0" smtClean="0">
              <a:latin typeface="Bahnschrift" panose="020B0502040204020203" pitchFamily="34" charset="0"/>
              <a:cs typeface="Segoe UI" panose="020B0502040204020203" pitchFamily="34" charset="0"/>
            </a:endParaRPr>
          </a:p>
          <a:p>
            <a:r>
              <a:rPr lang="en-US" sz="2400" dirty="0" smtClean="0">
                <a:latin typeface="Bahnschrift" panose="020B0502040204020203" pitchFamily="34" charset="0"/>
                <a:cs typeface="Segoe UI" panose="020B0502040204020203" pitchFamily="34" charset="0"/>
              </a:rPr>
              <a:t>All these expenses which have not been covered in one of the other accrual reports should then be reflected on the Other Accruals report, including accruals from the following systems:</a:t>
            </a:r>
          </a:p>
          <a:p>
            <a:pPr marL="457200" lvl="1" indent="0">
              <a:buFont typeface="Arial" panose="020B0604020202020204" pitchFamily="34" charset="0"/>
              <a:buNone/>
            </a:pPr>
            <a:endParaRPr lang="en-US" dirty="0">
              <a:latin typeface="Bahnschrift" panose="020B0502040204020203" pitchFamily="34" charset="0"/>
              <a:cs typeface="Segoe UI" panose="020B0502040204020203" pitchFamily="34" charset="0"/>
            </a:endParaRPr>
          </a:p>
        </p:txBody>
      </p:sp>
      <p:graphicFrame>
        <p:nvGraphicFramePr>
          <p:cNvPr id="20" name="Diagram 19"/>
          <p:cNvGraphicFramePr/>
          <p:nvPr>
            <p:extLst>
              <p:ext uri="{D42A27DB-BD31-4B8C-83A1-F6EECF244321}">
                <p14:modId xmlns:p14="http://schemas.microsoft.com/office/powerpoint/2010/main" val="359471297"/>
              </p:ext>
            </p:extLst>
          </p:nvPr>
        </p:nvGraphicFramePr>
        <p:xfrm>
          <a:off x="1797101" y="4666497"/>
          <a:ext cx="8128000" cy="10933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3833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32388" y="-10410"/>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2.2 APPROACH TO RECORD OTHER ACCRUALS</a:t>
            </a: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8" name="Explosion 1 17"/>
          <p:cNvSpPr/>
          <p:nvPr/>
        </p:nvSpPr>
        <p:spPr>
          <a:xfrm>
            <a:off x="1974189" y="1281871"/>
            <a:ext cx="7887658" cy="5286824"/>
          </a:xfrm>
          <a:prstGeom prst="irregularSeal1">
            <a:avLst/>
          </a:prstGeom>
          <a:solidFill>
            <a:schemeClr val="accent4">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40000"/>
                  <a:lumOff val="60000"/>
                </a:schemeClr>
              </a:solidFill>
            </a:endParaRPr>
          </a:p>
        </p:txBody>
      </p:sp>
      <p:sp>
        <p:nvSpPr>
          <p:cNvPr id="21" name="Rectangle 20"/>
          <p:cNvSpPr/>
          <p:nvPr/>
        </p:nvSpPr>
        <p:spPr>
          <a:xfrm rot="21168874">
            <a:off x="2678478" y="3096933"/>
            <a:ext cx="6096000" cy="1384995"/>
          </a:xfrm>
          <a:prstGeom prst="rect">
            <a:avLst/>
          </a:prstGeom>
        </p:spPr>
        <p:txBody>
          <a:bodyPr>
            <a:spAutoFit/>
          </a:bodyPr>
          <a:lstStyle/>
          <a:p>
            <a:pPr algn="ctr"/>
            <a:r>
              <a:rPr lang="en-US" sz="2800" b="1" dirty="0">
                <a:solidFill>
                  <a:schemeClr val="accent3">
                    <a:lumMod val="20000"/>
                    <a:lumOff val="80000"/>
                  </a:schemeClr>
                </a:solidFill>
                <a:latin typeface="Bahnschrift" panose="020B0502040204020203" pitchFamily="34" charset="0"/>
                <a:cs typeface="Segoe UI" panose="020B0502040204020203" pitchFamily="34" charset="0"/>
              </a:rPr>
              <a:t>Refer to </a:t>
            </a:r>
          </a:p>
          <a:p>
            <a:pPr algn="ctr"/>
            <a:r>
              <a:rPr lang="en-US" sz="2800" b="1" dirty="0" smtClean="0">
                <a:solidFill>
                  <a:schemeClr val="accent3">
                    <a:lumMod val="20000"/>
                    <a:lumOff val="80000"/>
                  </a:schemeClr>
                </a:solidFill>
                <a:latin typeface="Bahnschrift" panose="020B0502040204020203" pitchFamily="34" charset="0"/>
                <a:cs typeface="Segoe UI" panose="020B0502040204020203" pitchFamily="34" charset="0"/>
              </a:rPr>
              <a:t>Other Accruals</a:t>
            </a:r>
            <a:endParaRPr lang="en-US" sz="2800" b="1" dirty="0">
              <a:solidFill>
                <a:schemeClr val="accent3">
                  <a:lumMod val="20000"/>
                  <a:lumOff val="80000"/>
                </a:schemeClr>
              </a:solidFill>
              <a:latin typeface="Bahnschrift" panose="020B0502040204020203" pitchFamily="34" charset="0"/>
              <a:cs typeface="Segoe UI" panose="020B0502040204020203" pitchFamily="34" charset="0"/>
            </a:endParaRPr>
          </a:p>
          <a:p>
            <a:pPr algn="ctr"/>
            <a:r>
              <a:rPr lang="en-US" sz="2800" b="1" dirty="0">
                <a:solidFill>
                  <a:schemeClr val="accent3">
                    <a:lumMod val="20000"/>
                    <a:lumOff val="80000"/>
                  </a:schemeClr>
                </a:solidFill>
                <a:latin typeface="Bahnschrift" panose="020B0502040204020203" pitchFamily="34" charset="0"/>
                <a:cs typeface="Segoe UI" panose="020B0502040204020203" pitchFamily="34" charset="0"/>
              </a:rPr>
              <a:t>Workbook</a:t>
            </a:r>
          </a:p>
        </p:txBody>
      </p:sp>
    </p:spTree>
    <p:extLst>
      <p:ext uri="{BB962C8B-B14F-4D97-AF65-F5344CB8AC3E}">
        <p14:creationId xmlns:p14="http://schemas.microsoft.com/office/powerpoint/2010/main" val="2001882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a:spLocks noGrp="1"/>
          </p:cNvSpPr>
          <p:nvPr>
            <p:ph idx="1"/>
          </p:nvPr>
        </p:nvSpPr>
        <p:spPr>
          <a:xfrm>
            <a:off x="1336196" y="1596620"/>
            <a:ext cx="7069933" cy="2538919"/>
          </a:xfrm>
        </p:spPr>
        <p:txBody>
          <a:bodyPr>
            <a:noAutofit/>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4</a:t>
            </a:r>
            <a:r>
              <a:rPr lang="en-US" sz="8000" dirty="0" smtClean="0">
                <a:solidFill>
                  <a:schemeClr val="accent3">
                    <a:lumMod val="50000"/>
                  </a:schemeClr>
                </a:solidFill>
                <a:latin typeface="Bahnschrift" panose="020B0502040204020203" pitchFamily="34" charset="0"/>
                <a:cs typeface="Segoe UI" panose="020B0502040204020203" pitchFamily="34" charset="0"/>
              </a:rPr>
              <a:t>. MOVABLE ASSETS</a:t>
            </a:r>
            <a:endParaRPr lang="en-ZA" sz="8000" dirty="0">
              <a:solidFill>
                <a:schemeClr val="accent3">
                  <a:lumMod val="50000"/>
                </a:schemeClr>
              </a:solidFill>
              <a:latin typeface="Bahnschrift" panose="020B0502040204020203" pitchFamily="34" charset="0"/>
            </a:endParaRPr>
          </a:p>
        </p:txBody>
      </p:sp>
      <p:pic>
        <p:nvPicPr>
          <p:cNvPr id="25" name="Picture 24"/>
          <p:cNvPicPr>
            <a:picLocks noChangeAspect="1"/>
          </p:cNvPicPr>
          <p:nvPr/>
        </p:nvPicPr>
        <p:blipFill>
          <a:blip r:embed="rId3"/>
          <a:stretch>
            <a:fillRect/>
          </a:stretch>
        </p:blipFill>
        <p:spPr>
          <a:xfrm>
            <a:off x="6341880" y="3024336"/>
            <a:ext cx="3046912" cy="3083770"/>
          </a:xfrm>
          <a:prstGeom prst="rect">
            <a:avLst/>
          </a:prstGeom>
        </p:spPr>
      </p:pic>
    </p:spTree>
    <p:extLst>
      <p:ext uri="{BB962C8B-B14F-4D97-AF65-F5344CB8AC3E}">
        <p14:creationId xmlns:p14="http://schemas.microsoft.com/office/powerpoint/2010/main" val="1934738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32388" y="-10410"/>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4.1 MOVABLE ASSETS – BACKGROUND &amp; PURPOSE</a:t>
            </a:r>
            <a:endParaRPr lang="en-US" sz="3200" dirty="0">
              <a:solidFill>
                <a:schemeClr val="tx1">
                  <a:lumMod val="75000"/>
                  <a:lumOff val="25000"/>
                </a:schemeClr>
              </a:solidFill>
              <a:latin typeface="Bahnschrift" panose="020B0502040204020203" pitchFamily="34" charset="0"/>
              <a:cs typeface="Segoe UI" panose="020B0502040204020203" pitchFamily="34" charset="0"/>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2" name="Rectangle 21"/>
          <p:cNvSpPr/>
          <p:nvPr/>
        </p:nvSpPr>
        <p:spPr>
          <a:xfrm>
            <a:off x="1361287" y="1595929"/>
            <a:ext cx="8527473" cy="4247317"/>
          </a:xfrm>
          <a:prstGeom prst="rect">
            <a:avLst/>
          </a:prstGeom>
        </p:spPr>
        <p:txBody>
          <a:bodyPr wrap="square">
            <a:spAutoFit/>
          </a:bodyPr>
          <a:lstStyle/>
          <a:p>
            <a:pPr marL="285750" indent="-285750" algn="just">
              <a:lnSpc>
                <a:spcPct val="150000"/>
              </a:lnSpc>
              <a:buFontTx/>
              <a:buChar char="-"/>
            </a:pPr>
            <a:r>
              <a:rPr lang="en-ZA" sz="2600" dirty="0"/>
              <a:t>To set out the operational and financial reporting impact for Movable Assets. </a:t>
            </a:r>
          </a:p>
          <a:p>
            <a:pPr marL="285750" indent="-285750" algn="just">
              <a:lnSpc>
                <a:spcPct val="150000"/>
              </a:lnSpc>
              <a:buFontTx/>
              <a:buChar char="-"/>
            </a:pPr>
            <a:endParaRPr lang="en-ZA" sz="2600" dirty="0"/>
          </a:p>
          <a:p>
            <a:pPr marL="285750" indent="-285750" algn="just">
              <a:lnSpc>
                <a:spcPct val="150000"/>
              </a:lnSpc>
              <a:buFontTx/>
              <a:buChar char="-"/>
            </a:pPr>
            <a:r>
              <a:rPr lang="en-ZA" sz="2600" dirty="0"/>
              <a:t>PMTE Finance relies on information and data submitted by Movable assets unit in order to prepare the disclosure of the PPE for the financial statements </a:t>
            </a:r>
            <a:endParaRPr lang="en-US" sz="2600" dirty="0"/>
          </a:p>
          <a:p>
            <a:pPr marL="285750" indent="-285750">
              <a:buFontTx/>
              <a:buChar char="-"/>
            </a:pPr>
            <a:endParaRPr lang="en-US" dirty="0"/>
          </a:p>
          <a:p>
            <a:r>
              <a:rPr lang="en-GB" dirty="0"/>
              <a:t> </a:t>
            </a:r>
            <a:endParaRPr lang="en-US" dirty="0"/>
          </a:p>
        </p:txBody>
      </p:sp>
    </p:spTree>
    <p:extLst>
      <p:ext uri="{BB962C8B-B14F-4D97-AF65-F5344CB8AC3E}">
        <p14:creationId xmlns:p14="http://schemas.microsoft.com/office/powerpoint/2010/main" val="2392721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4"/>
          <p:cNvSpPr txBox="1">
            <a:spLocks/>
          </p:cNvSpPr>
          <p:nvPr/>
        </p:nvSpPr>
        <p:spPr>
          <a:xfrm>
            <a:off x="1920649" y="1700396"/>
            <a:ext cx="9041860" cy="3540969"/>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500" dirty="0" smtClean="0">
                <a:latin typeface="Bahnschrift" panose="020B0502040204020203" pitchFamily="34" charset="0"/>
                <a:cs typeface="Segoe UI" panose="020B0502040204020203" pitchFamily="34" charset="0"/>
              </a:rPr>
              <a:t>Annual Financial Statements Inputs  </a:t>
            </a:r>
            <a:br>
              <a:rPr lang="en-US" sz="7500" dirty="0" smtClean="0">
                <a:latin typeface="Bahnschrift" panose="020B0502040204020203" pitchFamily="34" charset="0"/>
                <a:cs typeface="Segoe UI" panose="020B0502040204020203" pitchFamily="34" charset="0"/>
              </a:rPr>
            </a:br>
            <a:r>
              <a:rPr lang="en-US" sz="7500" dirty="0" smtClean="0">
                <a:ln w="1905"/>
                <a:effectLst>
                  <a:innerShdw blurRad="69850" dist="43180" dir="5400000">
                    <a:srgbClr val="000000">
                      <a:alpha val="65000"/>
                    </a:srgbClr>
                  </a:innerShdw>
                  <a:reflection blurRad="6350" stA="55000" endA="300" endPos="45500" dir="5400000" sy="-100000" algn="bl" rotWithShape="0"/>
                </a:effectLst>
                <a:latin typeface="Bahnschrift" panose="020B0502040204020203" pitchFamily="34" charset="0"/>
                <a:cs typeface="Segoe UI" panose="020B0502040204020203" pitchFamily="34" charset="0"/>
              </a:rPr>
              <a:t>2022/2023</a:t>
            </a:r>
            <a:r>
              <a:rPr lang="en-ZA" sz="2400" dirty="0" smtClean="0"/>
              <a:t/>
            </a:r>
            <a:br>
              <a:rPr lang="en-ZA" sz="2400" dirty="0" smtClean="0"/>
            </a:br>
            <a:endParaRPr lang="en-ZA" sz="2400" b="1" dirty="0">
              <a:latin typeface="Bahnschrift SemiLight" panose="020B0502040204020203" pitchFamily="34" charset="0"/>
            </a:endParaRPr>
          </a:p>
        </p:txBody>
      </p:sp>
    </p:spTree>
    <p:extLst>
      <p:ext uri="{BB962C8B-B14F-4D97-AF65-F5344CB8AC3E}">
        <p14:creationId xmlns:p14="http://schemas.microsoft.com/office/powerpoint/2010/main" val="78732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32388" y="-10410"/>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4.1 MOVABLE ASSETS – </a:t>
            </a:r>
            <a:r>
              <a:rPr lang="en-US" sz="3200" dirty="0">
                <a:solidFill>
                  <a:schemeClr val="tx1">
                    <a:lumMod val="75000"/>
                    <a:lumOff val="25000"/>
                  </a:schemeClr>
                </a:solidFill>
                <a:latin typeface="Bahnschrift" panose="020B0502040204020203" pitchFamily="34" charset="0"/>
                <a:cs typeface="Segoe UI" panose="020B0502040204020203" pitchFamily="34" charset="0"/>
              </a:rPr>
              <a:t>Challenge - Inaccurate &amp; </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
            </a:r>
            <a:br>
              <a:rPr lang="en-US" sz="3200" dirty="0" smtClean="0">
                <a:solidFill>
                  <a:schemeClr val="tx1">
                    <a:lumMod val="75000"/>
                    <a:lumOff val="25000"/>
                  </a:schemeClr>
                </a:solidFill>
                <a:latin typeface="Bahnschrift" panose="020B0502040204020203" pitchFamily="34" charset="0"/>
                <a:cs typeface="Segoe UI" panose="020B0502040204020203" pitchFamily="34" charset="0"/>
              </a:rPr>
            </a:b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Missing </a:t>
            </a:r>
            <a:r>
              <a:rPr lang="en-US" sz="3200" dirty="0">
                <a:solidFill>
                  <a:schemeClr val="tx1">
                    <a:lumMod val="75000"/>
                    <a:lumOff val="25000"/>
                  </a:schemeClr>
                </a:solidFill>
                <a:latin typeface="Bahnschrift" panose="020B0502040204020203" pitchFamily="34" charset="0"/>
                <a:cs typeface="Segoe UI" panose="020B0502040204020203" pitchFamily="34" charset="0"/>
              </a:rPr>
              <a:t>conditional Assessments</a:t>
            </a: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4" name="Round Same Side Corner Rectangle 4"/>
          <p:cNvSpPr/>
          <p:nvPr/>
        </p:nvSpPr>
        <p:spPr>
          <a:xfrm>
            <a:off x="1182080" y="1665377"/>
            <a:ext cx="8473711" cy="33843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r>
              <a:rPr lang="en-ZA" sz="2000" dirty="0">
                <a:solidFill>
                  <a:schemeClr val="tx1"/>
                </a:solidFill>
              </a:rPr>
              <a:t>Conditional assessments rating should consists of 5 options:</a:t>
            </a:r>
          </a:p>
          <a:p>
            <a:pPr marL="285750" indent="-285750">
              <a:buFont typeface="Arial" panose="020B0604020202020204" pitchFamily="34" charset="0"/>
              <a:buChar char="•"/>
            </a:pPr>
            <a:r>
              <a:rPr lang="en-ZA" sz="2000" dirty="0">
                <a:solidFill>
                  <a:schemeClr val="tx1"/>
                </a:solidFill>
              </a:rPr>
              <a:t>Very poor</a:t>
            </a:r>
          </a:p>
          <a:p>
            <a:pPr marL="285750" indent="-285750">
              <a:buFont typeface="Arial" panose="020B0604020202020204" pitchFamily="34" charset="0"/>
              <a:buChar char="•"/>
            </a:pPr>
            <a:r>
              <a:rPr lang="en-ZA" sz="2000" dirty="0">
                <a:solidFill>
                  <a:schemeClr val="tx1"/>
                </a:solidFill>
              </a:rPr>
              <a:t>Poor</a:t>
            </a:r>
          </a:p>
          <a:p>
            <a:pPr marL="285750" indent="-285750">
              <a:buFont typeface="Arial" panose="020B0604020202020204" pitchFamily="34" charset="0"/>
              <a:buChar char="•"/>
            </a:pPr>
            <a:r>
              <a:rPr lang="en-ZA" sz="2000" dirty="0">
                <a:solidFill>
                  <a:schemeClr val="tx1"/>
                </a:solidFill>
              </a:rPr>
              <a:t>Fair</a:t>
            </a:r>
          </a:p>
          <a:p>
            <a:pPr marL="285750" indent="-285750">
              <a:buFont typeface="Arial" panose="020B0604020202020204" pitchFamily="34" charset="0"/>
              <a:buChar char="•"/>
            </a:pPr>
            <a:r>
              <a:rPr lang="en-ZA" sz="2000" dirty="0">
                <a:solidFill>
                  <a:schemeClr val="tx1"/>
                </a:solidFill>
              </a:rPr>
              <a:t>Good</a:t>
            </a:r>
          </a:p>
          <a:p>
            <a:pPr marL="285750" indent="-285750">
              <a:buFont typeface="Arial" panose="020B0604020202020204" pitchFamily="34" charset="0"/>
              <a:buChar char="•"/>
            </a:pPr>
            <a:r>
              <a:rPr lang="en-ZA" sz="2000" dirty="0">
                <a:solidFill>
                  <a:schemeClr val="tx1"/>
                </a:solidFill>
              </a:rPr>
              <a:t>Excellent</a:t>
            </a:r>
          </a:p>
          <a:p>
            <a:endParaRPr lang="en-ZA" sz="2000" dirty="0">
              <a:solidFill>
                <a:schemeClr val="tx1"/>
              </a:solidFill>
            </a:endParaRPr>
          </a:p>
          <a:p>
            <a:endParaRPr lang="en-ZA" sz="2000" dirty="0">
              <a:solidFill>
                <a:schemeClr val="tx1"/>
              </a:solidFill>
            </a:endParaRPr>
          </a:p>
          <a:p>
            <a:r>
              <a:rPr lang="en-ZA" sz="2000" dirty="0">
                <a:solidFill>
                  <a:schemeClr val="tx1"/>
                </a:solidFill>
              </a:rPr>
              <a:t>Movable Asset and Finance directorate have updated a Movable Asset policy to be alignment with Immovable asset policy in terms of 5 level of conditions status.</a:t>
            </a:r>
          </a:p>
        </p:txBody>
      </p:sp>
    </p:spTree>
    <p:extLst>
      <p:ext uri="{BB962C8B-B14F-4D97-AF65-F5344CB8AC3E}">
        <p14:creationId xmlns:p14="http://schemas.microsoft.com/office/powerpoint/2010/main" val="1117418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32388" y="-10410"/>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4.1 MOVABLE ASSETS – Challenges - Other</a:t>
            </a:r>
            <a:endParaRPr lang="en-US" sz="3200" dirty="0">
              <a:solidFill>
                <a:schemeClr val="tx1">
                  <a:lumMod val="75000"/>
                  <a:lumOff val="25000"/>
                </a:schemeClr>
              </a:solidFill>
              <a:latin typeface="Bahnschrift" panose="020B0502040204020203" pitchFamily="34" charset="0"/>
              <a:cs typeface="Segoe UI" panose="020B0502040204020203" pitchFamily="34" charset="0"/>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8" name="TextBox 17"/>
          <p:cNvSpPr txBox="1"/>
          <p:nvPr/>
        </p:nvSpPr>
        <p:spPr>
          <a:xfrm>
            <a:off x="1333679" y="1350236"/>
            <a:ext cx="7920880" cy="6370975"/>
          </a:xfrm>
          <a:prstGeom prst="rect">
            <a:avLst/>
          </a:prstGeom>
          <a:noFill/>
        </p:spPr>
        <p:txBody>
          <a:bodyPr wrap="square" rtlCol="0">
            <a:spAutoFit/>
          </a:bodyPr>
          <a:lstStyle/>
          <a:p>
            <a:r>
              <a:rPr lang="en-ZA" sz="2400" dirty="0"/>
              <a:t>Other concerns:</a:t>
            </a:r>
          </a:p>
          <a:p>
            <a:endParaRPr lang="en-ZA" sz="2400" dirty="0"/>
          </a:p>
          <a:p>
            <a:pPr marL="285750" indent="-285750">
              <a:buFont typeface="Arial" pitchFamily="34" charset="0"/>
              <a:buChar char="•"/>
            </a:pPr>
            <a:r>
              <a:rPr lang="en-US" sz="2400" dirty="0"/>
              <a:t>Asset register submitted to Finance with duplicates</a:t>
            </a:r>
          </a:p>
          <a:p>
            <a:pPr marL="285750" indent="-285750">
              <a:buFont typeface="Arial" pitchFamily="34" charset="0"/>
              <a:buChar char="•"/>
            </a:pPr>
            <a:endParaRPr lang="en-US" sz="2400" dirty="0"/>
          </a:p>
          <a:p>
            <a:pPr marL="285750" indent="-285750">
              <a:buFont typeface="Arial" pitchFamily="34" charset="0"/>
              <a:buChar char="•"/>
            </a:pPr>
            <a:r>
              <a:rPr lang="en-US" sz="2400" dirty="0"/>
              <a:t>Monthly reconciliations do be done at regions and Head office</a:t>
            </a:r>
          </a:p>
          <a:p>
            <a:pPr marL="285750" indent="-285750">
              <a:buFont typeface="Arial" pitchFamily="34" charset="0"/>
              <a:buChar char="•"/>
            </a:pPr>
            <a:endParaRPr lang="en-US" sz="2400" dirty="0"/>
          </a:p>
          <a:p>
            <a:pPr marL="285750" indent="-285750">
              <a:buFont typeface="Arial" pitchFamily="34" charset="0"/>
              <a:buChar char="•"/>
            </a:pPr>
            <a:r>
              <a:rPr lang="en-US" sz="2400" dirty="0"/>
              <a:t>Unauthorised transfer of assets between DPW &amp; PMTE</a:t>
            </a:r>
          </a:p>
          <a:p>
            <a:pPr marL="285750" indent="-285750">
              <a:buFont typeface="Arial" pitchFamily="34" charset="0"/>
              <a:buChar char="•"/>
            </a:pPr>
            <a:endParaRPr lang="en-ZA" sz="2400" dirty="0"/>
          </a:p>
          <a:p>
            <a:pPr marL="285750" indent="-285750">
              <a:buFont typeface="Arial" pitchFamily="34" charset="0"/>
              <a:buChar char="•"/>
            </a:pPr>
            <a:r>
              <a:rPr lang="en-ZA" sz="2400" dirty="0"/>
              <a:t>Late submission of LOGIS movable asset register.</a:t>
            </a:r>
          </a:p>
          <a:p>
            <a:pPr marL="742950" lvl="1" indent="-285750">
              <a:buFont typeface="Arial" pitchFamily="34" charset="0"/>
              <a:buChar char="•"/>
            </a:pPr>
            <a:r>
              <a:rPr lang="en-ZA" sz="2400" dirty="0"/>
              <a:t>All LOGIS registers and reports to be submitted to Head office Movable asset by </a:t>
            </a:r>
            <a:r>
              <a:rPr lang="en-ZA" sz="2400" dirty="0" smtClean="0">
                <a:solidFill>
                  <a:srgbClr val="FF0000"/>
                </a:solidFill>
              </a:rPr>
              <a:t>11</a:t>
            </a:r>
            <a:r>
              <a:rPr lang="en-ZA" sz="2400" baseline="30000" dirty="0" smtClean="0">
                <a:solidFill>
                  <a:srgbClr val="FF0000"/>
                </a:solidFill>
              </a:rPr>
              <a:t>th</a:t>
            </a:r>
            <a:r>
              <a:rPr lang="en-ZA" sz="2400" dirty="0" smtClean="0">
                <a:solidFill>
                  <a:srgbClr val="FF0000"/>
                </a:solidFill>
              </a:rPr>
              <a:t> </a:t>
            </a:r>
            <a:r>
              <a:rPr lang="en-ZA" sz="2400" dirty="0">
                <a:solidFill>
                  <a:srgbClr val="FF0000"/>
                </a:solidFill>
              </a:rPr>
              <a:t>of following month</a:t>
            </a:r>
            <a:r>
              <a:rPr lang="en-ZA" sz="2400" dirty="0"/>
              <a:t> unless otherwise communicated</a:t>
            </a:r>
          </a:p>
          <a:p>
            <a:pPr marL="285750" indent="-285750">
              <a:buFont typeface="Arial" pitchFamily="34" charset="0"/>
              <a:buChar char="•"/>
            </a:pPr>
            <a:endParaRPr lang="en-ZA" sz="2400" dirty="0"/>
          </a:p>
          <a:p>
            <a:pPr marL="266700"/>
            <a:endParaRPr lang="en-ZA" dirty="0"/>
          </a:p>
          <a:p>
            <a:pPr marL="266700"/>
            <a:endParaRPr lang="en-ZA" dirty="0"/>
          </a:p>
          <a:p>
            <a:pPr marL="266700"/>
            <a:endParaRPr lang="en-ZA" dirty="0"/>
          </a:p>
          <a:p>
            <a:pPr marL="266700"/>
            <a:endParaRPr lang="en-ZA" dirty="0"/>
          </a:p>
        </p:txBody>
      </p:sp>
    </p:spTree>
    <p:extLst>
      <p:ext uri="{BB962C8B-B14F-4D97-AF65-F5344CB8AC3E}">
        <p14:creationId xmlns:p14="http://schemas.microsoft.com/office/powerpoint/2010/main" val="2452768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1644068" y="1868568"/>
            <a:ext cx="6803762" cy="2538919"/>
          </a:xfrm>
        </p:spPr>
        <p:txBody>
          <a:bodyPr>
            <a:normAutofit/>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5</a:t>
            </a:r>
            <a:r>
              <a:rPr lang="en-US" sz="8000" dirty="0" smtClean="0">
                <a:solidFill>
                  <a:schemeClr val="accent3">
                    <a:lumMod val="50000"/>
                  </a:schemeClr>
                </a:solidFill>
                <a:latin typeface="Bahnschrift" panose="020B0502040204020203" pitchFamily="34" charset="0"/>
                <a:cs typeface="Segoe UI" panose="020B0502040204020203" pitchFamily="34" charset="0"/>
              </a:rPr>
              <a:t>. FINANCE LEASES</a:t>
            </a:r>
            <a:endParaRPr lang="en-ZA" sz="8000" dirty="0">
              <a:solidFill>
                <a:schemeClr val="accent3">
                  <a:lumMod val="50000"/>
                </a:schemeClr>
              </a:solidFill>
              <a:latin typeface="Bahnschrift" panose="020B0502040204020203" pitchFamily="34"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356" y="3240276"/>
            <a:ext cx="1635175" cy="1706218"/>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8200">
            <a:off x="8553902" y="1868105"/>
            <a:ext cx="2364011" cy="1694951"/>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5041" y="4429692"/>
            <a:ext cx="1712061" cy="1798055"/>
          </a:xfrm>
          <a:prstGeom prst="rect">
            <a:avLst/>
          </a:prstGeom>
        </p:spPr>
      </p:pic>
    </p:spTree>
    <p:extLst>
      <p:ext uri="{BB962C8B-B14F-4D97-AF65-F5344CB8AC3E}">
        <p14:creationId xmlns:p14="http://schemas.microsoft.com/office/powerpoint/2010/main" val="4244121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a:spLocks noGrp="1"/>
          </p:cNvSpPr>
          <p:nvPr>
            <p:ph type="title"/>
          </p:nvPr>
        </p:nvSpPr>
        <p:spPr>
          <a:xfrm>
            <a:off x="613868" y="-10410"/>
            <a:ext cx="10515600" cy="1089499"/>
          </a:xfrm>
        </p:spPr>
        <p:txBody>
          <a:bodyPr>
            <a:normAutofit/>
          </a:bodyPr>
          <a:lstStyle/>
          <a:p>
            <a:r>
              <a:rPr lang="en-US" sz="3200" dirty="0" smtClean="0">
                <a:latin typeface="Bahnschrift" panose="020B0502040204020203" pitchFamily="34" charset="0"/>
                <a:cs typeface="Segoe UI" panose="020B0502040204020203" pitchFamily="34" charset="0"/>
              </a:rPr>
              <a:t>5.1  FINANCE LEASES</a:t>
            </a:r>
            <a:endParaRPr lang="en-ZA" sz="3200" dirty="0">
              <a:solidFill>
                <a:schemeClr val="tx1">
                  <a:lumMod val="85000"/>
                  <a:lumOff val="15000"/>
                </a:schemeClr>
              </a:solidFill>
              <a:latin typeface="Bahnschrift SemiBold" panose="020B0502040204020203" pitchFamily="34" charset="0"/>
            </a:endParaRPr>
          </a:p>
        </p:txBody>
      </p:sp>
      <p:pic>
        <p:nvPicPr>
          <p:cNvPr id="25" name="Picture 24"/>
          <p:cNvPicPr>
            <a:picLocks noChangeAspect="1"/>
          </p:cNvPicPr>
          <p:nvPr/>
        </p:nvPicPr>
        <p:blipFill>
          <a:blip r:embed="rId3"/>
          <a:stretch>
            <a:fillRect/>
          </a:stretch>
        </p:blipFill>
        <p:spPr>
          <a:xfrm>
            <a:off x="9062324" y="5759865"/>
            <a:ext cx="1956855" cy="786198"/>
          </a:xfrm>
          <a:prstGeom prst="rect">
            <a:avLst/>
          </a:prstGeom>
        </p:spPr>
      </p:pic>
      <p:sp>
        <p:nvSpPr>
          <p:cNvPr id="14" name="Rectangle 13"/>
          <p:cNvSpPr/>
          <p:nvPr/>
        </p:nvSpPr>
        <p:spPr>
          <a:xfrm>
            <a:off x="1524000" y="1276188"/>
            <a:ext cx="8458200" cy="2062103"/>
          </a:xfrm>
          <a:prstGeom prst="rect">
            <a:avLst/>
          </a:prstGeom>
        </p:spPr>
        <p:txBody>
          <a:bodyPr wrap="square">
            <a:spAutoFit/>
          </a:bodyPr>
          <a:lstStyle/>
          <a:p>
            <a:r>
              <a:rPr lang="en-US" sz="4400" b="1" kern="0" dirty="0" smtClean="0">
                <a:solidFill>
                  <a:srgbClr val="F38E31"/>
                </a:solidFill>
                <a:latin typeface="Arial" pitchFamily="34" charset="0"/>
                <a:cs typeface="Arial" pitchFamily="34" charset="0"/>
              </a:rPr>
              <a:t>Finance Leases</a:t>
            </a:r>
            <a:endParaRPr lang="en-US" sz="1900" dirty="0"/>
          </a:p>
          <a:p>
            <a:endParaRPr lang="en-US" sz="2800" dirty="0"/>
          </a:p>
          <a:p>
            <a:pPr lvl="0"/>
            <a:r>
              <a:rPr lang="en-US" sz="2800" b="1" kern="0" dirty="0" smtClean="0">
                <a:solidFill>
                  <a:schemeClr val="accent2">
                    <a:lumMod val="75000"/>
                  </a:schemeClr>
                </a:solidFill>
                <a:latin typeface="Arial" pitchFamily="34" charset="0"/>
                <a:cs typeface="Arial" pitchFamily="34" charset="0"/>
              </a:rPr>
              <a:t>What </a:t>
            </a:r>
            <a:r>
              <a:rPr lang="en-US" sz="2800" b="1" kern="0" dirty="0">
                <a:solidFill>
                  <a:schemeClr val="accent2">
                    <a:lumMod val="75000"/>
                  </a:schemeClr>
                </a:solidFill>
                <a:latin typeface="Arial" pitchFamily="34" charset="0"/>
                <a:cs typeface="Arial" pitchFamily="34" charset="0"/>
              </a:rPr>
              <a:t>is a finance lease?</a:t>
            </a:r>
          </a:p>
          <a:p>
            <a:endParaRPr lang="en-US" sz="2800" dirty="0"/>
          </a:p>
        </p:txBody>
      </p:sp>
      <p:sp>
        <p:nvSpPr>
          <p:cNvPr id="18" name="Title 6"/>
          <p:cNvSpPr txBox="1">
            <a:spLocks/>
          </p:cNvSpPr>
          <p:nvPr/>
        </p:nvSpPr>
        <p:spPr bwMode="black">
          <a:xfrm>
            <a:off x="1524000" y="2426149"/>
            <a:ext cx="7597776" cy="3746051"/>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defRPr/>
            </a:pPr>
            <a:r>
              <a:rPr lang="en-ZA" b="1" kern="0" dirty="0">
                <a:latin typeface="Arial" pitchFamily="34" charset="0"/>
                <a:cs typeface="Arial" pitchFamily="34" charset="0"/>
              </a:rPr>
              <a:t>A finance lease is a lease that transfers substantially all the risks and rewards incidental to ownership of an asset. Title may or may not eventually be transferred</a:t>
            </a:r>
            <a:r>
              <a:rPr lang="en-ZA" b="1" kern="0" dirty="0" smtClean="0">
                <a:latin typeface="Arial" pitchFamily="34" charset="0"/>
                <a:cs typeface="Arial" pitchFamily="34" charset="0"/>
              </a:rPr>
              <a:t>.</a:t>
            </a:r>
          </a:p>
          <a:p>
            <a:pPr lvl="0">
              <a:defRPr/>
            </a:pPr>
            <a:endParaRPr lang="en-ZA" b="1" kern="0" dirty="0">
              <a:latin typeface="Arial" pitchFamily="34" charset="0"/>
              <a:cs typeface="Arial" pitchFamily="34" charset="0"/>
            </a:endParaRPr>
          </a:p>
          <a:p>
            <a:pPr lvl="0">
              <a:defRPr/>
            </a:pPr>
            <a:r>
              <a:rPr lang="en-ZA" b="1" kern="0" dirty="0" smtClean="0">
                <a:latin typeface="Arial" pitchFamily="34" charset="0"/>
                <a:cs typeface="Arial" pitchFamily="34" charset="0"/>
              </a:rPr>
              <a:t> </a:t>
            </a:r>
            <a:endParaRPr lang="en-US" b="1" dirty="0" smtClean="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
              <a:defRPr/>
            </a:pPr>
            <a:endParaRPr lang="en-US" b="1" dirty="0" smtClean="0">
              <a:latin typeface="Arial" panose="020B0604020202020204" pitchFamily="34" charset="0"/>
              <a:cs typeface="Arial" panose="020B0604020202020204" pitchFamily="34" charset="0"/>
            </a:endParaRPr>
          </a:p>
          <a:p>
            <a:pPr lvl="0">
              <a:defRPr/>
            </a:pPr>
            <a:endParaRPr lang="en-US" kern="0" dirty="0">
              <a:latin typeface="Arial" pitchFamily="34" charset="0"/>
              <a:cs typeface="Arial" pitchFamily="34" charset="0"/>
            </a:endParaRPr>
          </a:p>
        </p:txBody>
      </p:sp>
    </p:spTree>
    <p:extLst>
      <p:ext uri="{BB962C8B-B14F-4D97-AF65-F5344CB8AC3E}">
        <p14:creationId xmlns:p14="http://schemas.microsoft.com/office/powerpoint/2010/main" val="231117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a:spLocks noGrp="1"/>
          </p:cNvSpPr>
          <p:nvPr>
            <p:ph type="title"/>
          </p:nvPr>
        </p:nvSpPr>
        <p:spPr>
          <a:xfrm>
            <a:off x="613868" y="-10410"/>
            <a:ext cx="10515600" cy="1089499"/>
          </a:xfrm>
        </p:spPr>
        <p:txBody>
          <a:bodyPr>
            <a:normAutofit/>
          </a:bodyPr>
          <a:lstStyle/>
          <a:p>
            <a:r>
              <a:rPr lang="en-US" sz="3200" dirty="0">
                <a:latin typeface="Bahnschrift" panose="020B0502040204020203" pitchFamily="34" charset="0"/>
                <a:cs typeface="Segoe UI" panose="020B0502040204020203" pitchFamily="34" charset="0"/>
              </a:rPr>
              <a:t>5.1  FINANCE LEASES</a:t>
            </a:r>
            <a:endParaRPr lang="en-ZA" sz="3200" dirty="0">
              <a:solidFill>
                <a:schemeClr val="tx1">
                  <a:lumMod val="85000"/>
                  <a:lumOff val="15000"/>
                </a:schemeClr>
              </a:solidFill>
              <a:latin typeface="Bahnschrift SemiBold" panose="020B0502040204020203" pitchFamily="34" charset="0"/>
            </a:endParaRPr>
          </a:p>
        </p:txBody>
      </p:sp>
      <p:pic>
        <p:nvPicPr>
          <p:cNvPr id="25" name="Picture 24"/>
          <p:cNvPicPr>
            <a:picLocks noChangeAspect="1"/>
          </p:cNvPicPr>
          <p:nvPr/>
        </p:nvPicPr>
        <p:blipFill>
          <a:blip r:embed="rId3"/>
          <a:stretch>
            <a:fillRect/>
          </a:stretch>
        </p:blipFill>
        <p:spPr>
          <a:xfrm>
            <a:off x="9062324" y="5759865"/>
            <a:ext cx="1956855" cy="786198"/>
          </a:xfrm>
          <a:prstGeom prst="rect">
            <a:avLst/>
          </a:prstGeom>
        </p:spPr>
      </p:pic>
      <p:sp>
        <p:nvSpPr>
          <p:cNvPr id="13" name="Rectangle 12"/>
          <p:cNvSpPr/>
          <p:nvPr/>
        </p:nvSpPr>
        <p:spPr>
          <a:xfrm>
            <a:off x="1093861" y="1282318"/>
            <a:ext cx="9695792" cy="1923604"/>
          </a:xfrm>
          <a:prstGeom prst="rect">
            <a:avLst/>
          </a:prstGeom>
        </p:spPr>
        <p:txBody>
          <a:bodyPr wrap="square">
            <a:spAutoFit/>
          </a:bodyPr>
          <a:lstStyle/>
          <a:p>
            <a:r>
              <a:rPr lang="en-US" sz="4400" b="1" kern="0" dirty="0" smtClean="0">
                <a:solidFill>
                  <a:srgbClr val="F38E31"/>
                </a:solidFill>
                <a:latin typeface="Arial" pitchFamily="34" charset="0"/>
                <a:cs typeface="Arial" pitchFamily="34" charset="0"/>
              </a:rPr>
              <a:t>Finance Leases</a:t>
            </a:r>
          </a:p>
          <a:p>
            <a:endParaRPr lang="en-US" sz="1900" dirty="0"/>
          </a:p>
          <a:p>
            <a:pPr lvl="0"/>
            <a:r>
              <a:rPr lang="en-US" sz="2800" b="1" kern="0" dirty="0" smtClean="0">
                <a:solidFill>
                  <a:schemeClr val="accent2">
                    <a:lumMod val="75000"/>
                  </a:schemeClr>
                </a:solidFill>
                <a:latin typeface="Arial" pitchFamily="34" charset="0"/>
                <a:cs typeface="Arial" pitchFamily="34" charset="0"/>
              </a:rPr>
              <a:t>Finance lease indicators</a:t>
            </a:r>
            <a:endParaRPr lang="en-US" sz="2800" b="1" kern="0" dirty="0">
              <a:solidFill>
                <a:schemeClr val="accent2">
                  <a:lumMod val="75000"/>
                </a:schemeClr>
              </a:solidFill>
              <a:latin typeface="Arial" pitchFamily="34" charset="0"/>
              <a:cs typeface="Arial" pitchFamily="34" charset="0"/>
            </a:endParaRPr>
          </a:p>
          <a:p>
            <a:endParaRPr lang="en-US" sz="2800" dirty="0"/>
          </a:p>
        </p:txBody>
      </p:sp>
      <p:sp>
        <p:nvSpPr>
          <p:cNvPr id="14" name="Title 6"/>
          <p:cNvSpPr txBox="1">
            <a:spLocks/>
          </p:cNvSpPr>
          <p:nvPr/>
        </p:nvSpPr>
        <p:spPr bwMode="black">
          <a:xfrm>
            <a:off x="1501623" y="2801069"/>
            <a:ext cx="7597776" cy="3712779"/>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285750" lvl="0" indent="-285750">
              <a:buFont typeface="Wingdings" panose="05000000000000000000" pitchFamily="2" charset="2"/>
              <a:buChar char="§"/>
              <a:defRPr/>
            </a:pPr>
            <a:r>
              <a:rPr lang="en-US" dirty="0">
                <a:latin typeface="Arial" panose="020B0604020202020204" pitchFamily="34" charset="0"/>
                <a:cs typeface="Arial" panose="020B0604020202020204" pitchFamily="34" charset="0"/>
              </a:rPr>
              <a:t>The lease transfers ownership of the asset to the lessee by the end of the lease term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defRPr/>
            </a:pPr>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he </a:t>
            </a:r>
            <a:r>
              <a:rPr lang="en-US" dirty="0">
                <a:latin typeface="Arial" panose="020B0604020202020204" pitchFamily="34" charset="0"/>
                <a:cs typeface="Arial" panose="020B0604020202020204" pitchFamily="34" charset="0"/>
              </a:rPr>
              <a:t>lease term is for the major part of the economic life of the asset, even if title is not </a:t>
            </a:r>
            <a:r>
              <a:rPr lang="en-US" dirty="0" smtClean="0">
                <a:latin typeface="Arial" panose="020B0604020202020204" pitchFamily="34" charset="0"/>
                <a:cs typeface="Arial" panose="020B0604020202020204" pitchFamily="34" charset="0"/>
              </a:rPr>
              <a:t>transferred</a:t>
            </a:r>
          </a:p>
          <a:p>
            <a:pPr marL="285750" indent="-285750">
              <a:buFont typeface="Wingdings" panose="05000000000000000000" pitchFamily="2" charset="2"/>
              <a:buChar char="§"/>
              <a:defRPr/>
            </a:pPr>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he </a:t>
            </a:r>
            <a:r>
              <a:rPr lang="en-US" dirty="0">
                <a:latin typeface="Arial" panose="020B0604020202020204" pitchFamily="34" charset="0"/>
                <a:cs typeface="Arial" panose="020B0604020202020204" pitchFamily="34" charset="0"/>
              </a:rPr>
              <a:t>lessee has the option to purchase the asset at a price which is expected to be sufficiently lower than fair value at the date the option becomes exercisable that, at the inception of the lease, it is reasonably certain that the option will be exercised</a:t>
            </a:r>
          </a:p>
          <a:p>
            <a:pPr marL="285750" indent="-285750">
              <a:buFont typeface="Wingdings" panose="05000000000000000000" pitchFamily="2" charset="2"/>
              <a:buChar char="§"/>
              <a:defRPr/>
            </a:pPr>
            <a:endParaRPr lang="en-US" b="1" dirty="0">
              <a:latin typeface="Arial" panose="020B0604020202020204" pitchFamily="34" charset="0"/>
              <a:cs typeface="Arial" panose="020B0604020202020204" pitchFamily="34" charset="0"/>
            </a:endParaRPr>
          </a:p>
          <a:p>
            <a:pPr lvl="0">
              <a:defRP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402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a:spLocks noGrp="1"/>
          </p:cNvSpPr>
          <p:nvPr>
            <p:ph type="title"/>
          </p:nvPr>
        </p:nvSpPr>
        <p:spPr>
          <a:xfrm>
            <a:off x="613868" y="-10410"/>
            <a:ext cx="10515600" cy="1089499"/>
          </a:xfrm>
        </p:spPr>
        <p:txBody>
          <a:bodyPr>
            <a:normAutofit/>
          </a:bodyPr>
          <a:lstStyle/>
          <a:p>
            <a:r>
              <a:rPr lang="en-US" sz="3200" dirty="0">
                <a:latin typeface="Bahnschrift" panose="020B0502040204020203" pitchFamily="34" charset="0"/>
                <a:cs typeface="Segoe UI" panose="020B0502040204020203" pitchFamily="34" charset="0"/>
              </a:rPr>
              <a:t>5.1  FINANCE LEASES</a:t>
            </a:r>
            <a:endParaRPr lang="en-ZA" sz="3200" dirty="0">
              <a:solidFill>
                <a:schemeClr val="tx1">
                  <a:lumMod val="85000"/>
                  <a:lumOff val="15000"/>
                </a:schemeClr>
              </a:solidFill>
              <a:latin typeface="Bahnschrift SemiBold" panose="020B0502040204020203" pitchFamily="34" charset="0"/>
            </a:endParaRPr>
          </a:p>
        </p:txBody>
      </p:sp>
      <p:pic>
        <p:nvPicPr>
          <p:cNvPr id="25" name="Picture 24"/>
          <p:cNvPicPr>
            <a:picLocks noChangeAspect="1"/>
          </p:cNvPicPr>
          <p:nvPr/>
        </p:nvPicPr>
        <p:blipFill>
          <a:blip r:embed="rId2"/>
          <a:stretch>
            <a:fillRect/>
          </a:stretch>
        </p:blipFill>
        <p:spPr>
          <a:xfrm>
            <a:off x="9062324" y="5759865"/>
            <a:ext cx="1956855" cy="786198"/>
          </a:xfrm>
          <a:prstGeom prst="rect">
            <a:avLst/>
          </a:prstGeom>
        </p:spPr>
      </p:pic>
      <p:pic>
        <p:nvPicPr>
          <p:cNvPr id="18" name="Picture 17"/>
          <p:cNvPicPr>
            <a:picLocks noChangeAspect="1"/>
          </p:cNvPicPr>
          <p:nvPr/>
        </p:nvPicPr>
        <p:blipFill>
          <a:blip r:embed="rId3"/>
          <a:stretch>
            <a:fillRect/>
          </a:stretch>
        </p:blipFill>
        <p:spPr>
          <a:xfrm>
            <a:off x="800609" y="1534353"/>
            <a:ext cx="10437613" cy="1205752"/>
          </a:xfrm>
          <a:prstGeom prst="rect">
            <a:avLst/>
          </a:prstGeom>
        </p:spPr>
      </p:pic>
      <p:pic>
        <p:nvPicPr>
          <p:cNvPr id="20" name="Picture 19"/>
          <p:cNvPicPr>
            <a:picLocks noChangeAspect="1"/>
          </p:cNvPicPr>
          <p:nvPr/>
        </p:nvPicPr>
        <p:blipFill>
          <a:blip r:embed="rId4"/>
          <a:stretch>
            <a:fillRect/>
          </a:stretch>
        </p:blipFill>
        <p:spPr>
          <a:xfrm>
            <a:off x="840055" y="2780677"/>
            <a:ext cx="10437613" cy="2575671"/>
          </a:xfrm>
          <a:prstGeom prst="rect">
            <a:avLst/>
          </a:prstGeom>
        </p:spPr>
      </p:pic>
    </p:spTree>
    <p:extLst>
      <p:ext uri="{BB962C8B-B14F-4D97-AF65-F5344CB8AC3E}">
        <p14:creationId xmlns:p14="http://schemas.microsoft.com/office/powerpoint/2010/main" val="250963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a:spLocks noGrp="1"/>
          </p:cNvSpPr>
          <p:nvPr>
            <p:ph type="title"/>
          </p:nvPr>
        </p:nvSpPr>
        <p:spPr>
          <a:xfrm>
            <a:off x="613868" y="-10410"/>
            <a:ext cx="10515600" cy="1089499"/>
          </a:xfrm>
        </p:spPr>
        <p:txBody>
          <a:bodyPr>
            <a:normAutofit/>
          </a:bodyPr>
          <a:lstStyle/>
          <a:p>
            <a:r>
              <a:rPr lang="en-US" sz="3200" dirty="0">
                <a:latin typeface="Bahnschrift" panose="020B0502040204020203" pitchFamily="34" charset="0"/>
                <a:cs typeface="Segoe UI" panose="020B0502040204020203" pitchFamily="34" charset="0"/>
              </a:rPr>
              <a:t>5.1  FINANCE LEASES</a:t>
            </a:r>
            <a:endParaRPr lang="en-ZA" sz="3200" dirty="0">
              <a:solidFill>
                <a:schemeClr val="tx1">
                  <a:lumMod val="85000"/>
                  <a:lumOff val="15000"/>
                </a:schemeClr>
              </a:solidFill>
              <a:latin typeface="Bahnschrift SemiBold" panose="020B0502040204020203" pitchFamily="34" charset="0"/>
            </a:endParaRPr>
          </a:p>
        </p:txBody>
      </p:sp>
      <p:pic>
        <p:nvPicPr>
          <p:cNvPr id="25" name="Picture 24"/>
          <p:cNvPicPr>
            <a:picLocks noChangeAspect="1"/>
          </p:cNvPicPr>
          <p:nvPr/>
        </p:nvPicPr>
        <p:blipFill>
          <a:blip r:embed="rId2"/>
          <a:stretch>
            <a:fillRect/>
          </a:stretch>
        </p:blipFill>
        <p:spPr>
          <a:xfrm>
            <a:off x="9062324" y="5759865"/>
            <a:ext cx="1956855" cy="786198"/>
          </a:xfrm>
          <a:prstGeom prst="rect">
            <a:avLst/>
          </a:prstGeom>
        </p:spPr>
      </p:pic>
      <p:pic>
        <p:nvPicPr>
          <p:cNvPr id="21" name="Picture 20"/>
          <p:cNvPicPr>
            <a:picLocks noChangeAspect="1"/>
          </p:cNvPicPr>
          <p:nvPr/>
        </p:nvPicPr>
        <p:blipFill>
          <a:blip r:embed="rId3"/>
          <a:stretch>
            <a:fillRect/>
          </a:stretch>
        </p:blipFill>
        <p:spPr>
          <a:xfrm>
            <a:off x="1385133" y="1177615"/>
            <a:ext cx="9853089" cy="2160733"/>
          </a:xfrm>
          <a:prstGeom prst="rect">
            <a:avLst/>
          </a:prstGeom>
        </p:spPr>
      </p:pic>
      <p:pic>
        <p:nvPicPr>
          <p:cNvPr id="22" name="Picture 21"/>
          <p:cNvPicPr>
            <a:picLocks noChangeAspect="1"/>
          </p:cNvPicPr>
          <p:nvPr/>
        </p:nvPicPr>
        <p:blipFill>
          <a:blip r:embed="rId4"/>
          <a:stretch>
            <a:fillRect/>
          </a:stretch>
        </p:blipFill>
        <p:spPr>
          <a:xfrm>
            <a:off x="880398" y="3856036"/>
            <a:ext cx="6131832" cy="2076450"/>
          </a:xfrm>
          <a:prstGeom prst="rect">
            <a:avLst/>
          </a:prstGeom>
        </p:spPr>
      </p:pic>
    </p:spTree>
    <p:extLst>
      <p:ext uri="{BB962C8B-B14F-4D97-AF65-F5344CB8AC3E}">
        <p14:creationId xmlns:p14="http://schemas.microsoft.com/office/powerpoint/2010/main" val="66443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1349282" y="1612194"/>
            <a:ext cx="6803762" cy="2538919"/>
          </a:xfrm>
        </p:spPr>
        <p:txBody>
          <a:bodyPr>
            <a:normAutofit/>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5</a:t>
            </a:r>
            <a:r>
              <a:rPr lang="en-US" sz="8000" dirty="0" smtClean="0">
                <a:solidFill>
                  <a:schemeClr val="accent3">
                    <a:lumMod val="50000"/>
                  </a:schemeClr>
                </a:solidFill>
                <a:latin typeface="Bahnschrift" panose="020B0502040204020203" pitchFamily="34" charset="0"/>
                <a:cs typeface="Segoe UI" panose="020B0502040204020203" pitchFamily="34" charset="0"/>
              </a:rPr>
              <a:t>. </a:t>
            </a:r>
            <a:r>
              <a:rPr lang="en-US" sz="8000" dirty="0">
                <a:solidFill>
                  <a:schemeClr val="accent3">
                    <a:lumMod val="50000"/>
                  </a:schemeClr>
                </a:solidFill>
                <a:latin typeface="Bahnschrift" panose="020B0502040204020203" pitchFamily="34" charset="0"/>
                <a:cs typeface="Segoe UI" panose="020B0502040204020203" pitchFamily="34" charset="0"/>
              </a:rPr>
              <a:t>General Guidelines</a:t>
            </a:r>
            <a:endParaRPr lang="en-ZA" sz="8000" dirty="0">
              <a:solidFill>
                <a:schemeClr val="accent3">
                  <a:lumMod val="50000"/>
                </a:schemeClr>
              </a:solidFill>
              <a:latin typeface="Bahnschrift" panose="020B0502040204020203" pitchFamily="34" charset="0"/>
            </a:endParaRPr>
          </a:p>
        </p:txBody>
      </p:sp>
      <p:pic>
        <p:nvPicPr>
          <p:cNvPr id="19" name="Picture 18"/>
          <p:cNvPicPr>
            <a:picLocks noChangeAspect="1"/>
          </p:cNvPicPr>
          <p:nvPr/>
        </p:nvPicPr>
        <p:blipFill>
          <a:blip r:embed="rId3"/>
          <a:stretch>
            <a:fillRect/>
          </a:stretch>
        </p:blipFill>
        <p:spPr>
          <a:xfrm>
            <a:off x="6587162" y="3580306"/>
            <a:ext cx="3426374" cy="2300566"/>
          </a:xfrm>
          <a:prstGeom prst="rect">
            <a:avLst/>
          </a:prstGeom>
        </p:spPr>
      </p:pic>
    </p:spTree>
    <p:extLst>
      <p:ext uri="{BB962C8B-B14F-4D97-AF65-F5344CB8AC3E}">
        <p14:creationId xmlns:p14="http://schemas.microsoft.com/office/powerpoint/2010/main" val="1482625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lumMod val="75000"/>
                    <a:lumOff val="25000"/>
                  </a:schemeClr>
                </a:solidFill>
                <a:latin typeface="Bahnschrift" panose="020B0502040204020203" pitchFamily="34" charset="0"/>
                <a:cs typeface="Segoe UI" panose="020B0502040204020203" pitchFamily="34" charset="0"/>
              </a:rPr>
              <a:t>5</a:t>
            </a:r>
            <a:r>
              <a:rPr lang="en-US" sz="3000" dirty="0" smtClean="0">
                <a:solidFill>
                  <a:schemeClr val="tx1">
                    <a:lumMod val="75000"/>
                    <a:lumOff val="25000"/>
                  </a:schemeClr>
                </a:solidFill>
                <a:latin typeface="Bahnschrift" panose="020B0502040204020203" pitchFamily="34" charset="0"/>
                <a:cs typeface="Segoe UI" panose="020B0502040204020203" pitchFamily="34" charset="0"/>
              </a:rPr>
              <a:t>.1 GENERAL GUIDELINES – WORKBOOK FINALISATION</a:t>
            </a:r>
            <a:endParaRPr lang="en-US" sz="30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4" name="Title 6"/>
          <p:cNvSpPr txBox="1">
            <a:spLocks/>
          </p:cNvSpPr>
          <p:nvPr/>
        </p:nvSpPr>
        <p:spPr bwMode="black">
          <a:xfrm>
            <a:off x="1010255" y="955266"/>
            <a:ext cx="10283770" cy="521355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r>
              <a:rPr lang="en-ZA" sz="3200" b="1" dirty="0" smtClean="0">
                <a:solidFill>
                  <a:schemeClr val="tx1">
                    <a:lumMod val="65000"/>
                    <a:lumOff val="35000"/>
                  </a:schemeClr>
                </a:solidFill>
                <a:latin typeface="Bahnschrift" panose="020B0502040204020203" pitchFamily="34" charset="0"/>
              </a:rPr>
              <a:t>GENERAL GUIDELINES – WORKBOOKS</a:t>
            </a:r>
          </a:p>
          <a:p>
            <a:r>
              <a:rPr lang="en-ZA" sz="3200" b="1" dirty="0" smtClean="0">
                <a:solidFill>
                  <a:schemeClr val="accent4">
                    <a:lumMod val="50000"/>
                  </a:schemeClr>
                </a:solidFill>
                <a:latin typeface="Bahnschrift" panose="020B0502040204020203" pitchFamily="34" charset="0"/>
              </a:rPr>
              <a:t>Review </a:t>
            </a:r>
            <a:r>
              <a:rPr lang="en-ZA" sz="3200" b="1" dirty="0">
                <a:solidFill>
                  <a:schemeClr val="accent4">
                    <a:lumMod val="50000"/>
                  </a:schemeClr>
                </a:solidFill>
                <a:latin typeface="Bahnschrift" panose="020B0502040204020203" pitchFamily="34" charset="0"/>
              </a:rPr>
              <a:t>workbooks before submission to Head Office</a:t>
            </a:r>
          </a:p>
          <a:p>
            <a:endParaRPr lang="en-ZA" sz="1600" dirty="0">
              <a:solidFill>
                <a:schemeClr val="accent2">
                  <a:lumMod val="75000"/>
                </a:schemeClr>
              </a:solidFill>
              <a:latin typeface="Bahnschrift"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Ensure that columns requiring dates are filled in date </a:t>
            </a:r>
            <a:r>
              <a:rPr lang="en-ZA" sz="1600" dirty="0" smtClean="0">
                <a:latin typeface="Bahnschrift" panose="020B0502040204020203" pitchFamily="34" charset="0"/>
                <a:cs typeface="Segoe UI" panose="020B0502040204020203" pitchFamily="34" charset="0"/>
              </a:rPr>
              <a:t>format</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Ensure amounts are entered in numeric </a:t>
            </a:r>
            <a:r>
              <a:rPr lang="en-ZA" sz="1600" dirty="0" smtClean="0">
                <a:latin typeface="Bahnschrift" panose="020B0502040204020203" pitchFamily="34" charset="0"/>
                <a:cs typeface="Segoe UI" panose="020B0502040204020203" pitchFamily="34" charset="0"/>
              </a:rPr>
              <a:t>format</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Review </a:t>
            </a:r>
            <a:r>
              <a:rPr lang="en-US" sz="1600" dirty="0" smtClean="0">
                <a:latin typeface="Bahnschrift" panose="020B0502040204020203" pitchFamily="34" charset="0"/>
                <a:cs typeface="Segoe UI" panose="020B0502040204020203" pitchFamily="34" charset="0"/>
              </a:rPr>
              <a:t>high values in the workbooks for existence</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Follow up on all incomplete line items</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Ensure all accruals listed relate to the period ending before </a:t>
            </a:r>
            <a:r>
              <a:rPr lang="en-GB" sz="1600" dirty="0" smtClean="0">
                <a:latin typeface="Bahnschrift" panose="020B0502040204020203" pitchFamily="34" charset="0"/>
                <a:cs typeface="Segoe UI" panose="020B0502040204020203" pitchFamily="34" charset="0"/>
              </a:rPr>
              <a:t>31 March 2023</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No Blank cells in workbooks; if not applicable type “N/A” or “R0.00</a:t>
            </a:r>
            <a:r>
              <a:rPr lang="en-ZA" sz="1600" dirty="0" smtClean="0">
                <a:latin typeface="Bahnschrift" panose="020B0502040204020203" pitchFamily="34" charset="0"/>
                <a:cs typeface="Segoe UI" panose="020B0502040204020203" pitchFamily="34" charset="0"/>
              </a:rPr>
              <a:t>”</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smtClean="0">
                <a:latin typeface="Bahnschrift" panose="020B0502040204020203" pitchFamily="34" charset="0"/>
                <a:cs typeface="Segoe UI" panose="020B0502040204020203" pitchFamily="34" charset="0"/>
              </a:rPr>
              <a:t>All relevant line items to be supported by documentation and referenced for ease of use in the audit file to be kept at every region, reference numbers to be indicated on the relevant workbooks</a:t>
            </a:r>
          </a:p>
          <a:p>
            <a:pPr marL="360363" lvl="1" indent="-342900">
              <a:buFont typeface="Arial" panose="020B0604020202020204" pitchFamily="34" charset="0"/>
              <a:buChar char="•"/>
            </a:pPr>
            <a:r>
              <a:rPr lang="en-ZA" sz="1600" dirty="0" smtClean="0">
                <a:latin typeface="Bahnschrift" panose="020B0502040204020203" pitchFamily="34" charset="0"/>
                <a:cs typeface="Segoe UI" panose="020B0502040204020203" pitchFamily="34" charset="0"/>
              </a:rPr>
              <a:t>No </a:t>
            </a:r>
            <a:r>
              <a:rPr lang="en-ZA" sz="1600" dirty="0">
                <a:latin typeface="Bahnschrift" panose="020B0502040204020203" pitchFamily="34" charset="0"/>
                <a:cs typeface="Segoe UI" panose="020B0502040204020203" pitchFamily="34" charset="0"/>
              </a:rPr>
              <a:t>workbooks will be accepted by Head Office if the Review Declaration is not completed and signed off and submitted with the relevant workbooks.</a:t>
            </a:r>
          </a:p>
          <a:p>
            <a:pPr lvl="0" algn="l">
              <a:defRPr/>
            </a:pPr>
            <a:endParaRPr lang="en-US" b="1" kern="0" dirty="0">
              <a:solidFill>
                <a:schemeClr val="accent2">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316367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lumMod val="75000"/>
                    <a:lumOff val="25000"/>
                  </a:schemeClr>
                </a:solidFill>
                <a:latin typeface="Bahnschrift" panose="020B0502040204020203" pitchFamily="34" charset="0"/>
                <a:cs typeface="Segoe UI" panose="020B0502040204020203" pitchFamily="34" charset="0"/>
              </a:rPr>
              <a:t>5</a:t>
            </a:r>
            <a:r>
              <a:rPr lang="en-US" sz="3000" dirty="0" smtClean="0">
                <a:solidFill>
                  <a:schemeClr val="tx1">
                    <a:lumMod val="75000"/>
                    <a:lumOff val="25000"/>
                  </a:schemeClr>
                </a:solidFill>
                <a:latin typeface="Bahnschrift" panose="020B0502040204020203" pitchFamily="34" charset="0"/>
                <a:cs typeface="Segoe UI" panose="020B0502040204020203" pitchFamily="34" charset="0"/>
              </a:rPr>
              <a:t>.2 GENERAL GUIDELINES – WORKBOOK STRATEGY</a:t>
            </a:r>
            <a:endParaRPr lang="en-US" sz="30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8" name="TextBox 17"/>
          <p:cNvSpPr txBox="1"/>
          <p:nvPr/>
        </p:nvSpPr>
        <p:spPr>
          <a:xfrm>
            <a:off x="710810" y="1195505"/>
            <a:ext cx="11108987" cy="3631763"/>
          </a:xfrm>
          <a:prstGeom prst="rect">
            <a:avLst/>
          </a:prstGeom>
          <a:noFill/>
        </p:spPr>
        <p:txBody>
          <a:bodyPr wrap="square" rtlCol="0">
            <a:spAutoFit/>
          </a:bodyPr>
          <a:lstStyle/>
          <a:p>
            <a:pPr>
              <a:defRPr/>
            </a:pPr>
            <a:r>
              <a:rPr lang="en-ZA" sz="3200" b="1" dirty="0">
                <a:solidFill>
                  <a:schemeClr val="tx1">
                    <a:lumMod val="65000"/>
                    <a:lumOff val="35000"/>
                  </a:schemeClr>
                </a:solidFill>
                <a:latin typeface="Bahnschrift" panose="020B0502040204020203" pitchFamily="34" charset="0"/>
              </a:rPr>
              <a:t>GENERAL GUIDELINES – </a:t>
            </a:r>
            <a:r>
              <a:rPr lang="en-ZA" sz="3200" b="1" dirty="0" smtClean="0">
                <a:solidFill>
                  <a:schemeClr val="tx1">
                    <a:lumMod val="65000"/>
                    <a:lumOff val="35000"/>
                  </a:schemeClr>
                </a:solidFill>
                <a:latin typeface="Bahnschrift" panose="020B0502040204020203" pitchFamily="34" charset="0"/>
              </a:rPr>
              <a:t>DEADLINES</a:t>
            </a:r>
            <a:r>
              <a:rPr lang="en-ZA" sz="2400" b="1" dirty="0" smtClean="0">
                <a:solidFill>
                  <a:schemeClr val="tx1">
                    <a:lumMod val="65000"/>
                    <a:lumOff val="35000"/>
                  </a:schemeClr>
                </a:solidFill>
                <a:latin typeface="Bahnschrift" panose="020B0502040204020203" pitchFamily="34" charset="0"/>
              </a:rPr>
              <a:t/>
            </a:r>
            <a:br>
              <a:rPr lang="en-ZA" sz="2400" b="1" dirty="0" smtClean="0">
                <a:solidFill>
                  <a:schemeClr val="tx1">
                    <a:lumMod val="65000"/>
                    <a:lumOff val="35000"/>
                  </a:schemeClr>
                </a:solidFill>
                <a:latin typeface="Bahnschrift" panose="020B0502040204020203" pitchFamily="34" charset="0"/>
              </a:rPr>
            </a:br>
            <a:endParaRPr lang="en-ZA" sz="800" b="1" dirty="0">
              <a:solidFill>
                <a:schemeClr val="tx1">
                  <a:lumMod val="65000"/>
                  <a:lumOff val="35000"/>
                </a:schemeClr>
              </a:solidFill>
              <a:latin typeface="Bahnschrift" panose="020B0502040204020203" pitchFamily="34" charset="0"/>
            </a:endParaRPr>
          </a:p>
          <a:p>
            <a:pPr lvl="0">
              <a:defRPr/>
            </a:pPr>
            <a:r>
              <a:rPr lang="en-ZA" sz="2400" kern="0" dirty="0" smtClean="0">
                <a:solidFill>
                  <a:schemeClr val="accent4">
                    <a:lumMod val="50000"/>
                  </a:schemeClr>
                </a:solidFill>
                <a:latin typeface="Bahnschrift" panose="020B0502040204020203" pitchFamily="34" charset="0"/>
                <a:cs typeface="Segoe UI" panose="020B0502040204020203" pitchFamily="34" charset="0"/>
              </a:rPr>
              <a:t>Issues </a:t>
            </a:r>
            <a:r>
              <a:rPr lang="en-ZA" sz="2400" kern="0" dirty="0">
                <a:solidFill>
                  <a:schemeClr val="accent4">
                    <a:lumMod val="50000"/>
                  </a:schemeClr>
                </a:solidFill>
                <a:latin typeface="Bahnschrift" panose="020B0502040204020203" pitchFamily="34" charset="0"/>
                <a:cs typeface="Segoe UI" panose="020B0502040204020203" pitchFamily="34" charset="0"/>
              </a:rPr>
              <a:t>relating to the quality of review of workbooks submitted</a:t>
            </a:r>
          </a:p>
          <a:p>
            <a:pPr marL="425450" lvl="1"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No review by finance of inputs prepared by line function due to the non-adherence to </a:t>
            </a:r>
            <a:r>
              <a:rPr lang="en-ZA" kern="0" dirty="0" smtClean="0">
                <a:latin typeface="Bahnschrift" panose="020B0502040204020203" pitchFamily="34" charset="0"/>
                <a:cs typeface="Segoe UI" panose="020B0502040204020203" pitchFamily="34" charset="0"/>
              </a:rPr>
              <a:t>deadline </a:t>
            </a:r>
            <a:r>
              <a:rPr lang="en-ZA" kern="0" dirty="0">
                <a:latin typeface="Bahnschrift" panose="020B0502040204020203" pitchFamily="34" charset="0"/>
                <a:cs typeface="Segoe UI" panose="020B0502040204020203" pitchFamily="34" charset="0"/>
              </a:rPr>
              <a:t>dates</a:t>
            </a:r>
          </a:p>
          <a:p>
            <a:pPr marL="425450" lvl="1"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Numerous errors and follow ups required on workbooks</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Date </a:t>
            </a:r>
            <a:r>
              <a:rPr lang="en-ZA" kern="0" dirty="0" smtClean="0">
                <a:latin typeface="Bahnschrift" panose="020B0502040204020203" pitchFamily="34" charset="0"/>
                <a:cs typeface="Segoe UI" panose="020B0502040204020203" pitchFamily="34" charset="0"/>
              </a:rPr>
              <a:t>format </a:t>
            </a:r>
            <a:r>
              <a:rPr lang="en-ZA" kern="0" dirty="0">
                <a:latin typeface="Bahnschrift" panose="020B0502040204020203" pitchFamily="34" charset="0"/>
                <a:cs typeface="Segoe UI" panose="020B0502040204020203" pitchFamily="34" charset="0"/>
              </a:rPr>
              <a:t>and dates after reporting period</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Duplicate entries</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Incomplete information</a:t>
            </a:r>
            <a:r>
              <a:rPr lang="en-ZA" sz="2400" kern="0" dirty="0">
                <a:latin typeface="Bahnschrift" panose="020B0502040204020203" pitchFamily="34" charset="0"/>
                <a:cs typeface="Segoe UI" panose="020B0502040204020203" pitchFamily="34" charset="0"/>
              </a:rPr>
              <a:t/>
            </a:r>
            <a:br>
              <a:rPr lang="en-ZA" sz="2400" kern="0" dirty="0">
                <a:latin typeface="Bahnschrift" panose="020B0502040204020203" pitchFamily="34" charset="0"/>
                <a:cs typeface="Segoe UI" panose="020B0502040204020203" pitchFamily="34" charset="0"/>
              </a:rPr>
            </a:br>
            <a:endParaRPr lang="en-ZA" sz="1200" kern="0" dirty="0">
              <a:solidFill>
                <a:schemeClr val="accent2">
                  <a:lumMod val="75000"/>
                </a:schemeClr>
              </a:solidFill>
              <a:latin typeface="Bahnschrift" panose="020B0502040204020203" pitchFamily="34" charset="0"/>
              <a:cs typeface="Segoe UI" panose="020B0502040204020203" pitchFamily="34" charset="0"/>
            </a:endParaRPr>
          </a:p>
          <a:p>
            <a:pPr lvl="0">
              <a:defRPr/>
            </a:pPr>
            <a:r>
              <a:rPr lang="en-ZA" sz="2400" kern="0" dirty="0">
                <a:solidFill>
                  <a:schemeClr val="accent4">
                    <a:lumMod val="50000"/>
                  </a:schemeClr>
                </a:solidFill>
                <a:latin typeface="Bahnschrift" panose="020B0502040204020203" pitchFamily="34" charset="0"/>
                <a:cs typeface="Segoe UI" panose="020B0502040204020203" pitchFamily="34" charset="0"/>
              </a:rPr>
              <a:t>Issues relating to adherence to deadline dates</a:t>
            </a:r>
          </a:p>
          <a:p>
            <a:pPr marL="503238" lvl="1" indent="-342900">
              <a:buFont typeface="Arial" panose="020B0604020202020204" pitchFamily="34" charset="0"/>
              <a:buChar char="•"/>
              <a:defRPr/>
            </a:pPr>
            <a:r>
              <a:rPr lang="en-ZA" sz="2000" kern="0" dirty="0">
                <a:latin typeface="Bahnschrift" panose="020B0502040204020203" pitchFamily="34" charset="0"/>
                <a:cs typeface="Segoe UI" panose="020B0502040204020203" pitchFamily="34" charset="0"/>
              </a:rPr>
              <a:t>Late submission of workbooks impacts consolidation and financial statements</a:t>
            </a:r>
          </a:p>
          <a:p>
            <a:pPr marL="503238" lvl="1" indent="-342900">
              <a:buFont typeface="Arial" panose="020B0604020202020204" pitchFamily="34" charset="0"/>
              <a:buChar char="•"/>
              <a:defRPr/>
            </a:pPr>
            <a:r>
              <a:rPr lang="en-ZA" sz="2000" kern="0" dirty="0">
                <a:latin typeface="Bahnschrift" panose="020B0502040204020203" pitchFamily="34" charset="0"/>
                <a:cs typeface="Segoe UI" panose="020B0502040204020203" pitchFamily="34" charset="0"/>
              </a:rPr>
              <a:t>Submission to AG required </a:t>
            </a:r>
            <a:r>
              <a:rPr lang="en-ZA" sz="2000" b="1" kern="0" dirty="0">
                <a:latin typeface="Bahnschrift" panose="020B0502040204020203" pitchFamily="34" charset="0"/>
                <a:cs typeface="Segoe UI" panose="020B0502040204020203" pitchFamily="34" charset="0"/>
              </a:rPr>
              <a:t>within 3 days</a:t>
            </a:r>
            <a:r>
              <a:rPr lang="en-ZA" sz="2000" kern="0" dirty="0">
                <a:latin typeface="Bahnschrift" panose="020B0502040204020203" pitchFamily="34" charset="0"/>
                <a:cs typeface="Segoe UI" panose="020B0502040204020203" pitchFamily="34" charset="0"/>
              </a:rPr>
              <a:t> of RFI or </a:t>
            </a:r>
            <a:r>
              <a:rPr lang="en-ZA" sz="2000" kern="0" dirty="0" smtClean="0">
                <a:latin typeface="Bahnschrift" panose="020B0502040204020203" pitchFamily="34" charset="0"/>
                <a:cs typeface="Segoe UI" panose="020B0502040204020203" pitchFamily="34" charset="0"/>
              </a:rPr>
              <a:t>COFF</a:t>
            </a:r>
            <a:endParaRPr lang="en-ZA" sz="2000" kern="0" dirty="0">
              <a:latin typeface="Bahnschrift" panose="020B0502040204020203" pitchFamily="34" charset="0"/>
              <a:cs typeface="Segoe UI" panose="020B0502040204020203" pitchFamily="34" charset="0"/>
            </a:endParaRPr>
          </a:p>
        </p:txBody>
      </p:sp>
      <p:sp>
        <p:nvSpPr>
          <p:cNvPr id="19" name="Rectangle 18"/>
          <p:cNvSpPr/>
          <p:nvPr/>
        </p:nvSpPr>
        <p:spPr>
          <a:xfrm>
            <a:off x="1478061" y="5110391"/>
            <a:ext cx="6882064" cy="1036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sz="2400" b="1" u="sng" kern="0" dirty="0" smtClean="0">
                <a:solidFill>
                  <a:schemeClr val="bg1"/>
                </a:solidFill>
                <a:latin typeface="Bahnschrift" panose="020B0502040204020203" pitchFamily="34" charset="0"/>
                <a:cs typeface="Segoe UI" panose="020B0502040204020203" pitchFamily="34" charset="0"/>
              </a:rPr>
              <a:t>CRITICAL</a:t>
            </a:r>
            <a:r>
              <a:rPr lang="en-ZA" sz="2400" u="sng" kern="0" dirty="0" smtClean="0">
                <a:solidFill>
                  <a:schemeClr val="bg1"/>
                </a:solidFill>
                <a:latin typeface="Bahnschrift" panose="020B0502040204020203" pitchFamily="34" charset="0"/>
                <a:cs typeface="Segoe UI" panose="020B0502040204020203" pitchFamily="34" charset="0"/>
              </a:rPr>
              <a:t>: </a:t>
            </a:r>
          </a:p>
          <a:p>
            <a:pPr algn="ctr"/>
            <a:r>
              <a:rPr lang="en-ZA" sz="2400" kern="0" dirty="0" smtClean="0">
                <a:solidFill>
                  <a:schemeClr val="bg1"/>
                </a:solidFill>
                <a:latin typeface="Bahnschrift" panose="020B0502040204020203" pitchFamily="34" charset="0"/>
                <a:cs typeface="Segoe UI" panose="020B0502040204020203" pitchFamily="34" charset="0"/>
              </a:rPr>
              <a:t>Arrange adequate staff to compile and review workbooks within deadline dates</a:t>
            </a:r>
          </a:p>
        </p:txBody>
      </p:sp>
    </p:spTree>
    <p:extLst>
      <p:ext uri="{BB962C8B-B14F-4D97-AF65-F5344CB8AC3E}">
        <p14:creationId xmlns:p14="http://schemas.microsoft.com/office/powerpoint/2010/main" val="2521105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48753" y="669913"/>
            <a:ext cx="3238856" cy="1200329"/>
          </a:xfrm>
          <a:prstGeom prst="rect">
            <a:avLst/>
          </a:prstGeom>
          <a:noFill/>
        </p:spPr>
        <p:txBody>
          <a:bodyPr wrap="square" rtlCol="0">
            <a:spAutoFit/>
          </a:bodyPr>
          <a:lstStyle/>
          <a:p>
            <a:r>
              <a:rPr lang="en-GB" sz="5400" b="1" dirty="0" smtClean="0">
                <a:solidFill>
                  <a:schemeClr val="tx1">
                    <a:lumMod val="75000"/>
                    <a:lumOff val="25000"/>
                  </a:schemeClr>
                </a:solidFill>
                <a:latin typeface="Bahnschrift" panose="020B0502040204020203" pitchFamily="34" charset="0"/>
              </a:rPr>
              <a:t>AGENDA</a:t>
            </a:r>
            <a:endParaRPr lang="en-US" sz="5400" b="1" dirty="0">
              <a:solidFill>
                <a:schemeClr val="tx1">
                  <a:lumMod val="75000"/>
                  <a:lumOff val="25000"/>
                </a:schemeClr>
              </a:solidFill>
              <a:latin typeface="Bahnschrift" panose="020B0502040204020203" pitchFamily="34"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57422324"/>
              </p:ext>
            </p:extLst>
          </p:nvPr>
        </p:nvGraphicFramePr>
        <p:xfrm>
          <a:off x="1543050" y="1870242"/>
          <a:ext cx="9105900" cy="4061460"/>
        </p:xfrm>
        <a:graphic>
          <a:graphicData uri="http://schemas.openxmlformats.org/drawingml/2006/table">
            <a:tbl>
              <a:tblPr/>
              <a:tblGrid>
                <a:gridCol w="5041900"/>
                <a:gridCol w="4064000"/>
              </a:tblGrid>
              <a:tr h="457200">
                <a:tc>
                  <a:txBody>
                    <a:bodyPr/>
                    <a:lstStyle/>
                    <a:p>
                      <a:pPr algn="ctr" rtl="0" fontAlgn="ctr"/>
                      <a:r>
                        <a:rPr lang="en-US" sz="2800" b="1" i="0" u="none" strike="noStrike">
                          <a:solidFill>
                            <a:srgbClr val="FFFFFF"/>
                          </a:solidFill>
                          <a:effectLst/>
                          <a:latin typeface="Segoe Condensed"/>
                        </a:rPr>
                        <a:t>Activity</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62626"/>
                    </a:solidFill>
                  </a:tcPr>
                </a:tc>
                <a:tc>
                  <a:txBody>
                    <a:bodyPr/>
                    <a:lstStyle/>
                    <a:p>
                      <a:pPr algn="ctr" rtl="0" fontAlgn="ctr"/>
                      <a:r>
                        <a:rPr lang="en-US" sz="2800" b="1" i="0" u="none" strike="noStrike">
                          <a:solidFill>
                            <a:srgbClr val="FFFFFF"/>
                          </a:solidFill>
                          <a:effectLst/>
                          <a:latin typeface="Segoe Condensed"/>
                        </a:rPr>
                        <a:t>Branch/Unit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62626"/>
                    </a:solidFill>
                  </a:tcPr>
                </a:tc>
              </a:tr>
              <a:tr h="335280">
                <a:tc>
                  <a:txBody>
                    <a:bodyPr/>
                    <a:lstStyle/>
                    <a:p>
                      <a:pPr algn="l" rtl="0" fontAlgn="ctr"/>
                      <a:r>
                        <a:rPr lang="en-US" sz="1700" b="0" i="0" u="none" strike="noStrike">
                          <a:solidFill>
                            <a:srgbClr val="000000"/>
                          </a:solidFill>
                          <a:effectLst/>
                          <a:latin typeface="Segoe UI" panose="020B0502040204020203" pitchFamily="34" charset="0"/>
                        </a:rPr>
                        <a:t>Welcome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17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327660">
                <a:tc>
                  <a:txBody>
                    <a:bodyPr/>
                    <a:lstStyle/>
                    <a:p>
                      <a:pPr algn="l" rtl="0" fontAlgn="ctr"/>
                      <a:r>
                        <a:rPr lang="en-US" sz="1700" b="0" i="0" u="none" strike="noStrike">
                          <a:solidFill>
                            <a:srgbClr val="000000"/>
                          </a:solidFill>
                          <a:effectLst/>
                          <a:latin typeface="Segoe UI" panose="020B0502040204020203" pitchFamily="34" charset="0"/>
                        </a:rPr>
                        <a:t>Housekeeping and Welcome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US" sz="17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327660">
                <a:tc>
                  <a:txBody>
                    <a:bodyPr/>
                    <a:lstStyle/>
                    <a:p>
                      <a:pPr algn="l" rtl="0" fontAlgn="ctr"/>
                      <a:r>
                        <a:rPr lang="en-US" sz="1700" b="0" i="0" u="none" strike="noStrike">
                          <a:solidFill>
                            <a:srgbClr val="000000"/>
                          </a:solidFill>
                          <a:effectLst/>
                          <a:latin typeface="Segoe UI" panose="020B0502040204020203" pitchFamily="34" charset="0"/>
                        </a:rPr>
                        <a:t>Background and Context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17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327660">
                <a:tc>
                  <a:txBody>
                    <a:bodyPr/>
                    <a:lstStyle/>
                    <a:p>
                      <a:pPr algn="l" rtl="0" fontAlgn="ctr"/>
                      <a:r>
                        <a:rPr lang="en-US" sz="1700" b="0" i="0" u="none" strike="noStrike">
                          <a:solidFill>
                            <a:srgbClr val="000000"/>
                          </a:solidFill>
                          <a:effectLst/>
                          <a:latin typeface="Segoe UI" panose="020B0502040204020203" pitchFamily="34" charset="0"/>
                        </a:rPr>
                        <a:t>Link to audit disclaimer</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US" sz="17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327660">
                <a:tc>
                  <a:txBody>
                    <a:bodyPr/>
                    <a:lstStyle/>
                    <a:p>
                      <a:pPr algn="l" rtl="0" fontAlgn="ctr"/>
                      <a:r>
                        <a:rPr lang="en-US" sz="1700" b="0" i="0" u="none" strike="noStrike">
                          <a:solidFill>
                            <a:srgbClr val="000000"/>
                          </a:solidFill>
                          <a:effectLst/>
                          <a:latin typeface="Segoe UI" panose="020B0502040204020203" pitchFamily="34" charset="0"/>
                        </a:rPr>
                        <a:t>Cleaning, Gardening &amp; Security</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1700" b="0" i="0" u="none" strike="noStrike">
                          <a:solidFill>
                            <a:srgbClr val="000000"/>
                          </a:solidFill>
                          <a:effectLst/>
                          <a:latin typeface="Segoe UI" panose="020B0502040204020203" pitchFamily="34" charset="0"/>
                        </a:rPr>
                        <a:t>Finance /SCM/FM</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327660">
                <a:tc>
                  <a:txBody>
                    <a:bodyPr/>
                    <a:lstStyle/>
                    <a:p>
                      <a:pPr algn="l" rtl="0" fontAlgn="ctr"/>
                      <a:r>
                        <a:rPr lang="en-US" sz="1700" b="0" i="0" u="none" strike="noStrike">
                          <a:solidFill>
                            <a:srgbClr val="000000"/>
                          </a:solidFill>
                          <a:effectLst/>
                          <a:latin typeface="Segoe UI" panose="020B0502040204020203" pitchFamily="34" charset="0"/>
                        </a:rPr>
                        <a:t>Other Accruals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US" sz="1700" b="0" i="0" u="none" strike="noStrike">
                          <a:solidFill>
                            <a:srgbClr val="000000"/>
                          </a:solidFill>
                          <a:effectLst/>
                          <a:latin typeface="Segoe UI" panose="020B0502040204020203" pitchFamily="34" charset="0"/>
                        </a:rPr>
                        <a:t>Finance/Logistics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327660">
                <a:tc>
                  <a:txBody>
                    <a:bodyPr/>
                    <a:lstStyle/>
                    <a:p>
                      <a:pPr algn="l" rtl="0" fontAlgn="ctr"/>
                      <a:r>
                        <a:rPr lang="en-US" sz="1700" b="0" i="0" u="none" strike="noStrike">
                          <a:solidFill>
                            <a:srgbClr val="000000"/>
                          </a:solidFill>
                          <a:effectLst/>
                          <a:latin typeface="Segoe UI" panose="020B0502040204020203" pitchFamily="34" charset="0"/>
                        </a:rPr>
                        <a:t>Movable Assets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1700" b="0" i="0" u="none" strike="noStrike">
                          <a:solidFill>
                            <a:srgbClr val="000000"/>
                          </a:solidFill>
                          <a:effectLst/>
                          <a:latin typeface="Segoe UI" panose="020B0502040204020203" pitchFamily="34" charset="0"/>
                        </a:rPr>
                        <a:t>Movable Assets/Finance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647700">
                <a:tc>
                  <a:txBody>
                    <a:bodyPr/>
                    <a:lstStyle/>
                    <a:p>
                      <a:pPr algn="l" rtl="0" fontAlgn="ctr"/>
                      <a:r>
                        <a:rPr lang="en-US" sz="1700" b="0" i="0" u="none" strike="noStrike">
                          <a:solidFill>
                            <a:srgbClr val="000000"/>
                          </a:solidFill>
                          <a:effectLst/>
                          <a:latin typeface="Segoe UI" panose="020B0502040204020203" pitchFamily="34" charset="0"/>
                        </a:rPr>
                        <a:t>Finance Leases </a:t>
                      </a:r>
                      <a:br>
                        <a:rPr lang="en-US" sz="1700" b="0" i="0" u="none" strike="noStrike">
                          <a:solidFill>
                            <a:srgbClr val="000000"/>
                          </a:solidFill>
                          <a:effectLst/>
                          <a:latin typeface="Segoe UI" panose="020B0502040204020203" pitchFamily="34" charset="0"/>
                        </a:rPr>
                      </a:br>
                      <a:r>
                        <a:rPr lang="en-US" sz="1700" b="0" i="0" u="none" strike="noStrike">
                          <a:solidFill>
                            <a:srgbClr val="000000"/>
                          </a:solidFill>
                          <a:effectLst/>
                          <a:latin typeface="Segoe UI" panose="020B0502040204020203" pitchFamily="34" charset="0"/>
                        </a:rPr>
                        <a:t>(Cell phones, 3G, copier machine)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GB" sz="1700" b="0" i="0" u="none" strike="noStrike">
                          <a:solidFill>
                            <a:srgbClr val="000000"/>
                          </a:solidFill>
                          <a:effectLst/>
                          <a:latin typeface="Segoe UI" panose="020B0502040204020203" pitchFamily="34" charset="0"/>
                        </a:rPr>
                        <a:t>Movable Assets/ Finance/Provisioning and Logistics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327660">
                <a:tc>
                  <a:txBody>
                    <a:bodyPr/>
                    <a:lstStyle/>
                    <a:p>
                      <a:pPr algn="l" rtl="0" fontAlgn="ctr"/>
                      <a:r>
                        <a:rPr lang="en-US" sz="1700" b="0" i="0" u="none" strike="noStrike">
                          <a:solidFill>
                            <a:srgbClr val="000000"/>
                          </a:solidFill>
                          <a:effectLst/>
                          <a:latin typeface="Segoe UI" panose="020B0502040204020203" pitchFamily="34" charset="0"/>
                        </a:rPr>
                        <a:t>General Guidelines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17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327660">
                <a:tc>
                  <a:txBody>
                    <a:bodyPr/>
                    <a:lstStyle/>
                    <a:p>
                      <a:pPr algn="l" rtl="0" fontAlgn="ctr"/>
                      <a:r>
                        <a:rPr lang="en-US" sz="1700" b="0" i="0" u="none" strike="noStrike">
                          <a:solidFill>
                            <a:srgbClr val="000000"/>
                          </a:solidFill>
                          <a:effectLst/>
                          <a:latin typeface="Segoe UI" panose="020B0502040204020203" pitchFamily="34" charset="0"/>
                        </a:rPr>
                        <a:t>Closure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US" sz="1700" b="0" i="0" u="none" strike="noStrike" dirty="0">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bl>
          </a:graphicData>
        </a:graphic>
      </p:graphicFrame>
    </p:spTree>
    <p:extLst>
      <p:ext uri="{BB962C8B-B14F-4D97-AF65-F5344CB8AC3E}">
        <p14:creationId xmlns:p14="http://schemas.microsoft.com/office/powerpoint/2010/main" val="1080939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5</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.3 </a:t>
            </a:r>
            <a:r>
              <a:rPr lang="en-US" sz="3200" dirty="0">
                <a:solidFill>
                  <a:schemeClr val="tx1">
                    <a:lumMod val="75000"/>
                    <a:lumOff val="25000"/>
                  </a:schemeClr>
                </a:solidFill>
                <a:latin typeface="Bahnschrift" panose="020B0502040204020203" pitchFamily="34" charset="0"/>
                <a:cs typeface="Segoe UI" panose="020B0502040204020203" pitchFamily="34" charset="0"/>
              </a:rPr>
              <a:t>GENERAL GUIDELINES – WORKBOOK </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FEEDBACK</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4" name="Rectangle 13"/>
          <p:cNvSpPr/>
          <p:nvPr/>
        </p:nvSpPr>
        <p:spPr>
          <a:xfrm>
            <a:off x="840055" y="958585"/>
            <a:ext cx="11468911" cy="5093702"/>
          </a:xfrm>
          <a:prstGeom prst="rect">
            <a:avLst/>
          </a:prstGeom>
        </p:spPr>
        <p:txBody>
          <a:bodyPr wrap="square">
            <a:spAutoFit/>
          </a:bodyPr>
          <a:lstStyle/>
          <a:p>
            <a:pPr marL="177800" lvl="0" indent="-177800">
              <a:defRPr/>
            </a:pPr>
            <a:r>
              <a:rPr lang="en-ZA" sz="3200" b="1" dirty="0">
                <a:solidFill>
                  <a:schemeClr val="tx1">
                    <a:lumMod val="65000"/>
                    <a:lumOff val="35000"/>
                  </a:schemeClr>
                </a:solidFill>
                <a:latin typeface="Bahnschrift" panose="020B0502040204020203" pitchFamily="34" charset="0"/>
              </a:rPr>
              <a:t>GENERAL GUIDELINES – </a:t>
            </a:r>
            <a:r>
              <a:rPr lang="en-ZA" sz="3200" b="1" dirty="0" smtClean="0">
                <a:solidFill>
                  <a:schemeClr val="tx1">
                    <a:lumMod val="65000"/>
                    <a:lumOff val="35000"/>
                  </a:schemeClr>
                </a:solidFill>
                <a:latin typeface="Bahnschrift" panose="020B0502040204020203" pitchFamily="34" charset="0"/>
              </a:rPr>
              <a:t>AUDIT OPINION</a:t>
            </a:r>
            <a:endParaRPr lang="en-ZA" sz="3200" b="1" dirty="0">
              <a:solidFill>
                <a:schemeClr val="tx1">
                  <a:lumMod val="65000"/>
                  <a:lumOff val="35000"/>
                </a:schemeClr>
              </a:solidFill>
              <a:latin typeface="Bahnschrift" panose="020B0502040204020203" pitchFamily="34" charset="0"/>
            </a:endParaRPr>
          </a:p>
          <a:p>
            <a:pPr marL="177800" lvl="0" indent="-177800">
              <a:defRPr/>
            </a:pPr>
            <a:endParaRPr lang="en-ZA" sz="2000" b="1" u="sng" kern="0" dirty="0" smtClean="0">
              <a:solidFill>
                <a:schemeClr val="tx1">
                  <a:lumMod val="65000"/>
                  <a:lumOff val="35000"/>
                </a:schemeClr>
              </a:solidFill>
              <a:latin typeface="Bahnschrift" panose="020B0502040204020203" pitchFamily="34" charset="0"/>
              <a:cs typeface="Segoe UI" panose="020B0502040204020203" pitchFamily="34" charset="0"/>
            </a:endParaRPr>
          </a:p>
          <a:p>
            <a:pPr marL="177800" lvl="0" indent="-177800">
              <a:defRPr/>
            </a:pPr>
            <a:r>
              <a:rPr lang="en-US" sz="1900" b="1" u="sng" kern="0" dirty="0" smtClean="0">
                <a:solidFill>
                  <a:schemeClr val="accent6">
                    <a:lumMod val="50000"/>
                  </a:schemeClr>
                </a:solidFill>
                <a:latin typeface="Bahnschrift" panose="020B0502040204020203" pitchFamily="34" charset="0"/>
                <a:cs typeface="Segoe UI" panose="020B0502040204020203" pitchFamily="34" charset="0"/>
              </a:rPr>
              <a:t>Problem </a:t>
            </a:r>
            <a:r>
              <a:rPr lang="en-US" sz="1900" b="1" u="sng" kern="0" dirty="0">
                <a:solidFill>
                  <a:schemeClr val="accent6">
                    <a:lumMod val="50000"/>
                  </a:schemeClr>
                </a:solidFill>
                <a:latin typeface="Bahnschrift" panose="020B0502040204020203" pitchFamily="34" charset="0"/>
                <a:cs typeface="Segoe UI" panose="020B0502040204020203" pitchFamily="34" charset="0"/>
              </a:rPr>
              <a:t>1:</a:t>
            </a:r>
            <a:r>
              <a:rPr lang="en-US" sz="1900" b="1" kern="0" dirty="0">
                <a:latin typeface="Bahnschrift" panose="020B0502040204020203" pitchFamily="34" charset="0"/>
                <a:cs typeface="Segoe UI" panose="020B0502040204020203" pitchFamily="34" charset="0"/>
              </a:rPr>
              <a:t> </a:t>
            </a:r>
            <a:r>
              <a:rPr lang="en-US" sz="1900" kern="0" dirty="0">
                <a:solidFill>
                  <a:srgbClr val="C00000"/>
                </a:solidFill>
                <a:latin typeface="Tw Cen MT Condensed" panose="020B0606020104020203" pitchFamily="34" charset="0"/>
                <a:cs typeface="Segoe UI" panose="020B0502040204020203" pitchFamily="34" charset="0"/>
              </a:rPr>
              <a:t>Incompleteness</a:t>
            </a:r>
            <a:r>
              <a:rPr lang="en-US" sz="1900" kern="0" dirty="0">
                <a:latin typeface="Bahnschrift" panose="020B0502040204020203" pitchFamily="34" charset="0"/>
                <a:cs typeface="Segoe UI" panose="020B0502040204020203" pitchFamily="34" charset="0"/>
              </a:rPr>
              <a:t> </a:t>
            </a:r>
            <a:endParaRPr lang="en-US" sz="1900" kern="0" dirty="0" smtClean="0">
              <a:latin typeface="Bahnschrift" panose="020B0502040204020203" pitchFamily="34" charset="0"/>
              <a:cs typeface="Segoe UI" panose="020B0502040204020203" pitchFamily="34" charset="0"/>
            </a:endParaRPr>
          </a:p>
          <a:p>
            <a:pPr marL="177800" lvl="0" indent="-177800">
              <a:defRPr/>
            </a:pPr>
            <a:r>
              <a:rPr lang="en-US" sz="1900" kern="0" dirty="0" smtClean="0">
                <a:latin typeface="Bahnschrift" panose="020B0502040204020203" pitchFamily="34" charset="0"/>
                <a:cs typeface="Segoe UI" panose="020B0502040204020203" pitchFamily="34" charset="0"/>
              </a:rPr>
              <a:t>Solution</a:t>
            </a:r>
            <a:r>
              <a:rPr lang="en-US" sz="1900" kern="0" dirty="0">
                <a:latin typeface="Bahnschrift" panose="020B0502040204020203" pitchFamily="34" charset="0"/>
                <a:cs typeface="Segoe UI" panose="020B0502040204020203" pitchFamily="34" charset="0"/>
              </a:rPr>
              <a:t>: Capture </a:t>
            </a:r>
            <a:r>
              <a:rPr lang="en-US" sz="1900" u="sng" kern="0" dirty="0">
                <a:latin typeface="Bahnschrift" panose="020B0502040204020203" pitchFamily="34" charset="0"/>
                <a:cs typeface="Segoe UI" panose="020B0502040204020203" pitchFamily="34" charset="0"/>
              </a:rPr>
              <a:t>all </a:t>
            </a:r>
            <a:r>
              <a:rPr lang="en-US" sz="1900" kern="0" dirty="0">
                <a:latin typeface="Bahnschrift" panose="020B0502040204020203" pitchFamily="34" charset="0"/>
                <a:cs typeface="Segoe UI" panose="020B0502040204020203" pitchFamily="34" charset="0"/>
              </a:rPr>
              <a:t>transactions that meet the criteria</a:t>
            </a: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2: </a:t>
            </a:r>
            <a:r>
              <a:rPr lang="en-US" sz="1900" kern="0" dirty="0">
                <a:solidFill>
                  <a:srgbClr val="C00000"/>
                </a:solidFill>
                <a:latin typeface="Tw Cen MT Condensed" panose="020B0606020104020203" pitchFamily="34" charset="0"/>
                <a:cs typeface="Segoe UI" panose="020B0502040204020203" pitchFamily="34" charset="0"/>
              </a:rPr>
              <a:t>Inaccuracy</a:t>
            </a:r>
          </a:p>
          <a:p>
            <a:pPr marL="177800" lvl="0" indent="-177800">
              <a:defRPr/>
            </a:pPr>
            <a:r>
              <a:rPr lang="en-US" sz="1900" kern="0" dirty="0">
                <a:latin typeface="Bahnschrift" panose="020B0502040204020203" pitchFamily="34" charset="0"/>
                <a:cs typeface="Segoe UI" panose="020B0502040204020203" pitchFamily="34" charset="0"/>
              </a:rPr>
              <a:t>Solution: Ensure that what is captured agrees to the supporting   documents (Rand values and 	   </a:t>
            </a:r>
            <a:r>
              <a:rPr lang="en-US" sz="1900" kern="0" dirty="0" smtClean="0">
                <a:latin typeface="Bahnschrift" panose="020B0502040204020203" pitchFamily="34" charset="0"/>
                <a:cs typeface="Segoe UI" panose="020B0502040204020203" pitchFamily="34" charset="0"/>
              </a:rPr>
              <a:t>  	 	  classifications</a:t>
            </a:r>
            <a:r>
              <a:rPr lang="en-US" sz="1900" kern="0" dirty="0">
                <a:latin typeface="Bahnschrift" panose="020B0502040204020203" pitchFamily="34" charset="0"/>
                <a:cs typeface="Segoe UI" panose="020B0502040204020203" pitchFamily="34" charset="0"/>
              </a:rPr>
              <a:t>)</a:t>
            </a:r>
          </a:p>
          <a:p>
            <a:pPr marL="177800" lvl="0" indent="-177800">
              <a:defRPr/>
            </a:pPr>
            <a:endParaRPr lang="en-US" sz="1000" kern="0" dirty="0">
              <a:latin typeface="Bahnschrift" panose="020B0502040204020203" pitchFamily="34" charset="0"/>
              <a:cs typeface="Segoe UI" panose="020B0502040204020203" pitchFamily="34" charset="0"/>
            </a:endParaRPr>
          </a:p>
          <a:p>
            <a:pPr marL="177800" lvl="0" indent="-177800">
              <a:defRPr/>
            </a:pPr>
            <a:endParaRPr lang="en-US" sz="1000" kern="0" dirty="0">
              <a:latin typeface="Bahnschrift" panose="020B0502040204020203" pitchFamily="34" charset="0"/>
              <a:cs typeface="Segoe UI" panose="020B0502040204020203" pitchFamily="34" charset="0"/>
            </a:endParaRPr>
          </a:p>
          <a:p>
            <a:pPr marL="17780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3: </a:t>
            </a:r>
            <a:r>
              <a:rPr lang="en-US" sz="1900" kern="0" dirty="0">
                <a:solidFill>
                  <a:srgbClr val="C00000"/>
                </a:solidFill>
                <a:latin typeface="Tw Cen MT Condensed" panose="020B0606020104020203" pitchFamily="34" charset="0"/>
                <a:cs typeface="Segoe UI" panose="020B0502040204020203" pitchFamily="34" charset="0"/>
              </a:rPr>
              <a:t>Lack of supporting documentation for amounts captured</a:t>
            </a:r>
          </a:p>
          <a:p>
            <a:pPr marL="177800" lvl="0" indent="-177800" algn="just">
              <a:defRPr/>
            </a:pPr>
            <a:r>
              <a:rPr lang="en-US" sz="1900" kern="0" dirty="0">
                <a:latin typeface="Bahnschrift" panose="020B0502040204020203" pitchFamily="34" charset="0"/>
                <a:cs typeface="Segoe UI" panose="020B0502040204020203" pitchFamily="34" charset="0"/>
              </a:rPr>
              <a:t>Solution: Ensure that supporting documents are available timeously for all amounts captured</a:t>
            </a:r>
          </a:p>
          <a:p>
            <a:pPr marL="177800" lvl="0" indent="-177800">
              <a:defRPr/>
            </a:pPr>
            <a:r>
              <a:rPr lang="en-US" sz="1100" kern="0" dirty="0">
                <a:latin typeface="Bahnschrift" panose="020B0502040204020203" pitchFamily="34" charset="0"/>
                <a:cs typeface="Segoe UI" panose="020B0502040204020203" pitchFamily="34" charset="0"/>
              </a:rPr>
              <a:t> </a:t>
            </a: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4: </a:t>
            </a:r>
            <a:r>
              <a:rPr lang="en-US" sz="1900" kern="0" dirty="0">
                <a:solidFill>
                  <a:srgbClr val="C00000"/>
                </a:solidFill>
                <a:latin typeface="Tw Cen MT Condensed" panose="020B0606020104020203" pitchFamily="34" charset="0"/>
                <a:cs typeface="Segoe UI" panose="020B0502040204020203" pitchFamily="34" charset="0"/>
              </a:rPr>
              <a:t>Overstatement</a:t>
            </a:r>
          </a:p>
          <a:p>
            <a:pPr marL="177800" lvl="0" indent="-177800">
              <a:defRPr/>
            </a:pPr>
            <a:r>
              <a:rPr lang="en-US" sz="1900" kern="0" dirty="0">
                <a:latin typeface="Bahnschrift" panose="020B0502040204020203" pitchFamily="34" charset="0"/>
                <a:cs typeface="Segoe UI" panose="020B0502040204020203" pitchFamily="34" charset="0"/>
              </a:rPr>
              <a:t>Solution: Ensure that only transactions that meet the criteria are included in the workbook. </a:t>
            </a:r>
          </a:p>
          <a:p>
            <a:pPr marL="635000" lvl="1" indent="-177800">
              <a:defRPr/>
            </a:pPr>
            <a:r>
              <a:rPr lang="en-US" sz="1900" kern="0" dirty="0">
                <a:latin typeface="Bahnschrift" panose="020B0502040204020203" pitchFamily="34" charset="0"/>
                <a:cs typeface="Segoe UI" panose="020B0502040204020203" pitchFamily="34" charset="0"/>
              </a:rPr>
              <a:t>		  </a:t>
            </a:r>
            <a:r>
              <a:rPr lang="en-US" sz="1900" kern="0" dirty="0" smtClean="0">
                <a:latin typeface="Bahnschrift" panose="020B0502040204020203" pitchFamily="34" charset="0"/>
                <a:cs typeface="Segoe UI" panose="020B0502040204020203" pitchFamily="34" charset="0"/>
              </a:rPr>
              <a:t>Do </a:t>
            </a:r>
            <a:r>
              <a:rPr lang="en-US" sz="1900" kern="0" dirty="0">
                <a:latin typeface="Bahnschrift" panose="020B0502040204020203" pitchFamily="34" charset="0"/>
                <a:cs typeface="Segoe UI" panose="020B0502040204020203" pitchFamily="34" charset="0"/>
              </a:rPr>
              <a:t>write-off submissions for all suspense account transactions that are not 		   </a:t>
            </a:r>
            <a:r>
              <a:rPr lang="en-US" sz="1900" kern="0" dirty="0" smtClean="0">
                <a:latin typeface="Bahnschrift" panose="020B0502040204020203" pitchFamily="34" charset="0"/>
                <a:cs typeface="Segoe UI" panose="020B0502040204020203" pitchFamily="34" charset="0"/>
              </a:rPr>
              <a:t>    	  recoverable</a:t>
            </a:r>
            <a:endParaRPr lang="en-US" sz="1900" kern="0" dirty="0">
              <a:latin typeface="Bahnschrift"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3385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1017653" y="1852993"/>
            <a:ext cx="6803762" cy="2538919"/>
          </a:xfrm>
        </p:spPr>
        <p:txBody>
          <a:bodyPr>
            <a:normAutofit/>
          </a:bodyPr>
          <a:lstStyle/>
          <a:p>
            <a:pPr marL="0" indent="0">
              <a:buNone/>
            </a:pPr>
            <a:r>
              <a:rPr lang="en-US" sz="8000" dirty="0" smtClean="0">
                <a:solidFill>
                  <a:schemeClr val="accent3">
                    <a:lumMod val="50000"/>
                  </a:schemeClr>
                </a:solidFill>
                <a:latin typeface="Bahnschrift" panose="020B0502040204020203" pitchFamily="34" charset="0"/>
                <a:cs typeface="Segoe UI" panose="020B0502040204020203" pitchFamily="34" charset="0"/>
              </a:rPr>
              <a:t>5. QUESTIONS</a:t>
            </a:r>
            <a:endParaRPr lang="en-ZA" sz="8000" dirty="0">
              <a:solidFill>
                <a:schemeClr val="accent3">
                  <a:lumMod val="50000"/>
                </a:schemeClr>
              </a:solidFill>
              <a:latin typeface="Bahnschrift" panose="020B0502040204020203"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836" y="3435682"/>
            <a:ext cx="2792065" cy="2792065"/>
          </a:xfrm>
          <a:prstGeom prst="rect">
            <a:avLst/>
          </a:prstGeom>
        </p:spPr>
      </p:pic>
    </p:spTree>
    <p:extLst>
      <p:ext uri="{BB962C8B-B14F-4D97-AF65-F5344CB8AC3E}">
        <p14:creationId xmlns:p14="http://schemas.microsoft.com/office/powerpoint/2010/main" val="1058882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1393812" y="2580838"/>
            <a:ext cx="6803762" cy="2538919"/>
          </a:xfrm>
        </p:spPr>
        <p:txBody>
          <a:bodyPr>
            <a:normAutofit/>
          </a:bodyPr>
          <a:lstStyle/>
          <a:p>
            <a:pPr marL="0" indent="0">
              <a:buNone/>
            </a:pPr>
            <a:r>
              <a:rPr lang="en-US" sz="9600" b="1" dirty="0">
                <a:latin typeface="Bahnschrift SemiLight" panose="020B0502040204020203" pitchFamily="34" charset="0"/>
              </a:rPr>
              <a:t>THANK YOU</a:t>
            </a:r>
            <a:endParaRPr lang="en-ZA" sz="9600" dirty="0">
              <a:latin typeface="Bahnschrift" panose="020B0502040204020203" pitchFamily="34" charset="0"/>
            </a:endParaRPr>
          </a:p>
        </p:txBody>
      </p:sp>
    </p:spTree>
    <p:extLst>
      <p:ext uri="{BB962C8B-B14F-4D97-AF65-F5344CB8AC3E}">
        <p14:creationId xmlns:p14="http://schemas.microsoft.com/office/powerpoint/2010/main" val="3438772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7619080" y="4196816"/>
            <a:ext cx="2938397" cy="2440482"/>
          </a:xfrm>
          <a:prstGeom prst="rect">
            <a:avLst/>
          </a:prstGeom>
        </p:spPr>
      </p:pic>
      <p:sp>
        <p:nvSpPr>
          <p:cNvPr id="21" name="Content Placeholder 2"/>
          <p:cNvSpPr>
            <a:spLocks noGrp="1"/>
          </p:cNvSpPr>
          <p:nvPr>
            <p:ph idx="1"/>
          </p:nvPr>
        </p:nvSpPr>
        <p:spPr>
          <a:xfrm>
            <a:off x="1721431" y="1657896"/>
            <a:ext cx="6803762" cy="2538919"/>
          </a:xfrm>
        </p:spPr>
        <p:txBody>
          <a:bodyPr>
            <a:normAutofit/>
          </a:bodyPr>
          <a:lstStyle/>
          <a:p>
            <a:pPr marL="0" indent="0">
              <a:buFont typeface="Wingdings" pitchFamily="2" charset="2"/>
              <a:buNone/>
            </a:pPr>
            <a:r>
              <a:rPr lang="en-US" sz="8000" dirty="0">
                <a:solidFill>
                  <a:schemeClr val="tx1">
                    <a:lumMod val="75000"/>
                    <a:lumOff val="25000"/>
                  </a:schemeClr>
                </a:solidFill>
                <a:latin typeface="Bahnschrift" panose="020B0502040204020203" pitchFamily="34" charset="0"/>
                <a:cs typeface="Segoe UI" panose="020B0502040204020203" pitchFamily="34" charset="0"/>
              </a:rPr>
              <a:t>Housekeeping and Welcome</a:t>
            </a:r>
          </a:p>
        </p:txBody>
      </p:sp>
    </p:spTree>
    <p:extLst>
      <p:ext uri="{BB962C8B-B14F-4D97-AF65-F5344CB8AC3E}">
        <p14:creationId xmlns:p14="http://schemas.microsoft.com/office/powerpoint/2010/main" val="3415381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99426" y="4517257"/>
            <a:ext cx="1019475" cy="999203"/>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sp>
        <p:nvSpPr>
          <p:cNvPr id="39" name="Oval 38"/>
          <p:cNvSpPr/>
          <p:nvPr/>
        </p:nvSpPr>
        <p:spPr>
          <a:xfrm>
            <a:off x="2535117" y="2731569"/>
            <a:ext cx="1019475" cy="97804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0" name="Picture 39"/>
          <p:cNvPicPr>
            <a:picLocks noChangeAspect="1"/>
          </p:cNvPicPr>
          <p:nvPr/>
        </p:nvPicPr>
        <p:blipFill>
          <a:blip r:embed="rId3"/>
          <a:stretch>
            <a:fillRect/>
          </a:stretch>
        </p:blipFill>
        <p:spPr>
          <a:xfrm>
            <a:off x="2763892" y="2951917"/>
            <a:ext cx="619440" cy="571046"/>
          </a:xfrm>
          <a:prstGeom prst="rect">
            <a:avLst/>
          </a:prstGeom>
        </p:spPr>
      </p:pic>
      <p:sp>
        <p:nvSpPr>
          <p:cNvPr id="41" name="TextBox 40"/>
          <p:cNvSpPr txBox="1"/>
          <p:nvPr/>
        </p:nvSpPr>
        <p:spPr>
          <a:xfrm>
            <a:off x="3592705" y="2884308"/>
            <a:ext cx="2323565" cy="646331"/>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Please mute yourself unless you are acknowledged and requested to speak</a:t>
            </a:r>
            <a:endParaRPr lang="en-ZA" sz="1200" dirty="0">
              <a:solidFill>
                <a:schemeClr val="tx1">
                  <a:lumMod val="85000"/>
                  <a:lumOff val="15000"/>
                </a:schemeClr>
              </a:solidFill>
              <a:latin typeface="Bahnschrift" panose="020B0502040204020203" pitchFamily="34" charset="0"/>
            </a:endParaRPr>
          </a:p>
        </p:txBody>
      </p:sp>
      <p:pic>
        <p:nvPicPr>
          <p:cNvPr id="42" name="Picture 41"/>
          <p:cNvPicPr>
            <a:picLocks noChangeAspect="1"/>
          </p:cNvPicPr>
          <p:nvPr/>
        </p:nvPicPr>
        <p:blipFill>
          <a:blip r:embed="rId4"/>
          <a:stretch>
            <a:fillRect/>
          </a:stretch>
        </p:blipFill>
        <p:spPr>
          <a:xfrm>
            <a:off x="2762713" y="4715168"/>
            <a:ext cx="668839" cy="637834"/>
          </a:xfrm>
          <a:prstGeom prst="rect">
            <a:avLst/>
          </a:prstGeom>
        </p:spPr>
      </p:pic>
      <p:sp>
        <p:nvSpPr>
          <p:cNvPr id="43" name="TextBox 42"/>
          <p:cNvSpPr txBox="1"/>
          <p:nvPr/>
        </p:nvSpPr>
        <p:spPr>
          <a:xfrm>
            <a:off x="3649015" y="4447843"/>
            <a:ext cx="1989018" cy="1015663"/>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If you would like to be acknowledged to raise a question or provide a comment, please raise your hand</a:t>
            </a:r>
            <a:endParaRPr lang="en-ZA" sz="1200" dirty="0">
              <a:solidFill>
                <a:schemeClr val="tx1">
                  <a:lumMod val="85000"/>
                  <a:lumOff val="15000"/>
                </a:schemeClr>
              </a:solidFill>
              <a:latin typeface="Bahnschrift" panose="020B0502040204020203" pitchFamily="34" charset="0"/>
            </a:endParaRPr>
          </a:p>
        </p:txBody>
      </p:sp>
      <p:sp>
        <p:nvSpPr>
          <p:cNvPr id="44" name="Oval 43"/>
          <p:cNvSpPr/>
          <p:nvPr/>
        </p:nvSpPr>
        <p:spPr>
          <a:xfrm>
            <a:off x="6049036" y="2733265"/>
            <a:ext cx="1065290" cy="1008350"/>
          </a:xfrm>
          <a:prstGeom prst="ellipse">
            <a:avLst/>
          </a:prstGeom>
          <a:solidFill>
            <a:srgbClr val="92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5" name="Picture 44"/>
          <p:cNvPicPr>
            <a:picLocks noChangeAspect="1"/>
          </p:cNvPicPr>
          <p:nvPr/>
        </p:nvPicPr>
        <p:blipFill>
          <a:blip r:embed="rId5"/>
          <a:stretch>
            <a:fillRect/>
          </a:stretch>
        </p:blipFill>
        <p:spPr>
          <a:xfrm>
            <a:off x="6254606" y="2923217"/>
            <a:ext cx="636950" cy="636950"/>
          </a:xfrm>
          <a:prstGeom prst="rect">
            <a:avLst/>
          </a:prstGeom>
        </p:spPr>
      </p:pic>
      <p:sp>
        <p:nvSpPr>
          <p:cNvPr id="46" name="TextBox 45"/>
          <p:cNvSpPr txBox="1"/>
          <p:nvPr/>
        </p:nvSpPr>
        <p:spPr>
          <a:xfrm>
            <a:off x="7214531" y="2731569"/>
            <a:ext cx="2685695" cy="1015663"/>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Feel free to ask questions or make comments in the chat, Kamogelo will note them and we will go through them individually at the end of every training section</a:t>
            </a:r>
            <a:endParaRPr lang="en-ZA" sz="1200" dirty="0">
              <a:solidFill>
                <a:schemeClr val="tx1">
                  <a:lumMod val="85000"/>
                  <a:lumOff val="15000"/>
                </a:schemeClr>
              </a:solidFill>
              <a:latin typeface="Bahnschrift" panose="020B0502040204020203" pitchFamily="34" charset="0"/>
            </a:endParaRPr>
          </a:p>
        </p:txBody>
      </p:sp>
      <p:sp>
        <p:nvSpPr>
          <p:cNvPr id="47" name="Oval 46"/>
          <p:cNvSpPr/>
          <p:nvPr/>
        </p:nvSpPr>
        <p:spPr>
          <a:xfrm>
            <a:off x="6098197" y="4421959"/>
            <a:ext cx="1039559" cy="104154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8" name="Picture 47"/>
          <p:cNvPicPr>
            <a:picLocks noChangeAspect="1"/>
          </p:cNvPicPr>
          <p:nvPr/>
        </p:nvPicPr>
        <p:blipFill>
          <a:blip r:embed="rId6"/>
          <a:stretch>
            <a:fillRect/>
          </a:stretch>
        </p:blipFill>
        <p:spPr>
          <a:xfrm>
            <a:off x="6281523" y="4628055"/>
            <a:ext cx="686426" cy="629353"/>
          </a:xfrm>
          <a:prstGeom prst="rect">
            <a:avLst/>
          </a:prstGeom>
        </p:spPr>
      </p:pic>
      <p:sp>
        <p:nvSpPr>
          <p:cNvPr id="49" name="TextBox 48"/>
          <p:cNvSpPr txBox="1"/>
          <p:nvPr/>
        </p:nvSpPr>
        <p:spPr>
          <a:xfrm>
            <a:off x="7263340" y="4757086"/>
            <a:ext cx="2635259" cy="276999"/>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Please turn your video off</a:t>
            </a:r>
            <a:endParaRPr lang="en-ZA" sz="1200" dirty="0">
              <a:solidFill>
                <a:schemeClr val="tx1">
                  <a:lumMod val="85000"/>
                  <a:lumOff val="15000"/>
                </a:schemeClr>
              </a:solidFill>
              <a:latin typeface="Bahnschrift" panose="020B0502040204020203" pitchFamily="34" charset="0"/>
            </a:endParaRPr>
          </a:p>
        </p:txBody>
      </p:sp>
      <p:sp>
        <p:nvSpPr>
          <p:cNvPr id="50" name="TextBox 49"/>
          <p:cNvSpPr txBox="1"/>
          <p:nvPr/>
        </p:nvSpPr>
        <p:spPr>
          <a:xfrm>
            <a:off x="1277178" y="546115"/>
            <a:ext cx="6351938" cy="1107996"/>
          </a:xfrm>
          <a:prstGeom prst="rect">
            <a:avLst/>
          </a:prstGeom>
          <a:noFill/>
        </p:spPr>
        <p:txBody>
          <a:bodyPr wrap="square" rtlCol="0">
            <a:spAutoFit/>
          </a:bodyPr>
          <a:lstStyle/>
          <a:p>
            <a:r>
              <a:rPr lang="en-US" sz="6600" u="sng" dirty="0" smtClean="0">
                <a:solidFill>
                  <a:schemeClr val="tx1">
                    <a:lumMod val="85000"/>
                    <a:lumOff val="15000"/>
                  </a:schemeClr>
                </a:solidFill>
                <a:latin typeface="Bahnschrift" panose="020B0502040204020203" pitchFamily="34" charset="0"/>
              </a:rPr>
              <a:t>HOUSEKEEPING</a:t>
            </a:r>
            <a:endParaRPr lang="en-ZA" sz="6600" u="sng" dirty="0">
              <a:solidFill>
                <a:schemeClr val="tx1">
                  <a:lumMod val="85000"/>
                  <a:lumOff val="15000"/>
                </a:schemeClr>
              </a:solidFill>
              <a:latin typeface="Bahnschrift" panose="020B0502040204020203" pitchFamily="34" charset="0"/>
            </a:endParaRPr>
          </a:p>
        </p:txBody>
      </p:sp>
      <p:sp>
        <p:nvSpPr>
          <p:cNvPr id="51" name="Rectangle 50"/>
          <p:cNvSpPr/>
          <p:nvPr/>
        </p:nvSpPr>
        <p:spPr>
          <a:xfrm>
            <a:off x="2217837" y="2105576"/>
            <a:ext cx="7765584" cy="3763256"/>
          </a:xfrm>
          <a:prstGeom prst="rect">
            <a:avLst/>
          </a:prstGeom>
          <a:noFill/>
          <a:ln w="539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758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p:cNvSpPr>
            <a:spLocks noGrp="1"/>
          </p:cNvSpPr>
          <p:nvPr>
            <p:ph idx="1"/>
          </p:nvPr>
        </p:nvSpPr>
        <p:spPr>
          <a:xfrm>
            <a:off x="1184512" y="1834457"/>
            <a:ext cx="7723341" cy="2538919"/>
          </a:xfrm>
        </p:spPr>
        <p:txBody>
          <a:bodyPr>
            <a:normAutofit/>
          </a:bodyPr>
          <a:lstStyle/>
          <a:p>
            <a:pPr marL="0" indent="0">
              <a:buNone/>
            </a:pPr>
            <a:r>
              <a:rPr lang="en-US" sz="8000" dirty="0" smtClean="0">
                <a:solidFill>
                  <a:schemeClr val="accent3">
                    <a:lumMod val="50000"/>
                  </a:schemeClr>
                </a:solidFill>
                <a:latin typeface="Bahnschrift" panose="020B0502040204020203" pitchFamily="34" charset="0"/>
                <a:cs typeface="Segoe UI" panose="020B0502040204020203" pitchFamily="34" charset="0"/>
              </a:rPr>
              <a:t>1. BACKGROUND</a:t>
            </a:r>
            <a:r>
              <a:rPr lang="en-ZA" sz="8000" dirty="0">
                <a:solidFill>
                  <a:schemeClr val="accent3">
                    <a:lumMod val="50000"/>
                  </a:schemeClr>
                </a:solidFill>
                <a:latin typeface="Bahnschrift" panose="020B0502040204020203" pitchFamily="34" charset="0"/>
              </a:rPr>
              <a:t/>
            </a:r>
            <a:br>
              <a:rPr lang="en-ZA" sz="8000" dirty="0">
                <a:solidFill>
                  <a:schemeClr val="accent3">
                    <a:lumMod val="50000"/>
                  </a:schemeClr>
                </a:solidFill>
                <a:latin typeface="Bahnschrift" panose="020B0502040204020203" pitchFamily="34" charset="0"/>
              </a:rPr>
            </a:br>
            <a:r>
              <a:rPr lang="en-ZA" sz="8000" dirty="0" smtClean="0">
                <a:solidFill>
                  <a:schemeClr val="accent3">
                    <a:lumMod val="50000"/>
                  </a:schemeClr>
                </a:solidFill>
                <a:latin typeface="Bahnschrift" panose="020B0502040204020203" pitchFamily="34" charset="0"/>
              </a:rPr>
              <a:t>&amp; CONTEXT</a:t>
            </a:r>
            <a:endParaRPr lang="en-US" sz="8000" dirty="0" smtClean="0">
              <a:solidFill>
                <a:schemeClr val="accent3">
                  <a:lumMod val="50000"/>
                </a:schemeClr>
              </a:solidFill>
              <a:latin typeface="Bahnschrift" panose="020B0502040204020203" pitchFamily="34" charset="0"/>
              <a:cs typeface="Segoe UI" panose="020B0502040204020203" pitchFamily="34" charset="0"/>
            </a:endParaRPr>
          </a:p>
        </p:txBody>
      </p:sp>
      <p:pic>
        <p:nvPicPr>
          <p:cNvPr id="26" name="Picture 25"/>
          <p:cNvPicPr>
            <a:picLocks noChangeAspect="1"/>
          </p:cNvPicPr>
          <p:nvPr/>
        </p:nvPicPr>
        <p:blipFill>
          <a:blip r:embed="rId3"/>
          <a:stretch>
            <a:fillRect/>
          </a:stretch>
        </p:blipFill>
        <p:spPr>
          <a:xfrm>
            <a:off x="7728000" y="3230709"/>
            <a:ext cx="2359705" cy="2783393"/>
          </a:xfrm>
          <a:prstGeom prst="rect">
            <a:avLst/>
          </a:prstGeom>
        </p:spPr>
      </p:pic>
    </p:spTree>
    <p:extLst>
      <p:ext uri="{BB962C8B-B14F-4D97-AF65-F5344CB8AC3E}">
        <p14:creationId xmlns:p14="http://schemas.microsoft.com/office/powerpoint/2010/main" val="22296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solidFill>
                <a:latin typeface="Bahnschrift SemiBold" panose="020B0502040204020203" pitchFamily="34" charset="0"/>
                <a:cs typeface="Segoe UI" panose="020B0502040204020203" pitchFamily="34" charset="0"/>
              </a:rPr>
              <a:t>BACKGROUND AND CONTEXT</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38954" y="1230475"/>
            <a:ext cx="10313981" cy="4770537"/>
          </a:xfrm>
          <a:prstGeom prst="rect">
            <a:avLst/>
          </a:prstGeom>
          <a:noFill/>
        </p:spPr>
        <p:txBody>
          <a:bodyPr wrap="square" rtlCol="0">
            <a:spAutoFit/>
          </a:bodyPr>
          <a:lstStyle/>
          <a:p>
            <a:pPr marL="457200" indent="-457200">
              <a:buFont typeface="Arial" panose="020B0604020202020204" pitchFamily="34" charset="0"/>
              <a:buChar char="•"/>
            </a:pPr>
            <a:r>
              <a:rPr lang="en-US" sz="2600" dirty="0" smtClean="0">
                <a:latin typeface="Bahnschrift" panose="020B0502040204020203" pitchFamily="34" charset="0"/>
                <a:cs typeface="Segoe UI" panose="020B0502040204020203" pitchFamily="34" charset="0"/>
              </a:rPr>
              <a:t>AFS </a:t>
            </a:r>
            <a:r>
              <a:rPr lang="en-US" sz="2600" dirty="0">
                <a:latin typeface="Bahnschrift" panose="020B0502040204020203" pitchFamily="34" charset="0"/>
                <a:cs typeface="Segoe UI" panose="020B0502040204020203" pitchFamily="34" charset="0"/>
              </a:rPr>
              <a:t>provide information about the results of operations, financial position, and cash flows of an organisation.</a:t>
            </a:r>
          </a:p>
          <a:p>
            <a:pPr marL="457200" indent="-457200">
              <a:buFont typeface="Arial" panose="020B0604020202020204" pitchFamily="34" charset="0"/>
              <a:buChar char="•"/>
            </a:pPr>
            <a:r>
              <a:rPr lang="en-ZA" sz="2600" kern="0" dirty="0">
                <a:latin typeface="Bahnschrift" panose="020B0502040204020203" pitchFamily="34" charset="0"/>
                <a:cs typeface="Segoe UI" panose="020B0502040204020203" pitchFamily="34" charset="0"/>
              </a:rPr>
              <a:t>PMTE received a disclaimer </a:t>
            </a:r>
            <a:r>
              <a:rPr lang="en-ZA" sz="2600" kern="0" dirty="0" smtClean="0">
                <a:latin typeface="Bahnschrift" panose="020B0502040204020203" pitchFamily="34" charset="0"/>
                <a:cs typeface="Segoe UI" panose="020B0502040204020203" pitchFamily="34" charset="0"/>
              </a:rPr>
              <a:t>of audit </a:t>
            </a:r>
            <a:r>
              <a:rPr lang="en-ZA" sz="2600" kern="0" dirty="0">
                <a:latin typeface="Bahnschrift" panose="020B0502040204020203" pitchFamily="34" charset="0"/>
                <a:cs typeface="Segoe UI" panose="020B0502040204020203" pitchFamily="34" charset="0"/>
              </a:rPr>
              <a:t>opinion from AGSA for 2021/2022 AFS audit.</a:t>
            </a:r>
          </a:p>
          <a:p>
            <a:pPr marL="457200" indent="-457200">
              <a:buFont typeface="Arial" panose="020B0604020202020204" pitchFamily="34" charset="0"/>
              <a:buChar char="•"/>
            </a:pPr>
            <a:r>
              <a:rPr lang="en-ZA" sz="2600" kern="0" dirty="0">
                <a:latin typeface="Bahnschrift" panose="020B0502040204020203" pitchFamily="34" charset="0"/>
                <a:cs typeface="Segoe UI" panose="020B0502040204020203" pitchFamily="34" charset="0"/>
              </a:rPr>
              <a:t>To clear the disclaimer  - requires inputs and assistance from all units.</a:t>
            </a:r>
          </a:p>
          <a:p>
            <a:pPr marL="457200" indent="-457200">
              <a:buFont typeface="Arial" panose="020B0604020202020204" pitchFamily="34" charset="0"/>
              <a:buChar char="•"/>
            </a:pPr>
            <a:r>
              <a:rPr lang="en-ZA" sz="2600" kern="0" dirty="0" smtClean="0">
                <a:latin typeface="Bahnschrift" panose="020B0502040204020203" pitchFamily="34" charset="0"/>
                <a:cs typeface="Segoe UI" panose="020B0502040204020203" pitchFamily="34" charset="0"/>
              </a:rPr>
              <a:t>Line Functions and regions </a:t>
            </a:r>
            <a:r>
              <a:rPr lang="en-ZA" sz="2600" kern="0" dirty="0">
                <a:latin typeface="Bahnschrift" panose="020B0502040204020203" pitchFamily="34" charset="0"/>
                <a:cs typeface="Segoe UI" panose="020B0502040204020203" pitchFamily="34" charset="0"/>
              </a:rPr>
              <a:t>to provide additional inputs, via workbooks, to properly account for full effect of all transactions as per GRAP (Generally Recognised Accounting Practice)</a:t>
            </a:r>
          </a:p>
          <a:p>
            <a:pPr marL="457200" indent="-457200">
              <a:buFont typeface="Arial" panose="020B0604020202020204" pitchFamily="34" charset="0"/>
              <a:buChar char="•"/>
            </a:pPr>
            <a:r>
              <a:rPr lang="en-ZA" sz="2600" b="1" kern="0" dirty="0">
                <a:latin typeface="Bahnschrift" panose="020B0502040204020203" pitchFamily="34" charset="0"/>
                <a:cs typeface="Segoe UI" panose="020B0502040204020203" pitchFamily="34" charset="0"/>
              </a:rPr>
              <a:t>Accrual accounting knowledge</a:t>
            </a:r>
            <a:r>
              <a:rPr lang="en-ZA" sz="2600" kern="0" dirty="0">
                <a:latin typeface="Bahnschrift" panose="020B0502040204020203" pitchFamily="34" charset="0"/>
                <a:cs typeface="Segoe UI" panose="020B0502040204020203" pitchFamily="34" charset="0"/>
              </a:rPr>
              <a:t> is critical for </a:t>
            </a:r>
            <a:r>
              <a:rPr lang="en-ZA" sz="2600" kern="0" dirty="0">
                <a:solidFill>
                  <a:srgbClr val="C00000"/>
                </a:solidFill>
                <a:latin typeface="Bahnschrift" panose="020B0502040204020203" pitchFamily="34" charset="0"/>
                <a:cs typeface="Segoe UI" panose="020B0502040204020203" pitchFamily="34" charset="0"/>
              </a:rPr>
              <a:t>clean</a:t>
            </a:r>
            <a:r>
              <a:rPr lang="en-ZA" sz="2600" kern="0" dirty="0">
                <a:latin typeface="Bahnschrift" panose="020B0502040204020203" pitchFamily="34" charset="0"/>
                <a:cs typeface="Segoe UI" panose="020B0502040204020203" pitchFamily="34" charset="0"/>
              </a:rPr>
              <a:t> </a:t>
            </a:r>
            <a:r>
              <a:rPr lang="en-ZA" sz="2600" kern="0" dirty="0" smtClean="0">
                <a:latin typeface="Bahnschrift" panose="020B0502040204020203" pitchFamily="34" charset="0"/>
                <a:cs typeface="Segoe UI" panose="020B0502040204020203" pitchFamily="34" charset="0"/>
              </a:rPr>
              <a:t>and </a:t>
            </a:r>
            <a:r>
              <a:rPr lang="en-ZA" sz="2600" kern="0" dirty="0" smtClean="0">
                <a:solidFill>
                  <a:srgbClr val="C00000"/>
                </a:solidFill>
                <a:latin typeface="Bahnschrift" panose="020B0502040204020203" pitchFamily="34" charset="0"/>
                <a:cs typeface="Segoe UI" panose="020B0502040204020203" pitchFamily="34" charset="0"/>
              </a:rPr>
              <a:t>unqualified</a:t>
            </a:r>
            <a:r>
              <a:rPr lang="en-ZA" sz="2600" kern="0" dirty="0" smtClean="0">
                <a:latin typeface="Bahnschrift" panose="020B0502040204020203" pitchFamily="34" charset="0"/>
                <a:cs typeface="Segoe UI" panose="020B0502040204020203" pitchFamily="34" charset="0"/>
              </a:rPr>
              <a:t> audit</a:t>
            </a:r>
            <a:endParaRPr lang="en-US" sz="2600" dirty="0">
              <a:latin typeface="Bahnschrift" panose="020B0502040204020203" pitchFamily="34" charset="0"/>
              <a:cs typeface="Segoe UI" panose="020B0502040204020203" pitchFamily="34" charset="0"/>
            </a:endParaRPr>
          </a:p>
          <a:p>
            <a:endParaRPr lang="en-ZA" dirty="0"/>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Tree>
    <p:extLst>
      <p:ext uri="{BB962C8B-B14F-4D97-AF65-F5344CB8AC3E}">
        <p14:creationId xmlns:p14="http://schemas.microsoft.com/office/powerpoint/2010/main" val="382386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780017" y="1834457"/>
            <a:ext cx="10447239" cy="2538919"/>
          </a:xfrm>
        </p:spPr>
        <p:txBody>
          <a:bodyPr>
            <a:normAutofit fontScale="92500"/>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3</a:t>
            </a:r>
            <a:r>
              <a:rPr lang="en-US" sz="8000" dirty="0" smtClean="0">
                <a:solidFill>
                  <a:schemeClr val="accent3">
                    <a:lumMod val="50000"/>
                  </a:schemeClr>
                </a:solidFill>
                <a:latin typeface="Bahnschrift" panose="020B0502040204020203" pitchFamily="34" charset="0"/>
                <a:cs typeface="Segoe UI" panose="020B0502040204020203" pitchFamily="34" charset="0"/>
              </a:rPr>
              <a:t>. </a:t>
            </a:r>
            <a:r>
              <a:rPr lang="en-GB" sz="8000" dirty="0" smtClean="0">
                <a:solidFill>
                  <a:schemeClr val="accent3">
                    <a:lumMod val="50000"/>
                  </a:schemeClr>
                </a:solidFill>
                <a:latin typeface="Bahnschrift" panose="020B0502040204020203" pitchFamily="34" charset="0"/>
                <a:cs typeface="Segoe UI" panose="020B0502040204020203" pitchFamily="34" charset="0"/>
              </a:rPr>
              <a:t>DISCLAIMED OPINION</a:t>
            </a:r>
          </a:p>
          <a:p>
            <a:pPr marL="0" indent="0">
              <a:buNone/>
            </a:pPr>
            <a:r>
              <a:rPr lang="en-GB" sz="5200" dirty="0" smtClean="0">
                <a:solidFill>
                  <a:schemeClr val="accent3">
                    <a:lumMod val="50000"/>
                  </a:schemeClr>
                </a:solidFill>
                <a:latin typeface="Bahnschrift" panose="020B0502040204020203" pitchFamily="34" charset="0"/>
                <a:cs typeface="Segoe UI" panose="020B0502040204020203" pitchFamily="34" charset="0"/>
              </a:rPr>
              <a:t>- MEANING AND IMPLICATIONS</a:t>
            </a:r>
            <a:endParaRPr lang="en-US" sz="5200" dirty="0" smtClean="0">
              <a:solidFill>
                <a:schemeClr val="accent3">
                  <a:lumMod val="50000"/>
                </a:schemeClr>
              </a:solidFill>
              <a:latin typeface="Bahnschrift" panose="020B0502040204020203" pitchFamily="34" charset="0"/>
              <a:cs typeface="Segoe UI" panose="020B0502040204020203" pitchFamily="34" charset="0"/>
            </a:endParaRPr>
          </a:p>
        </p:txBody>
      </p:sp>
      <p:pic>
        <p:nvPicPr>
          <p:cNvPr id="19" name="Picture 18"/>
          <p:cNvPicPr>
            <a:picLocks noChangeAspect="1"/>
          </p:cNvPicPr>
          <p:nvPr/>
        </p:nvPicPr>
        <p:blipFill>
          <a:blip r:embed="rId3"/>
          <a:stretch>
            <a:fillRect/>
          </a:stretch>
        </p:blipFill>
        <p:spPr>
          <a:xfrm rot="694836">
            <a:off x="6894003" y="4180164"/>
            <a:ext cx="3269306" cy="2147809"/>
          </a:xfrm>
          <a:prstGeom prst="rect">
            <a:avLst/>
          </a:prstGeom>
        </p:spPr>
      </p:pic>
    </p:spTree>
    <p:extLst>
      <p:ext uri="{BB962C8B-B14F-4D97-AF65-F5344CB8AC3E}">
        <p14:creationId xmlns:p14="http://schemas.microsoft.com/office/powerpoint/2010/main" val="3947725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chemeClr val="tx1"/>
                </a:solidFill>
                <a:latin typeface="Bahnschrift SemiBold" panose="020B0502040204020203" pitchFamily="34" charset="0"/>
                <a:cs typeface="Segoe UI" panose="020B0502040204020203" pitchFamily="34" charset="0"/>
              </a:rPr>
              <a:t>DISCLAIMED AUDIT OPINION</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pic>
        <p:nvPicPr>
          <p:cNvPr id="14" name="Picture 13"/>
          <p:cNvPicPr>
            <a:picLocks noChangeAspect="1"/>
          </p:cNvPicPr>
          <p:nvPr/>
        </p:nvPicPr>
        <p:blipFill>
          <a:blip r:embed="rId3"/>
          <a:stretch>
            <a:fillRect/>
          </a:stretch>
        </p:blipFill>
        <p:spPr>
          <a:xfrm>
            <a:off x="1034830" y="2153540"/>
            <a:ext cx="10115298" cy="2717563"/>
          </a:xfrm>
          <a:prstGeom prst="rect">
            <a:avLst/>
          </a:prstGeom>
        </p:spPr>
      </p:pic>
    </p:spTree>
    <p:extLst>
      <p:ext uri="{BB962C8B-B14F-4D97-AF65-F5344CB8AC3E}">
        <p14:creationId xmlns:p14="http://schemas.microsoft.com/office/powerpoint/2010/main" val="1220394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1232</Words>
  <Application>Microsoft Office PowerPoint</Application>
  <PresentationFormat>Widescreen</PresentationFormat>
  <Paragraphs>202</Paragraphs>
  <Slides>32</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Arial</vt:lpstr>
      <vt:lpstr>Bahnschrift</vt:lpstr>
      <vt:lpstr>Bahnschrift Light</vt:lpstr>
      <vt:lpstr>Bahnschrift SemiBold</vt:lpstr>
      <vt:lpstr>Bahnschrift SemiLight</vt:lpstr>
      <vt:lpstr>Calibri</vt:lpstr>
      <vt:lpstr>Calibri Light</vt:lpstr>
      <vt:lpstr>Courier New</vt:lpstr>
      <vt:lpstr>Ebrima</vt:lpstr>
      <vt:lpstr>Segoe Condensed</vt:lpstr>
      <vt:lpstr>Segoe UI</vt:lpstr>
      <vt:lpstr>Tw Cen MT Condensed</vt:lpstr>
      <vt:lpstr>Wingdings</vt:lpstr>
      <vt:lpstr>Office Theme</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5.1  FINANCE LEASES</vt:lpstr>
      <vt:lpstr>5.1  FINANCE LEASES</vt:lpstr>
      <vt:lpstr>5.1  FINANCE LEASES</vt:lpstr>
      <vt:lpstr>5.1  FINANCE LEASES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Lillian Steyn</dc:creator>
  <cp:lastModifiedBy>Lillian Steyn</cp:lastModifiedBy>
  <cp:revision>76</cp:revision>
  <dcterms:created xsi:type="dcterms:W3CDTF">2023-03-14T09:34:05Z</dcterms:created>
  <dcterms:modified xsi:type="dcterms:W3CDTF">2023-04-04T10:36:51Z</dcterms:modified>
</cp:coreProperties>
</file>