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7" r:id="rId3"/>
    <p:sldId id="258" r:id="rId4"/>
    <p:sldId id="259" r:id="rId5"/>
    <p:sldId id="276" r:id="rId6"/>
    <p:sldId id="277" r:id="rId7"/>
    <p:sldId id="278" r:id="rId8"/>
    <p:sldId id="281" r:id="rId9"/>
    <p:sldId id="282" r:id="rId10"/>
    <p:sldId id="285" r:id="rId11"/>
    <p:sldId id="286" r:id="rId12"/>
    <p:sldId id="291" r:id="rId13"/>
    <p:sldId id="292" r:id="rId14"/>
    <p:sldId id="287" r:id="rId15"/>
    <p:sldId id="288" r:id="rId16"/>
    <p:sldId id="289" r:id="rId17"/>
    <p:sldId id="290" r:id="rId18"/>
    <p:sldId id="293" r:id="rId19"/>
    <p:sldId id="279" r:id="rId20"/>
    <p:sldId id="280" r:id="rId21"/>
    <p:sldId id="283" r:id="rId22"/>
    <p:sldId id="308" r:id="rId23"/>
    <p:sldId id="294" r:id="rId24"/>
    <p:sldId id="296" r:id="rId25"/>
    <p:sldId id="295" r:id="rId26"/>
    <p:sldId id="298" r:id="rId27"/>
    <p:sldId id="297" r:id="rId28"/>
    <p:sldId id="300" r:id="rId29"/>
    <p:sldId id="299" r:id="rId30"/>
    <p:sldId id="301" r:id="rId31"/>
    <p:sldId id="303" r:id="rId32"/>
    <p:sldId id="302" r:id="rId33"/>
    <p:sldId id="305" r:id="rId34"/>
    <p:sldId id="304" r:id="rId35"/>
    <p:sldId id="306" r:id="rId36"/>
    <p:sldId id="30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0000"/>
    <a:srgbClr val="27573A"/>
    <a:srgbClr val="EF9511"/>
    <a:srgbClr val="DE7E14"/>
    <a:srgbClr val="E368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EE6E72-904A-4F4C-A60D-540C526F6830}"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ZA"/>
        </a:p>
      </dgm:t>
    </dgm:pt>
    <dgm:pt modelId="{D5D68E68-59BD-4806-8707-2E0C5FFFD64D}">
      <dgm:prSet phldrT="[Text]" custT="1"/>
      <dgm:spPr>
        <a:solidFill>
          <a:schemeClr val="accent6">
            <a:lumMod val="75000"/>
          </a:schemeClr>
        </a:solidFill>
      </dgm:spPr>
      <dgm:t>
        <a:bodyPr/>
        <a:lstStyle/>
        <a:p>
          <a:r>
            <a:rPr lang="en-US" sz="2800" dirty="0" smtClean="0">
              <a:latin typeface="Bahnschrift" panose="020B0502040204020203" pitchFamily="34" charset="0"/>
            </a:rPr>
            <a:t>ASSETS</a:t>
          </a:r>
          <a:endParaRPr lang="en-ZA" sz="2800" dirty="0">
            <a:latin typeface="Bahnschrift" panose="020B0502040204020203" pitchFamily="34" charset="0"/>
          </a:endParaRPr>
        </a:p>
      </dgm:t>
    </dgm:pt>
    <dgm:pt modelId="{95B0382F-A676-4D7B-8D8E-B7D5E2FD24CD}" type="parTrans" cxnId="{7C4BDFDC-E817-43AF-9541-B815B95ED224}">
      <dgm:prSet/>
      <dgm:spPr/>
      <dgm:t>
        <a:bodyPr/>
        <a:lstStyle/>
        <a:p>
          <a:endParaRPr lang="en-ZA"/>
        </a:p>
      </dgm:t>
    </dgm:pt>
    <dgm:pt modelId="{669BA191-A109-45D2-BA34-4CDA292A5C6A}" type="sibTrans" cxnId="{7C4BDFDC-E817-43AF-9541-B815B95ED224}">
      <dgm:prSet custT="1"/>
      <dgm:spPr>
        <a:solidFill>
          <a:schemeClr val="bg1">
            <a:lumMod val="85000"/>
          </a:schemeClr>
        </a:solidFill>
      </dgm:spPr>
      <dgm:t>
        <a:bodyPr/>
        <a:lstStyle/>
        <a:p>
          <a:r>
            <a:rPr lang="en-US" sz="1800" dirty="0" smtClean="0">
              <a:solidFill>
                <a:schemeClr val="tx1"/>
              </a:solidFill>
            </a:rPr>
            <a:t>Less</a:t>
          </a:r>
          <a:endParaRPr lang="en-ZA" sz="1800" dirty="0">
            <a:solidFill>
              <a:schemeClr val="tx1"/>
            </a:solidFill>
          </a:endParaRPr>
        </a:p>
      </dgm:t>
    </dgm:pt>
    <dgm:pt modelId="{700F8037-C69A-4513-B6A0-FDC7ABF5D303}">
      <dgm:prSet phldrT="[Text]"/>
      <dgm:spPr>
        <a:ln>
          <a:solidFill>
            <a:schemeClr val="accent6">
              <a:lumMod val="75000"/>
            </a:schemeClr>
          </a:solidFill>
        </a:ln>
      </dgm:spPr>
      <dgm:t>
        <a:bodyPr/>
        <a:lstStyle/>
        <a:p>
          <a:r>
            <a:rPr lang="en-US" dirty="0" smtClean="0">
              <a:latin typeface="Bahnschrift" panose="020B0502040204020203" pitchFamily="34" charset="0"/>
            </a:rPr>
            <a:t>Primary Residence</a:t>
          </a:r>
          <a:endParaRPr lang="en-ZA" dirty="0"/>
        </a:p>
      </dgm:t>
    </dgm:pt>
    <dgm:pt modelId="{2452AB9E-5CB7-4EE0-8F92-5F3590A5915C}" type="parTrans" cxnId="{F2D0716E-D8B4-4393-BB8A-3D61D95FDB5D}">
      <dgm:prSet/>
      <dgm:spPr/>
      <dgm:t>
        <a:bodyPr/>
        <a:lstStyle/>
        <a:p>
          <a:endParaRPr lang="en-ZA"/>
        </a:p>
      </dgm:t>
    </dgm:pt>
    <dgm:pt modelId="{3E3CDA0B-DDEB-407A-B467-E590A81E23FC}" type="sibTrans" cxnId="{F2D0716E-D8B4-4393-BB8A-3D61D95FDB5D}">
      <dgm:prSet/>
      <dgm:spPr/>
      <dgm:t>
        <a:bodyPr/>
        <a:lstStyle/>
        <a:p>
          <a:endParaRPr lang="en-ZA"/>
        </a:p>
      </dgm:t>
    </dgm:pt>
    <dgm:pt modelId="{D560049D-5ADA-4ED0-99BE-0C11C0302B91}">
      <dgm:prSet phldrT="[Text]" custT="1"/>
      <dgm:spPr>
        <a:solidFill>
          <a:srgbClr val="C00000"/>
        </a:solidFill>
      </dgm:spPr>
      <dgm:t>
        <a:bodyPr/>
        <a:lstStyle/>
        <a:p>
          <a:r>
            <a:rPr lang="en-US" sz="2800" dirty="0" smtClean="0">
              <a:latin typeface="Bahnschrift" panose="020B0502040204020203" pitchFamily="34" charset="0"/>
            </a:rPr>
            <a:t>LIABILITIES</a:t>
          </a:r>
          <a:endParaRPr lang="en-ZA" sz="2800" dirty="0">
            <a:latin typeface="Bahnschrift" panose="020B0502040204020203" pitchFamily="34" charset="0"/>
          </a:endParaRPr>
        </a:p>
      </dgm:t>
    </dgm:pt>
    <dgm:pt modelId="{3FA77AF6-8F88-4C71-8A44-4F70B7E24929}" type="parTrans" cxnId="{DA5ED841-B6AE-4514-9831-6CB99F9620DD}">
      <dgm:prSet/>
      <dgm:spPr/>
      <dgm:t>
        <a:bodyPr/>
        <a:lstStyle/>
        <a:p>
          <a:endParaRPr lang="en-ZA"/>
        </a:p>
      </dgm:t>
    </dgm:pt>
    <dgm:pt modelId="{AE995769-CBC1-4FC7-8FCF-A9F90DC7060B}" type="sibTrans" cxnId="{DA5ED841-B6AE-4514-9831-6CB99F9620DD}">
      <dgm:prSet custT="1"/>
      <dgm:spPr>
        <a:solidFill>
          <a:schemeClr val="bg1">
            <a:lumMod val="85000"/>
          </a:schemeClr>
        </a:solidFill>
      </dgm:spPr>
      <dgm:t>
        <a:bodyPr/>
        <a:lstStyle/>
        <a:p>
          <a:pPr algn="ctr"/>
          <a:r>
            <a:rPr lang="en-US" sz="1800" dirty="0" smtClean="0">
              <a:solidFill>
                <a:schemeClr val="tx1"/>
              </a:solidFill>
            </a:rPr>
            <a:t>Equals</a:t>
          </a:r>
          <a:endParaRPr lang="en-ZA" sz="1800" dirty="0">
            <a:solidFill>
              <a:schemeClr val="tx1"/>
            </a:solidFill>
          </a:endParaRPr>
        </a:p>
      </dgm:t>
    </dgm:pt>
    <dgm:pt modelId="{DDE807B4-3FEE-48B4-90ED-07B45AF7D261}">
      <dgm:prSet phldrT="[Text]"/>
      <dgm:spPr>
        <a:ln>
          <a:solidFill>
            <a:srgbClr val="C00000"/>
          </a:solidFill>
        </a:ln>
      </dgm:spPr>
      <dgm:t>
        <a:bodyPr/>
        <a:lstStyle/>
        <a:p>
          <a:r>
            <a:rPr lang="en-US" dirty="0" smtClean="0">
              <a:latin typeface="Bahnschrift" panose="020B0502040204020203" pitchFamily="34" charset="0"/>
            </a:rPr>
            <a:t>Mortgage loans for her home</a:t>
          </a:r>
          <a:endParaRPr lang="en-ZA" dirty="0">
            <a:latin typeface="Bahnschrift" panose="020B0502040204020203" pitchFamily="34" charset="0"/>
          </a:endParaRPr>
        </a:p>
      </dgm:t>
    </dgm:pt>
    <dgm:pt modelId="{9617DEC7-FCAA-4BA0-A086-8AF205D88D6F}" type="parTrans" cxnId="{737CDADF-53A1-4CF6-9F0E-BF80193CC537}">
      <dgm:prSet/>
      <dgm:spPr/>
      <dgm:t>
        <a:bodyPr/>
        <a:lstStyle/>
        <a:p>
          <a:endParaRPr lang="en-ZA"/>
        </a:p>
      </dgm:t>
    </dgm:pt>
    <dgm:pt modelId="{A506B5AD-FAF9-4A17-AA50-6E8FDBEAF72E}" type="sibTrans" cxnId="{737CDADF-53A1-4CF6-9F0E-BF80193CC537}">
      <dgm:prSet/>
      <dgm:spPr/>
      <dgm:t>
        <a:bodyPr/>
        <a:lstStyle/>
        <a:p>
          <a:endParaRPr lang="en-ZA"/>
        </a:p>
      </dgm:t>
    </dgm:pt>
    <dgm:pt modelId="{272497AA-D5C7-47CD-9DEF-CCE78439E455}">
      <dgm:prSet phldrT="[Text]" custT="1"/>
      <dgm:spPr>
        <a:solidFill>
          <a:schemeClr val="accent5">
            <a:lumMod val="50000"/>
          </a:schemeClr>
        </a:solidFill>
        <a:ln>
          <a:solidFill>
            <a:schemeClr val="tx2">
              <a:lumMod val="50000"/>
            </a:schemeClr>
          </a:solidFill>
        </a:ln>
      </dgm:spPr>
      <dgm:t>
        <a:bodyPr/>
        <a:lstStyle/>
        <a:p>
          <a:r>
            <a:rPr lang="en-US" sz="2800" dirty="0" smtClean="0">
              <a:latin typeface="Bahnschrift" panose="020B0502040204020203" pitchFamily="34" charset="0"/>
            </a:rPr>
            <a:t>EQUITY</a:t>
          </a:r>
          <a:endParaRPr lang="en-ZA" sz="2800" dirty="0">
            <a:latin typeface="Bahnschrift" panose="020B0502040204020203" pitchFamily="34" charset="0"/>
          </a:endParaRPr>
        </a:p>
      </dgm:t>
    </dgm:pt>
    <dgm:pt modelId="{37653181-3905-4FA1-B214-DDBF797B2613}" type="parTrans" cxnId="{E8F08905-3775-44CB-9C2E-CDCA24C658ED}">
      <dgm:prSet/>
      <dgm:spPr/>
      <dgm:t>
        <a:bodyPr/>
        <a:lstStyle/>
        <a:p>
          <a:endParaRPr lang="en-ZA"/>
        </a:p>
      </dgm:t>
    </dgm:pt>
    <dgm:pt modelId="{0793EE9B-B4BE-4C01-9DFE-F73A16E68031}" type="sibTrans" cxnId="{E8F08905-3775-44CB-9C2E-CDCA24C658ED}">
      <dgm:prSet/>
      <dgm:spPr/>
      <dgm:t>
        <a:bodyPr/>
        <a:lstStyle/>
        <a:p>
          <a:endParaRPr lang="en-ZA"/>
        </a:p>
      </dgm:t>
    </dgm:pt>
    <dgm:pt modelId="{C669056A-1395-4ADF-AA5E-2C8729533277}">
      <dgm:prSet phldrT="[Text]"/>
      <dgm:spPr>
        <a:ln>
          <a:solidFill>
            <a:schemeClr val="tx2">
              <a:lumMod val="50000"/>
            </a:schemeClr>
          </a:solidFill>
        </a:ln>
      </dgm:spPr>
      <dgm:t>
        <a:bodyPr/>
        <a:lstStyle/>
        <a:p>
          <a:r>
            <a:rPr lang="en-US" dirty="0" smtClean="0">
              <a:latin typeface="Bahnschrift" panose="020B0502040204020203" pitchFamily="34" charset="0"/>
            </a:rPr>
            <a:t>Khaya’s Net financial worth</a:t>
          </a:r>
          <a:endParaRPr lang="en-ZA" dirty="0">
            <a:latin typeface="Bahnschrift" panose="020B0502040204020203" pitchFamily="34" charset="0"/>
          </a:endParaRPr>
        </a:p>
      </dgm:t>
    </dgm:pt>
    <dgm:pt modelId="{79137D6D-37AB-4E23-98D7-EF4DA6372E3F}" type="parTrans" cxnId="{42582456-94A9-44E8-B0D8-02604C61B9EB}">
      <dgm:prSet/>
      <dgm:spPr/>
      <dgm:t>
        <a:bodyPr/>
        <a:lstStyle/>
        <a:p>
          <a:endParaRPr lang="en-ZA"/>
        </a:p>
      </dgm:t>
    </dgm:pt>
    <dgm:pt modelId="{CDA1104F-6A09-436B-B42E-5EADF99C1D05}" type="sibTrans" cxnId="{42582456-94A9-44E8-B0D8-02604C61B9EB}">
      <dgm:prSet/>
      <dgm:spPr/>
      <dgm:t>
        <a:bodyPr/>
        <a:lstStyle/>
        <a:p>
          <a:endParaRPr lang="en-ZA"/>
        </a:p>
      </dgm:t>
    </dgm:pt>
    <dgm:pt modelId="{1B31EDD2-16AA-43AC-9AFF-AA4766642551}">
      <dgm:prSet/>
      <dgm:spPr>
        <a:ln>
          <a:solidFill>
            <a:schemeClr val="accent6">
              <a:lumMod val="75000"/>
            </a:schemeClr>
          </a:solidFill>
        </a:ln>
      </dgm:spPr>
      <dgm:t>
        <a:bodyPr/>
        <a:lstStyle/>
        <a:p>
          <a:r>
            <a:rPr lang="en-US" dirty="0" smtClean="0">
              <a:latin typeface="Bahnschrift" panose="020B0502040204020203" pitchFamily="34" charset="0"/>
            </a:rPr>
            <a:t>Office Building</a:t>
          </a:r>
          <a:endParaRPr lang="en-US" dirty="0">
            <a:latin typeface="Bahnschrift" panose="020B0502040204020203" pitchFamily="34" charset="0"/>
          </a:endParaRPr>
        </a:p>
      </dgm:t>
    </dgm:pt>
    <dgm:pt modelId="{198DD67F-F4EF-47F0-8D0A-F4B58A0DF8F0}" type="parTrans" cxnId="{7C519473-B3BE-4A7F-9269-965AF54DFD16}">
      <dgm:prSet/>
      <dgm:spPr/>
      <dgm:t>
        <a:bodyPr/>
        <a:lstStyle/>
        <a:p>
          <a:endParaRPr lang="en-ZA"/>
        </a:p>
      </dgm:t>
    </dgm:pt>
    <dgm:pt modelId="{F1273911-3302-4D19-A6BE-A555AD1A8291}" type="sibTrans" cxnId="{7C519473-B3BE-4A7F-9269-965AF54DFD16}">
      <dgm:prSet/>
      <dgm:spPr/>
      <dgm:t>
        <a:bodyPr/>
        <a:lstStyle/>
        <a:p>
          <a:endParaRPr lang="en-ZA"/>
        </a:p>
      </dgm:t>
    </dgm:pt>
    <dgm:pt modelId="{AA58C198-6CEB-460D-B5FE-FA8C58936768}">
      <dgm:prSet/>
      <dgm:spPr>
        <a:ln>
          <a:solidFill>
            <a:schemeClr val="accent6">
              <a:lumMod val="75000"/>
            </a:schemeClr>
          </a:solidFill>
        </a:ln>
      </dgm:spPr>
      <dgm:t>
        <a:bodyPr/>
        <a:lstStyle/>
        <a:p>
          <a:r>
            <a:rPr lang="en-US" dirty="0" smtClean="0">
              <a:latin typeface="Bahnschrift" panose="020B0502040204020203" pitchFamily="34" charset="0"/>
            </a:rPr>
            <a:t>Car</a:t>
          </a:r>
          <a:endParaRPr lang="en-US" dirty="0">
            <a:latin typeface="Bahnschrift" panose="020B0502040204020203" pitchFamily="34" charset="0"/>
          </a:endParaRPr>
        </a:p>
      </dgm:t>
    </dgm:pt>
    <dgm:pt modelId="{6D1D86A7-C34F-4A4E-BD89-5F4F6E3D78DA}" type="parTrans" cxnId="{1F5C350C-5DBB-4B98-8D95-66378A5CD0FC}">
      <dgm:prSet/>
      <dgm:spPr/>
      <dgm:t>
        <a:bodyPr/>
        <a:lstStyle/>
        <a:p>
          <a:endParaRPr lang="en-ZA"/>
        </a:p>
      </dgm:t>
    </dgm:pt>
    <dgm:pt modelId="{80224C63-EE41-48B9-B70E-EE8A90FB61C0}" type="sibTrans" cxnId="{1F5C350C-5DBB-4B98-8D95-66378A5CD0FC}">
      <dgm:prSet/>
      <dgm:spPr/>
      <dgm:t>
        <a:bodyPr/>
        <a:lstStyle/>
        <a:p>
          <a:endParaRPr lang="en-ZA"/>
        </a:p>
      </dgm:t>
    </dgm:pt>
    <dgm:pt modelId="{75E5E966-E734-4094-9C2F-4A370206E777}">
      <dgm:prSet/>
      <dgm:spPr>
        <a:ln>
          <a:solidFill>
            <a:schemeClr val="accent6">
              <a:lumMod val="75000"/>
            </a:schemeClr>
          </a:solidFill>
        </a:ln>
      </dgm:spPr>
      <dgm:t>
        <a:bodyPr/>
        <a:lstStyle/>
        <a:p>
          <a:r>
            <a:rPr lang="en-US" dirty="0" smtClean="0">
              <a:latin typeface="Bahnschrift" panose="020B0502040204020203" pitchFamily="34" charset="0"/>
            </a:rPr>
            <a:t>Cash in the bank</a:t>
          </a:r>
          <a:endParaRPr lang="en-US" dirty="0">
            <a:latin typeface="Bahnschrift" panose="020B0502040204020203" pitchFamily="34" charset="0"/>
          </a:endParaRPr>
        </a:p>
      </dgm:t>
    </dgm:pt>
    <dgm:pt modelId="{C6CCA284-7FD2-44AE-9B69-53B432E604B8}" type="parTrans" cxnId="{4684CD79-B09A-446E-ACF6-E6729D1B6AAC}">
      <dgm:prSet/>
      <dgm:spPr/>
      <dgm:t>
        <a:bodyPr/>
        <a:lstStyle/>
        <a:p>
          <a:endParaRPr lang="en-ZA"/>
        </a:p>
      </dgm:t>
    </dgm:pt>
    <dgm:pt modelId="{9EE63075-7572-4748-9DB2-8D549F4289A3}" type="sibTrans" cxnId="{4684CD79-B09A-446E-ACF6-E6729D1B6AAC}">
      <dgm:prSet/>
      <dgm:spPr/>
      <dgm:t>
        <a:bodyPr/>
        <a:lstStyle/>
        <a:p>
          <a:endParaRPr lang="en-ZA"/>
        </a:p>
      </dgm:t>
    </dgm:pt>
    <dgm:pt modelId="{ABDB7AD8-F902-4709-92C4-E96E1BA080A9}">
      <dgm:prSet/>
      <dgm:spPr>
        <a:ln>
          <a:solidFill>
            <a:srgbClr val="C00000"/>
          </a:solidFill>
        </a:ln>
      </dgm:spPr>
      <dgm:t>
        <a:bodyPr/>
        <a:lstStyle/>
        <a:p>
          <a:r>
            <a:rPr lang="en-US" dirty="0" smtClean="0">
              <a:latin typeface="Bahnschrift" panose="020B0502040204020203" pitchFamily="34" charset="0"/>
            </a:rPr>
            <a:t>Car loan</a:t>
          </a:r>
          <a:endParaRPr lang="en-US" dirty="0">
            <a:latin typeface="Bahnschrift" panose="020B0502040204020203" pitchFamily="34" charset="0"/>
          </a:endParaRPr>
        </a:p>
      </dgm:t>
    </dgm:pt>
    <dgm:pt modelId="{50401BC1-F0E9-4C0F-82B0-45AF2F1ACE8D}" type="parTrans" cxnId="{C48A1FE1-2E6A-4EDF-9ED1-0AA6335BA150}">
      <dgm:prSet/>
      <dgm:spPr/>
      <dgm:t>
        <a:bodyPr/>
        <a:lstStyle/>
        <a:p>
          <a:endParaRPr lang="en-ZA"/>
        </a:p>
      </dgm:t>
    </dgm:pt>
    <dgm:pt modelId="{6935C5DD-0E2C-437D-BE82-53B01957E499}" type="sibTrans" cxnId="{C48A1FE1-2E6A-4EDF-9ED1-0AA6335BA150}">
      <dgm:prSet/>
      <dgm:spPr/>
      <dgm:t>
        <a:bodyPr/>
        <a:lstStyle/>
        <a:p>
          <a:endParaRPr lang="en-ZA"/>
        </a:p>
      </dgm:t>
    </dgm:pt>
    <dgm:pt modelId="{F109190E-EC60-4C6D-A218-F38A3DC0A267}">
      <dgm:prSet/>
      <dgm:spPr>
        <a:ln>
          <a:solidFill>
            <a:srgbClr val="C00000"/>
          </a:solidFill>
        </a:ln>
      </dgm:spPr>
      <dgm:t>
        <a:bodyPr/>
        <a:lstStyle/>
        <a:p>
          <a:r>
            <a:rPr lang="en-US" dirty="0" smtClean="0">
              <a:latin typeface="Bahnschrift" panose="020B0502040204020203" pitchFamily="34" charset="0"/>
            </a:rPr>
            <a:t>Unpaid Maintenance Bills</a:t>
          </a:r>
          <a:endParaRPr lang="en-US" dirty="0">
            <a:latin typeface="Bahnschrift" panose="020B0502040204020203" pitchFamily="34" charset="0"/>
          </a:endParaRPr>
        </a:p>
      </dgm:t>
    </dgm:pt>
    <dgm:pt modelId="{D17CD840-CF34-46B1-91F8-2D234482869A}" type="parTrans" cxnId="{62F88B03-D480-4FBD-897A-6B07DA5748AE}">
      <dgm:prSet/>
      <dgm:spPr/>
      <dgm:t>
        <a:bodyPr/>
        <a:lstStyle/>
        <a:p>
          <a:endParaRPr lang="en-ZA"/>
        </a:p>
      </dgm:t>
    </dgm:pt>
    <dgm:pt modelId="{701F3FF5-5F5A-4941-AD74-E708932A6340}" type="sibTrans" cxnId="{62F88B03-D480-4FBD-897A-6B07DA5748AE}">
      <dgm:prSet/>
      <dgm:spPr/>
      <dgm:t>
        <a:bodyPr/>
        <a:lstStyle/>
        <a:p>
          <a:endParaRPr lang="en-ZA"/>
        </a:p>
      </dgm:t>
    </dgm:pt>
    <dgm:pt modelId="{6A7F3B63-F604-4F30-8917-8B6156DBB50B}" type="pres">
      <dgm:prSet presAssocID="{C4EE6E72-904A-4F4C-A60D-540C526F6830}" presName="linearFlow" presStyleCnt="0">
        <dgm:presLayoutVars>
          <dgm:dir/>
          <dgm:animLvl val="lvl"/>
          <dgm:resizeHandles val="exact"/>
        </dgm:presLayoutVars>
      </dgm:prSet>
      <dgm:spPr/>
      <dgm:t>
        <a:bodyPr/>
        <a:lstStyle/>
        <a:p>
          <a:endParaRPr lang="en-ZA"/>
        </a:p>
      </dgm:t>
    </dgm:pt>
    <dgm:pt modelId="{C9A352A2-03E2-4FB6-A660-59B1E33B6834}" type="pres">
      <dgm:prSet presAssocID="{D5D68E68-59BD-4806-8707-2E0C5FFFD64D}" presName="composite" presStyleCnt="0"/>
      <dgm:spPr/>
    </dgm:pt>
    <dgm:pt modelId="{82B82D11-237D-43C2-A656-5AC92FB9A08B}" type="pres">
      <dgm:prSet presAssocID="{D5D68E68-59BD-4806-8707-2E0C5FFFD64D}" presName="parTx" presStyleLbl="node1" presStyleIdx="0" presStyleCnt="3">
        <dgm:presLayoutVars>
          <dgm:chMax val="0"/>
          <dgm:chPref val="0"/>
          <dgm:bulletEnabled val="1"/>
        </dgm:presLayoutVars>
      </dgm:prSet>
      <dgm:spPr/>
      <dgm:t>
        <a:bodyPr/>
        <a:lstStyle/>
        <a:p>
          <a:endParaRPr lang="en-ZA"/>
        </a:p>
      </dgm:t>
    </dgm:pt>
    <dgm:pt modelId="{A856B8FC-5AA3-424F-9055-FC45D1908407}" type="pres">
      <dgm:prSet presAssocID="{D5D68E68-59BD-4806-8707-2E0C5FFFD64D}" presName="parSh" presStyleLbl="node1" presStyleIdx="0" presStyleCnt="3"/>
      <dgm:spPr/>
      <dgm:t>
        <a:bodyPr/>
        <a:lstStyle/>
        <a:p>
          <a:endParaRPr lang="en-ZA"/>
        </a:p>
      </dgm:t>
    </dgm:pt>
    <dgm:pt modelId="{2FEBAD0B-017D-48A0-B033-B0D7AB5F9499}" type="pres">
      <dgm:prSet presAssocID="{D5D68E68-59BD-4806-8707-2E0C5FFFD64D}" presName="desTx" presStyleLbl="fgAcc1" presStyleIdx="0" presStyleCnt="3">
        <dgm:presLayoutVars>
          <dgm:bulletEnabled val="1"/>
        </dgm:presLayoutVars>
      </dgm:prSet>
      <dgm:spPr/>
      <dgm:t>
        <a:bodyPr/>
        <a:lstStyle/>
        <a:p>
          <a:endParaRPr lang="en-ZA"/>
        </a:p>
      </dgm:t>
    </dgm:pt>
    <dgm:pt modelId="{E0E6F8E9-932A-43B9-A593-C4AEB9312C31}" type="pres">
      <dgm:prSet presAssocID="{669BA191-A109-45D2-BA34-4CDA292A5C6A}" presName="sibTrans" presStyleLbl="sibTrans2D1" presStyleIdx="0" presStyleCnt="2" custScaleX="118336" custScaleY="147254"/>
      <dgm:spPr/>
      <dgm:t>
        <a:bodyPr/>
        <a:lstStyle/>
        <a:p>
          <a:endParaRPr lang="en-ZA"/>
        </a:p>
      </dgm:t>
    </dgm:pt>
    <dgm:pt modelId="{06242BDF-EA66-4B15-9BE1-A05002101A2B}" type="pres">
      <dgm:prSet presAssocID="{669BA191-A109-45D2-BA34-4CDA292A5C6A}" presName="connTx" presStyleLbl="sibTrans2D1" presStyleIdx="0" presStyleCnt="2"/>
      <dgm:spPr/>
      <dgm:t>
        <a:bodyPr/>
        <a:lstStyle/>
        <a:p>
          <a:endParaRPr lang="en-ZA"/>
        </a:p>
      </dgm:t>
    </dgm:pt>
    <dgm:pt modelId="{B32E651C-0817-47A0-85D5-802984ADC6F9}" type="pres">
      <dgm:prSet presAssocID="{D560049D-5ADA-4ED0-99BE-0C11C0302B91}" presName="composite" presStyleCnt="0"/>
      <dgm:spPr/>
    </dgm:pt>
    <dgm:pt modelId="{A445D171-D6AA-4004-B901-BE703590EA1C}" type="pres">
      <dgm:prSet presAssocID="{D560049D-5ADA-4ED0-99BE-0C11C0302B91}" presName="parTx" presStyleLbl="node1" presStyleIdx="0" presStyleCnt="3">
        <dgm:presLayoutVars>
          <dgm:chMax val="0"/>
          <dgm:chPref val="0"/>
          <dgm:bulletEnabled val="1"/>
        </dgm:presLayoutVars>
      </dgm:prSet>
      <dgm:spPr/>
      <dgm:t>
        <a:bodyPr/>
        <a:lstStyle/>
        <a:p>
          <a:endParaRPr lang="en-ZA"/>
        </a:p>
      </dgm:t>
    </dgm:pt>
    <dgm:pt modelId="{3519FDFF-C89D-4896-AA8A-D54FF94017F7}" type="pres">
      <dgm:prSet presAssocID="{D560049D-5ADA-4ED0-99BE-0C11C0302B91}" presName="parSh" presStyleLbl="node1" presStyleIdx="1" presStyleCnt="3" custScaleX="114039"/>
      <dgm:spPr/>
      <dgm:t>
        <a:bodyPr/>
        <a:lstStyle/>
        <a:p>
          <a:endParaRPr lang="en-ZA"/>
        </a:p>
      </dgm:t>
    </dgm:pt>
    <dgm:pt modelId="{A41889BB-5386-455D-9BD7-ABD22C46FE8D}" type="pres">
      <dgm:prSet presAssocID="{D560049D-5ADA-4ED0-99BE-0C11C0302B91}" presName="desTx" presStyleLbl="fgAcc1" presStyleIdx="1" presStyleCnt="3">
        <dgm:presLayoutVars>
          <dgm:bulletEnabled val="1"/>
        </dgm:presLayoutVars>
      </dgm:prSet>
      <dgm:spPr/>
      <dgm:t>
        <a:bodyPr/>
        <a:lstStyle/>
        <a:p>
          <a:endParaRPr lang="en-ZA"/>
        </a:p>
      </dgm:t>
    </dgm:pt>
    <dgm:pt modelId="{2EC2D361-C30E-4712-A533-E15B36AEC50C}" type="pres">
      <dgm:prSet presAssocID="{AE995769-CBC1-4FC7-8FCF-A9F90DC7060B}" presName="sibTrans" presStyleLbl="sibTrans2D1" presStyleIdx="1" presStyleCnt="2" custScaleX="168918" custScaleY="151144" custLinFactNeighborX="1704" custLinFactNeighborY="-1244"/>
      <dgm:spPr/>
      <dgm:t>
        <a:bodyPr/>
        <a:lstStyle/>
        <a:p>
          <a:endParaRPr lang="en-ZA"/>
        </a:p>
      </dgm:t>
    </dgm:pt>
    <dgm:pt modelId="{12894F9C-8A95-4139-A4A8-5AFE1BA742D8}" type="pres">
      <dgm:prSet presAssocID="{AE995769-CBC1-4FC7-8FCF-A9F90DC7060B}" presName="connTx" presStyleLbl="sibTrans2D1" presStyleIdx="1" presStyleCnt="2"/>
      <dgm:spPr/>
      <dgm:t>
        <a:bodyPr/>
        <a:lstStyle/>
        <a:p>
          <a:endParaRPr lang="en-ZA"/>
        </a:p>
      </dgm:t>
    </dgm:pt>
    <dgm:pt modelId="{6028FBC4-F877-4128-AA7D-118E418982D1}" type="pres">
      <dgm:prSet presAssocID="{272497AA-D5C7-47CD-9DEF-CCE78439E455}" presName="composite" presStyleCnt="0"/>
      <dgm:spPr/>
    </dgm:pt>
    <dgm:pt modelId="{F7153A7C-36BC-4558-82FE-CE2711E97CD9}" type="pres">
      <dgm:prSet presAssocID="{272497AA-D5C7-47CD-9DEF-CCE78439E455}" presName="parTx" presStyleLbl="node1" presStyleIdx="1" presStyleCnt="3">
        <dgm:presLayoutVars>
          <dgm:chMax val="0"/>
          <dgm:chPref val="0"/>
          <dgm:bulletEnabled val="1"/>
        </dgm:presLayoutVars>
      </dgm:prSet>
      <dgm:spPr/>
      <dgm:t>
        <a:bodyPr/>
        <a:lstStyle/>
        <a:p>
          <a:endParaRPr lang="en-ZA"/>
        </a:p>
      </dgm:t>
    </dgm:pt>
    <dgm:pt modelId="{F3613C0C-5579-4578-8808-7D1E490451FD}" type="pres">
      <dgm:prSet presAssocID="{272497AA-D5C7-47CD-9DEF-CCE78439E455}" presName="parSh" presStyleLbl="node1" presStyleIdx="2" presStyleCnt="3"/>
      <dgm:spPr/>
      <dgm:t>
        <a:bodyPr/>
        <a:lstStyle/>
        <a:p>
          <a:endParaRPr lang="en-ZA"/>
        </a:p>
      </dgm:t>
    </dgm:pt>
    <dgm:pt modelId="{0BAA5DCF-AF37-4FDC-9612-0A256587A76B}" type="pres">
      <dgm:prSet presAssocID="{272497AA-D5C7-47CD-9DEF-CCE78439E455}" presName="desTx" presStyleLbl="fgAcc1" presStyleIdx="2" presStyleCnt="3">
        <dgm:presLayoutVars>
          <dgm:bulletEnabled val="1"/>
        </dgm:presLayoutVars>
      </dgm:prSet>
      <dgm:spPr/>
      <dgm:t>
        <a:bodyPr/>
        <a:lstStyle/>
        <a:p>
          <a:endParaRPr lang="en-ZA"/>
        </a:p>
      </dgm:t>
    </dgm:pt>
  </dgm:ptLst>
  <dgm:cxnLst>
    <dgm:cxn modelId="{62900EF2-2BE4-4090-A2D2-7E26BD78F0E7}" type="presOf" srcId="{669BA191-A109-45D2-BA34-4CDA292A5C6A}" destId="{E0E6F8E9-932A-43B9-A593-C4AEB9312C31}" srcOrd="0" destOrd="0" presId="urn:microsoft.com/office/officeart/2005/8/layout/process3"/>
    <dgm:cxn modelId="{54E4A7BC-FC4C-4984-955F-111FA51F66AA}" type="presOf" srcId="{D5D68E68-59BD-4806-8707-2E0C5FFFD64D}" destId="{A856B8FC-5AA3-424F-9055-FC45D1908407}" srcOrd="1" destOrd="0" presId="urn:microsoft.com/office/officeart/2005/8/layout/process3"/>
    <dgm:cxn modelId="{E588F3DA-A599-48B0-9D5D-3662838DC57A}" type="presOf" srcId="{C4EE6E72-904A-4F4C-A60D-540C526F6830}" destId="{6A7F3B63-F604-4F30-8917-8B6156DBB50B}" srcOrd="0" destOrd="0" presId="urn:microsoft.com/office/officeart/2005/8/layout/process3"/>
    <dgm:cxn modelId="{F2E3BB6E-85BF-4512-AA9E-832FBDE54A31}" type="presOf" srcId="{AE995769-CBC1-4FC7-8FCF-A9F90DC7060B}" destId="{12894F9C-8A95-4139-A4A8-5AFE1BA742D8}" srcOrd="1" destOrd="0" presId="urn:microsoft.com/office/officeart/2005/8/layout/process3"/>
    <dgm:cxn modelId="{7867314D-3271-47D1-A60E-617FFE188143}" type="presOf" srcId="{75E5E966-E734-4094-9C2F-4A370206E777}" destId="{2FEBAD0B-017D-48A0-B033-B0D7AB5F9499}" srcOrd="0" destOrd="3" presId="urn:microsoft.com/office/officeart/2005/8/layout/process3"/>
    <dgm:cxn modelId="{C60840A9-DF19-4552-BF65-86FA23D163EE}" type="presOf" srcId="{F109190E-EC60-4C6D-A218-F38A3DC0A267}" destId="{A41889BB-5386-455D-9BD7-ABD22C46FE8D}" srcOrd="0" destOrd="2" presId="urn:microsoft.com/office/officeart/2005/8/layout/process3"/>
    <dgm:cxn modelId="{737CDADF-53A1-4CF6-9F0E-BF80193CC537}" srcId="{D560049D-5ADA-4ED0-99BE-0C11C0302B91}" destId="{DDE807B4-3FEE-48B4-90ED-07B45AF7D261}" srcOrd="0" destOrd="0" parTransId="{9617DEC7-FCAA-4BA0-A086-8AF205D88D6F}" sibTransId="{A506B5AD-FAF9-4A17-AA50-6E8FDBEAF72E}"/>
    <dgm:cxn modelId="{DA8EC11C-2DF9-4213-BDF9-37DFD2C6DC83}" type="presOf" srcId="{DDE807B4-3FEE-48B4-90ED-07B45AF7D261}" destId="{A41889BB-5386-455D-9BD7-ABD22C46FE8D}" srcOrd="0" destOrd="0" presId="urn:microsoft.com/office/officeart/2005/8/layout/process3"/>
    <dgm:cxn modelId="{C6D69B33-C705-4A28-B48B-3F3728F24572}" type="presOf" srcId="{AE995769-CBC1-4FC7-8FCF-A9F90DC7060B}" destId="{2EC2D361-C30E-4712-A533-E15B36AEC50C}" srcOrd="0" destOrd="0" presId="urn:microsoft.com/office/officeart/2005/8/layout/process3"/>
    <dgm:cxn modelId="{58AE33A4-69B2-4869-B3B7-0CB68A06BEE0}" type="presOf" srcId="{D560049D-5ADA-4ED0-99BE-0C11C0302B91}" destId="{3519FDFF-C89D-4896-AA8A-D54FF94017F7}" srcOrd="1" destOrd="0" presId="urn:microsoft.com/office/officeart/2005/8/layout/process3"/>
    <dgm:cxn modelId="{F2D0716E-D8B4-4393-BB8A-3D61D95FDB5D}" srcId="{D5D68E68-59BD-4806-8707-2E0C5FFFD64D}" destId="{700F8037-C69A-4513-B6A0-FDC7ABF5D303}" srcOrd="0" destOrd="0" parTransId="{2452AB9E-5CB7-4EE0-8F92-5F3590A5915C}" sibTransId="{3E3CDA0B-DDEB-407A-B467-E590A81E23FC}"/>
    <dgm:cxn modelId="{45FFE575-8D5B-47BC-8C3B-7DCA41D7582A}" type="presOf" srcId="{C669056A-1395-4ADF-AA5E-2C8729533277}" destId="{0BAA5DCF-AF37-4FDC-9612-0A256587A76B}" srcOrd="0" destOrd="0" presId="urn:microsoft.com/office/officeart/2005/8/layout/process3"/>
    <dgm:cxn modelId="{1F5C350C-5DBB-4B98-8D95-66378A5CD0FC}" srcId="{D5D68E68-59BD-4806-8707-2E0C5FFFD64D}" destId="{AA58C198-6CEB-460D-B5FE-FA8C58936768}" srcOrd="2" destOrd="0" parTransId="{6D1D86A7-C34F-4A4E-BD89-5F4F6E3D78DA}" sibTransId="{80224C63-EE41-48B9-B70E-EE8A90FB61C0}"/>
    <dgm:cxn modelId="{B499C6DF-311F-4081-91F5-3F9F64BC443D}" type="presOf" srcId="{ABDB7AD8-F902-4709-92C4-E96E1BA080A9}" destId="{A41889BB-5386-455D-9BD7-ABD22C46FE8D}" srcOrd="0" destOrd="1" presId="urn:microsoft.com/office/officeart/2005/8/layout/process3"/>
    <dgm:cxn modelId="{A90879CF-E30F-45D2-8FCF-08506834A64F}" type="presOf" srcId="{D5D68E68-59BD-4806-8707-2E0C5FFFD64D}" destId="{82B82D11-237D-43C2-A656-5AC92FB9A08B}" srcOrd="0" destOrd="0" presId="urn:microsoft.com/office/officeart/2005/8/layout/process3"/>
    <dgm:cxn modelId="{78C8C465-D160-45BE-9035-726FD8053AB8}" type="presOf" srcId="{272497AA-D5C7-47CD-9DEF-CCE78439E455}" destId="{F7153A7C-36BC-4558-82FE-CE2711E97CD9}" srcOrd="0" destOrd="0" presId="urn:microsoft.com/office/officeart/2005/8/layout/process3"/>
    <dgm:cxn modelId="{4684CD79-B09A-446E-ACF6-E6729D1B6AAC}" srcId="{D5D68E68-59BD-4806-8707-2E0C5FFFD64D}" destId="{75E5E966-E734-4094-9C2F-4A370206E777}" srcOrd="3" destOrd="0" parTransId="{C6CCA284-7FD2-44AE-9B69-53B432E604B8}" sibTransId="{9EE63075-7572-4748-9DB2-8D549F4289A3}"/>
    <dgm:cxn modelId="{7C4BDFDC-E817-43AF-9541-B815B95ED224}" srcId="{C4EE6E72-904A-4F4C-A60D-540C526F6830}" destId="{D5D68E68-59BD-4806-8707-2E0C5FFFD64D}" srcOrd="0" destOrd="0" parTransId="{95B0382F-A676-4D7B-8D8E-B7D5E2FD24CD}" sibTransId="{669BA191-A109-45D2-BA34-4CDA292A5C6A}"/>
    <dgm:cxn modelId="{42582456-94A9-44E8-B0D8-02604C61B9EB}" srcId="{272497AA-D5C7-47CD-9DEF-CCE78439E455}" destId="{C669056A-1395-4ADF-AA5E-2C8729533277}" srcOrd="0" destOrd="0" parTransId="{79137D6D-37AB-4E23-98D7-EF4DA6372E3F}" sibTransId="{CDA1104F-6A09-436B-B42E-5EADF99C1D05}"/>
    <dgm:cxn modelId="{850A3ED7-C10E-465D-A509-677F4004A12B}" type="presOf" srcId="{AA58C198-6CEB-460D-B5FE-FA8C58936768}" destId="{2FEBAD0B-017D-48A0-B033-B0D7AB5F9499}" srcOrd="0" destOrd="2" presId="urn:microsoft.com/office/officeart/2005/8/layout/process3"/>
    <dgm:cxn modelId="{DE12CD1E-3138-4803-B9FE-4A9101AB7535}" type="presOf" srcId="{700F8037-C69A-4513-B6A0-FDC7ABF5D303}" destId="{2FEBAD0B-017D-48A0-B033-B0D7AB5F9499}" srcOrd="0" destOrd="0" presId="urn:microsoft.com/office/officeart/2005/8/layout/process3"/>
    <dgm:cxn modelId="{E8F08905-3775-44CB-9C2E-CDCA24C658ED}" srcId="{C4EE6E72-904A-4F4C-A60D-540C526F6830}" destId="{272497AA-D5C7-47CD-9DEF-CCE78439E455}" srcOrd="2" destOrd="0" parTransId="{37653181-3905-4FA1-B214-DDBF797B2613}" sibTransId="{0793EE9B-B4BE-4C01-9DFE-F73A16E68031}"/>
    <dgm:cxn modelId="{E9949117-A2CB-4E63-86E3-938439B955F3}" type="presOf" srcId="{272497AA-D5C7-47CD-9DEF-CCE78439E455}" destId="{F3613C0C-5579-4578-8808-7D1E490451FD}" srcOrd="1" destOrd="0" presId="urn:microsoft.com/office/officeart/2005/8/layout/process3"/>
    <dgm:cxn modelId="{62F88B03-D480-4FBD-897A-6B07DA5748AE}" srcId="{D560049D-5ADA-4ED0-99BE-0C11C0302B91}" destId="{F109190E-EC60-4C6D-A218-F38A3DC0A267}" srcOrd="2" destOrd="0" parTransId="{D17CD840-CF34-46B1-91F8-2D234482869A}" sibTransId="{701F3FF5-5F5A-4941-AD74-E708932A6340}"/>
    <dgm:cxn modelId="{DA5ED841-B6AE-4514-9831-6CB99F9620DD}" srcId="{C4EE6E72-904A-4F4C-A60D-540C526F6830}" destId="{D560049D-5ADA-4ED0-99BE-0C11C0302B91}" srcOrd="1" destOrd="0" parTransId="{3FA77AF6-8F88-4C71-8A44-4F70B7E24929}" sibTransId="{AE995769-CBC1-4FC7-8FCF-A9F90DC7060B}"/>
    <dgm:cxn modelId="{1651348A-5106-41B9-B5BE-3C469BFB959D}" type="presOf" srcId="{D560049D-5ADA-4ED0-99BE-0C11C0302B91}" destId="{A445D171-D6AA-4004-B901-BE703590EA1C}" srcOrd="0" destOrd="0" presId="urn:microsoft.com/office/officeart/2005/8/layout/process3"/>
    <dgm:cxn modelId="{C48A1FE1-2E6A-4EDF-9ED1-0AA6335BA150}" srcId="{D560049D-5ADA-4ED0-99BE-0C11C0302B91}" destId="{ABDB7AD8-F902-4709-92C4-E96E1BA080A9}" srcOrd="1" destOrd="0" parTransId="{50401BC1-F0E9-4C0F-82B0-45AF2F1ACE8D}" sibTransId="{6935C5DD-0E2C-437D-BE82-53B01957E499}"/>
    <dgm:cxn modelId="{9B5D1F71-30A8-4FE2-B8F4-0AAC00EF3E53}" type="presOf" srcId="{669BA191-A109-45D2-BA34-4CDA292A5C6A}" destId="{06242BDF-EA66-4B15-9BE1-A05002101A2B}" srcOrd="1" destOrd="0" presId="urn:microsoft.com/office/officeart/2005/8/layout/process3"/>
    <dgm:cxn modelId="{BB3DDFB6-6EAD-4B75-BBAC-90C6ACFB604D}" type="presOf" srcId="{1B31EDD2-16AA-43AC-9AFF-AA4766642551}" destId="{2FEBAD0B-017D-48A0-B033-B0D7AB5F9499}" srcOrd="0" destOrd="1" presId="urn:microsoft.com/office/officeart/2005/8/layout/process3"/>
    <dgm:cxn modelId="{7C519473-B3BE-4A7F-9269-965AF54DFD16}" srcId="{D5D68E68-59BD-4806-8707-2E0C5FFFD64D}" destId="{1B31EDD2-16AA-43AC-9AFF-AA4766642551}" srcOrd="1" destOrd="0" parTransId="{198DD67F-F4EF-47F0-8D0A-F4B58A0DF8F0}" sibTransId="{F1273911-3302-4D19-A6BE-A555AD1A8291}"/>
    <dgm:cxn modelId="{92A16909-3892-4E92-A9A0-88E4572D50FB}" type="presParOf" srcId="{6A7F3B63-F604-4F30-8917-8B6156DBB50B}" destId="{C9A352A2-03E2-4FB6-A660-59B1E33B6834}" srcOrd="0" destOrd="0" presId="urn:microsoft.com/office/officeart/2005/8/layout/process3"/>
    <dgm:cxn modelId="{1845044F-9187-4631-97C7-67A7F1F1445E}" type="presParOf" srcId="{C9A352A2-03E2-4FB6-A660-59B1E33B6834}" destId="{82B82D11-237D-43C2-A656-5AC92FB9A08B}" srcOrd="0" destOrd="0" presId="urn:microsoft.com/office/officeart/2005/8/layout/process3"/>
    <dgm:cxn modelId="{91738EC3-02CE-4959-A20A-1EF07D49820A}" type="presParOf" srcId="{C9A352A2-03E2-4FB6-A660-59B1E33B6834}" destId="{A856B8FC-5AA3-424F-9055-FC45D1908407}" srcOrd="1" destOrd="0" presId="urn:microsoft.com/office/officeart/2005/8/layout/process3"/>
    <dgm:cxn modelId="{C6BB50BB-E01F-468C-8DB0-6BC7ECB9D5BE}" type="presParOf" srcId="{C9A352A2-03E2-4FB6-A660-59B1E33B6834}" destId="{2FEBAD0B-017D-48A0-B033-B0D7AB5F9499}" srcOrd="2" destOrd="0" presId="urn:microsoft.com/office/officeart/2005/8/layout/process3"/>
    <dgm:cxn modelId="{16BC1E64-1643-44B0-80E4-BB9E7507AB2C}" type="presParOf" srcId="{6A7F3B63-F604-4F30-8917-8B6156DBB50B}" destId="{E0E6F8E9-932A-43B9-A593-C4AEB9312C31}" srcOrd="1" destOrd="0" presId="urn:microsoft.com/office/officeart/2005/8/layout/process3"/>
    <dgm:cxn modelId="{E183793B-B752-4E0B-9C67-20315F8FB8F5}" type="presParOf" srcId="{E0E6F8E9-932A-43B9-A593-C4AEB9312C31}" destId="{06242BDF-EA66-4B15-9BE1-A05002101A2B}" srcOrd="0" destOrd="0" presId="urn:microsoft.com/office/officeart/2005/8/layout/process3"/>
    <dgm:cxn modelId="{5DB11948-9F9F-40E1-9680-54304C69A9F0}" type="presParOf" srcId="{6A7F3B63-F604-4F30-8917-8B6156DBB50B}" destId="{B32E651C-0817-47A0-85D5-802984ADC6F9}" srcOrd="2" destOrd="0" presId="urn:microsoft.com/office/officeart/2005/8/layout/process3"/>
    <dgm:cxn modelId="{57683728-40DC-4766-A158-36223C29EEEF}" type="presParOf" srcId="{B32E651C-0817-47A0-85D5-802984ADC6F9}" destId="{A445D171-D6AA-4004-B901-BE703590EA1C}" srcOrd="0" destOrd="0" presId="urn:microsoft.com/office/officeart/2005/8/layout/process3"/>
    <dgm:cxn modelId="{6988C384-110D-464F-8B68-657F0FDBB4B1}" type="presParOf" srcId="{B32E651C-0817-47A0-85D5-802984ADC6F9}" destId="{3519FDFF-C89D-4896-AA8A-D54FF94017F7}" srcOrd="1" destOrd="0" presId="urn:microsoft.com/office/officeart/2005/8/layout/process3"/>
    <dgm:cxn modelId="{397EA0D4-FF00-4895-A582-72144B9E94D3}" type="presParOf" srcId="{B32E651C-0817-47A0-85D5-802984ADC6F9}" destId="{A41889BB-5386-455D-9BD7-ABD22C46FE8D}" srcOrd="2" destOrd="0" presId="urn:microsoft.com/office/officeart/2005/8/layout/process3"/>
    <dgm:cxn modelId="{170BE51D-0E98-4CEE-A08B-4AC9689F88AD}" type="presParOf" srcId="{6A7F3B63-F604-4F30-8917-8B6156DBB50B}" destId="{2EC2D361-C30E-4712-A533-E15B36AEC50C}" srcOrd="3" destOrd="0" presId="urn:microsoft.com/office/officeart/2005/8/layout/process3"/>
    <dgm:cxn modelId="{B222CC13-FFB8-4446-879B-78E75E87E40C}" type="presParOf" srcId="{2EC2D361-C30E-4712-A533-E15B36AEC50C}" destId="{12894F9C-8A95-4139-A4A8-5AFE1BA742D8}" srcOrd="0" destOrd="0" presId="urn:microsoft.com/office/officeart/2005/8/layout/process3"/>
    <dgm:cxn modelId="{49931DFD-D14F-435A-9E0B-7939B5F6D59F}" type="presParOf" srcId="{6A7F3B63-F604-4F30-8917-8B6156DBB50B}" destId="{6028FBC4-F877-4128-AA7D-118E418982D1}" srcOrd="4" destOrd="0" presId="urn:microsoft.com/office/officeart/2005/8/layout/process3"/>
    <dgm:cxn modelId="{530FEF98-8D6B-46F1-B37E-333E20F46F01}" type="presParOf" srcId="{6028FBC4-F877-4128-AA7D-118E418982D1}" destId="{F7153A7C-36BC-4558-82FE-CE2711E97CD9}" srcOrd="0" destOrd="0" presId="urn:microsoft.com/office/officeart/2005/8/layout/process3"/>
    <dgm:cxn modelId="{73FBBD51-750E-4FBE-A8C3-88D86666762D}" type="presParOf" srcId="{6028FBC4-F877-4128-AA7D-118E418982D1}" destId="{F3613C0C-5579-4578-8808-7D1E490451FD}" srcOrd="1" destOrd="0" presId="urn:microsoft.com/office/officeart/2005/8/layout/process3"/>
    <dgm:cxn modelId="{CCDF827F-EB8A-44B9-AED5-89F137849C22}" type="presParOf" srcId="{6028FBC4-F877-4128-AA7D-118E418982D1}" destId="{0BAA5DCF-AF37-4FDC-9612-0A256587A76B}"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3D37C8-DBEF-41AE-9517-82420E45258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ZA"/>
        </a:p>
      </dgm:t>
    </dgm:pt>
    <dgm:pt modelId="{B31CE31A-DB08-4834-AD37-A74CC6792703}">
      <dgm:prSet phldrT="[Text]" custT="1"/>
      <dgm:spPr>
        <a:solidFill>
          <a:schemeClr val="accent6">
            <a:lumMod val="50000"/>
          </a:schemeClr>
        </a:solidFill>
      </dgm:spPr>
      <dgm:t>
        <a:bodyPr/>
        <a:lstStyle/>
        <a:p>
          <a:r>
            <a:rPr lang="en-US" sz="2800" dirty="0" smtClean="0">
              <a:latin typeface="Bahnschrift" panose="020B0502040204020203" pitchFamily="34" charset="0"/>
            </a:rPr>
            <a:t>Toilet Repair</a:t>
          </a:r>
        </a:p>
        <a:p>
          <a:r>
            <a:rPr lang="en-US" sz="1800" dirty="0" smtClean="0">
              <a:latin typeface="Bahnschrift" panose="020B0502040204020203" pitchFamily="34" charset="0"/>
            </a:rPr>
            <a:t>Signed Job Card</a:t>
          </a:r>
        </a:p>
        <a:p>
          <a:r>
            <a:rPr lang="en-US" sz="1800" dirty="0" smtClean="0">
              <a:latin typeface="Bahnschrift" panose="020B0502040204020203" pitchFamily="34" charset="0"/>
            </a:rPr>
            <a:t>Invoice </a:t>
          </a:r>
        </a:p>
        <a:p>
          <a:r>
            <a:rPr lang="en-US" sz="1800" dirty="0" smtClean="0">
              <a:latin typeface="Bahnschrift" panose="020B0502040204020203" pitchFamily="34" charset="0"/>
            </a:rPr>
            <a:t>ACCRUAL AS AT YE</a:t>
          </a:r>
          <a:endParaRPr lang="en-ZA" sz="1800" dirty="0">
            <a:latin typeface="Bahnschrift" panose="020B0502040204020203" pitchFamily="34" charset="0"/>
          </a:endParaRPr>
        </a:p>
      </dgm:t>
    </dgm:pt>
    <dgm:pt modelId="{99EBA08F-2BA2-425D-AE91-7D7E1AF499FF}" type="parTrans" cxnId="{E4C25F6A-9EF3-4ADE-BBF8-D511C4B84DB7}">
      <dgm:prSet/>
      <dgm:spPr/>
      <dgm:t>
        <a:bodyPr/>
        <a:lstStyle/>
        <a:p>
          <a:endParaRPr lang="en-ZA"/>
        </a:p>
      </dgm:t>
    </dgm:pt>
    <dgm:pt modelId="{2EFA266C-E66B-4972-BE0B-3E79648563B8}" type="sibTrans" cxnId="{E4C25F6A-9EF3-4ADE-BBF8-D511C4B84DB7}">
      <dgm:prSet/>
      <dgm:spPr/>
      <dgm:t>
        <a:bodyPr/>
        <a:lstStyle/>
        <a:p>
          <a:endParaRPr lang="en-ZA"/>
        </a:p>
      </dgm:t>
    </dgm:pt>
    <dgm:pt modelId="{DDEE1215-505C-4E66-B27F-53AA88C1D90C}">
      <dgm:prSet phldrT="[Text]" custT="1"/>
      <dgm:spPr>
        <a:solidFill>
          <a:srgbClr val="C00000"/>
        </a:solidFill>
      </dgm:spPr>
      <dgm:t>
        <a:bodyPr/>
        <a:lstStyle/>
        <a:p>
          <a:r>
            <a:rPr lang="en-US" sz="2800" dirty="0" smtClean="0">
              <a:latin typeface="Bahnschrift" panose="020B0502040204020203" pitchFamily="34" charset="0"/>
            </a:rPr>
            <a:t>Painting of building</a:t>
          </a:r>
        </a:p>
        <a:p>
          <a:r>
            <a:rPr lang="en-US" sz="1800" dirty="0" smtClean="0">
              <a:latin typeface="Bahnschrift" panose="020B0502040204020203" pitchFamily="34" charset="0"/>
            </a:rPr>
            <a:t>Signed Job Card</a:t>
          </a:r>
        </a:p>
        <a:p>
          <a:r>
            <a:rPr lang="en-US" sz="1800" dirty="0" smtClean="0">
              <a:latin typeface="Bahnschrift" panose="020B0502040204020203" pitchFamily="34" charset="0"/>
            </a:rPr>
            <a:t>No Quote or Invoice</a:t>
          </a:r>
        </a:p>
        <a:p>
          <a:r>
            <a:rPr lang="en-US" sz="1800" dirty="0" smtClean="0">
              <a:latin typeface="Bahnschrift" panose="020B0502040204020203" pitchFamily="34" charset="0"/>
            </a:rPr>
            <a:t>SPECIFIC PROVISIONS – AVERAGE PRICE AT YE</a:t>
          </a:r>
          <a:endParaRPr lang="en-ZA" sz="1800" dirty="0">
            <a:latin typeface="Bahnschrift" panose="020B0502040204020203" pitchFamily="34" charset="0"/>
          </a:endParaRPr>
        </a:p>
      </dgm:t>
    </dgm:pt>
    <dgm:pt modelId="{D141FB5F-1562-40FC-8A4E-A11DAEF3B887}" type="parTrans" cxnId="{E9A82BDB-6638-4E6B-BE86-9F4591F05C9D}">
      <dgm:prSet/>
      <dgm:spPr/>
      <dgm:t>
        <a:bodyPr/>
        <a:lstStyle/>
        <a:p>
          <a:endParaRPr lang="en-ZA"/>
        </a:p>
      </dgm:t>
    </dgm:pt>
    <dgm:pt modelId="{13821B78-CAE8-45A9-B2FC-376C0B96DFA4}" type="sibTrans" cxnId="{E9A82BDB-6638-4E6B-BE86-9F4591F05C9D}">
      <dgm:prSet/>
      <dgm:spPr/>
      <dgm:t>
        <a:bodyPr/>
        <a:lstStyle/>
        <a:p>
          <a:endParaRPr lang="en-ZA"/>
        </a:p>
      </dgm:t>
    </dgm:pt>
    <dgm:pt modelId="{DD13ED49-A796-49B5-96A8-2383F54CD947}">
      <dgm:prSet phldrT="[Text]" custT="1"/>
      <dgm:spPr>
        <a:solidFill>
          <a:schemeClr val="accent3">
            <a:lumMod val="50000"/>
          </a:schemeClr>
        </a:solidFill>
      </dgm:spPr>
      <dgm:t>
        <a:bodyPr/>
        <a:lstStyle/>
        <a:p>
          <a:r>
            <a:rPr lang="en-US" sz="2400" dirty="0" smtClean="0">
              <a:latin typeface="Bahnschrift" panose="020B0502040204020203" pitchFamily="34" charset="0"/>
            </a:rPr>
            <a:t>Fire Regulations</a:t>
          </a:r>
        </a:p>
        <a:p>
          <a:r>
            <a:rPr lang="en-US" sz="1800" dirty="0" smtClean="0">
              <a:latin typeface="Bahnschrift" panose="020B0502040204020203" pitchFamily="34" charset="0"/>
            </a:rPr>
            <a:t>No Job Card</a:t>
          </a:r>
        </a:p>
        <a:p>
          <a:r>
            <a:rPr lang="en-GB" sz="1800" dirty="0" smtClean="0">
              <a:latin typeface="Bahnschrift" panose="020B0502040204020203" pitchFamily="34" charset="0"/>
            </a:rPr>
            <a:t>No indication of Value</a:t>
          </a:r>
          <a:br>
            <a:rPr lang="en-GB" sz="1800" dirty="0" smtClean="0">
              <a:latin typeface="Bahnschrift" panose="020B0502040204020203" pitchFamily="34" charset="0"/>
            </a:rPr>
          </a:br>
          <a:r>
            <a:rPr lang="en-GB" sz="1800" dirty="0" smtClean="0">
              <a:latin typeface="Bahnschrift" panose="020B0502040204020203" pitchFamily="34" charset="0"/>
            </a:rPr>
            <a:t/>
          </a:r>
          <a:br>
            <a:rPr lang="en-GB" sz="1800" dirty="0" smtClean="0">
              <a:latin typeface="Bahnschrift" panose="020B0502040204020203" pitchFamily="34" charset="0"/>
            </a:rPr>
          </a:br>
          <a:r>
            <a:rPr lang="en-GB" sz="1800" dirty="0" smtClean="0">
              <a:latin typeface="Bahnschrift" panose="020B0502040204020203" pitchFamily="34" charset="0"/>
            </a:rPr>
            <a:t>GENERAL PROVISION </a:t>
          </a:r>
          <a:endParaRPr lang="en-US" sz="1800" dirty="0" smtClean="0">
            <a:latin typeface="Bahnschrift" panose="020B0502040204020203" pitchFamily="34" charset="0"/>
          </a:endParaRPr>
        </a:p>
      </dgm:t>
    </dgm:pt>
    <dgm:pt modelId="{9D30E7EE-595E-4472-90A1-00AD7C60A89D}" type="parTrans" cxnId="{8BCF40E2-4799-46EB-B604-8F162333EF9E}">
      <dgm:prSet/>
      <dgm:spPr/>
      <dgm:t>
        <a:bodyPr/>
        <a:lstStyle/>
        <a:p>
          <a:endParaRPr lang="en-ZA"/>
        </a:p>
      </dgm:t>
    </dgm:pt>
    <dgm:pt modelId="{25B57A85-1968-4CC8-9EB9-8B046C8BEC4D}" type="sibTrans" cxnId="{8BCF40E2-4799-46EB-B604-8F162333EF9E}">
      <dgm:prSet/>
      <dgm:spPr/>
      <dgm:t>
        <a:bodyPr/>
        <a:lstStyle/>
        <a:p>
          <a:endParaRPr lang="en-ZA"/>
        </a:p>
      </dgm:t>
    </dgm:pt>
    <dgm:pt modelId="{2036BE83-52C0-4138-99CC-F556222AE7A5}">
      <dgm:prSet phldrT="[Text]" custT="1"/>
      <dgm:spPr>
        <a:solidFill>
          <a:schemeClr val="accent4">
            <a:lumMod val="75000"/>
          </a:schemeClr>
        </a:solidFill>
      </dgm:spPr>
      <dgm:t>
        <a:bodyPr/>
        <a:lstStyle/>
        <a:p>
          <a:r>
            <a:rPr lang="en-US" sz="2800" dirty="0" smtClean="0">
              <a:latin typeface="Bahnschrift" panose="020B0502040204020203" pitchFamily="34" charset="0"/>
            </a:rPr>
            <a:t>Landscaping</a:t>
          </a:r>
        </a:p>
        <a:p>
          <a:r>
            <a:rPr lang="en-US" sz="1700" dirty="0" smtClean="0">
              <a:latin typeface="Bahnschrift" panose="020B0502040204020203" pitchFamily="34" charset="0"/>
            </a:rPr>
            <a:t>No Job Card</a:t>
          </a:r>
        </a:p>
        <a:p>
          <a:r>
            <a:rPr lang="en-US" sz="1700" dirty="0" smtClean="0">
              <a:latin typeface="Bahnschrift" panose="020B0502040204020203" pitchFamily="34" charset="0"/>
            </a:rPr>
            <a:t>Quote</a:t>
          </a:r>
        </a:p>
        <a:p>
          <a:r>
            <a:rPr lang="en-US" sz="1700" dirty="0" smtClean="0">
              <a:latin typeface="Bahnschrift" panose="020B0502040204020203" pitchFamily="34" charset="0"/>
            </a:rPr>
            <a:t>YET – work not completed</a:t>
          </a:r>
        </a:p>
        <a:p>
          <a:r>
            <a:rPr lang="en-US" sz="1700" dirty="0" smtClean="0">
              <a:latin typeface="Bahnschrift" panose="020B0502040204020203" pitchFamily="34" charset="0"/>
            </a:rPr>
            <a:t>NO ACCRUAL/</a:t>
          </a:r>
          <a:r>
            <a:rPr lang="en-US" sz="1700" dirty="0" smtClean="0">
              <a:solidFill>
                <a:schemeClr val="bg1"/>
              </a:solidFill>
              <a:latin typeface="Bahnschrift" panose="020B0502040204020203" pitchFamily="34" charset="0"/>
            </a:rPr>
            <a:t>GENERAL</a:t>
          </a:r>
          <a:r>
            <a:rPr lang="en-US" sz="1700" dirty="0" smtClean="0">
              <a:latin typeface="Bahnschrift" panose="020B0502040204020203" pitchFamily="34" charset="0"/>
            </a:rPr>
            <a:t> </a:t>
          </a:r>
          <a:endParaRPr lang="en-ZA" sz="1700" dirty="0">
            <a:latin typeface="Bahnschrift" panose="020B0502040204020203" pitchFamily="34" charset="0"/>
          </a:endParaRPr>
        </a:p>
      </dgm:t>
    </dgm:pt>
    <dgm:pt modelId="{396FD63C-E0D3-4C1E-B5B6-75560E754D1A}" type="parTrans" cxnId="{73DD3854-5C85-49DD-ABBC-1E317EE1E30F}">
      <dgm:prSet/>
      <dgm:spPr/>
      <dgm:t>
        <a:bodyPr/>
        <a:lstStyle/>
        <a:p>
          <a:endParaRPr lang="en-US"/>
        </a:p>
      </dgm:t>
    </dgm:pt>
    <dgm:pt modelId="{3AC83914-0062-4FE6-A163-A5F2CDAF5237}" type="sibTrans" cxnId="{73DD3854-5C85-49DD-ABBC-1E317EE1E30F}">
      <dgm:prSet/>
      <dgm:spPr/>
      <dgm:t>
        <a:bodyPr/>
        <a:lstStyle/>
        <a:p>
          <a:endParaRPr lang="en-US"/>
        </a:p>
      </dgm:t>
    </dgm:pt>
    <dgm:pt modelId="{417A1A58-32E1-45E2-A3F3-6153F7654BFA}" type="pres">
      <dgm:prSet presAssocID="{283D37C8-DBEF-41AE-9517-82420E452587}" presName="diagram" presStyleCnt="0">
        <dgm:presLayoutVars>
          <dgm:dir/>
          <dgm:resizeHandles val="exact"/>
        </dgm:presLayoutVars>
      </dgm:prSet>
      <dgm:spPr/>
      <dgm:t>
        <a:bodyPr/>
        <a:lstStyle/>
        <a:p>
          <a:endParaRPr lang="en-ZA"/>
        </a:p>
      </dgm:t>
    </dgm:pt>
    <dgm:pt modelId="{D13F7C83-F260-48AF-BC05-4B5EE2B17D66}" type="pres">
      <dgm:prSet presAssocID="{B31CE31A-DB08-4834-AD37-A74CC6792703}" presName="node" presStyleLbl="node1" presStyleIdx="0" presStyleCnt="4" custScaleX="54341" custScaleY="118267">
        <dgm:presLayoutVars>
          <dgm:bulletEnabled val="1"/>
        </dgm:presLayoutVars>
      </dgm:prSet>
      <dgm:spPr/>
      <dgm:t>
        <a:bodyPr/>
        <a:lstStyle/>
        <a:p>
          <a:endParaRPr lang="en-ZA"/>
        </a:p>
      </dgm:t>
    </dgm:pt>
    <dgm:pt modelId="{57FF15C6-243A-4FAB-A812-8FF007371469}" type="pres">
      <dgm:prSet presAssocID="{2EFA266C-E66B-4972-BE0B-3E79648563B8}" presName="sibTrans" presStyleCnt="0"/>
      <dgm:spPr/>
    </dgm:pt>
    <dgm:pt modelId="{E952EEDA-9927-4626-8133-F3DBF0B98210}" type="pres">
      <dgm:prSet presAssocID="{DDEE1215-505C-4E66-B27F-53AA88C1D90C}" presName="node" presStyleLbl="node1" presStyleIdx="1" presStyleCnt="4" custScaleX="48500" custScaleY="118267">
        <dgm:presLayoutVars>
          <dgm:bulletEnabled val="1"/>
        </dgm:presLayoutVars>
      </dgm:prSet>
      <dgm:spPr/>
      <dgm:t>
        <a:bodyPr/>
        <a:lstStyle/>
        <a:p>
          <a:endParaRPr lang="en-ZA"/>
        </a:p>
      </dgm:t>
    </dgm:pt>
    <dgm:pt modelId="{6322A01D-2C15-4430-B60D-AD7EF6FB7F03}" type="pres">
      <dgm:prSet presAssocID="{13821B78-CAE8-45A9-B2FC-376C0B96DFA4}" presName="sibTrans" presStyleCnt="0"/>
      <dgm:spPr/>
    </dgm:pt>
    <dgm:pt modelId="{AF97F4A1-A89F-43CC-AAC7-9A51F5ED4EF1}" type="pres">
      <dgm:prSet presAssocID="{2036BE83-52C0-4138-99CC-F556222AE7A5}" presName="node" presStyleLbl="node1" presStyleIdx="2" presStyleCnt="4" custScaleX="51231" custScaleY="118267">
        <dgm:presLayoutVars>
          <dgm:bulletEnabled val="1"/>
        </dgm:presLayoutVars>
      </dgm:prSet>
      <dgm:spPr/>
      <dgm:t>
        <a:bodyPr/>
        <a:lstStyle/>
        <a:p>
          <a:endParaRPr lang="en-US"/>
        </a:p>
      </dgm:t>
    </dgm:pt>
    <dgm:pt modelId="{039AC0BD-D73A-43FC-8F48-2CC89AFDA465}" type="pres">
      <dgm:prSet presAssocID="{3AC83914-0062-4FE6-A163-A5F2CDAF5237}" presName="sibTrans" presStyleCnt="0"/>
      <dgm:spPr/>
    </dgm:pt>
    <dgm:pt modelId="{5B55105F-C13B-4700-B8D8-29B1360C5B63}" type="pres">
      <dgm:prSet presAssocID="{DD13ED49-A796-49B5-96A8-2383F54CD947}" presName="node" presStyleLbl="node1" presStyleIdx="3" presStyleCnt="4" custScaleX="56754" custScaleY="118267">
        <dgm:presLayoutVars>
          <dgm:bulletEnabled val="1"/>
        </dgm:presLayoutVars>
      </dgm:prSet>
      <dgm:spPr/>
      <dgm:t>
        <a:bodyPr/>
        <a:lstStyle/>
        <a:p>
          <a:endParaRPr lang="en-ZA"/>
        </a:p>
      </dgm:t>
    </dgm:pt>
  </dgm:ptLst>
  <dgm:cxnLst>
    <dgm:cxn modelId="{73DD3854-5C85-49DD-ABBC-1E317EE1E30F}" srcId="{283D37C8-DBEF-41AE-9517-82420E452587}" destId="{2036BE83-52C0-4138-99CC-F556222AE7A5}" srcOrd="2" destOrd="0" parTransId="{396FD63C-E0D3-4C1E-B5B6-75560E754D1A}" sibTransId="{3AC83914-0062-4FE6-A163-A5F2CDAF5237}"/>
    <dgm:cxn modelId="{8BCF40E2-4799-46EB-B604-8F162333EF9E}" srcId="{283D37C8-DBEF-41AE-9517-82420E452587}" destId="{DD13ED49-A796-49B5-96A8-2383F54CD947}" srcOrd="3" destOrd="0" parTransId="{9D30E7EE-595E-4472-90A1-00AD7C60A89D}" sibTransId="{25B57A85-1968-4CC8-9EB9-8B046C8BEC4D}"/>
    <dgm:cxn modelId="{53C0B8B8-7890-4D04-B210-04ED486D625A}" type="presOf" srcId="{DD13ED49-A796-49B5-96A8-2383F54CD947}" destId="{5B55105F-C13B-4700-B8D8-29B1360C5B63}" srcOrd="0" destOrd="0" presId="urn:microsoft.com/office/officeart/2005/8/layout/default"/>
    <dgm:cxn modelId="{1861B0C1-90E3-4D06-9005-D8D8F48AD5C5}" type="presOf" srcId="{2036BE83-52C0-4138-99CC-F556222AE7A5}" destId="{AF97F4A1-A89F-43CC-AAC7-9A51F5ED4EF1}" srcOrd="0" destOrd="0" presId="urn:microsoft.com/office/officeart/2005/8/layout/default"/>
    <dgm:cxn modelId="{94A08409-D9BF-422F-B5B6-0D9AB3FBBD78}" type="presOf" srcId="{B31CE31A-DB08-4834-AD37-A74CC6792703}" destId="{D13F7C83-F260-48AF-BC05-4B5EE2B17D66}" srcOrd="0" destOrd="0" presId="urn:microsoft.com/office/officeart/2005/8/layout/default"/>
    <dgm:cxn modelId="{F7CD8FD1-9D73-4816-8891-AD142DC93D05}" type="presOf" srcId="{283D37C8-DBEF-41AE-9517-82420E452587}" destId="{417A1A58-32E1-45E2-A3F3-6153F7654BFA}" srcOrd="0" destOrd="0" presId="urn:microsoft.com/office/officeart/2005/8/layout/default"/>
    <dgm:cxn modelId="{E9A82BDB-6638-4E6B-BE86-9F4591F05C9D}" srcId="{283D37C8-DBEF-41AE-9517-82420E452587}" destId="{DDEE1215-505C-4E66-B27F-53AA88C1D90C}" srcOrd="1" destOrd="0" parTransId="{D141FB5F-1562-40FC-8A4E-A11DAEF3B887}" sibTransId="{13821B78-CAE8-45A9-B2FC-376C0B96DFA4}"/>
    <dgm:cxn modelId="{1FE21164-9949-4AED-A87B-014849A675F7}" type="presOf" srcId="{DDEE1215-505C-4E66-B27F-53AA88C1D90C}" destId="{E952EEDA-9927-4626-8133-F3DBF0B98210}" srcOrd="0" destOrd="0" presId="urn:microsoft.com/office/officeart/2005/8/layout/default"/>
    <dgm:cxn modelId="{E4C25F6A-9EF3-4ADE-BBF8-D511C4B84DB7}" srcId="{283D37C8-DBEF-41AE-9517-82420E452587}" destId="{B31CE31A-DB08-4834-AD37-A74CC6792703}" srcOrd="0" destOrd="0" parTransId="{99EBA08F-2BA2-425D-AE91-7D7E1AF499FF}" sibTransId="{2EFA266C-E66B-4972-BE0B-3E79648563B8}"/>
    <dgm:cxn modelId="{42E9E89F-AD3E-4709-8859-5D18B183A848}" type="presParOf" srcId="{417A1A58-32E1-45E2-A3F3-6153F7654BFA}" destId="{D13F7C83-F260-48AF-BC05-4B5EE2B17D66}" srcOrd="0" destOrd="0" presId="urn:microsoft.com/office/officeart/2005/8/layout/default"/>
    <dgm:cxn modelId="{F39495D7-26DB-42DA-BCFC-58C488513A80}" type="presParOf" srcId="{417A1A58-32E1-45E2-A3F3-6153F7654BFA}" destId="{57FF15C6-243A-4FAB-A812-8FF007371469}" srcOrd="1" destOrd="0" presId="urn:microsoft.com/office/officeart/2005/8/layout/default"/>
    <dgm:cxn modelId="{FC340E44-DF18-417E-9576-95CF4224E50E}" type="presParOf" srcId="{417A1A58-32E1-45E2-A3F3-6153F7654BFA}" destId="{E952EEDA-9927-4626-8133-F3DBF0B98210}" srcOrd="2" destOrd="0" presId="urn:microsoft.com/office/officeart/2005/8/layout/default"/>
    <dgm:cxn modelId="{6C551D44-E6D6-471F-8E72-AD06B832FA0B}" type="presParOf" srcId="{417A1A58-32E1-45E2-A3F3-6153F7654BFA}" destId="{6322A01D-2C15-4430-B60D-AD7EF6FB7F03}" srcOrd="3" destOrd="0" presId="urn:microsoft.com/office/officeart/2005/8/layout/default"/>
    <dgm:cxn modelId="{ECF432FF-8FC0-4959-8A0B-F41A482DC83B}" type="presParOf" srcId="{417A1A58-32E1-45E2-A3F3-6153F7654BFA}" destId="{AF97F4A1-A89F-43CC-AAC7-9A51F5ED4EF1}" srcOrd="4" destOrd="0" presId="urn:microsoft.com/office/officeart/2005/8/layout/default"/>
    <dgm:cxn modelId="{3E25861E-9349-4FC0-A16E-7D1EB5EE7F39}" type="presParOf" srcId="{417A1A58-32E1-45E2-A3F3-6153F7654BFA}" destId="{039AC0BD-D73A-43FC-8F48-2CC89AFDA465}" srcOrd="5" destOrd="0" presId="urn:microsoft.com/office/officeart/2005/8/layout/default"/>
    <dgm:cxn modelId="{4E5A8DBF-15D3-4A2E-8C83-3A13A2041270}" type="presParOf" srcId="{417A1A58-32E1-45E2-A3F3-6153F7654BFA}" destId="{5B55105F-C13B-4700-B8D8-29B1360C5B63}"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707482-C25C-425E-AC08-0868A76206E4}" type="doc">
      <dgm:prSet loTypeId="urn:microsoft.com/office/officeart/2005/8/layout/hProcess9" loCatId="process" qsTypeId="urn:microsoft.com/office/officeart/2005/8/quickstyle/simple1" qsCatId="simple" csTypeId="urn:microsoft.com/office/officeart/2005/8/colors/accent1_2" csCatId="accent1" phldr="1"/>
      <dgm:spPr/>
    </dgm:pt>
    <dgm:pt modelId="{72D1D8AB-51CB-49AA-97AC-A03308303C06}">
      <dgm:prSet phldrT="[Text]"/>
      <dgm:spPr>
        <a:solidFill>
          <a:schemeClr val="accent6">
            <a:lumMod val="75000"/>
          </a:schemeClr>
        </a:solidFill>
      </dgm:spPr>
      <dgm:t>
        <a:bodyPr/>
        <a:lstStyle/>
        <a:p>
          <a:r>
            <a:rPr lang="en-US" dirty="0" smtClean="0"/>
            <a:t>Head Office retrieves reports from W4U and Archibus to indicate all logged calls</a:t>
          </a:r>
          <a:endParaRPr lang="en-ZA" dirty="0"/>
        </a:p>
      </dgm:t>
    </dgm:pt>
    <dgm:pt modelId="{E1A44E9D-ED72-454B-B423-0F7BDE393293}" type="parTrans" cxnId="{8E6137C4-7635-41B2-BE96-B83C0431B86D}">
      <dgm:prSet/>
      <dgm:spPr/>
      <dgm:t>
        <a:bodyPr/>
        <a:lstStyle/>
        <a:p>
          <a:endParaRPr lang="en-ZA"/>
        </a:p>
      </dgm:t>
    </dgm:pt>
    <dgm:pt modelId="{5E8281D7-F535-448C-943F-35F8BEDCBEDB}" type="sibTrans" cxnId="{8E6137C4-7635-41B2-BE96-B83C0431B86D}">
      <dgm:prSet/>
      <dgm:spPr/>
      <dgm:t>
        <a:bodyPr/>
        <a:lstStyle/>
        <a:p>
          <a:endParaRPr lang="en-ZA"/>
        </a:p>
      </dgm:t>
    </dgm:pt>
    <dgm:pt modelId="{FC9D31B5-3183-494E-B169-06AE1462125B}">
      <dgm:prSet phldrT="[Text]"/>
      <dgm:spPr>
        <a:solidFill>
          <a:schemeClr val="accent6">
            <a:lumMod val="75000"/>
          </a:schemeClr>
        </a:solidFill>
      </dgm:spPr>
      <dgm:t>
        <a:bodyPr/>
        <a:lstStyle/>
        <a:p>
          <a:r>
            <a:rPr lang="en-US" dirty="0" smtClean="0"/>
            <a:t>Head Office uses these reports to compile workbooks with relevant calls (as per W4U and Archibus) to be accrued for</a:t>
          </a:r>
          <a:endParaRPr lang="en-ZA" dirty="0"/>
        </a:p>
      </dgm:t>
    </dgm:pt>
    <dgm:pt modelId="{3A1C83AC-5976-474D-8B35-D8AD3F262DCA}" type="parTrans" cxnId="{879A5893-AFB4-4567-81FD-8DE38D84FE5C}">
      <dgm:prSet/>
      <dgm:spPr/>
      <dgm:t>
        <a:bodyPr/>
        <a:lstStyle/>
        <a:p>
          <a:endParaRPr lang="en-ZA"/>
        </a:p>
      </dgm:t>
    </dgm:pt>
    <dgm:pt modelId="{09040E14-DA68-444E-B7F2-5B319FBD4681}" type="sibTrans" cxnId="{879A5893-AFB4-4567-81FD-8DE38D84FE5C}">
      <dgm:prSet/>
      <dgm:spPr/>
      <dgm:t>
        <a:bodyPr/>
        <a:lstStyle/>
        <a:p>
          <a:endParaRPr lang="en-ZA"/>
        </a:p>
      </dgm:t>
    </dgm:pt>
    <dgm:pt modelId="{F7E5E21D-25FA-4E81-9D37-89C32719F589}">
      <dgm:prSet phldrT="[Text]"/>
      <dgm:spPr>
        <a:solidFill>
          <a:schemeClr val="accent6">
            <a:lumMod val="75000"/>
          </a:schemeClr>
        </a:solidFill>
      </dgm:spPr>
      <dgm:t>
        <a:bodyPr/>
        <a:lstStyle/>
        <a:p>
          <a:r>
            <a:rPr lang="en-US" dirty="0" smtClean="0"/>
            <a:t>Regions complete workbooks received from Head Office with all relevant information</a:t>
          </a:r>
        </a:p>
      </dgm:t>
    </dgm:pt>
    <dgm:pt modelId="{34B3F703-937B-4AE6-BE95-027D8EB5493A}" type="parTrans" cxnId="{D6B0918E-0538-451B-947A-FF10253DE0EE}">
      <dgm:prSet/>
      <dgm:spPr/>
      <dgm:t>
        <a:bodyPr/>
        <a:lstStyle/>
        <a:p>
          <a:endParaRPr lang="en-ZA"/>
        </a:p>
      </dgm:t>
    </dgm:pt>
    <dgm:pt modelId="{A792E571-4EB5-4EDC-AD09-D2A4424D130D}" type="sibTrans" cxnId="{D6B0918E-0538-451B-947A-FF10253DE0EE}">
      <dgm:prSet/>
      <dgm:spPr/>
      <dgm:t>
        <a:bodyPr/>
        <a:lstStyle/>
        <a:p>
          <a:endParaRPr lang="en-ZA"/>
        </a:p>
      </dgm:t>
    </dgm:pt>
    <dgm:pt modelId="{8377283C-123C-46D4-9B67-A58F5A07F10E}">
      <dgm:prSet/>
      <dgm:spPr>
        <a:solidFill>
          <a:schemeClr val="accent6">
            <a:lumMod val="75000"/>
          </a:schemeClr>
        </a:solidFill>
      </dgm:spPr>
      <dgm:t>
        <a:bodyPr/>
        <a:lstStyle/>
        <a:p>
          <a:r>
            <a:rPr lang="en-US" dirty="0" smtClean="0"/>
            <a:t>Head Office reviews and consolidates completed workbooks to accruals and provisions and journalise the final values into SAGE and accordingly into the AFS</a:t>
          </a:r>
          <a:endParaRPr lang="en-ZA" dirty="0"/>
        </a:p>
      </dgm:t>
    </dgm:pt>
    <dgm:pt modelId="{0D59CD82-B508-4176-9DDC-5ABF2FCFD934}" type="parTrans" cxnId="{02C1EBBB-2CBF-40AE-81A7-59875C65CDC4}">
      <dgm:prSet/>
      <dgm:spPr/>
      <dgm:t>
        <a:bodyPr/>
        <a:lstStyle/>
        <a:p>
          <a:endParaRPr lang="en-ZA"/>
        </a:p>
      </dgm:t>
    </dgm:pt>
    <dgm:pt modelId="{9FDFB95E-A142-4776-B9C1-6A1182A69120}" type="sibTrans" cxnId="{02C1EBBB-2CBF-40AE-81A7-59875C65CDC4}">
      <dgm:prSet/>
      <dgm:spPr/>
      <dgm:t>
        <a:bodyPr/>
        <a:lstStyle/>
        <a:p>
          <a:endParaRPr lang="en-ZA"/>
        </a:p>
      </dgm:t>
    </dgm:pt>
    <dgm:pt modelId="{56A03FC2-B512-439F-BEBB-088A33923F03}" type="pres">
      <dgm:prSet presAssocID="{8A707482-C25C-425E-AC08-0868A76206E4}" presName="CompostProcess" presStyleCnt="0">
        <dgm:presLayoutVars>
          <dgm:dir/>
          <dgm:resizeHandles val="exact"/>
        </dgm:presLayoutVars>
      </dgm:prSet>
      <dgm:spPr/>
    </dgm:pt>
    <dgm:pt modelId="{E4CC9169-E1B4-4804-A292-902866D971C0}" type="pres">
      <dgm:prSet presAssocID="{8A707482-C25C-425E-AC08-0868A76206E4}" presName="arrow" presStyleLbl="bgShp" presStyleIdx="0" presStyleCnt="1"/>
      <dgm:spPr>
        <a:solidFill>
          <a:schemeClr val="bg2">
            <a:lumMod val="25000"/>
          </a:schemeClr>
        </a:solidFill>
      </dgm:spPr>
    </dgm:pt>
    <dgm:pt modelId="{0F6D561C-E4B0-4B88-AC7B-7F424D1BAC21}" type="pres">
      <dgm:prSet presAssocID="{8A707482-C25C-425E-AC08-0868A76206E4}" presName="linearProcess" presStyleCnt="0"/>
      <dgm:spPr/>
    </dgm:pt>
    <dgm:pt modelId="{99C1340B-AF85-479A-968E-C9CBC8206EC9}" type="pres">
      <dgm:prSet presAssocID="{72D1D8AB-51CB-49AA-97AC-A03308303C06}" presName="textNode" presStyleLbl="node1" presStyleIdx="0" presStyleCnt="4">
        <dgm:presLayoutVars>
          <dgm:bulletEnabled val="1"/>
        </dgm:presLayoutVars>
      </dgm:prSet>
      <dgm:spPr/>
      <dgm:t>
        <a:bodyPr/>
        <a:lstStyle/>
        <a:p>
          <a:endParaRPr lang="en-ZA"/>
        </a:p>
      </dgm:t>
    </dgm:pt>
    <dgm:pt modelId="{6CBB2CAE-2A0D-4DB3-8A6D-D07C400DD8C3}" type="pres">
      <dgm:prSet presAssocID="{5E8281D7-F535-448C-943F-35F8BEDCBEDB}" presName="sibTrans" presStyleCnt="0"/>
      <dgm:spPr/>
    </dgm:pt>
    <dgm:pt modelId="{26C59D80-4532-4696-9491-0A5314EA6335}" type="pres">
      <dgm:prSet presAssocID="{FC9D31B5-3183-494E-B169-06AE1462125B}" presName="textNode" presStyleLbl="node1" presStyleIdx="1" presStyleCnt="4">
        <dgm:presLayoutVars>
          <dgm:bulletEnabled val="1"/>
        </dgm:presLayoutVars>
      </dgm:prSet>
      <dgm:spPr/>
      <dgm:t>
        <a:bodyPr/>
        <a:lstStyle/>
        <a:p>
          <a:endParaRPr lang="en-ZA"/>
        </a:p>
      </dgm:t>
    </dgm:pt>
    <dgm:pt modelId="{9B36F7DC-16EF-48CC-8E3B-5CDCB767AD22}" type="pres">
      <dgm:prSet presAssocID="{09040E14-DA68-444E-B7F2-5B319FBD4681}" presName="sibTrans" presStyleCnt="0"/>
      <dgm:spPr/>
    </dgm:pt>
    <dgm:pt modelId="{6F0FA0EB-A8FC-4256-833A-8B4019B391AE}" type="pres">
      <dgm:prSet presAssocID="{F7E5E21D-25FA-4E81-9D37-89C32719F589}" presName="textNode" presStyleLbl="node1" presStyleIdx="2" presStyleCnt="4">
        <dgm:presLayoutVars>
          <dgm:bulletEnabled val="1"/>
        </dgm:presLayoutVars>
      </dgm:prSet>
      <dgm:spPr/>
      <dgm:t>
        <a:bodyPr/>
        <a:lstStyle/>
        <a:p>
          <a:endParaRPr lang="en-ZA"/>
        </a:p>
      </dgm:t>
    </dgm:pt>
    <dgm:pt modelId="{E35354B6-2B0A-457D-AF20-5ECEA0139377}" type="pres">
      <dgm:prSet presAssocID="{A792E571-4EB5-4EDC-AD09-D2A4424D130D}" presName="sibTrans" presStyleCnt="0"/>
      <dgm:spPr/>
    </dgm:pt>
    <dgm:pt modelId="{93B2BA16-19F3-4940-9D1A-C503564AEED6}" type="pres">
      <dgm:prSet presAssocID="{8377283C-123C-46D4-9B67-A58F5A07F10E}" presName="textNode" presStyleLbl="node1" presStyleIdx="3" presStyleCnt="4">
        <dgm:presLayoutVars>
          <dgm:bulletEnabled val="1"/>
        </dgm:presLayoutVars>
      </dgm:prSet>
      <dgm:spPr/>
      <dgm:t>
        <a:bodyPr/>
        <a:lstStyle/>
        <a:p>
          <a:endParaRPr lang="en-ZA"/>
        </a:p>
      </dgm:t>
    </dgm:pt>
  </dgm:ptLst>
  <dgm:cxnLst>
    <dgm:cxn modelId="{7EF8445C-A277-49BF-AEAA-EE2BECE50701}" type="presOf" srcId="{8A707482-C25C-425E-AC08-0868A76206E4}" destId="{56A03FC2-B512-439F-BEBB-088A33923F03}" srcOrd="0" destOrd="0" presId="urn:microsoft.com/office/officeart/2005/8/layout/hProcess9"/>
    <dgm:cxn modelId="{D6B0918E-0538-451B-947A-FF10253DE0EE}" srcId="{8A707482-C25C-425E-AC08-0868A76206E4}" destId="{F7E5E21D-25FA-4E81-9D37-89C32719F589}" srcOrd="2" destOrd="0" parTransId="{34B3F703-937B-4AE6-BE95-027D8EB5493A}" sibTransId="{A792E571-4EB5-4EDC-AD09-D2A4424D130D}"/>
    <dgm:cxn modelId="{9E435DA5-3602-47B5-8157-6374696A1416}" type="presOf" srcId="{8377283C-123C-46D4-9B67-A58F5A07F10E}" destId="{93B2BA16-19F3-4940-9D1A-C503564AEED6}" srcOrd="0" destOrd="0" presId="urn:microsoft.com/office/officeart/2005/8/layout/hProcess9"/>
    <dgm:cxn modelId="{D65C1ACC-5CDE-4B32-B6BB-47BC6C3D22B9}" type="presOf" srcId="{F7E5E21D-25FA-4E81-9D37-89C32719F589}" destId="{6F0FA0EB-A8FC-4256-833A-8B4019B391AE}" srcOrd="0" destOrd="0" presId="urn:microsoft.com/office/officeart/2005/8/layout/hProcess9"/>
    <dgm:cxn modelId="{AD06BB9B-B01F-4EEB-8843-2857B0542BD6}" type="presOf" srcId="{72D1D8AB-51CB-49AA-97AC-A03308303C06}" destId="{99C1340B-AF85-479A-968E-C9CBC8206EC9}" srcOrd="0" destOrd="0" presId="urn:microsoft.com/office/officeart/2005/8/layout/hProcess9"/>
    <dgm:cxn modelId="{02C1EBBB-2CBF-40AE-81A7-59875C65CDC4}" srcId="{8A707482-C25C-425E-AC08-0868A76206E4}" destId="{8377283C-123C-46D4-9B67-A58F5A07F10E}" srcOrd="3" destOrd="0" parTransId="{0D59CD82-B508-4176-9DDC-5ABF2FCFD934}" sibTransId="{9FDFB95E-A142-4776-B9C1-6A1182A69120}"/>
    <dgm:cxn modelId="{879A5893-AFB4-4567-81FD-8DE38D84FE5C}" srcId="{8A707482-C25C-425E-AC08-0868A76206E4}" destId="{FC9D31B5-3183-494E-B169-06AE1462125B}" srcOrd="1" destOrd="0" parTransId="{3A1C83AC-5976-474D-8B35-D8AD3F262DCA}" sibTransId="{09040E14-DA68-444E-B7F2-5B319FBD4681}"/>
    <dgm:cxn modelId="{12D990EC-68B5-4862-9B66-41F5AE066461}" type="presOf" srcId="{FC9D31B5-3183-494E-B169-06AE1462125B}" destId="{26C59D80-4532-4696-9491-0A5314EA6335}" srcOrd="0" destOrd="0" presId="urn:microsoft.com/office/officeart/2005/8/layout/hProcess9"/>
    <dgm:cxn modelId="{8E6137C4-7635-41B2-BE96-B83C0431B86D}" srcId="{8A707482-C25C-425E-AC08-0868A76206E4}" destId="{72D1D8AB-51CB-49AA-97AC-A03308303C06}" srcOrd="0" destOrd="0" parTransId="{E1A44E9D-ED72-454B-B423-0F7BDE393293}" sibTransId="{5E8281D7-F535-448C-943F-35F8BEDCBEDB}"/>
    <dgm:cxn modelId="{903BA148-B034-469C-A7E4-ED5AC3D9C7B9}" type="presParOf" srcId="{56A03FC2-B512-439F-BEBB-088A33923F03}" destId="{E4CC9169-E1B4-4804-A292-902866D971C0}" srcOrd="0" destOrd="0" presId="urn:microsoft.com/office/officeart/2005/8/layout/hProcess9"/>
    <dgm:cxn modelId="{59E9A464-081F-4E04-A103-B2BD04B77787}" type="presParOf" srcId="{56A03FC2-B512-439F-BEBB-088A33923F03}" destId="{0F6D561C-E4B0-4B88-AC7B-7F424D1BAC21}" srcOrd="1" destOrd="0" presId="urn:microsoft.com/office/officeart/2005/8/layout/hProcess9"/>
    <dgm:cxn modelId="{A19FA7AD-FB32-4988-ACD5-44045CCCD5C9}" type="presParOf" srcId="{0F6D561C-E4B0-4B88-AC7B-7F424D1BAC21}" destId="{99C1340B-AF85-479A-968E-C9CBC8206EC9}" srcOrd="0" destOrd="0" presId="urn:microsoft.com/office/officeart/2005/8/layout/hProcess9"/>
    <dgm:cxn modelId="{4D45FDD8-6628-4CDE-B048-977107E148E1}" type="presParOf" srcId="{0F6D561C-E4B0-4B88-AC7B-7F424D1BAC21}" destId="{6CBB2CAE-2A0D-4DB3-8A6D-D07C400DD8C3}" srcOrd="1" destOrd="0" presId="urn:microsoft.com/office/officeart/2005/8/layout/hProcess9"/>
    <dgm:cxn modelId="{E416E01F-EABE-432A-BE7F-84767FD6CFF8}" type="presParOf" srcId="{0F6D561C-E4B0-4B88-AC7B-7F424D1BAC21}" destId="{26C59D80-4532-4696-9491-0A5314EA6335}" srcOrd="2" destOrd="0" presId="urn:microsoft.com/office/officeart/2005/8/layout/hProcess9"/>
    <dgm:cxn modelId="{72F6C89F-D020-46F1-B53B-5E7928900313}" type="presParOf" srcId="{0F6D561C-E4B0-4B88-AC7B-7F424D1BAC21}" destId="{9B36F7DC-16EF-48CC-8E3B-5CDCB767AD22}" srcOrd="3" destOrd="0" presId="urn:microsoft.com/office/officeart/2005/8/layout/hProcess9"/>
    <dgm:cxn modelId="{1956136D-67AB-47FF-B7BA-C4D673E40C57}" type="presParOf" srcId="{0F6D561C-E4B0-4B88-AC7B-7F424D1BAC21}" destId="{6F0FA0EB-A8FC-4256-833A-8B4019B391AE}" srcOrd="4" destOrd="0" presId="urn:microsoft.com/office/officeart/2005/8/layout/hProcess9"/>
    <dgm:cxn modelId="{F55FB6F9-446B-41F5-B800-7D0788AA7A63}" type="presParOf" srcId="{0F6D561C-E4B0-4B88-AC7B-7F424D1BAC21}" destId="{E35354B6-2B0A-457D-AF20-5ECEA0139377}" srcOrd="5" destOrd="0" presId="urn:microsoft.com/office/officeart/2005/8/layout/hProcess9"/>
    <dgm:cxn modelId="{503C26F5-E6E3-44ED-B2CE-1081EA4C65F0}" type="presParOf" srcId="{0F6D561C-E4B0-4B88-AC7B-7F424D1BAC21}" destId="{93B2BA16-19F3-4940-9D1A-C503564AEED6}"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C789C7-4497-44D9-BC79-CBD48545698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ZA"/>
        </a:p>
      </dgm:t>
    </dgm:pt>
    <dgm:pt modelId="{9B37AA36-2C0D-4018-B975-53D14F3CE13C}">
      <dgm:prSet phldrT="[Text]"/>
      <dgm:spPr>
        <a:solidFill>
          <a:schemeClr val="accent4">
            <a:lumMod val="60000"/>
            <a:lumOff val="40000"/>
          </a:schemeClr>
        </a:solidFill>
      </dgm:spPr>
      <dgm:t>
        <a:bodyPr/>
        <a:lstStyle/>
        <a:p>
          <a:r>
            <a:rPr lang="en-US" b="1" dirty="0" smtClean="0">
              <a:solidFill>
                <a:schemeClr val="tx1"/>
              </a:solidFill>
              <a:latin typeface="Segoe UI" panose="020B0502040204020203" pitchFamily="34" charset="0"/>
              <a:cs typeface="Segoe UI" panose="020B0502040204020203" pitchFamily="34" charset="0"/>
            </a:rPr>
            <a:t>Open</a:t>
          </a:r>
          <a:r>
            <a:rPr lang="en-US" dirty="0" smtClean="0">
              <a:solidFill>
                <a:schemeClr val="tx1"/>
              </a:solidFill>
              <a:latin typeface="Segoe UI" panose="020B0502040204020203" pitchFamily="34" charset="0"/>
              <a:cs typeface="Segoe UI" panose="020B0502040204020203" pitchFamily="34" charset="0"/>
            </a:rPr>
            <a:t> </a:t>
          </a:r>
        </a:p>
        <a:p>
          <a:r>
            <a:rPr lang="en-US" dirty="0" smtClean="0">
              <a:solidFill>
                <a:schemeClr val="tx1"/>
              </a:solidFill>
              <a:latin typeface="Segoe UI" panose="020B0502040204020203" pitchFamily="34" charset="0"/>
              <a:cs typeface="Segoe UI" panose="020B0502040204020203" pitchFamily="34" charset="0"/>
            </a:rPr>
            <a:t>Call has been logged, supplier has not been assigned, work has not been completed and therefore no accrual can be created as the services have not been rendered.</a:t>
          </a:r>
          <a:endParaRPr lang="en-ZA" dirty="0">
            <a:solidFill>
              <a:schemeClr val="tx1"/>
            </a:solidFill>
            <a:latin typeface="Segoe UI" panose="020B0502040204020203" pitchFamily="34" charset="0"/>
            <a:cs typeface="Segoe UI" panose="020B0502040204020203" pitchFamily="34" charset="0"/>
          </a:endParaRPr>
        </a:p>
      </dgm:t>
    </dgm:pt>
    <dgm:pt modelId="{8093494B-66C6-4CB8-A4CF-B70AA4EE2666}" type="parTrans" cxnId="{5E8FDBDA-594F-4091-9CEA-E4360C801C84}">
      <dgm:prSet/>
      <dgm:spPr/>
      <dgm:t>
        <a:bodyPr/>
        <a:lstStyle/>
        <a:p>
          <a:endParaRPr lang="en-ZA">
            <a:latin typeface="Segoe UI" panose="020B0502040204020203" pitchFamily="34" charset="0"/>
            <a:cs typeface="Segoe UI" panose="020B0502040204020203" pitchFamily="34" charset="0"/>
          </a:endParaRPr>
        </a:p>
      </dgm:t>
    </dgm:pt>
    <dgm:pt modelId="{BEDB5ED6-E5CC-4517-AE16-8BBB0DB370DC}" type="sibTrans" cxnId="{5E8FDBDA-594F-4091-9CEA-E4360C801C84}">
      <dgm:prSet/>
      <dgm:spPr/>
      <dgm:t>
        <a:bodyPr/>
        <a:lstStyle/>
        <a:p>
          <a:endParaRPr lang="en-ZA">
            <a:latin typeface="Segoe UI" panose="020B0502040204020203" pitchFamily="34" charset="0"/>
            <a:cs typeface="Segoe UI" panose="020B0502040204020203" pitchFamily="34" charset="0"/>
          </a:endParaRPr>
        </a:p>
      </dgm:t>
    </dgm:pt>
    <dgm:pt modelId="{3A25F13B-62E0-41C5-9CC7-26D776612BED}">
      <dgm:prSet phldrT="[Text]"/>
      <dgm:spPr>
        <a:solidFill>
          <a:schemeClr val="accent2">
            <a:lumMod val="75000"/>
          </a:schemeClr>
        </a:solidFill>
      </dgm:spPr>
      <dgm:t>
        <a:bodyPr/>
        <a:lstStyle/>
        <a:p>
          <a:r>
            <a:rPr lang="en-US" b="1" dirty="0" smtClean="0">
              <a:solidFill>
                <a:schemeClr val="bg1"/>
              </a:solidFill>
              <a:latin typeface="Segoe UI" panose="020B0502040204020203" pitchFamily="34" charset="0"/>
              <a:cs typeface="Segoe UI" panose="020B0502040204020203" pitchFamily="34" charset="0"/>
            </a:rPr>
            <a:t>In-Progress</a:t>
          </a:r>
        </a:p>
        <a:p>
          <a:r>
            <a:rPr lang="en-US" dirty="0" smtClean="0">
              <a:solidFill>
                <a:schemeClr val="bg1"/>
              </a:solidFill>
              <a:latin typeface="Segoe UI" panose="020B0502040204020203" pitchFamily="34" charset="0"/>
              <a:cs typeface="Segoe UI" panose="020B0502040204020203" pitchFamily="34" charset="0"/>
            </a:rPr>
            <a:t>Supplier has been assigned to the work, however work has not been completed yet and no accrual can be created as the services have not been rendered.</a:t>
          </a:r>
          <a:endParaRPr lang="en-ZA" dirty="0">
            <a:solidFill>
              <a:schemeClr val="bg1"/>
            </a:solidFill>
            <a:latin typeface="Segoe UI" panose="020B0502040204020203" pitchFamily="34" charset="0"/>
            <a:cs typeface="Segoe UI" panose="020B0502040204020203" pitchFamily="34" charset="0"/>
          </a:endParaRPr>
        </a:p>
      </dgm:t>
    </dgm:pt>
    <dgm:pt modelId="{C3F6E094-9A16-46C3-9515-6C42B24B9EDC}" type="parTrans" cxnId="{1A92C45C-D6FC-4575-88E1-B2AA96D99737}">
      <dgm:prSet/>
      <dgm:spPr/>
      <dgm:t>
        <a:bodyPr/>
        <a:lstStyle/>
        <a:p>
          <a:endParaRPr lang="en-ZA">
            <a:latin typeface="Segoe UI" panose="020B0502040204020203" pitchFamily="34" charset="0"/>
            <a:cs typeface="Segoe UI" panose="020B0502040204020203" pitchFamily="34" charset="0"/>
          </a:endParaRPr>
        </a:p>
      </dgm:t>
    </dgm:pt>
    <dgm:pt modelId="{EF69708A-D845-4C8C-B43A-9078468316D1}" type="sibTrans" cxnId="{1A92C45C-D6FC-4575-88E1-B2AA96D99737}">
      <dgm:prSet/>
      <dgm:spPr/>
      <dgm:t>
        <a:bodyPr/>
        <a:lstStyle/>
        <a:p>
          <a:endParaRPr lang="en-ZA">
            <a:latin typeface="Segoe UI" panose="020B0502040204020203" pitchFamily="34" charset="0"/>
            <a:cs typeface="Segoe UI" panose="020B0502040204020203" pitchFamily="34" charset="0"/>
          </a:endParaRPr>
        </a:p>
      </dgm:t>
    </dgm:pt>
    <dgm:pt modelId="{3BCA50A2-9293-4078-95C0-7C6696796620}">
      <dgm:prSet phldrT="[Text]"/>
      <dgm:spPr>
        <a:solidFill>
          <a:schemeClr val="accent6">
            <a:lumMod val="60000"/>
            <a:lumOff val="40000"/>
          </a:schemeClr>
        </a:solidFill>
      </dgm:spPr>
      <dgm:t>
        <a:bodyPr/>
        <a:lstStyle/>
        <a:p>
          <a:r>
            <a:rPr lang="en-US" b="1" dirty="0" smtClean="0">
              <a:solidFill>
                <a:schemeClr val="tx1"/>
              </a:solidFill>
              <a:latin typeface="Segoe UI" panose="020B0502040204020203" pitchFamily="34" charset="0"/>
              <a:cs typeface="Segoe UI" panose="020B0502040204020203" pitchFamily="34" charset="0"/>
            </a:rPr>
            <a:t>Completed</a:t>
          </a:r>
        </a:p>
        <a:p>
          <a:r>
            <a:rPr lang="en-US" dirty="0" smtClean="0">
              <a:solidFill>
                <a:schemeClr val="tx1"/>
              </a:solidFill>
              <a:latin typeface="Segoe UI" panose="020B0502040204020203" pitchFamily="34" charset="0"/>
              <a:cs typeface="Segoe UI" panose="020B0502040204020203" pitchFamily="34" charset="0"/>
            </a:rPr>
            <a:t>Work has been completed by the service provider, of which a reliable estimate of the value should be available and therefore an accrual/provision should be created for the value of the services rendered.</a:t>
          </a:r>
          <a:endParaRPr lang="en-ZA" dirty="0">
            <a:solidFill>
              <a:schemeClr val="tx1"/>
            </a:solidFill>
            <a:latin typeface="Segoe UI" panose="020B0502040204020203" pitchFamily="34" charset="0"/>
            <a:cs typeface="Segoe UI" panose="020B0502040204020203" pitchFamily="34" charset="0"/>
          </a:endParaRPr>
        </a:p>
      </dgm:t>
    </dgm:pt>
    <dgm:pt modelId="{2F8495DB-048C-4ECE-A80F-047DB942BDFA}" type="parTrans" cxnId="{978B23B9-A0A8-42CD-8E1E-0D9BE26838D5}">
      <dgm:prSet/>
      <dgm:spPr/>
      <dgm:t>
        <a:bodyPr/>
        <a:lstStyle/>
        <a:p>
          <a:endParaRPr lang="en-ZA">
            <a:latin typeface="Segoe UI" panose="020B0502040204020203" pitchFamily="34" charset="0"/>
            <a:cs typeface="Segoe UI" panose="020B0502040204020203" pitchFamily="34" charset="0"/>
          </a:endParaRPr>
        </a:p>
      </dgm:t>
    </dgm:pt>
    <dgm:pt modelId="{1673AE8C-ED85-4730-A933-A35C8A0EF710}" type="sibTrans" cxnId="{978B23B9-A0A8-42CD-8E1E-0D9BE26838D5}">
      <dgm:prSet/>
      <dgm:spPr/>
      <dgm:t>
        <a:bodyPr/>
        <a:lstStyle/>
        <a:p>
          <a:endParaRPr lang="en-ZA">
            <a:latin typeface="Segoe UI" panose="020B0502040204020203" pitchFamily="34" charset="0"/>
            <a:cs typeface="Segoe UI" panose="020B0502040204020203" pitchFamily="34" charset="0"/>
          </a:endParaRPr>
        </a:p>
      </dgm:t>
    </dgm:pt>
    <dgm:pt modelId="{31FA18CB-5F65-468A-9151-67E642AC157D}">
      <dgm:prSet phldrT="[Text]"/>
      <dgm:spPr>
        <a:solidFill>
          <a:schemeClr val="bg2">
            <a:lumMod val="90000"/>
          </a:schemeClr>
        </a:solidFill>
      </dgm:spPr>
      <dgm:t>
        <a:bodyPr/>
        <a:lstStyle/>
        <a:p>
          <a:r>
            <a:rPr lang="en-US" b="1" dirty="0" smtClean="0">
              <a:solidFill>
                <a:schemeClr val="tx1"/>
              </a:solidFill>
              <a:latin typeface="Segoe UI" panose="020B0502040204020203" pitchFamily="34" charset="0"/>
              <a:cs typeface="Segoe UI" panose="020B0502040204020203" pitchFamily="34" charset="0"/>
            </a:rPr>
            <a:t>Closed</a:t>
          </a:r>
        </a:p>
        <a:p>
          <a:r>
            <a:rPr lang="en-US" dirty="0" smtClean="0">
              <a:solidFill>
                <a:schemeClr val="tx1"/>
              </a:solidFill>
              <a:latin typeface="Segoe UI" panose="020B0502040204020203" pitchFamily="34" charset="0"/>
              <a:cs typeface="Segoe UI" panose="020B0502040204020203" pitchFamily="34" charset="0"/>
            </a:rPr>
            <a:t>Payment has been made and call has been finalized.</a:t>
          </a:r>
          <a:endParaRPr lang="en-ZA" dirty="0">
            <a:solidFill>
              <a:schemeClr val="tx1"/>
            </a:solidFill>
            <a:latin typeface="Segoe UI" panose="020B0502040204020203" pitchFamily="34" charset="0"/>
            <a:cs typeface="Segoe UI" panose="020B0502040204020203" pitchFamily="34" charset="0"/>
          </a:endParaRPr>
        </a:p>
      </dgm:t>
    </dgm:pt>
    <dgm:pt modelId="{5501A2B7-CEF0-46CF-B2C9-26181E7BCAA4}" type="parTrans" cxnId="{567BBAF9-3248-4CB4-A44D-5DC3B815D813}">
      <dgm:prSet/>
      <dgm:spPr/>
      <dgm:t>
        <a:bodyPr/>
        <a:lstStyle/>
        <a:p>
          <a:endParaRPr lang="en-ZA">
            <a:latin typeface="Segoe UI" panose="020B0502040204020203" pitchFamily="34" charset="0"/>
            <a:cs typeface="Segoe UI" panose="020B0502040204020203" pitchFamily="34" charset="0"/>
          </a:endParaRPr>
        </a:p>
      </dgm:t>
    </dgm:pt>
    <dgm:pt modelId="{682AFCAD-0D4B-4938-93BF-5C65726A29C0}" type="sibTrans" cxnId="{567BBAF9-3248-4CB4-A44D-5DC3B815D813}">
      <dgm:prSet/>
      <dgm:spPr/>
      <dgm:t>
        <a:bodyPr/>
        <a:lstStyle/>
        <a:p>
          <a:endParaRPr lang="en-ZA">
            <a:latin typeface="Segoe UI" panose="020B0502040204020203" pitchFamily="34" charset="0"/>
            <a:cs typeface="Segoe UI" panose="020B0502040204020203" pitchFamily="34" charset="0"/>
          </a:endParaRPr>
        </a:p>
      </dgm:t>
    </dgm:pt>
    <dgm:pt modelId="{7D56995A-5ED1-43B6-B505-D5C65EF1F8D5}">
      <dgm:prSet phldrT="[Text]"/>
      <dgm:spPr>
        <a:solidFill>
          <a:schemeClr val="bg2">
            <a:lumMod val="90000"/>
          </a:schemeClr>
        </a:solidFill>
      </dgm:spPr>
      <dgm:t>
        <a:bodyPr/>
        <a:lstStyle/>
        <a:p>
          <a:r>
            <a:rPr lang="en-US" b="1" dirty="0" smtClean="0">
              <a:solidFill>
                <a:schemeClr val="tx1"/>
              </a:solidFill>
              <a:latin typeface="Segoe UI" panose="020B0502040204020203" pitchFamily="34" charset="0"/>
              <a:cs typeface="Segoe UI" panose="020B0502040204020203" pitchFamily="34" charset="0"/>
            </a:rPr>
            <a:t>Cancelled</a:t>
          </a:r>
        </a:p>
        <a:p>
          <a:r>
            <a:rPr lang="en-US" dirty="0" smtClean="0">
              <a:solidFill>
                <a:schemeClr val="tx1"/>
              </a:solidFill>
              <a:latin typeface="Segoe UI" panose="020B0502040204020203" pitchFamily="34" charset="0"/>
              <a:cs typeface="Segoe UI" panose="020B0502040204020203" pitchFamily="34" charset="0"/>
            </a:rPr>
            <a:t>Call has been cancelled.</a:t>
          </a:r>
          <a:endParaRPr lang="en-ZA" dirty="0">
            <a:solidFill>
              <a:schemeClr val="tx1"/>
            </a:solidFill>
            <a:latin typeface="Segoe UI" panose="020B0502040204020203" pitchFamily="34" charset="0"/>
            <a:cs typeface="Segoe UI" panose="020B0502040204020203" pitchFamily="34" charset="0"/>
          </a:endParaRPr>
        </a:p>
      </dgm:t>
    </dgm:pt>
    <dgm:pt modelId="{E6A69475-CA3B-42F1-B645-D4D6D8BE7D75}" type="parTrans" cxnId="{D23D05DA-8ADA-4E72-8F73-951772AACA25}">
      <dgm:prSet/>
      <dgm:spPr/>
      <dgm:t>
        <a:bodyPr/>
        <a:lstStyle/>
        <a:p>
          <a:endParaRPr lang="en-ZA">
            <a:latin typeface="Segoe UI" panose="020B0502040204020203" pitchFamily="34" charset="0"/>
            <a:cs typeface="Segoe UI" panose="020B0502040204020203" pitchFamily="34" charset="0"/>
          </a:endParaRPr>
        </a:p>
      </dgm:t>
    </dgm:pt>
    <dgm:pt modelId="{E14CBFF5-087A-4D8E-8BCC-B10256D1D2A5}" type="sibTrans" cxnId="{D23D05DA-8ADA-4E72-8F73-951772AACA25}">
      <dgm:prSet/>
      <dgm:spPr/>
      <dgm:t>
        <a:bodyPr/>
        <a:lstStyle/>
        <a:p>
          <a:endParaRPr lang="en-ZA">
            <a:latin typeface="Segoe UI" panose="020B0502040204020203" pitchFamily="34" charset="0"/>
            <a:cs typeface="Segoe UI" panose="020B0502040204020203" pitchFamily="34" charset="0"/>
          </a:endParaRPr>
        </a:p>
      </dgm:t>
    </dgm:pt>
    <dgm:pt modelId="{5A59DC6B-80E8-488A-AD44-BD838C5765D9}">
      <dgm:prSet/>
      <dgm:spPr>
        <a:solidFill>
          <a:schemeClr val="accent5">
            <a:lumMod val="50000"/>
          </a:schemeClr>
        </a:solidFill>
      </dgm:spPr>
      <dgm:t>
        <a:bodyPr/>
        <a:lstStyle/>
        <a:p>
          <a:r>
            <a:rPr lang="en-US" b="1" dirty="0" smtClean="0">
              <a:solidFill>
                <a:schemeClr val="bg1"/>
              </a:solidFill>
              <a:latin typeface="Segoe UI" panose="020B0502040204020203" pitchFamily="34" charset="0"/>
              <a:cs typeface="Segoe UI" panose="020B0502040204020203" pitchFamily="34" charset="0"/>
            </a:rPr>
            <a:t>Pending</a:t>
          </a:r>
        </a:p>
        <a:p>
          <a:r>
            <a:rPr lang="en-US" dirty="0" smtClean="0">
              <a:solidFill>
                <a:schemeClr val="bg1"/>
              </a:solidFill>
              <a:latin typeface="Segoe UI" panose="020B0502040204020203" pitchFamily="34" charset="0"/>
              <a:cs typeface="Segoe UI" panose="020B0502040204020203" pitchFamily="34" charset="0"/>
            </a:rPr>
            <a:t>Process of completing call has been stopped for the time being.</a:t>
          </a:r>
          <a:endParaRPr lang="en-ZA" dirty="0">
            <a:solidFill>
              <a:schemeClr val="bg1"/>
            </a:solidFill>
            <a:latin typeface="Segoe UI" panose="020B0502040204020203" pitchFamily="34" charset="0"/>
            <a:cs typeface="Segoe UI" panose="020B0502040204020203" pitchFamily="34" charset="0"/>
          </a:endParaRPr>
        </a:p>
      </dgm:t>
    </dgm:pt>
    <dgm:pt modelId="{8CE93019-8F85-408D-B707-7E2EBA537089}" type="parTrans" cxnId="{E479033A-471B-4CFF-A9E5-C732EB0D1FB6}">
      <dgm:prSet/>
      <dgm:spPr/>
      <dgm:t>
        <a:bodyPr/>
        <a:lstStyle/>
        <a:p>
          <a:endParaRPr lang="en-ZA">
            <a:latin typeface="Segoe UI" panose="020B0502040204020203" pitchFamily="34" charset="0"/>
            <a:cs typeface="Segoe UI" panose="020B0502040204020203" pitchFamily="34" charset="0"/>
          </a:endParaRPr>
        </a:p>
      </dgm:t>
    </dgm:pt>
    <dgm:pt modelId="{D6ABE4CB-BA31-4761-BC08-89DF01A1A596}" type="sibTrans" cxnId="{E479033A-471B-4CFF-A9E5-C732EB0D1FB6}">
      <dgm:prSet/>
      <dgm:spPr/>
      <dgm:t>
        <a:bodyPr/>
        <a:lstStyle/>
        <a:p>
          <a:endParaRPr lang="en-ZA">
            <a:latin typeface="Segoe UI" panose="020B0502040204020203" pitchFamily="34" charset="0"/>
            <a:cs typeface="Segoe UI" panose="020B0502040204020203" pitchFamily="34" charset="0"/>
          </a:endParaRPr>
        </a:p>
      </dgm:t>
    </dgm:pt>
    <dgm:pt modelId="{E7FB178E-788C-4856-A42C-23CD43C4F48D}" type="pres">
      <dgm:prSet presAssocID="{E8C789C7-4497-44D9-BC79-CBD48545698D}" presName="diagram" presStyleCnt="0">
        <dgm:presLayoutVars>
          <dgm:dir/>
          <dgm:resizeHandles val="exact"/>
        </dgm:presLayoutVars>
      </dgm:prSet>
      <dgm:spPr/>
      <dgm:t>
        <a:bodyPr/>
        <a:lstStyle/>
        <a:p>
          <a:endParaRPr lang="en-ZA"/>
        </a:p>
      </dgm:t>
    </dgm:pt>
    <dgm:pt modelId="{6645002C-B2CF-4711-8558-8634EE58BC6F}" type="pres">
      <dgm:prSet presAssocID="{9B37AA36-2C0D-4018-B975-53D14F3CE13C}" presName="node" presStyleLbl="node1" presStyleIdx="0" presStyleCnt="6">
        <dgm:presLayoutVars>
          <dgm:bulletEnabled val="1"/>
        </dgm:presLayoutVars>
      </dgm:prSet>
      <dgm:spPr/>
      <dgm:t>
        <a:bodyPr/>
        <a:lstStyle/>
        <a:p>
          <a:endParaRPr lang="en-ZA"/>
        </a:p>
      </dgm:t>
    </dgm:pt>
    <dgm:pt modelId="{B15A5460-197E-438B-B436-2134200857DA}" type="pres">
      <dgm:prSet presAssocID="{BEDB5ED6-E5CC-4517-AE16-8BBB0DB370DC}" presName="sibTrans" presStyleCnt="0"/>
      <dgm:spPr/>
    </dgm:pt>
    <dgm:pt modelId="{CD629671-7463-4658-B465-76DCF60369B7}" type="pres">
      <dgm:prSet presAssocID="{3A25F13B-62E0-41C5-9CC7-26D776612BED}" presName="node" presStyleLbl="node1" presStyleIdx="1" presStyleCnt="6" custLinFactNeighborX="183" custLinFactNeighborY="0">
        <dgm:presLayoutVars>
          <dgm:bulletEnabled val="1"/>
        </dgm:presLayoutVars>
      </dgm:prSet>
      <dgm:spPr/>
      <dgm:t>
        <a:bodyPr/>
        <a:lstStyle/>
        <a:p>
          <a:endParaRPr lang="en-ZA"/>
        </a:p>
      </dgm:t>
    </dgm:pt>
    <dgm:pt modelId="{521D3E76-10FA-4221-902F-EAE54302988B}" type="pres">
      <dgm:prSet presAssocID="{EF69708A-D845-4C8C-B43A-9078468316D1}" presName="sibTrans" presStyleCnt="0"/>
      <dgm:spPr/>
    </dgm:pt>
    <dgm:pt modelId="{34DB7955-F65B-48E5-B8A4-EB15FFB65618}" type="pres">
      <dgm:prSet presAssocID="{3BCA50A2-9293-4078-95C0-7C6696796620}" presName="node" presStyleLbl="node1" presStyleIdx="2" presStyleCnt="6">
        <dgm:presLayoutVars>
          <dgm:bulletEnabled val="1"/>
        </dgm:presLayoutVars>
      </dgm:prSet>
      <dgm:spPr/>
      <dgm:t>
        <a:bodyPr/>
        <a:lstStyle/>
        <a:p>
          <a:endParaRPr lang="en-ZA"/>
        </a:p>
      </dgm:t>
    </dgm:pt>
    <dgm:pt modelId="{45E91479-CA4B-4011-A055-00E7B3627671}" type="pres">
      <dgm:prSet presAssocID="{1673AE8C-ED85-4730-A933-A35C8A0EF710}" presName="sibTrans" presStyleCnt="0"/>
      <dgm:spPr/>
    </dgm:pt>
    <dgm:pt modelId="{800CB3FB-EBB2-4049-BD06-3A7536F45A4F}" type="pres">
      <dgm:prSet presAssocID="{31FA18CB-5F65-468A-9151-67E642AC157D}" presName="node" presStyleLbl="node1" presStyleIdx="3" presStyleCnt="6" custScaleY="57792">
        <dgm:presLayoutVars>
          <dgm:bulletEnabled val="1"/>
        </dgm:presLayoutVars>
      </dgm:prSet>
      <dgm:spPr/>
      <dgm:t>
        <a:bodyPr/>
        <a:lstStyle/>
        <a:p>
          <a:endParaRPr lang="en-ZA"/>
        </a:p>
      </dgm:t>
    </dgm:pt>
    <dgm:pt modelId="{8640CE26-E5B9-4094-99EB-0249015BC0CD}" type="pres">
      <dgm:prSet presAssocID="{682AFCAD-0D4B-4938-93BF-5C65726A29C0}" presName="sibTrans" presStyleCnt="0"/>
      <dgm:spPr/>
    </dgm:pt>
    <dgm:pt modelId="{919A57B7-DA4A-4C2C-AE3D-E1EEED5DA2C6}" type="pres">
      <dgm:prSet presAssocID="{7D56995A-5ED1-43B6-B505-D5C65EF1F8D5}" presName="node" presStyleLbl="node1" presStyleIdx="4" presStyleCnt="6" custScaleY="58386">
        <dgm:presLayoutVars>
          <dgm:bulletEnabled val="1"/>
        </dgm:presLayoutVars>
      </dgm:prSet>
      <dgm:spPr/>
      <dgm:t>
        <a:bodyPr/>
        <a:lstStyle/>
        <a:p>
          <a:endParaRPr lang="en-ZA"/>
        </a:p>
      </dgm:t>
    </dgm:pt>
    <dgm:pt modelId="{E5EDD391-F3E5-4744-93FD-FCD9FBDA9E52}" type="pres">
      <dgm:prSet presAssocID="{E14CBFF5-087A-4D8E-8BCC-B10256D1D2A5}" presName="sibTrans" presStyleCnt="0"/>
      <dgm:spPr/>
    </dgm:pt>
    <dgm:pt modelId="{0B734B30-3D70-4723-92ED-CF160B7B2BD6}" type="pres">
      <dgm:prSet presAssocID="{5A59DC6B-80E8-488A-AD44-BD838C5765D9}" presName="node" presStyleLbl="node1" presStyleIdx="5" presStyleCnt="6" custScaleY="56327">
        <dgm:presLayoutVars>
          <dgm:bulletEnabled val="1"/>
        </dgm:presLayoutVars>
      </dgm:prSet>
      <dgm:spPr/>
      <dgm:t>
        <a:bodyPr/>
        <a:lstStyle/>
        <a:p>
          <a:endParaRPr lang="en-ZA"/>
        </a:p>
      </dgm:t>
    </dgm:pt>
  </dgm:ptLst>
  <dgm:cxnLst>
    <dgm:cxn modelId="{E479033A-471B-4CFF-A9E5-C732EB0D1FB6}" srcId="{E8C789C7-4497-44D9-BC79-CBD48545698D}" destId="{5A59DC6B-80E8-488A-AD44-BD838C5765D9}" srcOrd="5" destOrd="0" parTransId="{8CE93019-8F85-408D-B707-7E2EBA537089}" sibTransId="{D6ABE4CB-BA31-4761-BC08-89DF01A1A596}"/>
    <dgm:cxn modelId="{D23D05DA-8ADA-4E72-8F73-951772AACA25}" srcId="{E8C789C7-4497-44D9-BC79-CBD48545698D}" destId="{7D56995A-5ED1-43B6-B505-D5C65EF1F8D5}" srcOrd="4" destOrd="0" parTransId="{E6A69475-CA3B-42F1-B645-D4D6D8BE7D75}" sibTransId="{E14CBFF5-087A-4D8E-8BCC-B10256D1D2A5}"/>
    <dgm:cxn modelId="{8A1ED411-2A9B-4D0A-B739-FBA6FAC0A6B2}" type="presOf" srcId="{5A59DC6B-80E8-488A-AD44-BD838C5765D9}" destId="{0B734B30-3D70-4723-92ED-CF160B7B2BD6}" srcOrd="0" destOrd="0" presId="urn:microsoft.com/office/officeart/2005/8/layout/default"/>
    <dgm:cxn modelId="{40FC4464-DDA2-4FEC-969F-58FFF58E8EB5}" type="presOf" srcId="{3A25F13B-62E0-41C5-9CC7-26D776612BED}" destId="{CD629671-7463-4658-B465-76DCF60369B7}" srcOrd="0" destOrd="0" presId="urn:microsoft.com/office/officeart/2005/8/layout/default"/>
    <dgm:cxn modelId="{1A92C45C-D6FC-4575-88E1-B2AA96D99737}" srcId="{E8C789C7-4497-44D9-BC79-CBD48545698D}" destId="{3A25F13B-62E0-41C5-9CC7-26D776612BED}" srcOrd="1" destOrd="0" parTransId="{C3F6E094-9A16-46C3-9515-6C42B24B9EDC}" sibTransId="{EF69708A-D845-4C8C-B43A-9078468316D1}"/>
    <dgm:cxn modelId="{F5C829E6-1B63-4087-8A56-8E2D13749303}" type="presOf" srcId="{9B37AA36-2C0D-4018-B975-53D14F3CE13C}" destId="{6645002C-B2CF-4711-8558-8634EE58BC6F}" srcOrd="0" destOrd="0" presId="urn:microsoft.com/office/officeart/2005/8/layout/default"/>
    <dgm:cxn modelId="{7D7A3E67-DB03-4FEA-A879-0CB01D5E50D3}" type="presOf" srcId="{7D56995A-5ED1-43B6-B505-D5C65EF1F8D5}" destId="{919A57B7-DA4A-4C2C-AE3D-E1EEED5DA2C6}" srcOrd="0" destOrd="0" presId="urn:microsoft.com/office/officeart/2005/8/layout/default"/>
    <dgm:cxn modelId="{978B23B9-A0A8-42CD-8E1E-0D9BE26838D5}" srcId="{E8C789C7-4497-44D9-BC79-CBD48545698D}" destId="{3BCA50A2-9293-4078-95C0-7C6696796620}" srcOrd="2" destOrd="0" parTransId="{2F8495DB-048C-4ECE-A80F-047DB942BDFA}" sibTransId="{1673AE8C-ED85-4730-A933-A35C8A0EF710}"/>
    <dgm:cxn modelId="{90BD7870-6286-4A3F-A783-263FD365AB22}" type="presOf" srcId="{31FA18CB-5F65-468A-9151-67E642AC157D}" destId="{800CB3FB-EBB2-4049-BD06-3A7536F45A4F}" srcOrd="0" destOrd="0" presId="urn:microsoft.com/office/officeart/2005/8/layout/default"/>
    <dgm:cxn modelId="{24A588CE-9912-48B7-9FF3-303454A0C9A6}" type="presOf" srcId="{3BCA50A2-9293-4078-95C0-7C6696796620}" destId="{34DB7955-F65B-48E5-B8A4-EB15FFB65618}" srcOrd="0" destOrd="0" presId="urn:microsoft.com/office/officeart/2005/8/layout/default"/>
    <dgm:cxn modelId="{567BBAF9-3248-4CB4-A44D-5DC3B815D813}" srcId="{E8C789C7-4497-44D9-BC79-CBD48545698D}" destId="{31FA18CB-5F65-468A-9151-67E642AC157D}" srcOrd="3" destOrd="0" parTransId="{5501A2B7-CEF0-46CF-B2C9-26181E7BCAA4}" sibTransId="{682AFCAD-0D4B-4938-93BF-5C65726A29C0}"/>
    <dgm:cxn modelId="{5E8FDBDA-594F-4091-9CEA-E4360C801C84}" srcId="{E8C789C7-4497-44D9-BC79-CBD48545698D}" destId="{9B37AA36-2C0D-4018-B975-53D14F3CE13C}" srcOrd="0" destOrd="0" parTransId="{8093494B-66C6-4CB8-A4CF-B70AA4EE2666}" sibTransId="{BEDB5ED6-E5CC-4517-AE16-8BBB0DB370DC}"/>
    <dgm:cxn modelId="{500653AB-85E8-4ED9-8343-C5CF52FA32C8}" type="presOf" srcId="{E8C789C7-4497-44D9-BC79-CBD48545698D}" destId="{E7FB178E-788C-4856-A42C-23CD43C4F48D}" srcOrd="0" destOrd="0" presId="urn:microsoft.com/office/officeart/2005/8/layout/default"/>
    <dgm:cxn modelId="{B126F9B3-E54E-4573-A8E4-293FBA7AA2AC}" type="presParOf" srcId="{E7FB178E-788C-4856-A42C-23CD43C4F48D}" destId="{6645002C-B2CF-4711-8558-8634EE58BC6F}" srcOrd="0" destOrd="0" presId="urn:microsoft.com/office/officeart/2005/8/layout/default"/>
    <dgm:cxn modelId="{71E5283D-EBA4-44DE-8224-54B4C56AD129}" type="presParOf" srcId="{E7FB178E-788C-4856-A42C-23CD43C4F48D}" destId="{B15A5460-197E-438B-B436-2134200857DA}" srcOrd="1" destOrd="0" presId="urn:microsoft.com/office/officeart/2005/8/layout/default"/>
    <dgm:cxn modelId="{8EAB4C27-37D2-46FD-9EFF-A0929FDCC336}" type="presParOf" srcId="{E7FB178E-788C-4856-A42C-23CD43C4F48D}" destId="{CD629671-7463-4658-B465-76DCF60369B7}" srcOrd="2" destOrd="0" presId="urn:microsoft.com/office/officeart/2005/8/layout/default"/>
    <dgm:cxn modelId="{617F72BA-0CB7-4A3A-BD36-203D60FDAE53}" type="presParOf" srcId="{E7FB178E-788C-4856-A42C-23CD43C4F48D}" destId="{521D3E76-10FA-4221-902F-EAE54302988B}" srcOrd="3" destOrd="0" presId="urn:microsoft.com/office/officeart/2005/8/layout/default"/>
    <dgm:cxn modelId="{D9A5A42C-CDBB-44C0-948A-32C0B081FE76}" type="presParOf" srcId="{E7FB178E-788C-4856-A42C-23CD43C4F48D}" destId="{34DB7955-F65B-48E5-B8A4-EB15FFB65618}" srcOrd="4" destOrd="0" presId="urn:microsoft.com/office/officeart/2005/8/layout/default"/>
    <dgm:cxn modelId="{D7FC5725-3559-4CF2-BB03-0DBCB8BE5932}" type="presParOf" srcId="{E7FB178E-788C-4856-A42C-23CD43C4F48D}" destId="{45E91479-CA4B-4011-A055-00E7B3627671}" srcOrd="5" destOrd="0" presId="urn:microsoft.com/office/officeart/2005/8/layout/default"/>
    <dgm:cxn modelId="{32A9079A-611A-4568-91B1-1646BB48C849}" type="presParOf" srcId="{E7FB178E-788C-4856-A42C-23CD43C4F48D}" destId="{800CB3FB-EBB2-4049-BD06-3A7536F45A4F}" srcOrd="6" destOrd="0" presId="urn:microsoft.com/office/officeart/2005/8/layout/default"/>
    <dgm:cxn modelId="{FB71121F-C0F7-4AA5-8645-FBD3F6B01F1E}" type="presParOf" srcId="{E7FB178E-788C-4856-A42C-23CD43C4F48D}" destId="{8640CE26-E5B9-4094-99EB-0249015BC0CD}" srcOrd="7" destOrd="0" presId="urn:microsoft.com/office/officeart/2005/8/layout/default"/>
    <dgm:cxn modelId="{1E97844B-D3C5-41BC-8F59-AFA09E99A922}" type="presParOf" srcId="{E7FB178E-788C-4856-A42C-23CD43C4F48D}" destId="{919A57B7-DA4A-4C2C-AE3D-E1EEED5DA2C6}" srcOrd="8" destOrd="0" presId="urn:microsoft.com/office/officeart/2005/8/layout/default"/>
    <dgm:cxn modelId="{0F329450-7989-454F-A3B6-88177B4EC640}" type="presParOf" srcId="{E7FB178E-788C-4856-A42C-23CD43C4F48D}" destId="{E5EDD391-F3E5-4744-93FD-FCD9FBDA9E52}" srcOrd="9" destOrd="0" presId="urn:microsoft.com/office/officeart/2005/8/layout/default"/>
    <dgm:cxn modelId="{5C62601A-CCCB-4CC5-9B14-8ECFBB775B39}" type="presParOf" srcId="{E7FB178E-788C-4856-A42C-23CD43C4F48D}" destId="{0B734B30-3D70-4723-92ED-CF160B7B2BD6}"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35D415-9E27-44AE-B99B-C65A56EDAD54}" type="datetimeFigureOut">
              <a:rPr lang="en-US" smtClean="0"/>
              <a:t>2023-04-03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416082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35D415-9E27-44AE-B99B-C65A56EDAD54}" type="datetimeFigureOut">
              <a:rPr lang="en-US" smtClean="0"/>
              <a:t>2023-04-03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188557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35D415-9E27-44AE-B99B-C65A56EDAD54}" type="datetimeFigureOut">
              <a:rPr lang="en-US" smtClean="0"/>
              <a:t>2023-04-03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2095714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35D415-9E27-44AE-B99B-C65A56EDAD54}" type="datetimeFigureOut">
              <a:rPr lang="en-US" smtClean="0"/>
              <a:t>2023-04-03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211178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35D415-9E27-44AE-B99B-C65A56EDAD54}" type="datetimeFigureOut">
              <a:rPr lang="en-US" smtClean="0"/>
              <a:t>2023-04-03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191170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35D415-9E27-44AE-B99B-C65A56EDAD54}" type="datetimeFigureOut">
              <a:rPr lang="en-US" smtClean="0"/>
              <a:t>2023-04-03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3687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35D415-9E27-44AE-B99B-C65A56EDAD54}" type="datetimeFigureOut">
              <a:rPr lang="en-US" smtClean="0"/>
              <a:t>2023-04-03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4030732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35D415-9E27-44AE-B99B-C65A56EDAD54}" type="datetimeFigureOut">
              <a:rPr lang="en-US" smtClean="0"/>
              <a:t>2023-04-03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402131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5D415-9E27-44AE-B99B-C65A56EDAD54}" type="datetimeFigureOut">
              <a:rPr lang="en-US" smtClean="0"/>
              <a:t>2023-04-03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1232812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5D415-9E27-44AE-B99B-C65A56EDAD54}" type="datetimeFigureOut">
              <a:rPr lang="en-US" smtClean="0"/>
              <a:t>2023-04-03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159641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5D415-9E27-44AE-B99B-C65A56EDAD54}" type="datetimeFigureOut">
              <a:rPr lang="en-US" smtClean="0"/>
              <a:t>2023-04-03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21032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5D415-9E27-44AE-B99B-C65A56EDAD54}" type="datetimeFigureOut">
              <a:rPr lang="en-US" smtClean="0"/>
              <a:t>2023-04-03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A061B0-5FD0-4564-AB6E-5DA72C1094D0}" type="slidenum">
              <a:rPr lang="en-US" smtClean="0"/>
              <a:t>‹#›</a:t>
            </a:fld>
            <a:endParaRPr lang="en-US"/>
          </a:p>
        </p:txBody>
      </p:sp>
    </p:spTree>
    <p:extLst>
      <p:ext uri="{BB962C8B-B14F-4D97-AF65-F5344CB8AC3E}">
        <p14:creationId xmlns:p14="http://schemas.microsoft.com/office/powerpoint/2010/main" val="2368223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7.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Excel_Worksheet2.xlsx"/><Relationship Id="rId5" Type="http://schemas.openxmlformats.org/officeDocument/2006/relationships/image" Target="../media/image18.emf"/><Relationship Id="rId4" Type="http://schemas.openxmlformats.org/officeDocument/2006/relationships/package" Target="../embeddings/Microsoft_Excel_Worksheet1.xlsx"/></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7.emf"/><Relationship Id="rId4" Type="http://schemas.openxmlformats.org/officeDocument/2006/relationships/package" Target="../embeddings/Microsoft_Excel_Worksheet3.xlsx"/></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4"/>
          <p:cNvSpPr txBox="1">
            <a:spLocks noGrp="1"/>
          </p:cNvSpPr>
          <p:nvPr>
            <p:ph type="title"/>
          </p:nvPr>
        </p:nvSpPr>
        <p:spPr>
          <a:xfrm>
            <a:off x="867398" y="1833005"/>
            <a:ext cx="10515600" cy="1615827"/>
          </a:xfrm>
          <a:prstGeom prst="rect">
            <a:avLst/>
          </a:prstGeom>
          <a:noFill/>
        </p:spPr>
        <p:txBody>
          <a:bodyPr wrap="square" rtlCol="0">
            <a:spAutoFit/>
          </a:bodyPr>
          <a:lstStyle/>
          <a:p>
            <a:pPr algn="l"/>
            <a:r>
              <a:rPr lang="en-US" sz="11000" b="1" dirty="0" smtClean="0">
                <a:latin typeface="Bahnschrift Light" panose="020B0502040204020203" pitchFamily="34" charset="0"/>
              </a:rPr>
              <a:t>WELCOME</a:t>
            </a:r>
            <a:endParaRPr lang="en-ZA" sz="11000" b="1" dirty="0">
              <a:solidFill>
                <a:schemeClr val="tx1">
                  <a:lumMod val="75000"/>
                  <a:lumOff val="25000"/>
                </a:schemeClr>
              </a:solidFill>
              <a:latin typeface="Bahnschrift SemiLight" panose="020B0502040204020203" pitchFamily="34" charset="0"/>
            </a:endParaRPr>
          </a:p>
        </p:txBody>
      </p:sp>
      <p:sp>
        <p:nvSpPr>
          <p:cNvPr id="21" name="Rectangle 20"/>
          <p:cNvSpPr/>
          <p:nvPr/>
        </p:nvSpPr>
        <p:spPr>
          <a:xfrm>
            <a:off x="2245409" y="3438637"/>
            <a:ext cx="8676116" cy="1569660"/>
          </a:xfrm>
          <a:prstGeom prst="rect">
            <a:avLst/>
          </a:prstGeom>
        </p:spPr>
        <p:txBody>
          <a:bodyPr wrap="square">
            <a:spAutoFit/>
          </a:bodyPr>
          <a:lstStyle/>
          <a:p>
            <a:r>
              <a:rPr lang="en-US" sz="3200" dirty="0">
                <a:solidFill>
                  <a:schemeClr val="tx1">
                    <a:lumMod val="75000"/>
                    <a:lumOff val="25000"/>
                  </a:schemeClr>
                </a:solidFill>
                <a:latin typeface="Bahnschrift" panose="020B0502040204020203" pitchFamily="34" charset="0"/>
                <a:cs typeface="Segoe UI" panose="020B0502040204020203" pitchFamily="34" charset="0"/>
              </a:rPr>
              <a:t>We are waiting a few minutes for more individuals to join.  We will start promptly at 09:10</a:t>
            </a:r>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a:t>
            </a:r>
            <a:endParaRPr lang="en-US" sz="3200" dirty="0"/>
          </a:p>
        </p:txBody>
      </p:sp>
      <p:sp>
        <p:nvSpPr>
          <p:cNvPr id="22" name="Subtitle 2"/>
          <p:cNvSpPr txBox="1">
            <a:spLocks/>
          </p:cNvSpPr>
          <p:nvPr/>
        </p:nvSpPr>
        <p:spPr>
          <a:xfrm>
            <a:off x="4563454" y="6351987"/>
            <a:ext cx="6819544" cy="50601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South Africa Works </a:t>
            </a:r>
            <a:r>
              <a:rPr lang="en-US" sz="1400"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because of </a:t>
            </a:r>
            <a:r>
              <a:rPr lang="en-US"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Public Works</a:t>
            </a:r>
            <a:endParaRPr lang="en-US" b="1" dirty="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endParaRPr>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792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14" name="Rectangle 13"/>
          <p:cNvSpPr/>
          <p:nvPr/>
        </p:nvSpPr>
        <p:spPr>
          <a:xfrm>
            <a:off x="1362481" y="1051132"/>
            <a:ext cx="9476296" cy="415325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1750">
            <a:solidFill>
              <a:srgbClr val="233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u="sng" dirty="0" smtClean="0">
                <a:solidFill>
                  <a:schemeClr val="tx1">
                    <a:lumMod val="85000"/>
                    <a:lumOff val="15000"/>
                  </a:schemeClr>
                </a:solidFill>
                <a:latin typeface="Bahnschrift Light" panose="020B0502040204020203" pitchFamily="34" charset="0"/>
              </a:rPr>
              <a:t>In the following example:</a:t>
            </a:r>
            <a:r>
              <a:rPr lang="en-US" sz="3600" b="1" i="1" dirty="0" smtClean="0">
                <a:solidFill>
                  <a:schemeClr val="tx1">
                    <a:lumMod val="85000"/>
                    <a:lumOff val="15000"/>
                  </a:schemeClr>
                </a:solidFill>
                <a:latin typeface="Bahnschrift Light" panose="020B0502040204020203" pitchFamily="34" charset="0"/>
              </a:rPr>
              <a:t> </a:t>
            </a:r>
            <a:br>
              <a:rPr lang="en-US" sz="3600" b="1" i="1" dirty="0" smtClean="0">
                <a:solidFill>
                  <a:schemeClr val="tx1">
                    <a:lumMod val="85000"/>
                    <a:lumOff val="15000"/>
                  </a:schemeClr>
                </a:solidFill>
                <a:latin typeface="Bahnschrift Light" panose="020B0502040204020203" pitchFamily="34" charset="0"/>
              </a:rPr>
            </a:br>
            <a:r>
              <a:rPr lang="en-US" sz="3600" dirty="0" smtClean="0">
                <a:solidFill>
                  <a:schemeClr val="tx1">
                    <a:lumMod val="85000"/>
                    <a:lumOff val="15000"/>
                  </a:schemeClr>
                </a:solidFill>
                <a:latin typeface="Bahnschrift Light" panose="020B0502040204020203" pitchFamily="34" charset="0"/>
              </a:rPr>
              <a:t>All characters appearing in this work are fictitious. Any resemblance to real persons is purely coincidental.  This is merely an example used to explain the thinking process used to create day-to-day maintenance provisions and accruals.  </a:t>
            </a:r>
          </a:p>
        </p:txBody>
      </p:sp>
    </p:spTree>
    <p:extLst>
      <p:ext uri="{BB962C8B-B14F-4D97-AF65-F5344CB8AC3E}">
        <p14:creationId xmlns:p14="http://schemas.microsoft.com/office/powerpoint/2010/main" val="1892471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76938" y="4986597"/>
            <a:ext cx="3689506" cy="1871403"/>
          </a:xfrm>
          <a:prstGeom prst="rect">
            <a:avLst/>
          </a:prstGeom>
        </p:spPr>
      </p:pic>
      <p:sp>
        <p:nvSpPr>
          <p:cNvPr id="19" name="Rectangle 18"/>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tx1"/>
                </a:solidFill>
                <a:latin typeface="Bahnschrift" panose="020B0502040204020203" pitchFamily="34" charset="0"/>
                <a:cs typeface="Segoe UI" panose="020B0502040204020203" pitchFamily="34" charset="0"/>
              </a:rPr>
              <a:t>2.1 </a:t>
            </a:r>
            <a:r>
              <a:rPr lang="en-US" sz="3600" dirty="0">
                <a:solidFill>
                  <a:schemeClr val="tx1"/>
                </a:solidFill>
                <a:latin typeface="Bahnschrift" panose="020B0502040204020203" pitchFamily="34" charset="0"/>
                <a:cs typeface="Segoe UI" panose="020B0502040204020203" pitchFamily="34" charset="0"/>
              </a:rPr>
              <a:t>DAY-TO-DAY MAINTENANCE - EXAMPLE</a:t>
            </a:r>
            <a:endParaRPr lang="en-US" sz="36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9062324" y="5759865"/>
            <a:ext cx="1956855" cy="786198"/>
          </a:xfrm>
          <a:prstGeom prst="rect">
            <a:avLst/>
          </a:prstGeom>
        </p:spPr>
      </p:pic>
      <p:sp>
        <p:nvSpPr>
          <p:cNvPr id="18" name="TextBox 17"/>
          <p:cNvSpPr txBox="1"/>
          <p:nvPr/>
        </p:nvSpPr>
        <p:spPr>
          <a:xfrm>
            <a:off x="864250" y="1091134"/>
            <a:ext cx="10429775" cy="4801314"/>
          </a:xfrm>
          <a:prstGeom prst="rect">
            <a:avLst/>
          </a:prstGeom>
          <a:noFill/>
        </p:spPr>
        <p:txBody>
          <a:bodyPr wrap="square" rtlCol="0">
            <a:spAutoFit/>
          </a:bodyPr>
          <a:lstStyle/>
          <a:p>
            <a:pPr algn="just"/>
            <a:r>
              <a:rPr lang="en-GB" dirty="0" smtClean="0">
                <a:solidFill>
                  <a:schemeClr val="accent6">
                    <a:lumMod val="50000"/>
                  </a:schemeClr>
                </a:solidFill>
                <a:latin typeface="Bahnschrift" panose="020B0502040204020203" pitchFamily="34" charset="0"/>
              </a:rPr>
              <a:t>I have a friend, Khaya – who has a full-time job as a an engineer, but over the past few years she has started to pursue options on creating additional income streams as she really wants to increase her travels, but her salary is not sufficient in pursuing this dream on its own.</a:t>
            </a:r>
          </a:p>
          <a:p>
            <a:endParaRPr lang="en-US" dirty="0" smtClean="0">
              <a:solidFill>
                <a:schemeClr val="accent6">
                  <a:lumMod val="50000"/>
                </a:schemeClr>
              </a:solidFill>
              <a:latin typeface="Bahnschrift" panose="020B0502040204020203" pitchFamily="34" charset="0"/>
            </a:endParaRPr>
          </a:p>
          <a:p>
            <a:pPr algn="just"/>
            <a:r>
              <a:rPr lang="en-GB" dirty="0" smtClean="0">
                <a:solidFill>
                  <a:schemeClr val="accent6">
                    <a:lumMod val="50000"/>
                  </a:schemeClr>
                </a:solidFill>
                <a:latin typeface="Bahnschrift" panose="020B0502040204020203" pitchFamily="34" charset="0"/>
              </a:rPr>
              <a:t>Khaya</a:t>
            </a:r>
            <a:r>
              <a:rPr lang="en-GB" dirty="0">
                <a:solidFill>
                  <a:schemeClr val="accent6">
                    <a:lumMod val="50000"/>
                  </a:schemeClr>
                </a:solidFill>
                <a:latin typeface="Bahnschrift" panose="020B0502040204020203" pitchFamily="34" charset="0"/>
              </a:rPr>
              <a:t> </a:t>
            </a:r>
            <a:r>
              <a:rPr lang="en-GB" dirty="0" smtClean="0">
                <a:solidFill>
                  <a:schemeClr val="accent6">
                    <a:lumMod val="50000"/>
                  </a:schemeClr>
                </a:solidFill>
                <a:latin typeface="Bahnschrift" panose="020B0502040204020203" pitchFamily="34" charset="0"/>
              </a:rPr>
              <a:t>asked me to assist her in co</a:t>
            </a:r>
            <a:r>
              <a:rPr lang="en-US" dirty="0" smtClean="0">
                <a:solidFill>
                  <a:schemeClr val="accent6">
                    <a:lumMod val="50000"/>
                  </a:schemeClr>
                </a:solidFill>
                <a:latin typeface="Bahnschrift" panose="020B0502040204020203" pitchFamily="34" charset="0"/>
              </a:rPr>
              <a:t>mpiling a of AFS for her own personal financial use as she does not have a background or experience in financial reporting and she is of the opinion that this type of analysis would greatly assist her in getting control of her finances and to be able to track her progress of reaching her dreams of becoming a globetrotter. </a:t>
            </a:r>
          </a:p>
          <a:p>
            <a:endParaRPr lang="en-US" dirty="0" smtClean="0">
              <a:solidFill>
                <a:schemeClr val="accent6">
                  <a:lumMod val="50000"/>
                </a:schemeClr>
              </a:solidFill>
              <a:latin typeface="Bahnschrift" panose="020B0502040204020203" pitchFamily="34" charset="0"/>
            </a:endParaRPr>
          </a:p>
          <a:p>
            <a:pPr algn="just"/>
            <a:r>
              <a:rPr lang="en-US" dirty="0" smtClean="0">
                <a:solidFill>
                  <a:schemeClr val="accent6">
                    <a:lumMod val="50000"/>
                  </a:schemeClr>
                </a:solidFill>
                <a:latin typeface="Bahnschrift" panose="020B0502040204020203" pitchFamily="34" charset="0"/>
              </a:rPr>
              <a:t>Very eager to assist someone in such a bold step in improving their quality of life, I suggested we start off with the Statement of Financial Position (Balance Sheet) and look for the information we need to compile it.</a:t>
            </a:r>
          </a:p>
          <a:p>
            <a:endParaRPr lang="en-US" dirty="0" smtClean="0">
              <a:solidFill>
                <a:schemeClr val="accent6">
                  <a:lumMod val="50000"/>
                </a:schemeClr>
              </a:solidFill>
              <a:latin typeface="Bahnschrift" panose="020B0502040204020203" pitchFamily="34" charset="0"/>
            </a:endParaRPr>
          </a:p>
          <a:p>
            <a:r>
              <a:rPr lang="en-US" dirty="0" smtClean="0">
                <a:solidFill>
                  <a:schemeClr val="accent6">
                    <a:lumMod val="50000"/>
                  </a:schemeClr>
                </a:solidFill>
                <a:latin typeface="Bahnschrift" panose="020B0502040204020203" pitchFamily="34" charset="0"/>
              </a:rPr>
              <a:t>The </a:t>
            </a:r>
            <a:r>
              <a:rPr lang="en-US" b="1" u="sng" dirty="0" smtClean="0">
                <a:solidFill>
                  <a:schemeClr val="accent6">
                    <a:lumMod val="50000"/>
                  </a:schemeClr>
                </a:solidFill>
                <a:latin typeface="Bahnschrift" panose="020B0502040204020203" pitchFamily="34" charset="0"/>
              </a:rPr>
              <a:t>Statement of Financial </a:t>
            </a:r>
            <a:r>
              <a:rPr lang="en-US" b="1" u="sng" dirty="0">
                <a:solidFill>
                  <a:schemeClr val="accent6">
                    <a:lumMod val="50000"/>
                  </a:schemeClr>
                </a:solidFill>
                <a:latin typeface="Bahnschrift" panose="020B0502040204020203" pitchFamily="34" charset="0"/>
              </a:rPr>
              <a:t>P</a:t>
            </a:r>
            <a:r>
              <a:rPr lang="en-US" b="1" u="sng" dirty="0" smtClean="0">
                <a:solidFill>
                  <a:schemeClr val="accent6">
                    <a:lumMod val="50000"/>
                  </a:schemeClr>
                </a:solidFill>
                <a:latin typeface="Bahnschrift" panose="020B0502040204020203" pitchFamily="34" charset="0"/>
              </a:rPr>
              <a:t>osition</a:t>
            </a:r>
            <a:r>
              <a:rPr lang="en-US" dirty="0" smtClean="0">
                <a:solidFill>
                  <a:schemeClr val="accent6">
                    <a:lumMod val="50000"/>
                  </a:schemeClr>
                </a:solidFill>
                <a:latin typeface="Bahnschrift" panose="020B0502040204020203" pitchFamily="34" charset="0"/>
              </a:rPr>
              <a:t> is commonly used to assess the position of a business in terms of financial stability and potential risk. A typical statement is likely to include a snapshot of a business's: assets, liabilities and equity (what remains of </a:t>
            </a:r>
            <a:br>
              <a:rPr lang="en-US" dirty="0" smtClean="0">
                <a:solidFill>
                  <a:schemeClr val="accent6">
                    <a:lumMod val="50000"/>
                  </a:schemeClr>
                </a:solidFill>
                <a:latin typeface="Bahnschrift" panose="020B0502040204020203" pitchFamily="34" charset="0"/>
              </a:rPr>
            </a:br>
            <a:r>
              <a:rPr lang="en-US" dirty="0" smtClean="0">
                <a:solidFill>
                  <a:schemeClr val="accent6">
                    <a:lumMod val="50000"/>
                  </a:schemeClr>
                </a:solidFill>
                <a:latin typeface="Bahnschrift" panose="020B0502040204020203" pitchFamily="34" charset="0"/>
              </a:rPr>
              <a:t>assets after deducting liabilities).</a:t>
            </a:r>
            <a:endParaRPr lang="en-US" dirty="0">
              <a:solidFill>
                <a:schemeClr val="accent6">
                  <a:lumMod val="50000"/>
                </a:schemeClr>
              </a:solidFill>
              <a:latin typeface="Bahnschrift" panose="020B0502040204020203" pitchFamily="34" charset="0"/>
            </a:endParaRPr>
          </a:p>
        </p:txBody>
      </p:sp>
    </p:spTree>
    <p:extLst>
      <p:ext uri="{BB962C8B-B14F-4D97-AF65-F5344CB8AC3E}">
        <p14:creationId xmlns:p14="http://schemas.microsoft.com/office/powerpoint/2010/main" val="726199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tx1"/>
                </a:solidFill>
                <a:latin typeface="Bahnschrift" panose="020B0502040204020203" pitchFamily="34" charset="0"/>
                <a:cs typeface="Segoe UI" panose="020B0502040204020203" pitchFamily="34" charset="0"/>
              </a:rPr>
              <a:t>2.1 </a:t>
            </a:r>
            <a:r>
              <a:rPr lang="en-US" sz="3600" dirty="0">
                <a:solidFill>
                  <a:schemeClr val="tx1"/>
                </a:solidFill>
                <a:latin typeface="Bahnschrift" panose="020B0502040204020203" pitchFamily="34" charset="0"/>
                <a:cs typeface="Segoe UI" panose="020B0502040204020203" pitchFamily="34" charset="0"/>
              </a:rPr>
              <a:t>DAY-TO-DAY MAINTENANCE - EXAMPLE</a:t>
            </a:r>
            <a:endParaRPr lang="en-US" sz="36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graphicFrame>
        <p:nvGraphicFramePr>
          <p:cNvPr id="14" name="Diagram 13"/>
          <p:cNvGraphicFramePr/>
          <p:nvPr>
            <p:extLst>
              <p:ext uri="{D42A27DB-BD31-4B8C-83A1-F6EECF244321}">
                <p14:modId xmlns:p14="http://schemas.microsoft.com/office/powerpoint/2010/main" val="3643972218"/>
              </p:ext>
            </p:extLst>
          </p:nvPr>
        </p:nvGraphicFramePr>
        <p:xfrm>
          <a:off x="1361463" y="1560212"/>
          <a:ext cx="9245577" cy="43208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7643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tx1"/>
                </a:solidFill>
                <a:latin typeface="Bahnschrift" panose="020B0502040204020203" pitchFamily="34" charset="0"/>
                <a:cs typeface="Segoe UI" panose="020B0502040204020203" pitchFamily="34" charset="0"/>
              </a:rPr>
              <a:t>2.1 </a:t>
            </a:r>
            <a:r>
              <a:rPr lang="en-US" sz="3600" dirty="0">
                <a:solidFill>
                  <a:schemeClr val="tx1"/>
                </a:solidFill>
                <a:latin typeface="Bahnschrift" panose="020B0502040204020203" pitchFamily="34" charset="0"/>
                <a:cs typeface="Segoe UI" panose="020B0502040204020203" pitchFamily="34" charset="0"/>
              </a:rPr>
              <a:t>DAY-TO-DAY MAINTENANCE - EXAMPLE</a:t>
            </a:r>
            <a:endParaRPr lang="en-US" sz="36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pic>
        <p:nvPicPr>
          <p:cNvPr id="2" name="Picture 1"/>
          <p:cNvPicPr>
            <a:picLocks noChangeAspect="1"/>
          </p:cNvPicPr>
          <p:nvPr/>
        </p:nvPicPr>
        <p:blipFill>
          <a:blip r:embed="rId3"/>
          <a:stretch>
            <a:fillRect/>
          </a:stretch>
        </p:blipFill>
        <p:spPr>
          <a:xfrm>
            <a:off x="1555002" y="1017650"/>
            <a:ext cx="5062892" cy="5423301"/>
          </a:xfrm>
          <a:prstGeom prst="rect">
            <a:avLst/>
          </a:prstGeom>
        </p:spPr>
      </p:pic>
      <p:sp>
        <p:nvSpPr>
          <p:cNvPr id="3" name="Left Arrow 2"/>
          <p:cNvSpPr/>
          <p:nvPr/>
        </p:nvSpPr>
        <p:spPr>
          <a:xfrm>
            <a:off x="6990104" y="5529114"/>
            <a:ext cx="1623701" cy="1016949"/>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Liabilities</a:t>
            </a:r>
            <a:endParaRPr lang="en-US" dirty="0"/>
          </a:p>
        </p:txBody>
      </p:sp>
      <p:sp>
        <p:nvSpPr>
          <p:cNvPr id="20" name="Left Arrow 19"/>
          <p:cNvSpPr/>
          <p:nvPr/>
        </p:nvSpPr>
        <p:spPr>
          <a:xfrm>
            <a:off x="6827267" y="3367041"/>
            <a:ext cx="1623701" cy="1016949"/>
          </a:xfrm>
          <a:prstGeom prst="lef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Assets</a:t>
            </a:r>
            <a:endParaRPr lang="en-US" dirty="0"/>
          </a:p>
        </p:txBody>
      </p:sp>
      <p:sp>
        <p:nvSpPr>
          <p:cNvPr id="7" name="Rectangle 6"/>
          <p:cNvSpPr/>
          <p:nvPr/>
        </p:nvSpPr>
        <p:spPr>
          <a:xfrm>
            <a:off x="1615155" y="3768694"/>
            <a:ext cx="4992059" cy="213645"/>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605295" y="2072706"/>
            <a:ext cx="462788" cy="226114"/>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612039" y="3982339"/>
            <a:ext cx="575683" cy="196554"/>
          </a:xfrm>
          <a:prstGeom prst="rect">
            <a:avLst/>
          </a:prstGeom>
          <a:noFill/>
          <a:ln w="57150">
            <a:solidFill>
              <a:srgbClr val="A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635696" y="5970497"/>
            <a:ext cx="4992059" cy="213645"/>
          </a:xfrm>
          <a:prstGeom prst="rect">
            <a:avLst/>
          </a:prstGeom>
          <a:noFill/>
          <a:ln w="57150">
            <a:solidFill>
              <a:srgbClr val="A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35696" y="6167051"/>
            <a:ext cx="4992059" cy="213645"/>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3737718" y="5838556"/>
            <a:ext cx="1435693" cy="915115"/>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Equity</a:t>
            </a:r>
            <a:endParaRPr lang="en-US" dirty="0"/>
          </a:p>
        </p:txBody>
      </p:sp>
      <p:pic>
        <p:nvPicPr>
          <p:cNvPr id="8" name="Picture 7"/>
          <p:cNvPicPr>
            <a:picLocks noChangeAspect="1"/>
          </p:cNvPicPr>
          <p:nvPr/>
        </p:nvPicPr>
        <p:blipFill>
          <a:blip r:embed="rId4"/>
          <a:stretch>
            <a:fillRect/>
          </a:stretch>
        </p:blipFill>
        <p:spPr>
          <a:xfrm rot="1291241">
            <a:off x="9281366" y="1284444"/>
            <a:ext cx="1844715" cy="2052989"/>
          </a:xfrm>
          <a:prstGeom prst="rect">
            <a:avLst/>
          </a:prstGeom>
        </p:spPr>
      </p:pic>
    </p:spTree>
    <p:extLst>
      <p:ext uri="{BB962C8B-B14F-4D97-AF65-F5344CB8AC3E}">
        <p14:creationId xmlns:p14="http://schemas.microsoft.com/office/powerpoint/2010/main" val="168919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537533" y="4656085"/>
            <a:ext cx="2524951" cy="2212879"/>
          </a:xfrm>
          <a:prstGeom prst="rect">
            <a:avLst/>
          </a:prstGeom>
        </p:spPr>
      </p:pic>
      <p:sp>
        <p:nvSpPr>
          <p:cNvPr id="22" name="Rectangle 21"/>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tx1"/>
                </a:solidFill>
                <a:latin typeface="Bahnschrift" panose="020B0502040204020203" pitchFamily="34" charset="0"/>
                <a:cs typeface="Segoe UI" panose="020B0502040204020203" pitchFamily="34" charset="0"/>
              </a:rPr>
              <a:t>2.1 </a:t>
            </a:r>
            <a:r>
              <a:rPr lang="en-US" sz="3600" dirty="0">
                <a:solidFill>
                  <a:schemeClr val="tx1"/>
                </a:solidFill>
                <a:latin typeface="Bahnschrift" panose="020B0502040204020203" pitchFamily="34" charset="0"/>
                <a:cs typeface="Segoe UI" panose="020B0502040204020203" pitchFamily="34" charset="0"/>
              </a:rPr>
              <a:t>DAY-TO-DAY MAINTENANCE - EXAMPLE</a:t>
            </a:r>
            <a:endParaRPr lang="en-US" sz="36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9062324" y="5759865"/>
            <a:ext cx="1956855" cy="786198"/>
          </a:xfrm>
          <a:prstGeom prst="rect">
            <a:avLst/>
          </a:prstGeom>
        </p:spPr>
      </p:pic>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sp>
        <p:nvSpPr>
          <p:cNvPr id="30" name="Rectangle 29"/>
          <p:cNvSpPr/>
          <p:nvPr/>
        </p:nvSpPr>
        <p:spPr>
          <a:xfrm>
            <a:off x="940037" y="1269022"/>
            <a:ext cx="10298185" cy="4524315"/>
          </a:xfrm>
          <a:prstGeom prst="rect">
            <a:avLst/>
          </a:prstGeom>
        </p:spPr>
        <p:txBody>
          <a:bodyPr wrap="square">
            <a:spAutoFit/>
          </a:bodyPr>
          <a:lstStyle/>
          <a:p>
            <a:r>
              <a:rPr lang="en-US" dirty="0" smtClean="0">
                <a:latin typeface="Bahnschrift" panose="020B0502040204020203" pitchFamily="34" charset="0"/>
              </a:rPr>
              <a:t>Khaya purchased </a:t>
            </a:r>
            <a:r>
              <a:rPr lang="en-US" dirty="0">
                <a:latin typeface="Bahnschrift" panose="020B0502040204020203" pitchFamily="34" charset="0"/>
              </a:rPr>
              <a:t>an office building a few years ago as an investment property.  Until </a:t>
            </a:r>
            <a:r>
              <a:rPr lang="en-US" dirty="0" smtClean="0">
                <a:latin typeface="Bahnschrift" panose="020B0502040204020203" pitchFamily="34" charset="0"/>
              </a:rPr>
              <a:t>November 2022 she leased </a:t>
            </a:r>
            <a:r>
              <a:rPr lang="en-US" dirty="0">
                <a:latin typeface="Bahnschrift" panose="020B0502040204020203" pitchFamily="34" charset="0"/>
              </a:rPr>
              <a:t>it to a lawyers office who used it as a call center and walk-in helpdesk.  </a:t>
            </a:r>
          </a:p>
          <a:p>
            <a:endParaRPr lang="en-US" dirty="0">
              <a:latin typeface="Bahnschrift" panose="020B0502040204020203" pitchFamily="34" charset="0"/>
            </a:endParaRPr>
          </a:p>
          <a:p>
            <a:r>
              <a:rPr lang="en-US" dirty="0">
                <a:latin typeface="Bahnschrift" panose="020B0502040204020203" pitchFamily="34" charset="0"/>
              </a:rPr>
              <a:t>However due to the COVID 19 pandemic, the lawyers could no longer continue operations as they had with the walk-in helpdesks and they also let the call center operate remotely from home and accordingly they had to give up the </a:t>
            </a:r>
            <a:r>
              <a:rPr lang="en-US" dirty="0" smtClean="0">
                <a:latin typeface="Bahnschrift" panose="020B0502040204020203" pitchFamily="34" charset="0"/>
              </a:rPr>
              <a:t>lease </a:t>
            </a:r>
            <a:r>
              <a:rPr lang="en-US" dirty="0">
                <a:latin typeface="Bahnschrift" panose="020B0502040204020203" pitchFamily="34" charset="0"/>
              </a:rPr>
              <a:t>of the office building.  </a:t>
            </a:r>
          </a:p>
          <a:p>
            <a:endParaRPr lang="en-US" dirty="0">
              <a:latin typeface="Bahnschrift" panose="020B0502040204020203" pitchFamily="34" charset="0"/>
            </a:endParaRPr>
          </a:p>
          <a:p>
            <a:r>
              <a:rPr lang="en-US" dirty="0" smtClean="0">
                <a:latin typeface="Bahnschrift" panose="020B0502040204020203" pitchFamily="34" charset="0"/>
              </a:rPr>
              <a:t>Khaya was </a:t>
            </a:r>
            <a:r>
              <a:rPr lang="en-US" dirty="0">
                <a:latin typeface="Bahnschrift" panose="020B0502040204020203" pitchFamily="34" charset="0"/>
              </a:rPr>
              <a:t>tired of the volume of visitors to the office building, the maintenance it led to and the increased risks.  So </a:t>
            </a:r>
            <a:r>
              <a:rPr lang="en-US" dirty="0" smtClean="0">
                <a:latin typeface="Bahnschrift" panose="020B0502040204020203" pitchFamily="34" charset="0"/>
              </a:rPr>
              <a:t>she </a:t>
            </a:r>
            <a:r>
              <a:rPr lang="en-US" dirty="0">
                <a:latin typeface="Bahnschrift" panose="020B0502040204020203" pitchFamily="34" charset="0"/>
              </a:rPr>
              <a:t>has been in contact with an Architect friend of </a:t>
            </a:r>
            <a:r>
              <a:rPr lang="en-US" dirty="0" smtClean="0">
                <a:latin typeface="Bahnschrift" panose="020B0502040204020203" pitchFamily="34" charset="0"/>
              </a:rPr>
              <a:t>hers </a:t>
            </a:r>
            <a:r>
              <a:rPr lang="en-US" dirty="0">
                <a:latin typeface="Bahnschrift" panose="020B0502040204020203" pitchFamily="34" charset="0"/>
              </a:rPr>
              <a:t>to take up occupation in the building.  In order to </a:t>
            </a:r>
            <a:r>
              <a:rPr lang="en-US" dirty="0" smtClean="0">
                <a:latin typeface="Bahnschrift" panose="020B0502040204020203" pitchFamily="34" charset="0"/>
              </a:rPr>
              <a:t>satisfy this new tenant, Khaya had to </a:t>
            </a:r>
            <a:r>
              <a:rPr lang="en-US" dirty="0">
                <a:latin typeface="Bahnschrift" panose="020B0502040204020203" pitchFamily="34" charset="0"/>
              </a:rPr>
              <a:t>do some upgrades and </a:t>
            </a:r>
            <a:r>
              <a:rPr lang="en-US" dirty="0" smtClean="0">
                <a:latin typeface="Bahnschrift" panose="020B0502040204020203" pitchFamily="34" charset="0"/>
              </a:rPr>
              <a:t>renovations </a:t>
            </a:r>
            <a:r>
              <a:rPr lang="en-US" dirty="0">
                <a:latin typeface="Bahnschrift" panose="020B0502040204020203" pitchFamily="34" charset="0"/>
              </a:rPr>
              <a:t>on the </a:t>
            </a:r>
            <a:r>
              <a:rPr lang="en-US" dirty="0" smtClean="0">
                <a:latin typeface="Bahnschrift" panose="020B0502040204020203" pitchFamily="34" charset="0"/>
              </a:rPr>
              <a:t>building, including:</a:t>
            </a:r>
            <a:endParaRPr lang="en-US" dirty="0">
              <a:latin typeface="Bahnschrift" panose="020B0502040204020203" pitchFamily="34" charset="0"/>
            </a:endParaRPr>
          </a:p>
          <a:p>
            <a:r>
              <a:rPr lang="en-US" dirty="0">
                <a:latin typeface="Bahnschrift" panose="020B0502040204020203" pitchFamily="34" charset="0"/>
              </a:rPr>
              <a:t>-    </a:t>
            </a:r>
            <a:r>
              <a:rPr lang="en-US" dirty="0" smtClean="0">
                <a:latin typeface="Bahnschrift" panose="020B0502040204020203" pitchFamily="34" charset="0"/>
              </a:rPr>
              <a:t>Fixing </a:t>
            </a:r>
            <a:r>
              <a:rPr lang="en-US" dirty="0">
                <a:latin typeface="Bahnschrift" panose="020B0502040204020203" pitchFamily="34" charset="0"/>
              </a:rPr>
              <a:t>one of the 3 toilets that hasn’t been in working order for many years</a:t>
            </a:r>
          </a:p>
          <a:p>
            <a:pPr marL="342900" indent="-342900">
              <a:buFontTx/>
              <a:buChar char="-"/>
            </a:pPr>
            <a:r>
              <a:rPr lang="en-US" dirty="0">
                <a:latin typeface="Bahnschrift" panose="020B0502040204020203" pitchFamily="34" charset="0"/>
              </a:rPr>
              <a:t>Repainting the offices</a:t>
            </a:r>
          </a:p>
          <a:p>
            <a:pPr marL="342900" indent="-342900">
              <a:buFontTx/>
              <a:buChar char="-"/>
            </a:pPr>
            <a:r>
              <a:rPr lang="en-US" dirty="0">
                <a:latin typeface="Bahnschrift" panose="020B0502040204020203" pitchFamily="34" charset="0"/>
              </a:rPr>
              <a:t>Upgrading the gardening and </a:t>
            </a:r>
            <a:r>
              <a:rPr lang="en-US" dirty="0" smtClean="0">
                <a:latin typeface="Bahnschrift" panose="020B0502040204020203" pitchFamily="34" charset="0"/>
              </a:rPr>
              <a:t>landscaping </a:t>
            </a:r>
          </a:p>
          <a:p>
            <a:pPr marL="342900" indent="-342900">
              <a:buFontTx/>
              <a:buChar char="-"/>
            </a:pPr>
            <a:r>
              <a:rPr lang="en-GB" dirty="0" smtClean="0">
                <a:latin typeface="Bahnschrift" panose="020B0502040204020203" pitchFamily="34" charset="0"/>
              </a:rPr>
              <a:t>Maintenance to be done to adhere to fire regulations </a:t>
            </a:r>
            <a:br>
              <a:rPr lang="en-GB" dirty="0" smtClean="0">
                <a:latin typeface="Bahnschrift" panose="020B0502040204020203" pitchFamily="34" charset="0"/>
              </a:rPr>
            </a:br>
            <a:r>
              <a:rPr lang="en-GB" dirty="0" smtClean="0">
                <a:latin typeface="Bahnschrift" panose="020B0502040204020203" pitchFamily="34" charset="0"/>
              </a:rPr>
              <a:t>which have not been done to date</a:t>
            </a:r>
            <a:endParaRPr lang="en-US" dirty="0" smtClean="0">
              <a:latin typeface="Bahnschrift" panose="020B0502040204020203" pitchFamily="34" charset="0"/>
            </a:endParaRPr>
          </a:p>
        </p:txBody>
      </p:sp>
    </p:spTree>
    <p:extLst>
      <p:ext uri="{BB962C8B-B14F-4D97-AF65-F5344CB8AC3E}">
        <p14:creationId xmlns:p14="http://schemas.microsoft.com/office/powerpoint/2010/main" val="9275177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tx1"/>
                </a:solidFill>
                <a:latin typeface="Bahnschrift" panose="020B0502040204020203" pitchFamily="34" charset="0"/>
                <a:cs typeface="Segoe UI" panose="020B0502040204020203" pitchFamily="34" charset="0"/>
              </a:rPr>
              <a:t>2.1 </a:t>
            </a:r>
            <a:r>
              <a:rPr lang="en-US" sz="3600" dirty="0">
                <a:solidFill>
                  <a:schemeClr val="tx1"/>
                </a:solidFill>
                <a:latin typeface="Bahnschrift" panose="020B0502040204020203" pitchFamily="34" charset="0"/>
                <a:cs typeface="Segoe UI" panose="020B0502040204020203" pitchFamily="34" charset="0"/>
              </a:rPr>
              <a:t>DAY-TO-DAY MAINTENANCE - EXAMPLE</a:t>
            </a:r>
            <a:endParaRPr lang="en-US" sz="36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631324864"/>
              </p:ext>
            </p:extLst>
          </p:nvPr>
        </p:nvGraphicFramePr>
        <p:xfrm>
          <a:off x="3356042" y="1703481"/>
          <a:ext cx="5223753" cy="4473482"/>
        </p:xfrm>
        <a:graphic>
          <a:graphicData uri="http://schemas.openxmlformats.org/drawingml/2006/table">
            <a:tbl>
              <a:tblPr/>
              <a:tblGrid>
                <a:gridCol w="359133"/>
                <a:gridCol w="2611877"/>
                <a:gridCol w="1142696"/>
                <a:gridCol w="1110047"/>
              </a:tblGrid>
              <a:tr h="275291">
                <a:tc>
                  <a:txBody>
                    <a:bodyPr/>
                    <a:lstStyle/>
                    <a:p>
                      <a:pPr algn="l" fontAlgn="ctr"/>
                      <a:r>
                        <a:rPr lang="en-ZA" sz="1100" b="0" i="0" u="none" strike="noStrike" dirty="0">
                          <a:solidFill>
                            <a:srgbClr val="000000"/>
                          </a:solidFill>
                          <a:effectLst/>
                          <a:latin typeface="Calibri" panose="020F0502020204030204" pitchFamily="34" charset="0"/>
                        </a:rPr>
                        <a:t> </a:t>
                      </a:r>
                    </a:p>
                  </a:txBody>
                  <a:tcPr marL="7620" marR="7620" marT="7620" marB="0" anchor="ctr">
                    <a:lnL>
                      <a:noFill/>
                    </a:lnL>
                    <a:lnR>
                      <a:noFill/>
                    </a:lnR>
                    <a:lnT>
                      <a:noFill/>
                    </a:lnT>
                    <a:lnB>
                      <a:noFill/>
                    </a:lnB>
                    <a:solidFill>
                      <a:srgbClr val="FFFFFF"/>
                    </a:solidFill>
                  </a:tcPr>
                </a:tc>
                <a:tc>
                  <a:txBody>
                    <a:bodyPr/>
                    <a:lstStyle/>
                    <a:p>
                      <a:pPr algn="l" fontAlgn="b"/>
                      <a:r>
                        <a:rPr lang="en-ZA"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ZA"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ZA"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r>
              <a:tr h="286762">
                <a:tc>
                  <a:txBody>
                    <a:bodyPr/>
                    <a:lstStyle/>
                    <a:p>
                      <a:pPr algn="l" fontAlgn="ctr"/>
                      <a:r>
                        <a:rPr lang="en-ZA" sz="1400" b="0" i="0" u="none" strike="noStrike">
                          <a:solidFill>
                            <a:srgbClr val="000000"/>
                          </a:solidFill>
                          <a:effectLst/>
                          <a:latin typeface="Calibri" panose="020F0502020204030204" pitchFamily="34" charset="0"/>
                        </a:rPr>
                        <a:t> </a:t>
                      </a:r>
                    </a:p>
                  </a:txBody>
                  <a:tcPr marL="7620" marR="7620" marT="7620" marB="0" anchor="ctr">
                    <a:lnL>
                      <a:noFill/>
                    </a:lnL>
                    <a:lnR>
                      <a:noFill/>
                    </a:lnR>
                    <a:lnT>
                      <a:noFill/>
                    </a:lnT>
                    <a:lnB>
                      <a:noFill/>
                    </a:lnB>
                    <a:solidFill>
                      <a:srgbClr val="FFFFFF"/>
                    </a:solidFill>
                  </a:tcPr>
                </a:tc>
                <a:tc>
                  <a:txBody>
                    <a:bodyPr/>
                    <a:lstStyle/>
                    <a:p>
                      <a:pPr algn="l" fontAlgn="b"/>
                      <a:r>
                        <a:rPr lang="en-ZA" sz="14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ZA" sz="14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ctr" fontAlgn="b"/>
                      <a:r>
                        <a:rPr lang="en-ZA" sz="1400" b="1" i="0" u="none" strike="noStrike">
                          <a:solidFill>
                            <a:srgbClr val="000000"/>
                          </a:solidFill>
                          <a:effectLst/>
                          <a:latin typeface="Bahnschrift Light" panose="020B0502040204020203" pitchFamily="34" charset="0"/>
                        </a:rPr>
                        <a:t> R </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r>
              <a:tr h="286762">
                <a:tc gridSpan="2">
                  <a:txBody>
                    <a:bodyPr/>
                    <a:lstStyle/>
                    <a:p>
                      <a:pPr algn="l" fontAlgn="ctr"/>
                      <a:r>
                        <a:rPr lang="en-ZA" sz="1400" b="1" i="0" u="none" strike="noStrike">
                          <a:solidFill>
                            <a:srgbClr val="000000"/>
                          </a:solidFill>
                          <a:effectLst/>
                          <a:latin typeface="Bahnschrift Light" panose="020B0502040204020203" pitchFamily="34" charset="0"/>
                        </a:rPr>
                        <a:t>Assets</a:t>
                      </a:r>
                    </a:p>
                  </a:txBody>
                  <a:tcPr marL="7620" marR="7620" marT="7620" marB="0" anchor="ctr">
                    <a:lnL>
                      <a:noFill/>
                    </a:lnL>
                    <a:lnR>
                      <a:noFill/>
                    </a:lnR>
                    <a:lnT>
                      <a:noFill/>
                    </a:lnT>
                    <a:lnB>
                      <a:noFill/>
                    </a:lnB>
                    <a:solidFill>
                      <a:srgbClr val="E2EFDA"/>
                    </a:solidFill>
                  </a:tcPr>
                </a:tc>
                <a:tc hMerge="1">
                  <a:txBody>
                    <a:bodyPr/>
                    <a:lstStyle/>
                    <a:p>
                      <a:endParaRPr lang="en-ZA"/>
                    </a:p>
                  </a:txBody>
                  <a:tcPr/>
                </a:tc>
                <a:tc>
                  <a:txBody>
                    <a:bodyPr/>
                    <a:lstStyle/>
                    <a:p>
                      <a:pPr algn="l" fontAlgn="b"/>
                      <a:r>
                        <a:rPr lang="en-ZA" sz="1400" b="1" i="0" u="none" strike="noStrike">
                          <a:solidFill>
                            <a:srgbClr val="000000"/>
                          </a:solidFill>
                          <a:effectLst/>
                          <a:latin typeface="Bahnschrift Light" panose="020B0502040204020203"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solidFill>
                      <a:srgbClr val="E2EFDA"/>
                    </a:solidFill>
                  </a:tcPr>
                </a:tc>
                <a:tc>
                  <a:txBody>
                    <a:bodyPr/>
                    <a:lstStyle/>
                    <a:p>
                      <a:pPr algn="l" fontAlgn="b"/>
                      <a:r>
                        <a:rPr lang="en-ZA" sz="1400" b="1" i="0" u="none" strike="noStrike">
                          <a:solidFill>
                            <a:srgbClr val="000000"/>
                          </a:solidFill>
                          <a:effectLst/>
                          <a:latin typeface="Bahnschrift Light" panose="020B0502040204020203" pitchFamily="34" charset="0"/>
                        </a:rPr>
                        <a:t>    2 586 000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r>
              <a:tr h="275291">
                <a:tc>
                  <a:txBody>
                    <a:bodyPr/>
                    <a:lstStyle/>
                    <a:p>
                      <a:pPr algn="l" fontAlgn="ctr"/>
                      <a:r>
                        <a:rPr lang="en-ZA" sz="1400" b="1" i="0" u="none" strike="noStrike">
                          <a:solidFill>
                            <a:srgbClr val="000000"/>
                          </a:solidFill>
                          <a:effectLst/>
                          <a:latin typeface="Bahnschrift Light" panose="020B0502040204020203" pitchFamily="34" charset="0"/>
                        </a:rPr>
                        <a:t> </a:t>
                      </a:r>
                    </a:p>
                  </a:txBody>
                  <a:tcPr marL="7620" marR="7620" marT="7620" marB="0" anchor="ctr">
                    <a:lnL>
                      <a:noFill/>
                    </a:lnL>
                    <a:lnR>
                      <a:noFill/>
                    </a:lnR>
                    <a:lnT>
                      <a:noFill/>
                    </a:lnT>
                    <a:lnB>
                      <a:noFill/>
                    </a:lnB>
                    <a:solidFill>
                      <a:srgbClr val="E2EFDA"/>
                    </a:solidFill>
                  </a:tcPr>
                </a:tc>
                <a:tc>
                  <a:txBody>
                    <a:bodyPr/>
                    <a:lstStyle/>
                    <a:p>
                      <a:pPr algn="l" fontAlgn="b"/>
                      <a:r>
                        <a:rPr lang="en-ZA" sz="1400" b="1" i="0" u="none" strike="noStrike">
                          <a:solidFill>
                            <a:srgbClr val="000000"/>
                          </a:solidFill>
                          <a:effectLst/>
                          <a:latin typeface="Bahnschrift Light" panose="020B0502040204020203" pitchFamily="34" charset="0"/>
                        </a:rPr>
                        <a:t>Home</a:t>
                      </a:r>
                    </a:p>
                  </a:txBody>
                  <a:tcPr marL="7620" marR="7620" marT="7620" marB="0" anchor="b">
                    <a:lnL>
                      <a:noFill/>
                    </a:lnL>
                    <a:lnR>
                      <a:noFill/>
                    </a:lnR>
                    <a:lnT>
                      <a:noFill/>
                    </a:lnT>
                    <a:lnB>
                      <a:noFill/>
                    </a:lnB>
                    <a:solidFill>
                      <a:srgbClr val="E2EFDA"/>
                    </a:solidFill>
                  </a:tcPr>
                </a:tc>
                <a:tc>
                  <a:txBody>
                    <a:bodyPr/>
                    <a:lstStyle/>
                    <a:p>
                      <a:pPr algn="l" fontAlgn="b"/>
                      <a:r>
                        <a:rPr lang="en-ZA" sz="1400" b="1" i="0" u="none" strike="noStrike">
                          <a:solidFill>
                            <a:srgbClr val="000000"/>
                          </a:solidFill>
                          <a:effectLst/>
                          <a:latin typeface="Bahnschrift Light" panose="020B0502040204020203" pitchFamily="34" charset="0"/>
                        </a:rPr>
                        <a:t>      1 500 000 </a:t>
                      </a:r>
                    </a:p>
                  </a:txBody>
                  <a:tcPr marL="7620" marR="7620" marT="7620" marB="0" anchor="b">
                    <a:lnL>
                      <a:noFill/>
                    </a:lnL>
                    <a:lnR>
                      <a:noFill/>
                    </a:lnR>
                    <a:lnT>
                      <a:noFill/>
                    </a:lnT>
                    <a:lnB>
                      <a:noFill/>
                    </a:lnB>
                    <a:solidFill>
                      <a:srgbClr val="E2EFDA"/>
                    </a:solidFill>
                  </a:tcPr>
                </a:tc>
                <a:tc>
                  <a:txBody>
                    <a:bodyPr/>
                    <a:lstStyle/>
                    <a:p>
                      <a:pPr algn="l" fontAlgn="b"/>
                      <a:r>
                        <a:rPr lang="en-ZA" sz="1400" b="1" i="0" u="none" strike="noStrike">
                          <a:solidFill>
                            <a:srgbClr val="000000"/>
                          </a:solidFill>
                          <a:effectLst/>
                          <a:latin typeface="Bahnschrift Light" panose="020B0502040204020203"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E2EFDA"/>
                    </a:solidFill>
                  </a:tcPr>
                </a:tc>
              </a:tr>
              <a:tr h="275291">
                <a:tc>
                  <a:txBody>
                    <a:bodyPr/>
                    <a:lstStyle/>
                    <a:p>
                      <a:pPr algn="l" fontAlgn="ctr"/>
                      <a:r>
                        <a:rPr lang="en-ZA" sz="1400" b="1" i="0" u="none" strike="noStrike">
                          <a:solidFill>
                            <a:srgbClr val="000000"/>
                          </a:solidFill>
                          <a:effectLst/>
                          <a:latin typeface="Bahnschrift Light" panose="020B0502040204020203" pitchFamily="34" charset="0"/>
                        </a:rPr>
                        <a:t> </a:t>
                      </a:r>
                    </a:p>
                  </a:txBody>
                  <a:tcPr marL="7620" marR="7620" marT="7620" marB="0" anchor="ctr">
                    <a:lnL>
                      <a:noFill/>
                    </a:lnL>
                    <a:lnR>
                      <a:noFill/>
                    </a:lnR>
                    <a:lnT>
                      <a:noFill/>
                    </a:lnT>
                    <a:lnB>
                      <a:noFill/>
                    </a:lnB>
                    <a:solidFill>
                      <a:srgbClr val="E2EFDA"/>
                    </a:solidFill>
                  </a:tcPr>
                </a:tc>
                <a:tc>
                  <a:txBody>
                    <a:bodyPr/>
                    <a:lstStyle/>
                    <a:p>
                      <a:pPr algn="l" fontAlgn="b"/>
                      <a:r>
                        <a:rPr lang="en-ZA" sz="1400" b="1" i="0" u="none" strike="noStrike" dirty="0">
                          <a:solidFill>
                            <a:srgbClr val="000000"/>
                          </a:solidFill>
                          <a:effectLst/>
                          <a:latin typeface="Bahnschrift Light" panose="020B0502040204020203" pitchFamily="34" charset="0"/>
                        </a:rPr>
                        <a:t>Office Building</a:t>
                      </a:r>
                    </a:p>
                  </a:txBody>
                  <a:tcPr marL="7620" marR="7620" marT="7620" marB="0" anchor="b">
                    <a:lnL>
                      <a:noFill/>
                    </a:lnL>
                    <a:lnR>
                      <a:noFill/>
                    </a:lnR>
                    <a:lnT>
                      <a:noFill/>
                    </a:lnT>
                    <a:lnB>
                      <a:noFill/>
                    </a:lnB>
                    <a:solidFill>
                      <a:srgbClr val="E2EFDA"/>
                    </a:solidFill>
                  </a:tcPr>
                </a:tc>
                <a:tc>
                  <a:txBody>
                    <a:bodyPr/>
                    <a:lstStyle/>
                    <a:p>
                      <a:pPr algn="l" fontAlgn="b"/>
                      <a:r>
                        <a:rPr lang="en-ZA" sz="1400" b="1" i="0" u="none" strike="noStrike">
                          <a:solidFill>
                            <a:srgbClr val="000000"/>
                          </a:solidFill>
                          <a:effectLst/>
                          <a:latin typeface="Bahnschrift Light" panose="020B0502040204020203" pitchFamily="34" charset="0"/>
                        </a:rPr>
                        <a:t>      1 000 000 </a:t>
                      </a:r>
                    </a:p>
                  </a:txBody>
                  <a:tcPr marL="7620" marR="7620" marT="7620" marB="0" anchor="b">
                    <a:lnL>
                      <a:noFill/>
                    </a:lnL>
                    <a:lnR>
                      <a:noFill/>
                    </a:lnR>
                    <a:lnT>
                      <a:noFill/>
                    </a:lnT>
                    <a:lnB>
                      <a:noFill/>
                    </a:lnB>
                    <a:solidFill>
                      <a:srgbClr val="E2EFDA"/>
                    </a:solidFill>
                  </a:tcPr>
                </a:tc>
                <a:tc>
                  <a:txBody>
                    <a:bodyPr/>
                    <a:lstStyle/>
                    <a:p>
                      <a:pPr algn="l" fontAlgn="b"/>
                      <a:r>
                        <a:rPr lang="en-ZA" sz="1400" b="1" i="0" u="none" strike="noStrike">
                          <a:solidFill>
                            <a:srgbClr val="000000"/>
                          </a:solidFill>
                          <a:effectLst/>
                          <a:latin typeface="Bahnschrift Light" panose="020B0502040204020203" pitchFamily="34" charset="0"/>
                        </a:rPr>
                        <a:t> </a:t>
                      </a:r>
                    </a:p>
                  </a:txBody>
                  <a:tcPr marL="7620" marR="7620" marT="7620" marB="0" anchor="b">
                    <a:lnL>
                      <a:noFill/>
                    </a:lnL>
                    <a:lnR>
                      <a:noFill/>
                    </a:lnR>
                    <a:lnT>
                      <a:noFill/>
                    </a:lnT>
                    <a:lnB>
                      <a:noFill/>
                    </a:lnB>
                    <a:solidFill>
                      <a:srgbClr val="E2EFDA"/>
                    </a:solidFill>
                  </a:tcPr>
                </a:tc>
              </a:tr>
              <a:tr h="275291">
                <a:tc>
                  <a:txBody>
                    <a:bodyPr/>
                    <a:lstStyle/>
                    <a:p>
                      <a:pPr algn="l" fontAlgn="ctr"/>
                      <a:r>
                        <a:rPr lang="en-ZA" sz="1400" b="1" i="0" u="none" strike="noStrike">
                          <a:solidFill>
                            <a:srgbClr val="000000"/>
                          </a:solidFill>
                          <a:effectLst/>
                          <a:latin typeface="Bahnschrift Light" panose="020B0502040204020203" pitchFamily="34" charset="0"/>
                        </a:rPr>
                        <a:t> </a:t>
                      </a:r>
                    </a:p>
                  </a:txBody>
                  <a:tcPr marL="7620" marR="7620" marT="7620" marB="0" anchor="ctr">
                    <a:lnL>
                      <a:noFill/>
                    </a:lnL>
                    <a:lnR>
                      <a:noFill/>
                    </a:lnR>
                    <a:lnT>
                      <a:noFill/>
                    </a:lnT>
                    <a:lnB>
                      <a:noFill/>
                    </a:lnB>
                    <a:solidFill>
                      <a:srgbClr val="E2EFDA"/>
                    </a:solidFill>
                  </a:tcPr>
                </a:tc>
                <a:tc>
                  <a:txBody>
                    <a:bodyPr/>
                    <a:lstStyle/>
                    <a:p>
                      <a:pPr algn="l" fontAlgn="b"/>
                      <a:r>
                        <a:rPr lang="en-ZA" sz="1400" b="1" i="0" u="none" strike="noStrike">
                          <a:solidFill>
                            <a:srgbClr val="000000"/>
                          </a:solidFill>
                          <a:effectLst/>
                          <a:latin typeface="Bahnschrift Light" panose="020B0502040204020203" pitchFamily="34" charset="0"/>
                        </a:rPr>
                        <a:t>Car</a:t>
                      </a:r>
                    </a:p>
                  </a:txBody>
                  <a:tcPr marL="7620" marR="7620" marT="7620" marB="0" anchor="b">
                    <a:lnL>
                      <a:noFill/>
                    </a:lnL>
                    <a:lnR>
                      <a:noFill/>
                    </a:lnR>
                    <a:lnT>
                      <a:noFill/>
                    </a:lnT>
                    <a:lnB>
                      <a:noFill/>
                    </a:lnB>
                    <a:solidFill>
                      <a:srgbClr val="E2EFDA"/>
                    </a:solidFill>
                  </a:tcPr>
                </a:tc>
                <a:tc>
                  <a:txBody>
                    <a:bodyPr/>
                    <a:lstStyle/>
                    <a:p>
                      <a:pPr algn="l" fontAlgn="b"/>
                      <a:r>
                        <a:rPr lang="en-ZA" sz="1400" b="1" i="0" u="none" strike="noStrike">
                          <a:solidFill>
                            <a:srgbClr val="000000"/>
                          </a:solidFill>
                          <a:effectLst/>
                          <a:latin typeface="Bahnschrift Light" panose="020B0502040204020203" pitchFamily="34" charset="0"/>
                        </a:rPr>
                        <a:t>           80 000 </a:t>
                      </a:r>
                    </a:p>
                  </a:txBody>
                  <a:tcPr marL="7620" marR="7620" marT="7620" marB="0" anchor="b">
                    <a:lnL>
                      <a:noFill/>
                    </a:lnL>
                    <a:lnR>
                      <a:noFill/>
                    </a:lnR>
                    <a:lnT>
                      <a:noFill/>
                    </a:lnT>
                    <a:lnB>
                      <a:noFill/>
                    </a:lnB>
                    <a:solidFill>
                      <a:srgbClr val="E2EFDA"/>
                    </a:solidFill>
                  </a:tcPr>
                </a:tc>
                <a:tc>
                  <a:txBody>
                    <a:bodyPr/>
                    <a:lstStyle/>
                    <a:p>
                      <a:pPr algn="l" fontAlgn="b"/>
                      <a:r>
                        <a:rPr lang="en-ZA" sz="1400" b="1" i="0" u="none" strike="noStrike">
                          <a:solidFill>
                            <a:srgbClr val="000000"/>
                          </a:solidFill>
                          <a:effectLst/>
                          <a:latin typeface="Bahnschrift Light" panose="020B0502040204020203" pitchFamily="34" charset="0"/>
                        </a:rPr>
                        <a:t> </a:t>
                      </a:r>
                    </a:p>
                  </a:txBody>
                  <a:tcPr marL="7620" marR="7620" marT="7620" marB="0" anchor="b">
                    <a:lnL>
                      <a:noFill/>
                    </a:lnL>
                    <a:lnR>
                      <a:noFill/>
                    </a:lnR>
                    <a:lnT>
                      <a:noFill/>
                    </a:lnT>
                    <a:lnB>
                      <a:noFill/>
                    </a:lnB>
                    <a:solidFill>
                      <a:srgbClr val="E2EFDA"/>
                    </a:solidFill>
                  </a:tcPr>
                </a:tc>
              </a:tr>
              <a:tr h="275291">
                <a:tc>
                  <a:txBody>
                    <a:bodyPr/>
                    <a:lstStyle/>
                    <a:p>
                      <a:pPr algn="l" fontAlgn="ctr"/>
                      <a:r>
                        <a:rPr lang="en-ZA" sz="1400" b="1" i="0" u="none" strike="noStrike">
                          <a:solidFill>
                            <a:srgbClr val="000000"/>
                          </a:solidFill>
                          <a:effectLst/>
                          <a:latin typeface="Bahnschrift Light" panose="020B0502040204020203" pitchFamily="34" charset="0"/>
                        </a:rPr>
                        <a:t> </a:t>
                      </a:r>
                    </a:p>
                  </a:txBody>
                  <a:tcPr marL="7620" marR="7620" marT="7620" marB="0" anchor="ctr">
                    <a:lnL>
                      <a:noFill/>
                    </a:lnL>
                    <a:lnR>
                      <a:noFill/>
                    </a:lnR>
                    <a:lnT>
                      <a:noFill/>
                    </a:lnT>
                    <a:lnB>
                      <a:noFill/>
                    </a:lnB>
                    <a:solidFill>
                      <a:srgbClr val="E2EFDA"/>
                    </a:solidFill>
                  </a:tcPr>
                </a:tc>
                <a:tc>
                  <a:txBody>
                    <a:bodyPr/>
                    <a:lstStyle/>
                    <a:p>
                      <a:pPr algn="l" fontAlgn="b"/>
                      <a:r>
                        <a:rPr lang="en-ZA" sz="1400" b="1" i="0" u="none" strike="noStrike">
                          <a:solidFill>
                            <a:srgbClr val="000000"/>
                          </a:solidFill>
                          <a:effectLst/>
                          <a:latin typeface="Bahnschrift Light" panose="020B0502040204020203" pitchFamily="34" charset="0"/>
                        </a:rPr>
                        <a:t>Cash in bank</a:t>
                      </a:r>
                    </a:p>
                  </a:txBody>
                  <a:tcPr marL="7620" marR="7620" marT="7620" marB="0" anchor="b">
                    <a:lnL>
                      <a:noFill/>
                    </a:lnL>
                    <a:lnR>
                      <a:noFill/>
                    </a:lnR>
                    <a:lnT>
                      <a:noFill/>
                    </a:lnT>
                    <a:lnB>
                      <a:noFill/>
                    </a:lnB>
                    <a:solidFill>
                      <a:srgbClr val="E2EFDA"/>
                    </a:solidFill>
                  </a:tcPr>
                </a:tc>
                <a:tc>
                  <a:txBody>
                    <a:bodyPr/>
                    <a:lstStyle/>
                    <a:p>
                      <a:pPr algn="l" fontAlgn="b"/>
                      <a:r>
                        <a:rPr lang="en-ZA" sz="1400" b="1" i="0" u="none" strike="noStrike">
                          <a:solidFill>
                            <a:srgbClr val="000000"/>
                          </a:solidFill>
                          <a:effectLst/>
                          <a:latin typeface="Bahnschrift Light" panose="020B0502040204020203" pitchFamily="34" charset="0"/>
                        </a:rPr>
                        <a:t>              6 000 </a:t>
                      </a:r>
                    </a:p>
                  </a:txBody>
                  <a:tcPr marL="7620" marR="7620" marT="7620" marB="0" anchor="b">
                    <a:lnL>
                      <a:noFill/>
                    </a:lnL>
                    <a:lnR>
                      <a:noFill/>
                    </a:lnR>
                    <a:lnT>
                      <a:noFill/>
                    </a:lnT>
                    <a:lnB>
                      <a:noFill/>
                    </a:lnB>
                    <a:solidFill>
                      <a:srgbClr val="E2EFDA"/>
                    </a:solidFill>
                  </a:tcPr>
                </a:tc>
                <a:tc>
                  <a:txBody>
                    <a:bodyPr/>
                    <a:lstStyle/>
                    <a:p>
                      <a:pPr algn="l" fontAlgn="b"/>
                      <a:r>
                        <a:rPr lang="en-ZA" sz="1400" b="1" i="0" u="none" strike="noStrike">
                          <a:solidFill>
                            <a:srgbClr val="000000"/>
                          </a:solidFill>
                          <a:effectLst/>
                          <a:latin typeface="Bahnschrift Light" panose="020B0502040204020203" pitchFamily="34" charset="0"/>
                        </a:rPr>
                        <a:t> </a:t>
                      </a:r>
                    </a:p>
                  </a:txBody>
                  <a:tcPr marL="7620" marR="7620" marT="7620" marB="0" anchor="b">
                    <a:lnL>
                      <a:noFill/>
                    </a:lnL>
                    <a:lnR>
                      <a:noFill/>
                    </a:lnR>
                    <a:lnT>
                      <a:noFill/>
                    </a:lnT>
                    <a:lnB>
                      <a:noFill/>
                    </a:lnB>
                    <a:solidFill>
                      <a:srgbClr val="E2EFDA"/>
                    </a:solidFill>
                  </a:tcPr>
                </a:tc>
              </a:tr>
              <a:tr h="286762">
                <a:tc>
                  <a:txBody>
                    <a:bodyPr/>
                    <a:lstStyle/>
                    <a:p>
                      <a:pPr algn="l" fontAlgn="ctr"/>
                      <a:r>
                        <a:rPr lang="en-ZA" sz="1400" b="1" i="0" u="none" strike="noStrike">
                          <a:solidFill>
                            <a:srgbClr val="000000"/>
                          </a:solidFill>
                          <a:effectLst/>
                          <a:latin typeface="Bahnschrift Light" panose="020B0502040204020203" pitchFamily="34" charset="0"/>
                        </a:rPr>
                        <a:t> </a:t>
                      </a:r>
                    </a:p>
                  </a:txBody>
                  <a:tcPr marL="7620" marR="7620" marT="7620" marB="0" anchor="ctr">
                    <a:lnL>
                      <a:noFill/>
                    </a:lnL>
                    <a:lnR>
                      <a:noFill/>
                    </a:lnR>
                    <a:lnT>
                      <a:noFill/>
                    </a:lnT>
                    <a:lnB>
                      <a:noFill/>
                    </a:lnB>
                    <a:solidFill>
                      <a:srgbClr val="FFFFFF"/>
                    </a:solidFill>
                  </a:tcPr>
                </a:tc>
                <a:tc>
                  <a:txBody>
                    <a:bodyPr/>
                    <a:lstStyle/>
                    <a:p>
                      <a:pPr algn="l" fontAlgn="b"/>
                      <a:r>
                        <a:rPr lang="en-ZA" sz="1400" b="1" i="0" u="none" strike="noStrike">
                          <a:solidFill>
                            <a:srgbClr val="000000"/>
                          </a:solidFill>
                          <a:effectLst/>
                          <a:latin typeface="Bahnschrift Light" panose="020B0502040204020203"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ZA" sz="1400" b="1" i="0" u="none" strike="noStrike">
                          <a:solidFill>
                            <a:srgbClr val="000000"/>
                          </a:solidFill>
                          <a:effectLst/>
                          <a:latin typeface="Bahnschrift Light" panose="020B0502040204020203"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ZA" sz="1400" b="1" i="0" u="none" strike="noStrike">
                          <a:solidFill>
                            <a:srgbClr val="000000"/>
                          </a:solidFill>
                          <a:effectLst/>
                          <a:latin typeface="Bahnschrift Light" panose="020B0502040204020203" pitchFamily="34" charset="0"/>
                        </a:rPr>
                        <a:t> </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286762">
                <a:tc gridSpan="2">
                  <a:txBody>
                    <a:bodyPr/>
                    <a:lstStyle/>
                    <a:p>
                      <a:pPr algn="l" fontAlgn="ctr"/>
                      <a:r>
                        <a:rPr lang="en-ZA" sz="1400" b="1" i="0" u="none" strike="noStrike">
                          <a:solidFill>
                            <a:srgbClr val="000000"/>
                          </a:solidFill>
                          <a:effectLst/>
                          <a:latin typeface="Bahnschrift Light" panose="020B0502040204020203" pitchFamily="34" charset="0"/>
                        </a:rPr>
                        <a:t>Liabilities</a:t>
                      </a:r>
                    </a:p>
                  </a:txBody>
                  <a:tcPr marL="7620" marR="7620" marT="7620" marB="0" anchor="ctr">
                    <a:lnL>
                      <a:noFill/>
                    </a:lnL>
                    <a:lnR>
                      <a:noFill/>
                    </a:lnR>
                    <a:lnT>
                      <a:noFill/>
                    </a:lnT>
                    <a:lnB>
                      <a:noFill/>
                    </a:lnB>
                    <a:solidFill>
                      <a:srgbClr val="F8CBAD"/>
                    </a:solidFill>
                  </a:tcPr>
                </a:tc>
                <a:tc hMerge="1">
                  <a:txBody>
                    <a:bodyPr/>
                    <a:lstStyle/>
                    <a:p>
                      <a:endParaRPr lang="en-ZA"/>
                    </a:p>
                  </a:txBody>
                  <a:tcPr/>
                </a:tc>
                <a:tc>
                  <a:txBody>
                    <a:bodyPr/>
                    <a:lstStyle/>
                    <a:p>
                      <a:pPr algn="l" fontAlgn="b"/>
                      <a:r>
                        <a:rPr lang="en-ZA" sz="1400" b="1" i="0" u="none" strike="noStrike">
                          <a:solidFill>
                            <a:srgbClr val="000000"/>
                          </a:solidFill>
                          <a:effectLst/>
                          <a:latin typeface="Bahnschrift Light" panose="020B0502040204020203"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algn="ctr" fontAlgn="b"/>
                      <a:r>
                        <a:rPr lang="en-ZA" sz="1400" b="1" i="0" u="none" strike="noStrike" dirty="0">
                          <a:solidFill>
                            <a:srgbClr val="000000"/>
                          </a:solidFill>
                          <a:effectLst/>
                          <a:latin typeface="Bahnschrift Light" panose="020B0502040204020203" pitchFamily="34" charset="0"/>
                        </a:rPr>
                        <a:t> </a:t>
                      </a:r>
                      <a:r>
                        <a:rPr lang="en-ZA" sz="1400" b="1" i="0" u="none" strike="noStrike" dirty="0" smtClean="0">
                          <a:solidFill>
                            <a:srgbClr val="000000"/>
                          </a:solidFill>
                          <a:effectLst/>
                          <a:latin typeface="Bahnschrift Light" panose="020B0502040204020203" pitchFamily="34" charset="0"/>
                        </a:rPr>
                        <a:t>??  </a:t>
                      </a:r>
                      <a:endParaRPr lang="en-ZA" sz="1400" b="1" i="0" u="none" strike="noStrike" dirty="0">
                        <a:solidFill>
                          <a:srgbClr val="000000"/>
                        </a:solidFill>
                        <a:effectLst/>
                        <a:latin typeface="Bahnschrift Light" panose="020B0502040204020203"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r>
              <a:tr h="275291">
                <a:tc>
                  <a:txBody>
                    <a:bodyPr/>
                    <a:lstStyle/>
                    <a:p>
                      <a:pPr algn="l" fontAlgn="ctr"/>
                      <a:r>
                        <a:rPr lang="en-ZA" sz="1400" b="1" i="0" u="none" strike="noStrike">
                          <a:solidFill>
                            <a:srgbClr val="000000"/>
                          </a:solidFill>
                          <a:effectLst/>
                          <a:latin typeface="Bahnschrift Light" panose="020B0502040204020203" pitchFamily="34" charset="0"/>
                        </a:rPr>
                        <a:t> </a:t>
                      </a:r>
                    </a:p>
                  </a:txBody>
                  <a:tcPr marL="7620" marR="7620" marT="7620" marB="0" anchor="ctr">
                    <a:lnL>
                      <a:noFill/>
                    </a:lnL>
                    <a:lnR>
                      <a:noFill/>
                    </a:lnR>
                    <a:lnT>
                      <a:noFill/>
                    </a:lnT>
                    <a:lnB>
                      <a:noFill/>
                    </a:lnB>
                    <a:solidFill>
                      <a:srgbClr val="F8CBAD"/>
                    </a:solidFill>
                  </a:tcPr>
                </a:tc>
                <a:tc>
                  <a:txBody>
                    <a:bodyPr/>
                    <a:lstStyle/>
                    <a:p>
                      <a:pPr algn="l" fontAlgn="b"/>
                      <a:r>
                        <a:rPr lang="en-ZA" sz="1400" b="1" i="0" u="none" strike="noStrike" dirty="0" smtClean="0">
                          <a:solidFill>
                            <a:srgbClr val="000000"/>
                          </a:solidFill>
                          <a:effectLst/>
                          <a:latin typeface="Bahnschrift Light" panose="020B0502040204020203" pitchFamily="34" charset="0"/>
                        </a:rPr>
                        <a:t>Mortgage</a:t>
                      </a:r>
                      <a:r>
                        <a:rPr lang="en-ZA" sz="1400" b="1" i="0" u="none" strike="noStrike" baseline="0" dirty="0" smtClean="0">
                          <a:solidFill>
                            <a:srgbClr val="000000"/>
                          </a:solidFill>
                          <a:effectLst/>
                          <a:latin typeface="Bahnschrift Light" panose="020B0502040204020203" pitchFamily="34" charset="0"/>
                        </a:rPr>
                        <a:t> loan - Home</a:t>
                      </a:r>
                      <a:endParaRPr lang="en-ZA" sz="1400" b="1" i="0" u="none" strike="noStrike" dirty="0">
                        <a:solidFill>
                          <a:srgbClr val="000000"/>
                        </a:solidFill>
                        <a:effectLst/>
                        <a:latin typeface="Bahnschrift Light" panose="020B0502040204020203" pitchFamily="34" charset="0"/>
                      </a:endParaRPr>
                    </a:p>
                  </a:txBody>
                  <a:tcPr marL="7620" marR="7620" marT="7620" marB="0" anchor="b">
                    <a:lnL>
                      <a:noFill/>
                    </a:lnL>
                    <a:lnR>
                      <a:noFill/>
                    </a:lnR>
                    <a:lnT>
                      <a:noFill/>
                    </a:lnT>
                    <a:lnB>
                      <a:noFill/>
                    </a:lnB>
                    <a:solidFill>
                      <a:srgbClr val="F8CBAD"/>
                    </a:solidFill>
                  </a:tcPr>
                </a:tc>
                <a:tc>
                  <a:txBody>
                    <a:bodyPr/>
                    <a:lstStyle/>
                    <a:p>
                      <a:pPr algn="l" fontAlgn="b"/>
                      <a:r>
                        <a:rPr lang="en-ZA" sz="1400" b="1" i="0" u="none" strike="noStrike">
                          <a:solidFill>
                            <a:srgbClr val="000000"/>
                          </a:solidFill>
                          <a:effectLst/>
                          <a:latin typeface="Bahnschrift Light" panose="020B0502040204020203" pitchFamily="34" charset="0"/>
                        </a:rPr>
                        <a:t>         650 000 </a:t>
                      </a:r>
                    </a:p>
                  </a:txBody>
                  <a:tcPr marL="7620" marR="7620" marT="7620" marB="0" anchor="b">
                    <a:lnL>
                      <a:noFill/>
                    </a:lnL>
                    <a:lnR>
                      <a:noFill/>
                    </a:lnR>
                    <a:lnT>
                      <a:noFill/>
                    </a:lnT>
                    <a:lnB>
                      <a:noFill/>
                    </a:lnB>
                    <a:solidFill>
                      <a:srgbClr val="F8CBAD"/>
                    </a:solidFill>
                  </a:tcPr>
                </a:tc>
                <a:tc>
                  <a:txBody>
                    <a:bodyPr/>
                    <a:lstStyle/>
                    <a:p>
                      <a:pPr algn="l" fontAlgn="b"/>
                      <a:r>
                        <a:rPr lang="en-ZA" sz="1400" b="1" i="0" u="none" strike="noStrike">
                          <a:solidFill>
                            <a:srgbClr val="000000"/>
                          </a:solidFill>
                          <a:effectLst/>
                          <a:latin typeface="Bahnschrift Light" panose="020B0502040204020203"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F8CBAD"/>
                    </a:solidFill>
                  </a:tcPr>
                </a:tc>
              </a:tr>
              <a:tr h="275291">
                <a:tc>
                  <a:txBody>
                    <a:bodyPr/>
                    <a:lstStyle/>
                    <a:p>
                      <a:pPr algn="l" fontAlgn="ctr"/>
                      <a:r>
                        <a:rPr lang="en-ZA" sz="1400" b="1" i="0" u="none" strike="noStrike">
                          <a:solidFill>
                            <a:srgbClr val="000000"/>
                          </a:solidFill>
                          <a:effectLst/>
                          <a:latin typeface="Bahnschrift Light" panose="020B0502040204020203" pitchFamily="34" charset="0"/>
                        </a:rPr>
                        <a:t> </a:t>
                      </a:r>
                    </a:p>
                  </a:txBody>
                  <a:tcPr marL="7620" marR="7620" marT="7620" marB="0" anchor="ctr">
                    <a:lnL>
                      <a:noFill/>
                    </a:lnL>
                    <a:lnR>
                      <a:noFill/>
                    </a:lnR>
                    <a:lnT>
                      <a:noFill/>
                    </a:lnT>
                    <a:lnB>
                      <a:noFill/>
                    </a:lnB>
                    <a:solidFill>
                      <a:srgbClr val="F8CBAD"/>
                    </a:solidFill>
                  </a:tcPr>
                </a:tc>
                <a:tc>
                  <a:txBody>
                    <a:bodyPr/>
                    <a:lstStyle/>
                    <a:p>
                      <a:pPr algn="l" fontAlgn="b"/>
                      <a:r>
                        <a:rPr lang="en-ZA" sz="1400" b="1" i="0" u="none" strike="noStrike">
                          <a:solidFill>
                            <a:srgbClr val="000000"/>
                          </a:solidFill>
                          <a:effectLst/>
                          <a:latin typeface="Bahnschrift Light" panose="020B0502040204020203" pitchFamily="34" charset="0"/>
                        </a:rPr>
                        <a:t>Car loan</a:t>
                      </a:r>
                    </a:p>
                  </a:txBody>
                  <a:tcPr marL="7620" marR="7620" marT="7620" marB="0" anchor="b">
                    <a:lnL>
                      <a:noFill/>
                    </a:lnL>
                    <a:lnR>
                      <a:noFill/>
                    </a:lnR>
                    <a:lnT>
                      <a:noFill/>
                    </a:lnT>
                    <a:lnB>
                      <a:noFill/>
                    </a:lnB>
                    <a:solidFill>
                      <a:srgbClr val="F8CBAD"/>
                    </a:solidFill>
                  </a:tcPr>
                </a:tc>
                <a:tc>
                  <a:txBody>
                    <a:bodyPr/>
                    <a:lstStyle/>
                    <a:p>
                      <a:pPr algn="l" fontAlgn="b"/>
                      <a:r>
                        <a:rPr lang="en-ZA" sz="1400" b="1" i="0" u="none" strike="noStrike">
                          <a:solidFill>
                            <a:srgbClr val="000000"/>
                          </a:solidFill>
                          <a:effectLst/>
                          <a:latin typeface="Bahnschrift Light" panose="020B0502040204020203" pitchFamily="34" charset="0"/>
                        </a:rPr>
                        <a:t>            15 000 </a:t>
                      </a:r>
                    </a:p>
                  </a:txBody>
                  <a:tcPr marL="7620" marR="7620" marT="7620" marB="0" anchor="b">
                    <a:lnL>
                      <a:noFill/>
                    </a:lnL>
                    <a:lnR>
                      <a:noFill/>
                    </a:lnR>
                    <a:lnT>
                      <a:noFill/>
                    </a:lnT>
                    <a:lnB>
                      <a:noFill/>
                    </a:lnB>
                    <a:solidFill>
                      <a:srgbClr val="F8CBAD"/>
                    </a:solidFill>
                  </a:tcPr>
                </a:tc>
                <a:tc>
                  <a:txBody>
                    <a:bodyPr/>
                    <a:lstStyle/>
                    <a:p>
                      <a:pPr algn="l" fontAlgn="b"/>
                      <a:r>
                        <a:rPr lang="en-ZA" sz="1400" b="1" i="0" u="none" strike="noStrike">
                          <a:solidFill>
                            <a:srgbClr val="000000"/>
                          </a:solidFill>
                          <a:effectLst/>
                          <a:latin typeface="Bahnschrift Light" panose="020B0502040204020203" pitchFamily="34" charset="0"/>
                        </a:rPr>
                        <a:t> </a:t>
                      </a:r>
                    </a:p>
                  </a:txBody>
                  <a:tcPr marL="7620" marR="7620" marT="7620" marB="0" anchor="b">
                    <a:lnL>
                      <a:noFill/>
                    </a:lnL>
                    <a:lnR>
                      <a:noFill/>
                    </a:lnR>
                    <a:lnT>
                      <a:noFill/>
                    </a:lnT>
                    <a:lnB>
                      <a:noFill/>
                    </a:lnB>
                    <a:solidFill>
                      <a:srgbClr val="F8CBAD"/>
                    </a:solidFill>
                  </a:tcPr>
                </a:tc>
              </a:tr>
              <a:tr h="275291">
                <a:tc>
                  <a:txBody>
                    <a:bodyPr/>
                    <a:lstStyle/>
                    <a:p>
                      <a:pPr algn="l" fontAlgn="ctr"/>
                      <a:r>
                        <a:rPr lang="en-ZA" sz="1400" b="1" i="0" u="none" strike="noStrike">
                          <a:solidFill>
                            <a:srgbClr val="000000"/>
                          </a:solidFill>
                          <a:effectLst/>
                          <a:latin typeface="Bahnschrift Light" panose="020B0502040204020203" pitchFamily="34" charset="0"/>
                        </a:rPr>
                        <a:t> </a:t>
                      </a:r>
                    </a:p>
                  </a:txBody>
                  <a:tcPr marL="7620" marR="7620" marT="7620" marB="0" anchor="ctr">
                    <a:lnL>
                      <a:noFill/>
                    </a:lnL>
                    <a:lnR>
                      <a:noFill/>
                    </a:lnR>
                    <a:lnT>
                      <a:noFill/>
                    </a:lnT>
                    <a:lnB>
                      <a:noFill/>
                    </a:lnB>
                    <a:solidFill>
                      <a:srgbClr val="F8CBAD"/>
                    </a:solidFill>
                  </a:tcPr>
                </a:tc>
                <a:tc>
                  <a:txBody>
                    <a:bodyPr/>
                    <a:lstStyle/>
                    <a:p>
                      <a:pPr algn="l" fontAlgn="b"/>
                      <a:r>
                        <a:rPr lang="en-ZA" sz="1400" b="1" i="0" u="none" strike="noStrike">
                          <a:solidFill>
                            <a:srgbClr val="000000"/>
                          </a:solidFill>
                          <a:effectLst/>
                          <a:latin typeface="Bahnschrift Light" panose="020B0502040204020203" pitchFamily="34" charset="0"/>
                        </a:rPr>
                        <a:t>Accruals - D2D Maintenance</a:t>
                      </a:r>
                    </a:p>
                  </a:txBody>
                  <a:tcPr marL="7620" marR="7620" marT="7620" marB="0" anchor="b">
                    <a:lnL>
                      <a:noFill/>
                    </a:lnL>
                    <a:lnR>
                      <a:noFill/>
                    </a:lnR>
                    <a:lnT>
                      <a:noFill/>
                    </a:lnT>
                    <a:lnB>
                      <a:noFill/>
                    </a:lnB>
                    <a:solidFill>
                      <a:srgbClr val="F8CBAD"/>
                    </a:solidFill>
                  </a:tcPr>
                </a:tc>
                <a:tc>
                  <a:txBody>
                    <a:bodyPr/>
                    <a:lstStyle/>
                    <a:p>
                      <a:pPr algn="ctr" fontAlgn="b"/>
                      <a:r>
                        <a:rPr lang="en-ZA" sz="1400" b="1" i="0" u="none" strike="noStrike" dirty="0">
                          <a:solidFill>
                            <a:srgbClr val="000000"/>
                          </a:solidFill>
                          <a:effectLst/>
                          <a:latin typeface="Bahnschrift Light" panose="020B0502040204020203" pitchFamily="34" charset="0"/>
                        </a:rPr>
                        <a:t> ?? </a:t>
                      </a:r>
                    </a:p>
                  </a:txBody>
                  <a:tcPr marL="7620" marR="7620" marT="7620" marB="0" anchor="b">
                    <a:lnL>
                      <a:noFill/>
                    </a:lnL>
                    <a:lnR>
                      <a:noFill/>
                    </a:lnR>
                    <a:lnT>
                      <a:noFill/>
                    </a:lnT>
                    <a:lnB>
                      <a:noFill/>
                    </a:lnB>
                    <a:solidFill>
                      <a:srgbClr val="F8CBAD"/>
                    </a:solidFill>
                  </a:tcPr>
                </a:tc>
                <a:tc>
                  <a:txBody>
                    <a:bodyPr/>
                    <a:lstStyle/>
                    <a:p>
                      <a:pPr algn="l" fontAlgn="b"/>
                      <a:r>
                        <a:rPr lang="en-ZA" sz="1400" b="1" i="0" u="none" strike="noStrike">
                          <a:solidFill>
                            <a:srgbClr val="000000"/>
                          </a:solidFill>
                          <a:effectLst/>
                          <a:latin typeface="Bahnschrift Light" panose="020B0502040204020203" pitchFamily="34" charset="0"/>
                        </a:rPr>
                        <a:t> </a:t>
                      </a:r>
                    </a:p>
                  </a:txBody>
                  <a:tcPr marL="7620" marR="7620" marT="7620" marB="0" anchor="b">
                    <a:lnL>
                      <a:noFill/>
                    </a:lnL>
                    <a:lnR>
                      <a:noFill/>
                    </a:lnR>
                    <a:lnT>
                      <a:noFill/>
                    </a:lnT>
                    <a:lnB>
                      <a:noFill/>
                    </a:lnB>
                    <a:solidFill>
                      <a:srgbClr val="F8CBAD"/>
                    </a:solidFill>
                  </a:tcPr>
                </a:tc>
              </a:tr>
              <a:tr h="275291">
                <a:tc>
                  <a:txBody>
                    <a:bodyPr/>
                    <a:lstStyle/>
                    <a:p>
                      <a:pPr algn="l" fontAlgn="ctr"/>
                      <a:r>
                        <a:rPr lang="en-ZA" sz="1400" b="1" i="0" u="none" strike="noStrike">
                          <a:solidFill>
                            <a:srgbClr val="000000"/>
                          </a:solidFill>
                          <a:effectLst/>
                          <a:latin typeface="Bahnschrift Light" panose="020B0502040204020203" pitchFamily="34" charset="0"/>
                        </a:rPr>
                        <a:t> </a:t>
                      </a:r>
                    </a:p>
                  </a:txBody>
                  <a:tcPr marL="7620" marR="7620" marT="7620" marB="0" anchor="ctr">
                    <a:lnL>
                      <a:noFill/>
                    </a:lnL>
                    <a:lnR>
                      <a:noFill/>
                    </a:lnR>
                    <a:lnT>
                      <a:noFill/>
                    </a:lnT>
                    <a:lnB>
                      <a:noFill/>
                    </a:lnB>
                    <a:solidFill>
                      <a:srgbClr val="F8CBAD"/>
                    </a:solidFill>
                  </a:tcPr>
                </a:tc>
                <a:tc>
                  <a:txBody>
                    <a:bodyPr/>
                    <a:lstStyle/>
                    <a:p>
                      <a:pPr algn="l" fontAlgn="b"/>
                      <a:r>
                        <a:rPr lang="en-ZA" sz="1400" b="1" i="0" u="none" strike="noStrike">
                          <a:solidFill>
                            <a:srgbClr val="000000"/>
                          </a:solidFill>
                          <a:effectLst/>
                          <a:latin typeface="Bahnschrift Light" panose="020B0502040204020203" pitchFamily="34" charset="0"/>
                        </a:rPr>
                        <a:t>Provisions - D2D Maintenance</a:t>
                      </a:r>
                    </a:p>
                  </a:txBody>
                  <a:tcPr marL="7620" marR="7620" marT="7620" marB="0" anchor="b">
                    <a:lnL>
                      <a:noFill/>
                    </a:lnL>
                    <a:lnR>
                      <a:noFill/>
                    </a:lnR>
                    <a:lnT>
                      <a:noFill/>
                    </a:lnT>
                    <a:lnB>
                      <a:noFill/>
                    </a:lnB>
                    <a:solidFill>
                      <a:srgbClr val="F8CBAD"/>
                    </a:solidFill>
                  </a:tcPr>
                </a:tc>
                <a:tc>
                  <a:txBody>
                    <a:bodyPr/>
                    <a:lstStyle/>
                    <a:p>
                      <a:pPr algn="ctr" fontAlgn="b"/>
                      <a:r>
                        <a:rPr lang="en-ZA" sz="1400" b="1" i="0" u="none" strike="noStrike" dirty="0">
                          <a:solidFill>
                            <a:srgbClr val="000000"/>
                          </a:solidFill>
                          <a:effectLst/>
                          <a:latin typeface="Bahnschrift Light" panose="020B0502040204020203" pitchFamily="34" charset="0"/>
                        </a:rPr>
                        <a:t> ?? </a:t>
                      </a:r>
                    </a:p>
                  </a:txBody>
                  <a:tcPr marL="7620" marR="7620" marT="7620" marB="0" anchor="b">
                    <a:lnL>
                      <a:noFill/>
                    </a:lnL>
                    <a:lnR>
                      <a:noFill/>
                    </a:lnR>
                    <a:lnT>
                      <a:noFill/>
                    </a:lnT>
                    <a:lnB>
                      <a:noFill/>
                    </a:lnB>
                    <a:solidFill>
                      <a:srgbClr val="F8CBAD"/>
                    </a:solidFill>
                  </a:tcPr>
                </a:tc>
                <a:tc>
                  <a:txBody>
                    <a:bodyPr/>
                    <a:lstStyle/>
                    <a:p>
                      <a:pPr algn="l" fontAlgn="b"/>
                      <a:r>
                        <a:rPr lang="en-ZA" sz="1400" b="1" i="0" u="none" strike="noStrike">
                          <a:solidFill>
                            <a:srgbClr val="000000"/>
                          </a:solidFill>
                          <a:effectLst/>
                          <a:latin typeface="Bahnschrift Light" panose="020B0502040204020203" pitchFamily="34" charset="0"/>
                        </a:rPr>
                        <a:t> </a:t>
                      </a:r>
                    </a:p>
                  </a:txBody>
                  <a:tcPr marL="7620" marR="7620" marT="7620" marB="0" anchor="b">
                    <a:lnL>
                      <a:noFill/>
                    </a:lnL>
                    <a:lnR>
                      <a:noFill/>
                    </a:lnR>
                    <a:lnT>
                      <a:noFill/>
                    </a:lnT>
                    <a:lnB>
                      <a:noFill/>
                    </a:lnB>
                    <a:solidFill>
                      <a:srgbClr val="F8CBAD"/>
                    </a:solidFill>
                  </a:tcPr>
                </a:tc>
              </a:tr>
              <a:tr h="286762">
                <a:tc>
                  <a:txBody>
                    <a:bodyPr/>
                    <a:lstStyle/>
                    <a:p>
                      <a:pPr algn="l" fontAlgn="ctr"/>
                      <a:r>
                        <a:rPr lang="en-ZA" sz="1400" b="1" i="0" u="none" strike="noStrike">
                          <a:solidFill>
                            <a:srgbClr val="000000"/>
                          </a:solidFill>
                          <a:effectLst/>
                          <a:latin typeface="Bahnschrift Light" panose="020B0502040204020203" pitchFamily="34" charset="0"/>
                        </a:rPr>
                        <a:t> </a:t>
                      </a:r>
                    </a:p>
                  </a:txBody>
                  <a:tcPr marL="7620" marR="7620" marT="7620" marB="0" anchor="ctr">
                    <a:lnL>
                      <a:noFill/>
                    </a:lnL>
                    <a:lnR>
                      <a:noFill/>
                    </a:lnR>
                    <a:lnT>
                      <a:noFill/>
                    </a:lnT>
                    <a:lnB>
                      <a:noFill/>
                    </a:lnB>
                    <a:solidFill>
                      <a:srgbClr val="FFFFFF"/>
                    </a:solidFill>
                  </a:tcPr>
                </a:tc>
                <a:tc>
                  <a:txBody>
                    <a:bodyPr/>
                    <a:lstStyle/>
                    <a:p>
                      <a:pPr algn="l" fontAlgn="b"/>
                      <a:r>
                        <a:rPr lang="en-ZA" sz="1400" b="1" i="0" u="none" strike="noStrike">
                          <a:solidFill>
                            <a:srgbClr val="000000"/>
                          </a:solidFill>
                          <a:effectLst/>
                          <a:latin typeface="Bahnschrift Light" panose="020B0502040204020203"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ZA" sz="1400" b="1" i="0" u="none" strike="noStrike">
                          <a:solidFill>
                            <a:srgbClr val="000000"/>
                          </a:solidFill>
                          <a:effectLst/>
                          <a:latin typeface="Bahnschrift Light" panose="020B0502040204020203"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ZA" sz="1400" b="1" i="0" u="none" strike="noStrike">
                          <a:solidFill>
                            <a:srgbClr val="000000"/>
                          </a:solidFill>
                          <a:effectLst/>
                          <a:latin typeface="Bahnschrift Light" panose="020B0502040204020203" pitchFamily="34" charset="0"/>
                        </a:rPr>
                        <a:t> </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286762">
                <a:tc gridSpan="2">
                  <a:txBody>
                    <a:bodyPr/>
                    <a:lstStyle/>
                    <a:p>
                      <a:pPr algn="l" fontAlgn="ctr"/>
                      <a:r>
                        <a:rPr lang="en-ZA" sz="1400" b="1" i="0" u="none" strike="noStrike">
                          <a:solidFill>
                            <a:srgbClr val="000000"/>
                          </a:solidFill>
                          <a:effectLst/>
                          <a:latin typeface="Bahnschrift Light" panose="020B0502040204020203" pitchFamily="34" charset="0"/>
                        </a:rPr>
                        <a:t>Equity (Net Worth)</a:t>
                      </a:r>
                    </a:p>
                  </a:txBody>
                  <a:tcPr marL="7620" marR="7620" marT="7620" marB="0" anchor="ctr">
                    <a:lnL>
                      <a:noFill/>
                    </a:lnL>
                    <a:lnR>
                      <a:noFill/>
                    </a:lnR>
                    <a:lnT>
                      <a:noFill/>
                    </a:lnT>
                    <a:lnB>
                      <a:noFill/>
                    </a:lnB>
                    <a:solidFill>
                      <a:srgbClr val="FFE699"/>
                    </a:solidFill>
                  </a:tcPr>
                </a:tc>
                <a:tc hMerge="1">
                  <a:txBody>
                    <a:bodyPr/>
                    <a:lstStyle/>
                    <a:p>
                      <a:endParaRPr lang="en-ZA"/>
                    </a:p>
                  </a:txBody>
                  <a:tcPr/>
                </a:tc>
                <a:tc>
                  <a:txBody>
                    <a:bodyPr/>
                    <a:lstStyle/>
                    <a:p>
                      <a:pPr algn="l" fontAlgn="b"/>
                      <a:r>
                        <a:rPr lang="en-ZA" sz="1400" b="1" i="0" u="none" strike="noStrike">
                          <a:solidFill>
                            <a:srgbClr val="000000"/>
                          </a:solidFill>
                          <a:effectLst/>
                          <a:latin typeface="Bahnschrift Light" panose="020B0502040204020203" pitchFamily="34" charset="0"/>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solidFill>
                      <a:srgbClr val="FFE699"/>
                    </a:solidFill>
                  </a:tcPr>
                </a:tc>
                <a:tc>
                  <a:txBody>
                    <a:bodyPr/>
                    <a:lstStyle/>
                    <a:p>
                      <a:pPr algn="ctr" fontAlgn="b"/>
                      <a:r>
                        <a:rPr lang="en-ZA" sz="1400" b="1" i="0" u="none" strike="noStrike" dirty="0">
                          <a:solidFill>
                            <a:srgbClr val="000000"/>
                          </a:solidFill>
                          <a:effectLst/>
                          <a:latin typeface="Bahnschrift Light" panose="020B0502040204020203" pitchFamily="34" charset="0"/>
                        </a:rPr>
                        <a:t>??</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699"/>
                    </a:solidFill>
                  </a:tcPr>
                </a:tc>
              </a:tr>
              <a:tr h="275291">
                <a:tc>
                  <a:txBody>
                    <a:bodyPr/>
                    <a:lstStyle/>
                    <a:p>
                      <a:pPr algn="l" fontAlgn="ctr"/>
                      <a:r>
                        <a:rPr lang="en-ZA" sz="1100" b="1" i="0" u="none" strike="noStrike">
                          <a:solidFill>
                            <a:srgbClr val="000000"/>
                          </a:solidFill>
                          <a:effectLst/>
                          <a:latin typeface="Bahnschrift Light" panose="020B0502040204020203" pitchFamily="34" charset="0"/>
                        </a:rPr>
                        <a:t> </a:t>
                      </a:r>
                    </a:p>
                  </a:txBody>
                  <a:tcPr marL="7620" marR="7620" marT="7620" marB="0" anchor="ctr">
                    <a:lnL>
                      <a:noFill/>
                    </a:lnL>
                    <a:lnR>
                      <a:noFill/>
                    </a:lnR>
                    <a:lnT>
                      <a:noFill/>
                    </a:lnT>
                    <a:lnB>
                      <a:noFill/>
                    </a:lnB>
                    <a:solidFill>
                      <a:srgbClr val="FFFFFF"/>
                    </a:solidFill>
                  </a:tcPr>
                </a:tc>
                <a:tc>
                  <a:txBody>
                    <a:bodyPr/>
                    <a:lstStyle/>
                    <a:p>
                      <a:pPr algn="l" fontAlgn="b"/>
                      <a:r>
                        <a:rPr lang="en-ZA" sz="1100" b="1" i="0" u="none" strike="noStrike">
                          <a:solidFill>
                            <a:srgbClr val="000000"/>
                          </a:solidFill>
                          <a:effectLst/>
                          <a:latin typeface="Bahnschrift Light" panose="020B0502040204020203"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ZA" sz="1100" b="1" i="0" u="none" strike="noStrike">
                          <a:solidFill>
                            <a:srgbClr val="000000"/>
                          </a:solidFill>
                          <a:effectLst/>
                          <a:latin typeface="Bahnschrift Light" panose="020B0502040204020203"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n-ZA" sz="1100" b="1" i="0" u="none" strike="noStrike" dirty="0">
                          <a:solidFill>
                            <a:srgbClr val="000000"/>
                          </a:solidFill>
                          <a:effectLst/>
                          <a:latin typeface="Bahnschrift Light" panose="020B0502040204020203"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bl>
          </a:graphicData>
        </a:graphic>
      </p:graphicFrame>
      <p:sp>
        <p:nvSpPr>
          <p:cNvPr id="19" name="TextBox 18"/>
          <p:cNvSpPr txBox="1"/>
          <p:nvPr/>
        </p:nvSpPr>
        <p:spPr>
          <a:xfrm>
            <a:off x="840055" y="1358783"/>
            <a:ext cx="9938759" cy="584775"/>
          </a:xfrm>
          <a:prstGeom prst="rect">
            <a:avLst/>
          </a:prstGeom>
          <a:noFill/>
        </p:spPr>
        <p:txBody>
          <a:bodyPr wrap="square" rtlCol="0">
            <a:spAutoFit/>
          </a:bodyPr>
          <a:lstStyle/>
          <a:p>
            <a:r>
              <a:rPr lang="en-US" sz="3200" b="1" u="sng" dirty="0" smtClean="0">
                <a:solidFill>
                  <a:schemeClr val="tx1">
                    <a:lumMod val="75000"/>
                    <a:lumOff val="25000"/>
                  </a:schemeClr>
                </a:solidFill>
                <a:latin typeface="Bahnschrift" panose="020B0502040204020203" pitchFamily="34" charset="0"/>
              </a:rPr>
              <a:t>COMPILING AFS FOR KHAYA AS AT 31 MARCH 2023:</a:t>
            </a:r>
          </a:p>
        </p:txBody>
      </p:sp>
    </p:spTree>
    <p:extLst>
      <p:ext uri="{BB962C8B-B14F-4D97-AF65-F5344CB8AC3E}">
        <p14:creationId xmlns:p14="http://schemas.microsoft.com/office/powerpoint/2010/main" val="170435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tx1"/>
                </a:solidFill>
                <a:latin typeface="Bahnschrift" panose="020B0502040204020203" pitchFamily="34" charset="0"/>
                <a:cs typeface="Segoe UI" panose="020B0502040204020203" pitchFamily="34" charset="0"/>
              </a:rPr>
              <a:t>2.1 </a:t>
            </a:r>
            <a:r>
              <a:rPr lang="en-US" sz="3600" dirty="0">
                <a:solidFill>
                  <a:schemeClr val="tx1"/>
                </a:solidFill>
                <a:latin typeface="Bahnschrift" panose="020B0502040204020203" pitchFamily="34" charset="0"/>
                <a:cs typeface="Segoe UI" panose="020B0502040204020203" pitchFamily="34" charset="0"/>
              </a:rPr>
              <a:t>DAY-TO-DAY MAINTENANCE - EXAMPLE</a:t>
            </a:r>
            <a:endParaRPr lang="en-US" sz="36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sp>
        <p:nvSpPr>
          <p:cNvPr id="20" name="Rectangle 19"/>
          <p:cNvSpPr/>
          <p:nvPr/>
        </p:nvSpPr>
        <p:spPr>
          <a:xfrm>
            <a:off x="1093861" y="1087681"/>
            <a:ext cx="9878013" cy="4693593"/>
          </a:xfrm>
          <a:prstGeom prst="rect">
            <a:avLst/>
          </a:prstGeom>
        </p:spPr>
        <p:txBody>
          <a:bodyPr wrap="square">
            <a:spAutoFit/>
          </a:bodyPr>
          <a:lstStyle/>
          <a:p>
            <a:r>
              <a:rPr lang="en-US" sz="2800" b="1" dirty="0" smtClean="0">
                <a:solidFill>
                  <a:schemeClr val="tx1">
                    <a:lumMod val="75000"/>
                    <a:lumOff val="25000"/>
                  </a:schemeClr>
                </a:solidFill>
                <a:latin typeface="Bahnschrift" panose="020B0502040204020203" pitchFamily="34" charset="0"/>
              </a:rPr>
              <a:t>As at 31 March 2023:</a:t>
            </a:r>
          </a:p>
          <a:p>
            <a:endParaRPr lang="en-US" sz="1100" dirty="0">
              <a:solidFill>
                <a:schemeClr val="accent6">
                  <a:lumMod val="50000"/>
                </a:schemeClr>
              </a:solidFill>
              <a:latin typeface="Bahnschrift" panose="020B0502040204020203" pitchFamily="34" charset="0"/>
            </a:endParaRPr>
          </a:p>
          <a:p>
            <a:pPr marL="342900" indent="-342900">
              <a:buFont typeface="Arial" panose="020B0604020202020204" pitchFamily="34" charset="0"/>
              <a:buChar char="•"/>
            </a:pPr>
            <a:r>
              <a:rPr lang="en-US" sz="2000" dirty="0" smtClean="0">
                <a:solidFill>
                  <a:schemeClr val="accent6">
                    <a:lumMod val="50000"/>
                  </a:schemeClr>
                </a:solidFill>
                <a:latin typeface="Bahnschrift" panose="020B0502040204020203" pitchFamily="34" charset="0"/>
              </a:rPr>
              <a:t>The repair of the toilet was completed, I contacted the service provider who gave me a job card signed on 10 March 2023 and an invoice to the value of R7,500.</a:t>
            </a:r>
          </a:p>
          <a:p>
            <a:pPr marL="342900" indent="-342900">
              <a:buFont typeface="Arial" panose="020B0604020202020204" pitchFamily="34" charset="0"/>
              <a:buChar char="•"/>
            </a:pPr>
            <a:r>
              <a:rPr lang="en-US" sz="2000" dirty="0" smtClean="0">
                <a:solidFill>
                  <a:schemeClr val="accent6">
                    <a:lumMod val="50000"/>
                  </a:schemeClr>
                </a:solidFill>
                <a:latin typeface="Bahnschrift" panose="020B0502040204020203" pitchFamily="34" charset="0"/>
              </a:rPr>
              <a:t>The painting of the building was completed, the service provider provided me with a job card signed 12 March 2023, but could not provide me with an invoice yet.  We did however calculate based on past experience that the average cost of this type of service and the volume of work is R22,000 for the entire building.</a:t>
            </a:r>
          </a:p>
          <a:p>
            <a:pPr marL="342900" indent="-342900">
              <a:buFont typeface="Arial" panose="020B0604020202020204" pitchFamily="34" charset="0"/>
              <a:buChar char="•"/>
            </a:pPr>
            <a:r>
              <a:rPr lang="en-US" sz="2000" dirty="0" smtClean="0">
                <a:solidFill>
                  <a:schemeClr val="accent6">
                    <a:lumMod val="50000"/>
                  </a:schemeClr>
                </a:solidFill>
                <a:latin typeface="Bahnschrift" panose="020B0502040204020203" pitchFamily="34" charset="0"/>
              </a:rPr>
              <a:t>The upgrading of the landscaping has not entirely been completed yet.  We do have a quote for the work done, but as the service provider is still in the process of completing the work, they could not provide me with a signed job card yet.</a:t>
            </a:r>
          </a:p>
          <a:p>
            <a:pPr marL="342900" indent="-342900">
              <a:buFont typeface="Arial" panose="020B0604020202020204" pitchFamily="34" charset="0"/>
              <a:buChar char="•"/>
            </a:pPr>
            <a:r>
              <a:rPr lang="en-GB" sz="2000" dirty="0" smtClean="0">
                <a:solidFill>
                  <a:schemeClr val="accent6">
                    <a:lumMod val="50000"/>
                  </a:schemeClr>
                </a:solidFill>
                <a:latin typeface="Bahnschrift" panose="020B0502040204020203" pitchFamily="34" charset="0"/>
              </a:rPr>
              <a:t>We could not get a hold of the service provider performing maintenance related to getting the building to the required standards of national fire regulations to confirm whether the work has been done or to provide us with a value of any</a:t>
            </a:r>
            <a:br>
              <a:rPr lang="en-GB" sz="2000" dirty="0" smtClean="0">
                <a:solidFill>
                  <a:schemeClr val="accent6">
                    <a:lumMod val="50000"/>
                  </a:schemeClr>
                </a:solidFill>
                <a:latin typeface="Bahnschrift" panose="020B0502040204020203" pitchFamily="34" charset="0"/>
              </a:rPr>
            </a:br>
            <a:r>
              <a:rPr lang="en-GB" sz="2000" dirty="0" smtClean="0">
                <a:solidFill>
                  <a:schemeClr val="accent6">
                    <a:lumMod val="50000"/>
                  </a:schemeClr>
                </a:solidFill>
                <a:latin typeface="Bahnschrift" panose="020B0502040204020203" pitchFamily="34" charset="0"/>
              </a:rPr>
              <a:t>work completed to date.  </a:t>
            </a:r>
            <a:endParaRPr lang="en-US" sz="2000" dirty="0" smtClean="0">
              <a:solidFill>
                <a:schemeClr val="accent6">
                  <a:lumMod val="50000"/>
                </a:schemeClr>
              </a:solidFill>
              <a:latin typeface="Bahnschrift" panose="020B0502040204020203" pitchFamily="34" charset="0"/>
            </a:endParaRPr>
          </a:p>
        </p:txBody>
      </p:sp>
    </p:spTree>
    <p:extLst>
      <p:ext uri="{BB962C8B-B14F-4D97-AF65-F5344CB8AC3E}">
        <p14:creationId xmlns:p14="http://schemas.microsoft.com/office/powerpoint/2010/main" val="2583518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tx1"/>
                </a:solidFill>
                <a:latin typeface="Bahnschrift" panose="020B0502040204020203" pitchFamily="34" charset="0"/>
                <a:cs typeface="Segoe UI" panose="020B0502040204020203" pitchFamily="34" charset="0"/>
              </a:rPr>
              <a:t>2.1 </a:t>
            </a:r>
            <a:r>
              <a:rPr lang="en-US" sz="3600" dirty="0">
                <a:solidFill>
                  <a:schemeClr val="tx1"/>
                </a:solidFill>
                <a:latin typeface="Bahnschrift" panose="020B0502040204020203" pitchFamily="34" charset="0"/>
                <a:cs typeface="Segoe UI" panose="020B0502040204020203" pitchFamily="34" charset="0"/>
              </a:rPr>
              <a:t>DAY-TO-DAY MAINTENANCE - EXAMPLE</a:t>
            </a:r>
            <a:endParaRPr lang="en-US" sz="36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14" name="TextBox 13"/>
          <p:cNvSpPr txBox="1"/>
          <p:nvPr/>
        </p:nvSpPr>
        <p:spPr>
          <a:xfrm>
            <a:off x="883506" y="1098617"/>
            <a:ext cx="9162839" cy="1015663"/>
          </a:xfrm>
          <a:prstGeom prst="rect">
            <a:avLst/>
          </a:prstGeom>
          <a:noFill/>
        </p:spPr>
        <p:txBody>
          <a:bodyPr wrap="square" rtlCol="0">
            <a:spAutoFit/>
          </a:bodyPr>
          <a:lstStyle/>
          <a:p>
            <a:r>
              <a:rPr lang="en-US" sz="6000" dirty="0" smtClean="0">
                <a:latin typeface="Bahnschrift SemiBold" panose="020B0502040204020203" pitchFamily="34" charset="0"/>
              </a:rPr>
              <a:t>As at 31 March 2023:</a:t>
            </a:r>
            <a:endParaRPr lang="en-ZA" sz="6000" dirty="0">
              <a:latin typeface="Bahnschrift SemiBold" panose="020B0502040204020203" pitchFamily="34" charset="0"/>
            </a:endParaRPr>
          </a:p>
        </p:txBody>
      </p:sp>
      <p:pic>
        <p:nvPicPr>
          <p:cNvPr id="18" name="Picture 2" descr="Idea Clip Art at Clker.com - vector clip art online, royalty free &amp; public  dom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67517">
            <a:off x="9206408" y="1084278"/>
            <a:ext cx="1480362" cy="12247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Diagram 18"/>
          <p:cNvGraphicFramePr/>
          <p:nvPr>
            <p:extLst>
              <p:ext uri="{D42A27DB-BD31-4B8C-83A1-F6EECF244321}">
                <p14:modId xmlns:p14="http://schemas.microsoft.com/office/powerpoint/2010/main" val="2279785107"/>
              </p:ext>
            </p:extLst>
          </p:nvPr>
        </p:nvGraphicFramePr>
        <p:xfrm>
          <a:off x="632388" y="2233722"/>
          <a:ext cx="10820788" cy="37939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51355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tx1"/>
                </a:solidFill>
                <a:latin typeface="Bahnschrift" panose="020B0502040204020203" pitchFamily="34" charset="0"/>
                <a:cs typeface="Segoe UI" panose="020B0502040204020203" pitchFamily="34" charset="0"/>
              </a:rPr>
              <a:t>2.1 </a:t>
            </a:r>
            <a:r>
              <a:rPr lang="en-US" sz="3600" dirty="0">
                <a:solidFill>
                  <a:schemeClr val="tx1"/>
                </a:solidFill>
                <a:latin typeface="Bahnschrift" panose="020B0502040204020203" pitchFamily="34" charset="0"/>
                <a:cs typeface="Segoe UI" panose="020B0502040204020203" pitchFamily="34" charset="0"/>
              </a:rPr>
              <a:t>DAY-TO-DAY MAINTENANCE - EXAMPLE</a:t>
            </a:r>
            <a:endParaRPr lang="en-US" sz="36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9062324" y="5759865"/>
            <a:ext cx="1956855" cy="786198"/>
          </a:xfrm>
          <a:prstGeom prst="rect">
            <a:avLst/>
          </a:prstGeom>
        </p:spPr>
      </p:pic>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238521181"/>
              </p:ext>
            </p:extLst>
          </p:nvPr>
        </p:nvGraphicFramePr>
        <p:xfrm>
          <a:off x="1123481" y="1614403"/>
          <a:ext cx="5615414" cy="4515835"/>
        </p:xfrm>
        <a:graphic>
          <a:graphicData uri="http://schemas.openxmlformats.org/presentationml/2006/ole">
            <mc:AlternateContent xmlns:mc="http://schemas.openxmlformats.org/markup-compatibility/2006">
              <mc:Choice xmlns:v="urn:schemas-microsoft-com:vml" Requires="v">
                <p:oleObj spid="_x0000_s2098" name="Worksheet" r:id="rId4" imgW="4976037" imgH="3200590" progId="Excel.Sheet.12">
                  <p:embed/>
                </p:oleObj>
              </mc:Choice>
              <mc:Fallback>
                <p:oleObj name="Worksheet" r:id="rId4" imgW="4976037" imgH="3200590" progId="Excel.Sheet.12">
                  <p:embed/>
                  <p:pic>
                    <p:nvPicPr>
                      <p:cNvPr id="0" name=""/>
                      <p:cNvPicPr/>
                      <p:nvPr/>
                    </p:nvPicPr>
                    <p:blipFill>
                      <a:blip r:embed="rId5"/>
                      <a:stretch>
                        <a:fillRect/>
                      </a:stretch>
                    </p:blipFill>
                    <p:spPr>
                      <a:xfrm>
                        <a:off x="1123481" y="1614403"/>
                        <a:ext cx="5615414" cy="4515835"/>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04397713"/>
              </p:ext>
            </p:extLst>
          </p:nvPr>
        </p:nvGraphicFramePr>
        <p:xfrm>
          <a:off x="7042365" y="2332161"/>
          <a:ext cx="4273617" cy="3080318"/>
        </p:xfrm>
        <a:graphic>
          <a:graphicData uri="http://schemas.openxmlformats.org/presentationml/2006/ole">
            <mc:AlternateContent xmlns:mc="http://schemas.openxmlformats.org/markup-compatibility/2006">
              <mc:Choice xmlns:v="urn:schemas-microsoft-com:vml" Requires="v">
                <p:oleObj spid="_x0000_s2099" name="Worksheet" r:id="rId6" imgW="4976037" imgH="2545206" progId="Excel.Sheet.12">
                  <p:embed/>
                </p:oleObj>
              </mc:Choice>
              <mc:Fallback>
                <p:oleObj name="Worksheet" r:id="rId6" imgW="4976037" imgH="2545206" progId="Excel.Sheet.12">
                  <p:embed/>
                  <p:pic>
                    <p:nvPicPr>
                      <p:cNvPr id="0" name=""/>
                      <p:cNvPicPr/>
                      <p:nvPr/>
                    </p:nvPicPr>
                    <p:blipFill>
                      <a:blip r:embed="rId7"/>
                      <a:stretch>
                        <a:fillRect/>
                      </a:stretch>
                    </p:blipFill>
                    <p:spPr>
                      <a:xfrm>
                        <a:off x="7042365" y="2332161"/>
                        <a:ext cx="4273617" cy="3080318"/>
                      </a:xfrm>
                      <a:prstGeom prst="rect">
                        <a:avLst/>
                      </a:prstGeom>
                    </p:spPr>
                  </p:pic>
                </p:oleObj>
              </mc:Fallback>
            </mc:AlternateContent>
          </a:graphicData>
        </a:graphic>
      </p:graphicFrame>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44897" y="1150582"/>
            <a:ext cx="1798339" cy="1181580"/>
          </a:xfrm>
          <a:prstGeom prst="rect">
            <a:avLst/>
          </a:prstGeom>
        </p:spPr>
      </p:pic>
    </p:spTree>
    <p:extLst>
      <p:ext uri="{BB962C8B-B14F-4D97-AF65-F5344CB8AC3E}">
        <p14:creationId xmlns:p14="http://schemas.microsoft.com/office/powerpoint/2010/main" val="2505033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a:spLocks noGrp="1"/>
          </p:cNvSpPr>
          <p:nvPr>
            <p:ph idx="1"/>
          </p:nvPr>
        </p:nvSpPr>
        <p:spPr>
          <a:xfrm>
            <a:off x="780017" y="1834457"/>
            <a:ext cx="10447239" cy="2538919"/>
          </a:xfrm>
        </p:spPr>
        <p:txBody>
          <a:bodyPr>
            <a:normAutofit fontScale="92500"/>
          </a:bodyPr>
          <a:lstStyle/>
          <a:p>
            <a:pPr marL="0" indent="0">
              <a:buNone/>
            </a:pPr>
            <a:r>
              <a:rPr lang="en-US" sz="8000" dirty="0">
                <a:solidFill>
                  <a:schemeClr val="accent3">
                    <a:lumMod val="50000"/>
                  </a:schemeClr>
                </a:solidFill>
                <a:latin typeface="Bahnschrift" panose="020B0502040204020203" pitchFamily="34" charset="0"/>
                <a:cs typeface="Segoe UI" panose="020B0502040204020203" pitchFamily="34" charset="0"/>
              </a:rPr>
              <a:t>3</a:t>
            </a:r>
            <a:r>
              <a:rPr lang="en-US" sz="8000" dirty="0" smtClean="0">
                <a:solidFill>
                  <a:schemeClr val="accent3">
                    <a:lumMod val="50000"/>
                  </a:schemeClr>
                </a:solidFill>
                <a:latin typeface="Bahnschrift" panose="020B0502040204020203" pitchFamily="34" charset="0"/>
                <a:cs typeface="Segoe UI" panose="020B0502040204020203" pitchFamily="34" charset="0"/>
              </a:rPr>
              <a:t>. </a:t>
            </a:r>
            <a:r>
              <a:rPr lang="en-GB" sz="8000" dirty="0" smtClean="0">
                <a:solidFill>
                  <a:schemeClr val="accent3">
                    <a:lumMod val="50000"/>
                  </a:schemeClr>
                </a:solidFill>
                <a:latin typeface="Bahnschrift" panose="020B0502040204020203" pitchFamily="34" charset="0"/>
                <a:cs typeface="Segoe UI" panose="020B0502040204020203" pitchFamily="34" charset="0"/>
              </a:rPr>
              <a:t>DISCLAIMED OPINION</a:t>
            </a:r>
          </a:p>
          <a:p>
            <a:pPr marL="0" indent="0">
              <a:buNone/>
            </a:pPr>
            <a:r>
              <a:rPr lang="en-GB" sz="5200" dirty="0" smtClean="0">
                <a:solidFill>
                  <a:schemeClr val="accent3">
                    <a:lumMod val="50000"/>
                  </a:schemeClr>
                </a:solidFill>
                <a:latin typeface="Bahnschrift" panose="020B0502040204020203" pitchFamily="34" charset="0"/>
                <a:cs typeface="Segoe UI" panose="020B0502040204020203" pitchFamily="34" charset="0"/>
              </a:rPr>
              <a:t>- MEANING AND IMPLICATIONS</a:t>
            </a:r>
            <a:endParaRPr lang="en-US" sz="5200" dirty="0" smtClean="0">
              <a:solidFill>
                <a:schemeClr val="accent3">
                  <a:lumMod val="50000"/>
                </a:schemeClr>
              </a:solidFill>
              <a:latin typeface="Bahnschrift" panose="020B0502040204020203" pitchFamily="34" charset="0"/>
              <a:cs typeface="Segoe UI" panose="020B0502040204020203" pitchFamily="34" charset="0"/>
            </a:endParaRPr>
          </a:p>
        </p:txBody>
      </p:sp>
      <p:pic>
        <p:nvPicPr>
          <p:cNvPr id="19" name="Picture 18"/>
          <p:cNvPicPr>
            <a:picLocks noChangeAspect="1"/>
          </p:cNvPicPr>
          <p:nvPr/>
        </p:nvPicPr>
        <p:blipFill>
          <a:blip r:embed="rId3"/>
          <a:stretch>
            <a:fillRect/>
          </a:stretch>
        </p:blipFill>
        <p:spPr>
          <a:xfrm rot="694836">
            <a:off x="6894003" y="4180164"/>
            <a:ext cx="3269306" cy="2147809"/>
          </a:xfrm>
          <a:prstGeom prst="rect">
            <a:avLst/>
          </a:prstGeom>
        </p:spPr>
      </p:pic>
    </p:spTree>
    <p:extLst>
      <p:ext uri="{BB962C8B-B14F-4D97-AF65-F5344CB8AC3E}">
        <p14:creationId xmlns:p14="http://schemas.microsoft.com/office/powerpoint/2010/main" val="3947725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ubtitle 2"/>
          <p:cNvSpPr txBox="1">
            <a:spLocks/>
          </p:cNvSpPr>
          <p:nvPr/>
        </p:nvSpPr>
        <p:spPr>
          <a:xfrm>
            <a:off x="4563454" y="6351987"/>
            <a:ext cx="6819544" cy="50601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South Africa Works </a:t>
            </a:r>
            <a:r>
              <a:rPr lang="en-US" sz="1400"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because of </a:t>
            </a:r>
            <a:r>
              <a:rPr lang="en-US"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Public Works</a:t>
            </a:r>
            <a:endParaRPr lang="en-US" b="1" dirty="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endParaRPr>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4"/>
          <p:cNvSpPr txBox="1">
            <a:spLocks/>
          </p:cNvSpPr>
          <p:nvPr/>
        </p:nvSpPr>
        <p:spPr>
          <a:xfrm>
            <a:off x="1920649" y="1700396"/>
            <a:ext cx="9041860" cy="3540969"/>
          </a:xfrm>
          <a:prstGeom prst="rect">
            <a:avLst/>
          </a:prstGeom>
          <a:noFill/>
        </p:spPr>
        <p:txBody>
          <a:bodyPr vert="horz" wrap="square"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7500" dirty="0" smtClean="0">
                <a:latin typeface="Bahnschrift" panose="020B0502040204020203" pitchFamily="34" charset="0"/>
                <a:cs typeface="Segoe UI" panose="020B0502040204020203" pitchFamily="34" charset="0"/>
              </a:rPr>
              <a:t>Annual Financial Statements Inputs  </a:t>
            </a:r>
            <a:br>
              <a:rPr lang="en-US" sz="7500" dirty="0" smtClean="0">
                <a:latin typeface="Bahnschrift" panose="020B0502040204020203" pitchFamily="34" charset="0"/>
                <a:cs typeface="Segoe UI" panose="020B0502040204020203" pitchFamily="34" charset="0"/>
              </a:rPr>
            </a:br>
            <a:r>
              <a:rPr lang="en-US" sz="7500" dirty="0" smtClean="0">
                <a:ln w="1905"/>
                <a:effectLst>
                  <a:innerShdw blurRad="69850" dist="43180" dir="5400000">
                    <a:srgbClr val="000000">
                      <a:alpha val="65000"/>
                    </a:srgbClr>
                  </a:innerShdw>
                  <a:reflection blurRad="6350" stA="55000" endA="300" endPos="45500" dir="5400000" sy="-100000" algn="bl" rotWithShape="0"/>
                </a:effectLst>
                <a:latin typeface="Bahnschrift" panose="020B0502040204020203" pitchFamily="34" charset="0"/>
                <a:cs typeface="Segoe UI" panose="020B0502040204020203" pitchFamily="34" charset="0"/>
              </a:rPr>
              <a:t>2022/2023</a:t>
            </a:r>
            <a:r>
              <a:rPr lang="en-ZA" sz="2400" dirty="0" smtClean="0"/>
              <a:t/>
            </a:r>
            <a:br>
              <a:rPr lang="en-ZA" sz="2400" dirty="0" smtClean="0"/>
            </a:br>
            <a:endParaRPr lang="en-ZA" sz="2400" b="1" dirty="0">
              <a:latin typeface="Bahnschrift SemiLight" panose="020B0502040204020203" pitchFamily="34" charset="0"/>
            </a:endParaRPr>
          </a:p>
        </p:txBody>
      </p:sp>
    </p:spTree>
    <p:extLst>
      <p:ext uri="{BB962C8B-B14F-4D97-AF65-F5344CB8AC3E}">
        <p14:creationId xmlns:p14="http://schemas.microsoft.com/office/powerpoint/2010/main" val="78732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800" dirty="0">
                <a:solidFill>
                  <a:schemeClr val="tx1"/>
                </a:solidFill>
                <a:latin typeface="Bahnschrift SemiBold" panose="020B0502040204020203" pitchFamily="34" charset="0"/>
                <a:cs typeface="Segoe UI" panose="020B0502040204020203" pitchFamily="34" charset="0"/>
              </a:rPr>
              <a:t>DISCLAIMED AUDIT OPINION</a:t>
            </a:r>
            <a:endParaRPr lang="en-US" sz="48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pic>
        <p:nvPicPr>
          <p:cNvPr id="14" name="Picture 13"/>
          <p:cNvPicPr>
            <a:picLocks noChangeAspect="1"/>
          </p:cNvPicPr>
          <p:nvPr/>
        </p:nvPicPr>
        <p:blipFill>
          <a:blip r:embed="rId3"/>
          <a:stretch>
            <a:fillRect/>
          </a:stretch>
        </p:blipFill>
        <p:spPr>
          <a:xfrm>
            <a:off x="1034830" y="2153540"/>
            <a:ext cx="10115298" cy="2717563"/>
          </a:xfrm>
          <a:prstGeom prst="rect">
            <a:avLst/>
          </a:prstGeom>
        </p:spPr>
      </p:pic>
    </p:spTree>
    <p:extLst>
      <p:ext uri="{BB962C8B-B14F-4D97-AF65-F5344CB8AC3E}">
        <p14:creationId xmlns:p14="http://schemas.microsoft.com/office/powerpoint/2010/main" val="1220394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800" dirty="0">
                <a:solidFill>
                  <a:schemeClr val="tx1"/>
                </a:solidFill>
                <a:latin typeface="Bahnschrift SemiBold" panose="020B0502040204020203" pitchFamily="34" charset="0"/>
                <a:cs typeface="Segoe UI" panose="020B0502040204020203" pitchFamily="34" charset="0"/>
              </a:rPr>
              <a:t>DISCLAIMED AUDIT OPINION</a:t>
            </a:r>
            <a:endParaRPr lang="en-US" sz="48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9062324" y="5759865"/>
            <a:ext cx="1956855" cy="786198"/>
          </a:xfrm>
          <a:prstGeom prst="rect">
            <a:avLst/>
          </a:prstGeom>
        </p:spPr>
      </p:pic>
      <p:sp>
        <p:nvSpPr>
          <p:cNvPr id="13" name="TextBox 12"/>
          <p:cNvSpPr txBox="1"/>
          <p:nvPr/>
        </p:nvSpPr>
        <p:spPr>
          <a:xfrm>
            <a:off x="1392203" y="1188901"/>
            <a:ext cx="9207482" cy="5355312"/>
          </a:xfrm>
          <a:prstGeom prst="rect">
            <a:avLst/>
          </a:prstGeom>
          <a:noFill/>
        </p:spPr>
        <p:txBody>
          <a:bodyPr wrap="square" rtlCol="0">
            <a:spAutoFit/>
          </a:bodyPr>
          <a:lstStyle/>
          <a:p>
            <a:pPr algn="ctr"/>
            <a:r>
              <a:rPr lang="en-US" sz="3200" b="1" dirty="0" smtClean="0">
                <a:solidFill>
                  <a:schemeClr val="tx1">
                    <a:lumMod val="75000"/>
                    <a:lumOff val="25000"/>
                  </a:schemeClr>
                </a:solidFill>
                <a:latin typeface="Bahnschrift SemiLight" panose="020B0502040204020203" pitchFamily="34" charset="0"/>
              </a:rPr>
              <a:t>Disclaimer of </a:t>
            </a:r>
            <a:r>
              <a:rPr lang="en-US" sz="3200" b="1" dirty="0">
                <a:solidFill>
                  <a:schemeClr val="tx1">
                    <a:lumMod val="75000"/>
                    <a:lumOff val="25000"/>
                  </a:schemeClr>
                </a:solidFill>
                <a:latin typeface="Bahnschrift SemiLight" panose="020B0502040204020203" pitchFamily="34" charset="0"/>
              </a:rPr>
              <a:t>audit report paragraphs in 2021/2022 </a:t>
            </a:r>
            <a:r>
              <a:rPr lang="en-US" sz="3200" b="1" dirty="0" smtClean="0">
                <a:solidFill>
                  <a:schemeClr val="tx1">
                    <a:lumMod val="75000"/>
                    <a:lumOff val="25000"/>
                  </a:schemeClr>
                </a:solidFill>
                <a:latin typeface="Bahnschrift SemiLight" panose="020B0502040204020203" pitchFamily="34" charset="0"/>
              </a:rPr>
              <a:t>AFS</a:t>
            </a:r>
            <a:r>
              <a:rPr lang="en-US" sz="3200" b="1" dirty="0" smtClean="0">
                <a:solidFill>
                  <a:schemeClr val="accent6">
                    <a:lumMod val="50000"/>
                  </a:schemeClr>
                </a:solidFill>
                <a:latin typeface="Bahnschrift SemiLight" panose="020B0502040204020203" pitchFamily="34" charset="0"/>
              </a:rPr>
              <a:t/>
            </a:r>
            <a:br>
              <a:rPr lang="en-US" sz="3200" b="1" dirty="0" smtClean="0">
                <a:solidFill>
                  <a:schemeClr val="accent6">
                    <a:lumMod val="50000"/>
                  </a:schemeClr>
                </a:solidFill>
                <a:latin typeface="Bahnschrift SemiLight" panose="020B0502040204020203" pitchFamily="34" charset="0"/>
              </a:rPr>
            </a:br>
            <a:endParaRPr lang="en-US" sz="1600" b="1" dirty="0"/>
          </a:p>
          <a:p>
            <a:pPr marL="342900" indent="-342900">
              <a:buFont typeface="Arial" panose="020B0604020202020204" pitchFamily="34" charset="0"/>
              <a:buChar char="•"/>
            </a:pPr>
            <a:r>
              <a:rPr lang="en-US" b="1" dirty="0">
                <a:solidFill>
                  <a:srgbClr val="C00000"/>
                </a:solidFill>
                <a:latin typeface="Arial" panose="020B0604020202020204" pitchFamily="34" charset="0"/>
                <a:cs typeface="Arial" panose="020B0604020202020204" pitchFamily="34" charset="0"/>
              </a:rPr>
              <a:t>Payables from exchange transactions - Accrued expenses- Municipal services </a:t>
            </a:r>
            <a:endParaRPr lang="en-ZA" b="1" dirty="0">
              <a:solidFill>
                <a:srgbClr val="C00000"/>
              </a:solidFill>
              <a:latin typeface="Arial" panose="020B0604020202020204" pitchFamily="34" charset="0"/>
              <a:cs typeface="Arial" panose="020B0604020202020204" pitchFamily="34" charset="0"/>
            </a:endParaRPr>
          </a:p>
          <a:p>
            <a:r>
              <a:rPr lang="en-ZA" sz="1400" dirty="0">
                <a:latin typeface="Arial" panose="020B0604020202020204" pitchFamily="34" charset="0"/>
                <a:cs typeface="Arial" panose="020B0604020202020204" pitchFamily="34" charset="0"/>
              </a:rPr>
              <a:t>Difference between recalculated amount by auditors and accrued amount in the </a:t>
            </a:r>
            <a:r>
              <a:rPr lang="en-ZA" sz="1400" dirty="0" smtClean="0">
                <a:latin typeface="Arial" panose="020B0604020202020204" pitchFamily="34" charset="0"/>
                <a:cs typeface="Arial" panose="020B0604020202020204" pitchFamily="34" charset="0"/>
              </a:rPr>
              <a:t>workbook </a:t>
            </a:r>
            <a:r>
              <a:rPr lang="en-ZA" sz="1400" b="1" dirty="0" smtClean="0">
                <a:latin typeface="Arial" panose="020B0604020202020204" pitchFamily="34" charset="0"/>
                <a:cs typeface="Arial" panose="020B0604020202020204" pitchFamily="34" charset="0"/>
              </a:rPr>
              <a:t>(Accuracy issue)</a:t>
            </a:r>
            <a:endParaRPr lang="en-ZA" sz="1400" b="1"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C00000"/>
                </a:solidFill>
                <a:latin typeface="Arial" panose="020B0604020202020204" pitchFamily="34" charset="0"/>
                <a:cs typeface="Arial" panose="020B0604020202020204" pitchFamily="34" charset="0"/>
              </a:rPr>
              <a:t> </a:t>
            </a:r>
            <a:r>
              <a:rPr lang="en-US" b="1" dirty="0">
                <a:solidFill>
                  <a:srgbClr val="C00000"/>
                </a:solidFill>
                <a:latin typeface="Arial" panose="020B0604020202020204" pitchFamily="34" charset="0"/>
                <a:cs typeface="Arial" panose="020B0604020202020204" pitchFamily="34" charset="0"/>
              </a:rPr>
              <a:t>Payables from exchange transactions -</a:t>
            </a:r>
            <a:r>
              <a:rPr lang="en-US" dirty="0">
                <a:solidFill>
                  <a:srgbClr val="C00000"/>
                </a:solidFill>
                <a:latin typeface="Arial" panose="020B0604020202020204" pitchFamily="34" charset="0"/>
                <a:cs typeface="Arial" panose="020B0604020202020204" pitchFamily="34" charset="0"/>
              </a:rPr>
              <a:t> </a:t>
            </a:r>
            <a:r>
              <a:rPr lang="en-US" b="1" dirty="0">
                <a:solidFill>
                  <a:srgbClr val="C00000"/>
                </a:solidFill>
                <a:latin typeface="Arial" panose="020B0604020202020204" pitchFamily="34" charset="0"/>
                <a:cs typeface="Arial" panose="020B0604020202020204" pitchFamily="34" charset="0"/>
              </a:rPr>
              <a:t>Accrued expenses</a:t>
            </a:r>
            <a:r>
              <a:rPr lang="en-US" dirty="0">
                <a:solidFill>
                  <a:srgbClr val="C00000"/>
                </a:solidFill>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Goods and services were received before year end, however the trading entity did not recognize the accrued </a:t>
            </a:r>
            <a:r>
              <a:rPr lang="en-US" sz="1400" dirty="0" smtClean="0">
                <a:latin typeface="Arial" panose="020B0604020202020204" pitchFamily="34" charset="0"/>
                <a:cs typeface="Arial" panose="020B0604020202020204" pitchFamily="34" charset="0"/>
              </a:rPr>
              <a:t>expenses</a:t>
            </a:r>
            <a:r>
              <a:rPr lang="en-US" sz="1400" dirty="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(Completeness </a:t>
            </a:r>
            <a:r>
              <a:rPr lang="en-US" sz="1400" b="1" dirty="0">
                <a:latin typeface="Arial" panose="020B0604020202020204" pitchFamily="34" charset="0"/>
                <a:cs typeface="Arial" panose="020B0604020202020204" pitchFamily="34" charset="0"/>
              </a:rPr>
              <a:t>issue)</a:t>
            </a:r>
          </a:p>
          <a:p>
            <a:endParaRPr lang="en-US"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solidFill>
                  <a:srgbClr val="C00000"/>
                </a:solidFill>
                <a:latin typeface="Arial" panose="020B0604020202020204" pitchFamily="34" charset="0"/>
                <a:cs typeface="Arial" panose="020B0604020202020204" pitchFamily="34" charset="0"/>
              </a:rPr>
              <a:t>PPE</a:t>
            </a:r>
            <a:endParaRPr lang="en-US" dirty="0">
              <a:solidFill>
                <a:srgbClr val="C00000"/>
              </a:solidFill>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Restatement could not be substantiated by supporting audit evidence </a:t>
            </a:r>
            <a:r>
              <a:rPr lang="en-US" sz="1400" b="1" dirty="0" smtClean="0">
                <a:latin typeface="Arial" panose="020B0604020202020204" pitchFamily="34" charset="0"/>
                <a:cs typeface="Arial" panose="020B0604020202020204" pitchFamily="34" charset="0"/>
              </a:rPr>
              <a:t>(Limitation of scope)</a:t>
            </a:r>
            <a:endParaRPr lang="en-US" sz="1400" b="1" dirty="0">
              <a:latin typeface="Arial" panose="020B0604020202020204" pitchFamily="34" charset="0"/>
              <a:cs typeface="Arial" panose="020B0604020202020204" pitchFamily="34" charset="0"/>
            </a:endParaRPr>
          </a:p>
          <a:p>
            <a:pPr algn="ctr"/>
            <a:endParaRPr lang="en-US"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solidFill>
                  <a:srgbClr val="C00000"/>
                </a:solidFill>
                <a:latin typeface="Arial" panose="020B0604020202020204" pitchFamily="34" charset="0"/>
                <a:cs typeface="Arial" panose="020B0604020202020204" pitchFamily="34" charset="0"/>
              </a:rPr>
              <a:t>Payables from exchange transactions - Accrued expenses- Leases</a:t>
            </a:r>
            <a:endParaRPr lang="en-US" dirty="0">
              <a:solidFill>
                <a:srgbClr val="C00000"/>
              </a:solidFill>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Difference between the recalculated balance and the accrued expenses </a:t>
            </a:r>
            <a:r>
              <a:rPr lang="en-US" sz="1400" b="1" dirty="0" smtClean="0">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Completeness issue)</a:t>
            </a:r>
          </a:p>
          <a:p>
            <a:endParaRPr lang="en-US" sz="1600" dirty="0">
              <a:latin typeface="Arial" panose="020B0604020202020204" pitchFamily="34" charset="0"/>
              <a:cs typeface="Arial" panose="020B0604020202020204" pitchFamily="34" charset="0"/>
            </a:endParaRPr>
          </a:p>
          <a:p>
            <a:pPr algn="ctr"/>
            <a:endParaRPr lang="en-US" sz="4800" b="1" dirty="0">
              <a:solidFill>
                <a:schemeClr val="accent6">
                  <a:lumMod val="50000"/>
                </a:schemeClr>
              </a:solidFill>
              <a:latin typeface="Bahnschrift SemiLight" panose="020B0502040204020203" pitchFamily="34" charset="0"/>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9718" y="5633487"/>
            <a:ext cx="1172386" cy="1067620"/>
          </a:xfrm>
          <a:prstGeom prst="rect">
            <a:avLst/>
          </a:prstGeom>
        </p:spPr>
      </p:pic>
    </p:spTree>
    <p:extLst>
      <p:ext uri="{BB962C8B-B14F-4D97-AF65-F5344CB8AC3E}">
        <p14:creationId xmlns:p14="http://schemas.microsoft.com/office/powerpoint/2010/main" val="3957941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p:cNvSpPr>
            <a:spLocks noGrp="1"/>
          </p:cNvSpPr>
          <p:nvPr>
            <p:ph idx="1"/>
          </p:nvPr>
        </p:nvSpPr>
        <p:spPr>
          <a:xfrm>
            <a:off x="1153805" y="1608032"/>
            <a:ext cx="7793642" cy="2835781"/>
          </a:xfrm>
        </p:spPr>
        <p:txBody>
          <a:bodyPr>
            <a:normAutofit fontScale="85000" lnSpcReduction="10000"/>
          </a:bodyPr>
          <a:lstStyle/>
          <a:p>
            <a:pPr marL="0" indent="0">
              <a:buNone/>
            </a:pPr>
            <a:r>
              <a:rPr lang="en-US" sz="8000" dirty="0">
                <a:solidFill>
                  <a:schemeClr val="accent3">
                    <a:lumMod val="50000"/>
                  </a:schemeClr>
                </a:solidFill>
                <a:latin typeface="Bahnschrift" panose="020B0502040204020203" pitchFamily="34" charset="0"/>
                <a:cs typeface="Segoe UI" panose="020B0502040204020203" pitchFamily="34" charset="0"/>
              </a:rPr>
              <a:t>4</a:t>
            </a:r>
            <a:r>
              <a:rPr lang="en-US" sz="8000" dirty="0" smtClean="0">
                <a:solidFill>
                  <a:schemeClr val="accent3">
                    <a:lumMod val="50000"/>
                  </a:schemeClr>
                </a:solidFill>
                <a:latin typeface="Bahnschrift" panose="020B0502040204020203" pitchFamily="34" charset="0"/>
                <a:cs typeface="Segoe UI" panose="020B0502040204020203" pitchFamily="34" charset="0"/>
              </a:rPr>
              <a:t>. </a:t>
            </a:r>
            <a:r>
              <a:rPr lang="en-US" sz="8000" dirty="0">
                <a:solidFill>
                  <a:schemeClr val="accent3">
                    <a:lumMod val="50000"/>
                  </a:schemeClr>
                </a:solidFill>
                <a:latin typeface="Bahnschrift" panose="020B0502040204020203" pitchFamily="34" charset="0"/>
                <a:cs typeface="Segoe UI" panose="020B0502040204020203" pitchFamily="34" charset="0"/>
              </a:rPr>
              <a:t>Day-to-day </a:t>
            </a:r>
            <a:r>
              <a:rPr lang="en-US" sz="8000" dirty="0" smtClean="0">
                <a:solidFill>
                  <a:schemeClr val="accent3">
                    <a:lumMod val="50000"/>
                  </a:schemeClr>
                </a:solidFill>
                <a:latin typeface="Bahnschrift" panose="020B0502040204020203" pitchFamily="34" charset="0"/>
                <a:cs typeface="Segoe UI" panose="020B0502040204020203" pitchFamily="34" charset="0"/>
              </a:rPr>
              <a:t>Maintenance: Financial Reporting</a:t>
            </a:r>
            <a:endParaRPr lang="en-ZA" sz="8000" dirty="0">
              <a:solidFill>
                <a:schemeClr val="accent3">
                  <a:lumMod val="50000"/>
                </a:schemeClr>
              </a:solidFill>
              <a:latin typeface="Bahnschrift" panose="020B0502040204020203" pitchFamily="34"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4629" y="4364692"/>
            <a:ext cx="3801055" cy="2465605"/>
          </a:xfrm>
          <a:prstGeom prst="rect">
            <a:avLst/>
          </a:prstGeom>
        </p:spPr>
      </p:pic>
    </p:spTree>
    <p:extLst>
      <p:ext uri="{BB962C8B-B14F-4D97-AF65-F5344CB8AC3E}">
        <p14:creationId xmlns:p14="http://schemas.microsoft.com/office/powerpoint/2010/main" val="1481462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75000"/>
                    <a:lumOff val="25000"/>
                  </a:schemeClr>
                </a:solidFill>
                <a:latin typeface="Bahnschrift" panose="020B0502040204020203" pitchFamily="34" charset="0"/>
                <a:cs typeface="Segoe UI" panose="020B0502040204020203" pitchFamily="34" charset="0"/>
              </a:rPr>
              <a:t>4</a:t>
            </a:r>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.1 </a:t>
            </a:r>
            <a:r>
              <a:rPr lang="en-US" sz="3200" dirty="0">
                <a:solidFill>
                  <a:schemeClr val="tx1">
                    <a:lumMod val="75000"/>
                    <a:lumOff val="25000"/>
                  </a:schemeClr>
                </a:solidFill>
                <a:latin typeface="Bahnschrift" panose="020B0502040204020203" pitchFamily="34" charset="0"/>
                <a:cs typeface="Segoe UI" panose="020B0502040204020203" pitchFamily="34" charset="0"/>
              </a:rPr>
              <a:t>APPROACH TO ACCRUING/PROVIDING FOR D2D MAINTENANCE</a:t>
            </a:r>
            <a:endParaRPr lang="en-US" sz="3200" dirty="0">
              <a:solidFill>
                <a:schemeClr val="tx1">
                  <a:lumMod val="75000"/>
                  <a:lumOff val="2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graphicFrame>
        <p:nvGraphicFramePr>
          <p:cNvPr id="14" name="Diagram 13"/>
          <p:cNvGraphicFramePr/>
          <p:nvPr>
            <p:extLst>
              <p:ext uri="{D42A27DB-BD31-4B8C-83A1-F6EECF244321}">
                <p14:modId xmlns:p14="http://schemas.microsoft.com/office/powerpoint/2010/main" val="2323868499"/>
              </p:ext>
            </p:extLst>
          </p:nvPr>
        </p:nvGraphicFramePr>
        <p:xfrm>
          <a:off x="718457" y="1657350"/>
          <a:ext cx="10706730" cy="4497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59607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75000"/>
                    <a:lumOff val="25000"/>
                  </a:schemeClr>
                </a:solidFill>
                <a:latin typeface="Bahnschrift" panose="020B0502040204020203" pitchFamily="34" charset="0"/>
                <a:cs typeface="Segoe UI" panose="020B0502040204020203" pitchFamily="34" charset="0"/>
              </a:rPr>
              <a:t>4</a:t>
            </a:r>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.1 </a:t>
            </a:r>
            <a:r>
              <a:rPr lang="en-US" sz="3200" dirty="0">
                <a:solidFill>
                  <a:schemeClr val="tx1">
                    <a:lumMod val="75000"/>
                    <a:lumOff val="25000"/>
                  </a:schemeClr>
                </a:solidFill>
                <a:latin typeface="Bahnschrift" panose="020B0502040204020203" pitchFamily="34" charset="0"/>
                <a:cs typeface="Segoe UI" panose="020B0502040204020203" pitchFamily="34" charset="0"/>
              </a:rPr>
              <a:t>APPROACH TO ACCRUING/PROVIDING FOR D2D MAINTENANCE</a:t>
            </a:r>
            <a:endParaRPr lang="en-US" sz="3200" dirty="0">
              <a:solidFill>
                <a:schemeClr val="tx1">
                  <a:lumMod val="75000"/>
                  <a:lumOff val="2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sp>
        <p:nvSpPr>
          <p:cNvPr id="18" name="TextBox 17"/>
          <p:cNvSpPr txBox="1"/>
          <p:nvPr/>
        </p:nvSpPr>
        <p:spPr>
          <a:xfrm>
            <a:off x="2366623" y="1213292"/>
            <a:ext cx="7049270" cy="923330"/>
          </a:xfrm>
          <a:prstGeom prst="rect">
            <a:avLst/>
          </a:prstGeom>
          <a:noFill/>
        </p:spPr>
        <p:txBody>
          <a:bodyPr wrap="square" rtlCol="0">
            <a:spAutoFit/>
          </a:bodyPr>
          <a:lstStyle/>
          <a:p>
            <a:pPr algn="ctr"/>
            <a:r>
              <a:rPr lang="en-US" dirty="0" smtClean="0">
                <a:latin typeface="Bahnschrift" panose="020B0502040204020203" pitchFamily="34" charset="0"/>
              </a:rPr>
              <a:t>All calls are logged through 2 systems – </a:t>
            </a:r>
            <a:r>
              <a:rPr lang="en-US" b="1" dirty="0" smtClean="0">
                <a:latin typeface="Bahnschrift" panose="020B0502040204020203" pitchFamily="34" charset="0"/>
              </a:rPr>
              <a:t>Archibus</a:t>
            </a:r>
            <a:r>
              <a:rPr lang="en-US" dirty="0" smtClean="0">
                <a:latin typeface="Bahnschrift" panose="020B0502040204020203" pitchFamily="34" charset="0"/>
              </a:rPr>
              <a:t> and </a:t>
            </a:r>
            <a:r>
              <a:rPr lang="en-US" b="1" dirty="0" smtClean="0">
                <a:latin typeface="Bahnschrift" panose="020B0502040204020203" pitchFamily="34" charset="0"/>
              </a:rPr>
              <a:t>Worx4U</a:t>
            </a:r>
            <a:endParaRPr lang="en-US" sz="1100" b="1" dirty="0" smtClean="0">
              <a:latin typeface="Bahnschrift" panose="020B0502040204020203" pitchFamily="34" charset="0"/>
            </a:endParaRPr>
          </a:p>
          <a:p>
            <a:pPr algn="ctr"/>
            <a:r>
              <a:rPr lang="en-US" sz="3600" b="1" dirty="0" smtClean="0">
                <a:latin typeface="Bahnschrift" panose="020B0502040204020203" pitchFamily="34" charset="0"/>
              </a:rPr>
              <a:t>Statuses on Worx4U</a:t>
            </a:r>
            <a:endParaRPr lang="en-ZA" sz="3600" b="1" dirty="0">
              <a:latin typeface="Bahnschrift" panose="020B0502040204020203" pitchFamily="34" charset="0"/>
            </a:endParaRPr>
          </a:p>
        </p:txBody>
      </p:sp>
      <p:graphicFrame>
        <p:nvGraphicFramePr>
          <p:cNvPr id="19" name="Content Placeholder 3"/>
          <p:cNvGraphicFramePr>
            <a:graphicFrameLocks/>
          </p:cNvGraphicFramePr>
          <p:nvPr>
            <p:extLst>
              <p:ext uri="{D42A27DB-BD31-4B8C-83A1-F6EECF244321}">
                <p14:modId xmlns:p14="http://schemas.microsoft.com/office/powerpoint/2010/main" val="2545877067"/>
              </p:ext>
            </p:extLst>
          </p:nvPr>
        </p:nvGraphicFramePr>
        <p:xfrm>
          <a:off x="1071473" y="2307364"/>
          <a:ext cx="9981398" cy="3622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 name="Picture 19"/>
          <p:cNvPicPr>
            <a:picLocks noChangeAspect="1"/>
          </p:cNvPicPr>
          <p:nvPr/>
        </p:nvPicPr>
        <p:blipFill>
          <a:blip r:embed="rId8"/>
          <a:stretch>
            <a:fillRect/>
          </a:stretch>
        </p:blipFill>
        <p:spPr>
          <a:xfrm>
            <a:off x="9546367" y="946719"/>
            <a:ext cx="1341690" cy="1379089"/>
          </a:xfrm>
          <a:prstGeom prst="rect">
            <a:avLst/>
          </a:prstGeom>
        </p:spPr>
      </p:pic>
    </p:spTree>
    <p:extLst>
      <p:ext uri="{BB962C8B-B14F-4D97-AF65-F5344CB8AC3E}">
        <p14:creationId xmlns:p14="http://schemas.microsoft.com/office/powerpoint/2010/main" val="21049024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75000"/>
                    <a:lumOff val="25000"/>
                  </a:schemeClr>
                </a:solidFill>
                <a:latin typeface="Bahnschrift" panose="020B0502040204020203" pitchFamily="34" charset="0"/>
                <a:cs typeface="Segoe UI" panose="020B0502040204020203" pitchFamily="34" charset="0"/>
              </a:rPr>
              <a:t>4</a:t>
            </a:r>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.1 </a:t>
            </a:r>
            <a:r>
              <a:rPr lang="en-US" sz="3200" dirty="0">
                <a:solidFill>
                  <a:schemeClr val="tx1">
                    <a:lumMod val="75000"/>
                    <a:lumOff val="25000"/>
                  </a:schemeClr>
                </a:solidFill>
                <a:latin typeface="Bahnschrift" panose="020B0502040204020203" pitchFamily="34" charset="0"/>
                <a:cs typeface="Segoe UI" panose="020B0502040204020203" pitchFamily="34" charset="0"/>
              </a:rPr>
              <a:t>APPROACH TO ACCRUING/PROVIDING FOR D2D MAINTENANCE</a:t>
            </a:r>
            <a:endParaRPr lang="en-US" sz="3200" dirty="0">
              <a:solidFill>
                <a:schemeClr val="tx1">
                  <a:lumMod val="75000"/>
                  <a:lumOff val="2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sp>
        <p:nvSpPr>
          <p:cNvPr id="14" name="TextBox 13"/>
          <p:cNvSpPr txBox="1"/>
          <p:nvPr/>
        </p:nvSpPr>
        <p:spPr>
          <a:xfrm>
            <a:off x="465364" y="1077027"/>
            <a:ext cx="10515600" cy="861774"/>
          </a:xfrm>
          <a:prstGeom prst="rect">
            <a:avLst/>
          </a:prstGeom>
          <a:noFill/>
        </p:spPr>
        <p:txBody>
          <a:bodyPr wrap="square" rtlCol="0">
            <a:spAutoFit/>
          </a:bodyPr>
          <a:lstStyle/>
          <a:p>
            <a:pPr lvl="0" algn="ctr"/>
            <a:r>
              <a:rPr lang="en-US" sz="3200" b="1" dirty="0" smtClean="0">
                <a:latin typeface="Segoe UI" panose="020B0502040204020203" pitchFamily="34" charset="0"/>
                <a:cs typeface="Segoe UI" panose="020B0502040204020203" pitchFamily="34" charset="0"/>
              </a:rPr>
              <a:t>STATUSES ON ARCHIBUS:</a:t>
            </a:r>
            <a:endParaRPr lang="en-US" sz="32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ZA" dirty="0"/>
          </a:p>
        </p:txBody>
      </p:sp>
      <p:sp>
        <p:nvSpPr>
          <p:cNvPr id="18" name="Content Placeholder 1"/>
          <p:cNvSpPr txBox="1">
            <a:spLocks/>
          </p:cNvSpPr>
          <p:nvPr/>
        </p:nvSpPr>
        <p:spPr>
          <a:xfrm>
            <a:off x="1015056" y="1668874"/>
            <a:ext cx="10515600" cy="410235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Segoe UI" panose="020B0502040204020203" pitchFamily="34" charset="0"/>
                <a:cs typeface="Segoe UI" panose="020B0502040204020203" pitchFamily="34" charset="0"/>
              </a:rPr>
              <a:t>On Archibus, there is also only one status which complies to the definition of accruals – COMPLETED status.  </a:t>
            </a:r>
          </a:p>
          <a:p>
            <a:r>
              <a:rPr lang="en-US" dirty="0" smtClean="0">
                <a:latin typeface="Segoe UI" panose="020B0502040204020203" pitchFamily="34" charset="0"/>
                <a:cs typeface="Segoe UI" panose="020B0502040204020203" pitchFamily="34" charset="0"/>
              </a:rPr>
              <a:t>The rest of the statuses either indicate that </a:t>
            </a:r>
          </a:p>
          <a:p>
            <a:pPr lvl="1">
              <a:buFont typeface="Courier New" panose="02070309020205020404" pitchFamily="49" charset="0"/>
              <a:buChar char="o"/>
            </a:pPr>
            <a:r>
              <a:rPr lang="en-US" dirty="0" smtClean="0">
                <a:latin typeface="Segoe UI" panose="020B0502040204020203" pitchFamily="34" charset="0"/>
                <a:cs typeface="Segoe UI" panose="020B0502040204020203" pitchFamily="34" charset="0"/>
              </a:rPr>
              <a:t>The case has been </a:t>
            </a:r>
            <a:r>
              <a:rPr lang="en-US" b="1" dirty="0" smtClean="0">
                <a:latin typeface="Segoe UI" panose="020B0502040204020203" pitchFamily="34" charset="0"/>
                <a:cs typeface="Segoe UI" panose="020B0502040204020203" pitchFamily="34" charset="0"/>
              </a:rPr>
              <a:t>opened but work has not started</a:t>
            </a:r>
            <a:br>
              <a:rPr lang="en-US" b="1" dirty="0" smtClean="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
            </a:r>
            <a:br>
              <a:rPr lang="en-US" dirty="0" smtClean="0">
                <a:latin typeface="Segoe UI" panose="020B0502040204020203" pitchFamily="34" charset="0"/>
                <a:cs typeface="Segoe UI" panose="020B0502040204020203" pitchFamily="34" charset="0"/>
              </a:rPr>
            </a:br>
            <a:endParaRPr lang="en-US" dirty="0" smtClean="0">
              <a:latin typeface="Segoe UI" panose="020B0502040204020203" pitchFamily="34" charset="0"/>
              <a:cs typeface="Segoe UI" panose="020B0502040204020203" pitchFamily="34" charset="0"/>
            </a:endParaRPr>
          </a:p>
          <a:p>
            <a:pPr lvl="1">
              <a:buFont typeface="Courier New" panose="02070309020205020404" pitchFamily="49" charset="0"/>
              <a:buChar char="o"/>
            </a:pPr>
            <a:r>
              <a:rPr lang="en-US" dirty="0" smtClean="0">
                <a:latin typeface="Segoe UI" panose="020B0502040204020203" pitchFamily="34" charset="0"/>
                <a:cs typeface="Segoe UI" panose="020B0502040204020203" pitchFamily="34" charset="0"/>
              </a:rPr>
              <a:t>The work has </a:t>
            </a:r>
            <a:r>
              <a:rPr lang="en-US" b="1" dirty="0" smtClean="0">
                <a:latin typeface="Segoe UI" panose="020B0502040204020203" pitchFamily="34" charset="0"/>
                <a:cs typeface="Segoe UI" panose="020B0502040204020203" pitchFamily="34" charset="0"/>
              </a:rPr>
              <a:t>started, but has not been completed </a:t>
            </a:r>
            <a:r>
              <a:rPr lang="en-US" dirty="0" smtClean="0">
                <a:latin typeface="Segoe UI" panose="020B0502040204020203" pitchFamily="34" charset="0"/>
                <a:cs typeface="Segoe UI" panose="020B0502040204020203" pitchFamily="34" charset="0"/>
              </a:rPr>
              <a:t>yet</a:t>
            </a:r>
            <a:br>
              <a:rPr lang="en-US" dirty="0" smtClean="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
            </a:r>
            <a:br>
              <a:rPr lang="en-US" dirty="0" smtClean="0">
                <a:latin typeface="Segoe UI" panose="020B0502040204020203" pitchFamily="34" charset="0"/>
                <a:cs typeface="Segoe UI" panose="020B0502040204020203" pitchFamily="34" charset="0"/>
              </a:rPr>
            </a:br>
            <a:endParaRPr lang="en-US" dirty="0" smtClean="0">
              <a:latin typeface="Segoe UI" panose="020B0502040204020203" pitchFamily="34" charset="0"/>
              <a:cs typeface="Segoe UI" panose="020B0502040204020203" pitchFamily="34" charset="0"/>
            </a:endParaRPr>
          </a:p>
          <a:p>
            <a:pPr lvl="1">
              <a:buFont typeface="Courier New" panose="02070309020205020404" pitchFamily="49" charset="0"/>
              <a:buChar char="o"/>
            </a:pPr>
            <a:r>
              <a:rPr lang="en-US" dirty="0" smtClean="0">
                <a:latin typeface="Segoe UI" panose="020B0502040204020203" pitchFamily="34" charset="0"/>
                <a:cs typeface="Segoe UI" panose="020B0502040204020203" pitchFamily="34" charset="0"/>
              </a:rPr>
              <a:t>The work has been </a:t>
            </a:r>
            <a:r>
              <a:rPr lang="en-US" b="1" dirty="0" smtClean="0">
                <a:latin typeface="Segoe UI" panose="020B0502040204020203" pitchFamily="34" charset="0"/>
                <a:cs typeface="Segoe UI" panose="020B0502040204020203" pitchFamily="34" charset="0"/>
              </a:rPr>
              <a:t>paid or cancelled, so no accrual </a:t>
            </a:r>
            <a:r>
              <a:rPr lang="en-US" dirty="0" smtClean="0">
                <a:latin typeface="Segoe UI" panose="020B0502040204020203" pitchFamily="34" charset="0"/>
                <a:cs typeface="Segoe UI" panose="020B0502040204020203" pitchFamily="34" charset="0"/>
              </a:rPr>
              <a:t>remains as at </a:t>
            </a:r>
            <a:br>
              <a:rPr lang="en-US" dirty="0" smtClean="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31 March 2023</a:t>
            </a:r>
            <a:br>
              <a:rPr lang="en-US" dirty="0" smtClean="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
            </a:r>
            <a:br>
              <a:rPr lang="en-US" dirty="0" smtClean="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pic>
        <p:nvPicPr>
          <p:cNvPr id="19" name="Picture 18"/>
          <p:cNvPicPr>
            <a:picLocks noChangeAspect="1"/>
          </p:cNvPicPr>
          <p:nvPr/>
        </p:nvPicPr>
        <p:blipFill>
          <a:blip r:embed="rId3"/>
          <a:stretch>
            <a:fillRect/>
          </a:stretch>
        </p:blipFill>
        <p:spPr>
          <a:xfrm rot="649764">
            <a:off x="8631343" y="1150485"/>
            <a:ext cx="1811525" cy="343302"/>
          </a:xfrm>
          <a:prstGeom prst="rect">
            <a:avLst/>
          </a:prstGeom>
        </p:spPr>
      </p:pic>
      <p:sp>
        <p:nvSpPr>
          <p:cNvPr id="20" name="Rectangle 19"/>
          <p:cNvSpPr/>
          <p:nvPr/>
        </p:nvSpPr>
        <p:spPr>
          <a:xfrm>
            <a:off x="1560410" y="3145199"/>
            <a:ext cx="9061918" cy="415887"/>
          </a:xfrm>
          <a:prstGeom prst="rect">
            <a:avLst/>
          </a:prstGeom>
          <a:solidFill>
            <a:schemeClr val="accent4">
              <a:lumMod val="60000"/>
              <a:lumOff val="40000"/>
            </a:schemeClr>
          </a:solidFill>
          <a:ln w="2222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latin typeface="Segoe UI" panose="020B0502040204020203" pitchFamily="34" charset="0"/>
                <a:cs typeface="Segoe UI" panose="020B0502040204020203" pitchFamily="34" charset="0"/>
              </a:rPr>
              <a:t>Requested</a:t>
            </a:r>
            <a:r>
              <a:rPr lang="en-US" i="1" dirty="0">
                <a:solidFill>
                  <a:schemeClr val="tx1"/>
                </a:solidFill>
                <a:latin typeface="Segoe UI" panose="020B0502040204020203" pitchFamily="34" charset="0"/>
                <a:cs typeface="Segoe UI" panose="020B0502040204020203" pitchFamily="34" charset="0"/>
              </a:rPr>
              <a:t>;  Reviewed but on hold; Rejected; Approved; Assigned to Work </a:t>
            </a:r>
            <a:r>
              <a:rPr lang="en-US" i="1" dirty="0" smtClean="0">
                <a:solidFill>
                  <a:schemeClr val="tx1"/>
                </a:solidFill>
                <a:latin typeface="Segoe UI" panose="020B0502040204020203" pitchFamily="34" charset="0"/>
                <a:cs typeface="Segoe UI" panose="020B0502040204020203" pitchFamily="34" charset="0"/>
              </a:rPr>
              <a:t>Order</a:t>
            </a:r>
            <a:endParaRPr lang="en-ZA" i="1" dirty="0" smtClean="0">
              <a:solidFill>
                <a:schemeClr val="accent4">
                  <a:lumMod val="60000"/>
                  <a:lumOff val="40000"/>
                </a:schemeClr>
              </a:solidFill>
              <a:latin typeface="Segoe UI" panose="020B0502040204020203" pitchFamily="34" charset="0"/>
              <a:cs typeface="Segoe UI" panose="020B0502040204020203" pitchFamily="34" charset="0"/>
            </a:endParaRPr>
          </a:p>
        </p:txBody>
      </p:sp>
      <p:sp>
        <p:nvSpPr>
          <p:cNvPr id="21" name="Rectangle 20"/>
          <p:cNvSpPr/>
          <p:nvPr/>
        </p:nvSpPr>
        <p:spPr>
          <a:xfrm>
            <a:off x="1560410" y="4090658"/>
            <a:ext cx="9061918" cy="405033"/>
          </a:xfrm>
          <a:prstGeom prst="rect">
            <a:avLst/>
          </a:prstGeom>
          <a:solidFill>
            <a:schemeClr val="accent2">
              <a:lumMod val="75000"/>
            </a:schemeClr>
          </a:solidFill>
          <a:ln w="222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latin typeface="Segoe UI" panose="020B0502040204020203" pitchFamily="34" charset="0"/>
                <a:cs typeface="Segoe UI" panose="020B0502040204020203" pitchFamily="34" charset="0"/>
              </a:rPr>
              <a:t>Issued and in Process; On hold for parts; On hold for access; On hold for labor; </a:t>
            </a:r>
            <a:r>
              <a:rPr lang="en-US" i="1" dirty="0" smtClean="0">
                <a:solidFill>
                  <a:schemeClr val="bg1"/>
                </a:solidFill>
                <a:latin typeface="Segoe UI" panose="020B0502040204020203" pitchFamily="34" charset="0"/>
                <a:cs typeface="Segoe UI" panose="020B0502040204020203" pitchFamily="34" charset="0"/>
              </a:rPr>
              <a:t>Stopped</a:t>
            </a:r>
            <a:endParaRPr lang="en-ZA" i="1" dirty="0" smtClean="0">
              <a:solidFill>
                <a:schemeClr val="bg1"/>
              </a:solidFill>
              <a:latin typeface="Segoe UI" panose="020B0502040204020203" pitchFamily="34" charset="0"/>
              <a:cs typeface="Segoe UI" panose="020B0502040204020203" pitchFamily="34" charset="0"/>
            </a:endParaRPr>
          </a:p>
        </p:txBody>
      </p:sp>
      <p:sp>
        <p:nvSpPr>
          <p:cNvPr id="25" name="Rectangle 24"/>
          <p:cNvSpPr/>
          <p:nvPr/>
        </p:nvSpPr>
        <p:spPr>
          <a:xfrm>
            <a:off x="1560409" y="5250621"/>
            <a:ext cx="9061919" cy="381212"/>
          </a:xfrm>
          <a:prstGeom prst="rect">
            <a:avLst/>
          </a:prstGeom>
          <a:solidFill>
            <a:schemeClr val="accent5">
              <a:lumMod val="50000"/>
            </a:schemeClr>
          </a:solidFill>
          <a:ln w="2222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bg1"/>
                </a:solidFill>
                <a:latin typeface="Segoe UI" panose="020B0502040204020203" pitchFamily="34" charset="0"/>
                <a:cs typeface="Segoe UI" panose="020B0502040204020203" pitchFamily="34" charset="0"/>
              </a:rPr>
              <a:t>C</a:t>
            </a:r>
            <a:r>
              <a:rPr lang="en-US" i="1" dirty="0" smtClean="0">
                <a:solidFill>
                  <a:schemeClr val="bg1"/>
                </a:solidFill>
                <a:latin typeface="Segoe UI" panose="020B0502040204020203" pitchFamily="34" charset="0"/>
                <a:cs typeface="Segoe UI" panose="020B0502040204020203" pitchFamily="34" charset="0"/>
              </a:rPr>
              <a:t>losed; cancelled</a:t>
            </a:r>
            <a:endParaRPr lang="en-ZA" i="1"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67741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4.1 </a:t>
            </a:r>
            <a:r>
              <a:rPr lang="en-US" sz="3200" dirty="0">
                <a:solidFill>
                  <a:schemeClr val="tx1">
                    <a:lumMod val="75000"/>
                    <a:lumOff val="25000"/>
                  </a:schemeClr>
                </a:solidFill>
                <a:latin typeface="Bahnschrift" panose="020B0502040204020203" pitchFamily="34" charset="0"/>
                <a:cs typeface="Segoe UI" panose="020B0502040204020203" pitchFamily="34" charset="0"/>
              </a:rPr>
              <a:t>APPROACH TO ACCRUING/PROVIDING FOR D2D MAINTENANCE</a:t>
            </a:r>
            <a:endParaRPr lang="en-US" sz="3200" dirty="0">
              <a:solidFill>
                <a:schemeClr val="tx1">
                  <a:lumMod val="75000"/>
                  <a:lumOff val="2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sp>
        <p:nvSpPr>
          <p:cNvPr id="31" name="Title 6"/>
          <p:cNvSpPr txBox="1">
            <a:spLocks/>
          </p:cNvSpPr>
          <p:nvPr/>
        </p:nvSpPr>
        <p:spPr bwMode="black">
          <a:xfrm>
            <a:off x="1216409" y="2678830"/>
            <a:ext cx="9557886" cy="7700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algn="just"/>
            <a:r>
              <a:rPr lang="en-US" sz="2300" dirty="0">
                <a:latin typeface="Bahnschrift" panose="020B0502040204020203" pitchFamily="34" charset="0"/>
                <a:cs typeface="Segoe UI" panose="020B0502040204020203" pitchFamily="34" charset="0"/>
              </a:rPr>
              <a:t>On </a:t>
            </a:r>
            <a:r>
              <a:rPr lang="en-US" sz="2300" dirty="0" smtClean="0">
                <a:latin typeface="Bahnschrift" panose="020B0502040204020203" pitchFamily="34" charset="0"/>
                <a:cs typeface="Segoe UI" panose="020B0502040204020203" pitchFamily="34" charset="0"/>
              </a:rPr>
              <a:t>31 March 2023, </a:t>
            </a:r>
            <a:r>
              <a:rPr lang="en-US" sz="2300" dirty="0">
                <a:latin typeface="Bahnschrift" panose="020B0502040204020203" pitchFamily="34" charset="0"/>
                <a:cs typeface="Segoe UI" panose="020B0502040204020203" pitchFamily="34" charset="0"/>
              </a:rPr>
              <a:t>only the calls in </a:t>
            </a:r>
            <a:r>
              <a:rPr lang="en-US" sz="2300" b="1" dirty="0">
                <a:latin typeface="Bahnschrift" panose="020B0502040204020203" pitchFamily="34" charset="0"/>
                <a:cs typeface="Segoe UI" panose="020B0502040204020203" pitchFamily="34" charset="0"/>
              </a:rPr>
              <a:t>COMPLETED</a:t>
            </a:r>
            <a:r>
              <a:rPr lang="en-US" sz="2300" dirty="0">
                <a:latin typeface="Bahnschrift" panose="020B0502040204020203" pitchFamily="34" charset="0"/>
                <a:cs typeface="Segoe UI" panose="020B0502040204020203" pitchFamily="34" charset="0"/>
              </a:rPr>
              <a:t> status meet the definition of an accrual, these calls are </a:t>
            </a:r>
            <a:r>
              <a:rPr lang="en-US" sz="2300" dirty="0" smtClean="0">
                <a:latin typeface="Bahnschrift" panose="020B0502040204020203" pitchFamily="34" charset="0"/>
                <a:cs typeface="Segoe UI" panose="020B0502040204020203" pitchFamily="34" charset="0"/>
              </a:rPr>
              <a:t>all extracted and added to the final consolidated workbook distributed to regions.</a:t>
            </a:r>
          </a:p>
          <a:p>
            <a:pPr marL="342900" indent="-342900">
              <a:buFont typeface="Arial" panose="020B0604020202020204" pitchFamily="34" charset="0"/>
              <a:buChar char="•"/>
            </a:pPr>
            <a:endParaRPr lang="en-GB" sz="2300" dirty="0">
              <a:latin typeface="Bahnschrift" panose="020B0502040204020203" pitchFamily="34" charset="0"/>
              <a:cs typeface="Segoe UI" panose="020B0502040204020203" pitchFamily="34" charset="0"/>
            </a:endParaRPr>
          </a:p>
          <a:p>
            <a:pPr marL="342900" indent="-342900">
              <a:buFont typeface="Arial" panose="020B0604020202020204" pitchFamily="34" charset="0"/>
              <a:buChar char="•"/>
            </a:pPr>
            <a:endParaRPr lang="en-GB" sz="2300" dirty="0" smtClean="0">
              <a:latin typeface="Bahnschrift" panose="020B0502040204020203" pitchFamily="34" charset="0"/>
              <a:cs typeface="Segoe UI" panose="020B0502040204020203" pitchFamily="34" charset="0"/>
            </a:endParaRPr>
          </a:p>
          <a:p>
            <a:pPr marL="342900" indent="-342900">
              <a:buFont typeface="Arial" panose="020B0604020202020204" pitchFamily="34" charset="0"/>
              <a:buChar char="•"/>
            </a:pPr>
            <a:endParaRPr lang="en-GB" sz="2300" dirty="0">
              <a:latin typeface="Bahnschrift" panose="020B0502040204020203" pitchFamily="34" charset="0"/>
              <a:cs typeface="Segoe UI" panose="020B0502040204020203" pitchFamily="34" charset="0"/>
            </a:endParaRPr>
          </a:p>
        </p:txBody>
      </p:sp>
      <p:sp>
        <p:nvSpPr>
          <p:cNvPr id="32" name="TextBox 31"/>
          <p:cNvSpPr txBox="1"/>
          <p:nvPr/>
        </p:nvSpPr>
        <p:spPr>
          <a:xfrm>
            <a:off x="925635" y="1075687"/>
            <a:ext cx="9334200" cy="646331"/>
          </a:xfrm>
          <a:prstGeom prst="rect">
            <a:avLst/>
          </a:prstGeom>
          <a:noFill/>
        </p:spPr>
        <p:txBody>
          <a:bodyPr wrap="square" rtlCol="0">
            <a:spAutoFit/>
          </a:bodyPr>
          <a:lstStyle/>
          <a:p>
            <a:pPr algn="ctr"/>
            <a:r>
              <a:rPr lang="en-GB" sz="3600" b="1" dirty="0" smtClean="0">
                <a:solidFill>
                  <a:schemeClr val="accent2">
                    <a:lumMod val="75000"/>
                  </a:schemeClr>
                </a:solidFill>
                <a:latin typeface="Bahnschrift" panose="020B0502040204020203" pitchFamily="34" charset="0"/>
              </a:rPr>
              <a:t>Process Description for D2D using Worx4U</a:t>
            </a:r>
            <a:endParaRPr lang="en-ZA" sz="3600" b="1" dirty="0">
              <a:solidFill>
                <a:schemeClr val="accent2">
                  <a:lumMod val="75000"/>
                </a:schemeClr>
              </a:solidFill>
              <a:latin typeface="Bahnschrift" panose="020B0502040204020203" pitchFamily="34" charset="0"/>
            </a:endParaRPr>
          </a:p>
        </p:txBody>
      </p:sp>
      <p:sp>
        <p:nvSpPr>
          <p:cNvPr id="33" name="TextBox 32"/>
          <p:cNvSpPr txBox="1"/>
          <p:nvPr/>
        </p:nvSpPr>
        <p:spPr>
          <a:xfrm>
            <a:off x="1008221" y="2984891"/>
            <a:ext cx="9334200" cy="646331"/>
          </a:xfrm>
          <a:prstGeom prst="rect">
            <a:avLst/>
          </a:prstGeom>
          <a:noFill/>
        </p:spPr>
        <p:txBody>
          <a:bodyPr wrap="square" rtlCol="0">
            <a:spAutoFit/>
          </a:bodyPr>
          <a:lstStyle/>
          <a:p>
            <a:pPr algn="ctr"/>
            <a:r>
              <a:rPr lang="en-GB" sz="3600" b="1" dirty="0" smtClean="0">
                <a:solidFill>
                  <a:schemeClr val="tx1">
                    <a:lumMod val="65000"/>
                    <a:lumOff val="35000"/>
                  </a:schemeClr>
                </a:solidFill>
                <a:latin typeface="Bahnschrift" panose="020B0502040204020203" pitchFamily="34" charset="0"/>
              </a:rPr>
              <a:t>Process Description for D2D using Archibus</a:t>
            </a:r>
            <a:endParaRPr lang="en-ZA" sz="3600" b="1" dirty="0">
              <a:solidFill>
                <a:schemeClr val="tx1">
                  <a:lumMod val="65000"/>
                  <a:lumOff val="35000"/>
                </a:schemeClr>
              </a:solidFill>
              <a:latin typeface="Bahnschrift" panose="020B0502040204020203" pitchFamily="34" charset="0"/>
            </a:endParaRPr>
          </a:p>
        </p:txBody>
      </p:sp>
      <p:sp>
        <p:nvSpPr>
          <p:cNvPr id="34" name="Title 6"/>
          <p:cNvSpPr txBox="1">
            <a:spLocks/>
          </p:cNvSpPr>
          <p:nvPr/>
        </p:nvSpPr>
        <p:spPr bwMode="black">
          <a:xfrm>
            <a:off x="1216409" y="3599802"/>
            <a:ext cx="9557886" cy="2269957"/>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algn="just"/>
            <a:r>
              <a:rPr lang="en-US" sz="2300" dirty="0" smtClean="0">
                <a:latin typeface="Bahnschrift" panose="020B0502040204020203" pitchFamily="34" charset="0"/>
                <a:cs typeface="Segoe UI" panose="020B0502040204020203" pitchFamily="34" charset="0"/>
              </a:rPr>
              <a:t>As there are numerous issues in getting the statuses of calls correct as and when they change, there is no comfort that the statuses reflected against the calls on </a:t>
            </a:r>
            <a:r>
              <a:rPr lang="en-US" sz="2300" dirty="0">
                <a:latin typeface="Bahnschrift" panose="020B0502040204020203" pitchFamily="34" charset="0"/>
                <a:cs typeface="Segoe UI" panose="020B0502040204020203" pitchFamily="34" charset="0"/>
              </a:rPr>
              <a:t>31 March 2023 are </a:t>
            </a:r>
            <a:r>
              <a:rPr lang="en-US" sz="2300" dirty="0" smtClean="0">
                <a:latin typeface="Bahnschrift" panose="020B0502040204020203" pitchFamily="34" charset="0"/>
                <a:cs typeface="Segoe UI" panose="020B0502040204020203" pitchFamily="34" charset="0"/>
              </a:rPr>
              <a:t>indeed accurate.  Accordingly, only the closed and cancelled calls are excluded from the listing which is extracted and then added to the final consolidated workbook distributed to regions.</a:t>
            </a:r>
            <a:endParaRPr lang="en-GB" sz="2300" dirty="0">
              <a:latin typeface="Bahnschrift"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94734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4.1 </a:t>
            </a:r>
            <a:r>
              <a:rPr lang="en-US" sz="3200" dirty="0">
                <a:solidFill>
                  <a:schemeClr val="tx1">
                    <a:lumMod val="75000"/>
                    <a:lumOff val="25000"/>
                  </a:schemeClr>
                </a:solidFill>
                <a:latin typeface="Bahnschrift" panose="020B0502040204020203" pitchFamily="34" charset="0"/>
                <a:cs typeface="Segoe UI" panose="020B0502040204020203" pitchFamily="34" charset="0"/>
              </a:rPr>
              <a:t>APPROACH TO ACCRUING/PROVIDING FOR D2D MAINTENANCE</a:t>
            </a:r>
            <a:endParaRPr lang="en-US" sz="3200" dirty="0">
              <a:solidFill>
                <a:schemeClr val="tx1">
                  <a:lumMod val="75000"/>
                  <a:lumOff val="2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sp>
        <p:nvSpPr>
          <p:cNvPr id="25" name="Title 6"/>
          <p:cNvSpPr txBox="1">
            <a:spLocks/>
          </p:cNvSpPr>
          <p:nvPr/>
        </p:nvSpPr>
        <p:spPr bwMode="black">
          <a:xfrm>
            <a:off x="1085350" y="1900519"/>
            <a:ext cx="9557886" cy="408111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marL="342900" indent="-342900">
              <a:buFont typeface="Arial" panose="020B0604020202020204" pitchFamily="34" charset="0"/>
              <a:buChar char="•"/>
            </a:pPr>
            <a:r>
              <a:rPr lang="en-US" sz="2300" dirty="0" smtClean="0">
                <a:latin typeface="Bahnschrift" panose="020B0502040204020203" pitchFamily="34" charset="0"/>
                <a:cs typeface="Segoe UI" panose="020B0502040204020203" pitchFamily="34" charset="0"/>
              </a:rPr>
              <a:t>The consolidated workbooks reflecting all calls described in the prior slide are </a:t>
            </a:r>
            <a:r>
              <a:rPr lang="en-US" sz="2300" dirty="0">
                <a:latin typeface="Bahnschrift" panose="020B0502040204020203" pitchFamily="34" charset="0"/>
                <a:cs typeface="Segoe UI" panose="020B0502040204020203" pitchFamily="34" charset="0"/>
              </a:rPr>
              <a:t>then distributed to the various regions.</a:t>
            </a:r>
            <a:endParaRPr lang="en-ZA" sz="2300" dirty="0">
              <a:latin typeface="Bahnschrift" panose="020B0502040204020203" pitchFamily="34" charset="0"/>
              <a:cs typeface="Segoe UI" panose="020B0502040204020203" pitchFamily="34" charset="0"/>
            </a:endParaRPr>
          </a:p>
          <a:p>
            <a:pPr marL="342900" indent="-342900">
              <a:buFont typeface="Arial" panose="020B0604020202020204" pitchFamily="34" charset="0"/>
              <a:buChar char="•"/>
            </a:pPr>
            <a:r>
              <a:rPr lang="en-US" sz="2300" dirty="0">
                <a:latin typeface="Bahnschrift" panose="020B0502040204020203" pitchFamily="34" charset="0"/>
                <a:cs typeface="Segoe UI" panose="020B0502040204020203" pitchFamily="34" charset="0"/>
              </a:rPr>
              <a:t>On the workbook the regions then indicate the </a:t>
            </a:r>
            <a:r>
              <a:rPr lang="en-US" sz="2300" b="1" dirty="0">
                <a:latin typeface="Bahnschrift" panose="020B0502040204020203" pitchFamily="34" charset="0"/>
                <a:cs typeface="Segoe UI" panose="020B0502040204020203" pitchFamily="34" charset="0"/>
              </a:rPr>
              <a:t>date of completion</a:t>
            </a:r>
            <a:r>
              <a:rPr lang="en-US" sz="2300" dirty="0">
                <a:latin typeface="Bahnschrift" panose="020B0502040204020203" pitchFamily="34" charset="0"/>
                <a:cs typeface="Segoe UI" panose="020B0502040204020203" pitchFamily="34" charset="0"/>
              </a:rPr>
              <a:t> (as per service provider sign off date on the job card) and the </a:t>
            </a:r>
            <a:r>
              <a:rPr lang="en-US" sz="2300" b="1" dirty="0">
                <a:latin typeface="Bahnschrift" panose="020B0502040204020203" pitchFamily="34" charset="0"/>
                <a:cs typeface="Segoe UI" panose="020B0502040204020203" pitchFamily="34" charset="0"/>
              </a:rPr>
              <a:t>value</a:t>
            </a:r>
            <a:r>
              <a:rPr lang="en-US" sz="2300" dirty="0">
                <a:latin typeface="Bahnschrift" panose="020B0502040204020203" pitchFamily="34" charset="0"/>
                <a:cs typeface="Segoe UI" panose="020B0502040204020203" pitchFamily="34" charset="0"/>
              </a:rPr>
              <a:t> (as per invoice/quote) allocated to each call.</a:t>
            </a:r>
          </a:p>
          <a:p>
            <a:pPr marL="342900" indent="-342900">
              <a:buFont typeface="Arial" panose="020B0604020202020204" pitchFamily="34" charset="0"/>
              <a:buChar char="•"/>
            </a:pPr>
            <a:r>
              <a:rPr lang="en-US" sz="2300" dirty="0">
                <a:latin typeface="Bahnschrift" panose="020B0502040204020203" pitchFamily="34" charset="0"/>
                <a:cs typeface="Segoe UI" panose="020B0502040204020203" pitchFamily="34" charset="0"/>
              </a:rPr>
              <a:t>The regions </a:t>
            </a:r>
            <a:r>
              <a:rPr lang="en-US" sz="2300" b="1" dirty="0">
                <a:latin typeface="Bahnschrift" panose="020B0502040204020203" pitchFamily="34" charset="0"/>
                <a:cs typeface="Segoe UI" panose="020B0502040204020203" pitchFamily="34" charset="0"/>
              </a:rPr>
              <a:t>adds or removes</a:t>
            </a:r>
            <a:r>
              <a:rPr lang="en-US" sz="2300" dirty="0">
                <a:latin typeface="Bahnschrift" panose="020B0502040204020203" pitchFamily="34" charset="0"/>
                <a:cs typeface="Segoe UI" panose="020B0502040204020203" pitchFamily="34" charset="0"/>
              </a:rPr>
              <a:t> any calls which had incorrect statuses at </a:t>
            </a:r>
            <a:r>
              <a:rPr lang="en-US" sz="2300" dirty="0" smtClean="0">
                <a:latin typeface="Bahnschrift" panose="020B0502040204020203" pitchFamily="34" charset="0"/>
                <a:cs typeface="Segoe UI" panose="020B0502040204020203" pitchFamily="34" charset="0"/>
              </a:rPr>
              <a:t>31 March 2023 to </a:t>
            </a:r>
            <a:r>
              <a:rPr lang="en-US" sz="2300" dirty="0">
                <a:latin typeface="Bahnschrift" panose="020B0502040204020203" pitchFamily="34" charset="0"/>
                <a:cs typeface="Segoe UI" panose="020B0502040204020203" pitchFamily="34" charset="0"/>
              </a:rPr>
              <a:t>reflect complete and accurate accrual totals as at </a:t>
            </a:r>
            <a:r>
              <a:rPr lang="en-US" sz="2300" dirty="0" smtClean="0">
                <a:latin typeface="Bahnschrift" panose="020B0502040204020203" pitchFamily="34" charset="0"/>
                <a:cs typeface="Segoe UI" panose="020B0502040204020203" pitchFamily="34" charset="0"/>
              </a:rPr>
              <a:t>reporting date.</a:t>
            </a:r>
            <a:endParaRPr lang="en-US" sz="2300" dirty="0">
              <a:latin typeface="Bahnschrift" panose="020B0502040204020203" pitchFamily="34" charset="0"/>
              <a:cs typeface="Segoe UI" panose="020B0502040204020203" pitchFamily="34" charset="0"/>
            </a:endParaRPr>
          </a:p>
          <a:p>
            <a:pPr marL="342900" indent="-342900">
              <a:buFont typeface="Arial" panose="020B0604020202020204" pitchFamily="34" charset="0"/>
              <a:buChar char="•"/>
            </a:pPr>
            <a:r>
              <a:rPr lang="en-US" sz="2300" dirty="0">
                <a:latin typeface="Bahnschrift" panose="020B0502040204020203" pitchFamily="34" charset="0"/>
                <a:cs typeface="Segoe UI" panose="020B0502040204020203" pitchFamily="34" charset="0"/>
              </a:rPr>
              <a:t>Based on the supporting documentation indicated, Head Office then allocates the calls either to </a:t>
            </a:r>
            <a:r>
              <a:rPr lang="en-US" sz="2300" b="1" dirty="0">
                <a:latin typeface="Bahnschrift" panose="020B0502040204020203" pitchFamily="34" charset="0"/>
                <a:cs typeface="Segoe UI" panose="020B0502040204020203" pitchFamily="34" charset="0"/>
              </a:rPr>
              <a:t>provisions</a:t>
            </a:r>
            <a:r>
              <a:rPr lang="en-US" sz="2300" dirty="0">
                <a:latin typeface="Bahnschrift" panose="020B0502040204020203" pitchFamily="34" charset="0"/>
                <a:cs typeface="Segoe UI" panose="020B0502040204020203" pitchFamily="34" charset="0"/>
              </a:rPr>
              <a:t> or to </a:t>
            </a:r>
            <a:r>
              <a:rPr lang="en-US" sz="2300" b="1" dirty="0">
                <a:latin typeface="Bahnschrift" panose="020B0502040204020203" pitchFamily="34" charset="0"/>
                <a:cs typeface="Segoe UI" panose="020B0502040204020203" pitchFamily="34" charset="0"/>
              </a:rPr>
              <a:t>accruals </a:t>
            </a:r>
            <a:r>
              <a:rPr lang="en-US" sz="2300" dirty="0">
                <a:latin typeface="Bahnschrift" panose="020B0502040204020203" pitchFamily="34" charset="0"/>
                <a:cs typeface="Segoe UI" panose="020B0502040204020203" pitchFamily="34" charset="0"/>
              </a:rPr>
              <a:t>using the following matrix:</a:t>
            </a:r>
          </a:p>
          <a:p>
            <a:pPr marL="285750" lvl="0" indent="-285750" algn="l">
              <a:buFont typeface="Arial" panose="020B0604020202020204" pitchFamily="34" charset="0"/>
              <a:buChar char="•"/>
              <a:defRPr/>
            </a:pPr>
            <a:endParaRPr lang="en-US" sz="2400" b="1" kern="0" dirty="0">
              <a:solidFill>
                <a:schemeClr val="accent2">
                  <a:lumMod val="75000"/>
                </a:schemeClr>
              </a:solidFill>
              <a:latin typeface="Arial" pitchFamily="34" charset="0"/>
              <a:cs typeface="Arial" pitchFamily="34" charset="0"/>
            </a:endParaRPr>
          </a:p>
        </p:txBody>
      </p:sp>
      <p:sp>
        <p:nvSpPr>
          <p:cNvPr id="26" name="TextBox 25"/>
          <p:cNvSpPr txBox="1"/>
          <p:nvPr/>
        </p:nvSpPr>
        <p:spPr>
          <a:xfrm>
            <a:off x="1116531" y="1105581"/>
            <a:ext cx="9817768" cy="646331"/>
          </a:xfrm>
          <a:prstGeom prst="rect">
            <a:avLst/>
          </a:prstGeom>
          <a:noFill/>
        </p:spPr>
        <p:txBody>
          <a:bodyPr wrap="square" rtlCol="0">
            <a:spAutoFit/>
          </a:bodyPr>
          <a:lstStyle/>
          <a:p>
            <a:pPr algn="ctr"/>
            <a:r>
              <a:rPr lang="en-GB" sz="3600" b="1" dirty="0" smtClean="0">
                <a:solidFill>
                  <a:schemeClr val="accent4">
                    <a:lumMod val="50000"/>
                  </a:schemeClr>
                </a:solidFill>
                <a:latin typeface="Bahnschrift" panose="020B0502040204020203" pitchFamily="34" charset="0"/>
              </a:rPr>
              <a:t>Process Description for the rest of the process</a:t>
            </a:r>
            <a:endParaRPr lang="en-ZA" sz="3600" b="1" dirty="0">
              <a:solidFill>
                <a:schemeClr val="accent4">
                  <a:lumMod val="50000"/>
                </a:schemeClr>
              </a:solidFill>
              <a:latin typeface="Bahnschrift" panose="020B0502040204020203" pitchFamily="34" charset="0"/>
            </a:endParaRPr>
          </a:p>
        </p:txBody>
      </p:sp>
    </p:spTree>
    <p:extLst>
      <p:ext uri="{BB962C8B-B14F-4D97-AF65-F5344CB8AC3E}">
        <p14:creationId xmlns:p14="http://schemas.microsoft.com/office/powerpoint/2010/main" val="28356885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4.2 </a:t>
            </a:r>
            <a:r>
              <a:rPr lang="en-US" sz="3200" dirty="0">
                <a:solidFill>
                  <a:schemeClr val="tx1">
                    <a:lumMod val="75000"/>
                    <a:lumOff val="25000"/>
                  </a:schemeClr>
                </a:solidFill>
                <a:latin typeface="Bahnschrift" panose="020B0502040204020203" pitchFamily="34" charset="0"/>
                <a:cs typeface="Segoe UI" panose="020B0502040204020203" pitchFamily="34" charset="0"/>
              </a:rPr>
              <a:t>APPROACH TO ACCRUING/PROVIDING FOR D2D </a:t>
            </a:r>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MAINTENANCE: DECISION MATRIX</a:t>
            </a:r>
            <a:endParaRPr lang="en-US" sz="3200" dirty="0">
              <a:solidFill>
                <a:schemeClr val="tx1">
                  <a:lumMod val="75000"/>
                  <a:lumOff val="2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9062324" y="5759865"/>
            <a:ext cx="1956855" cy="786198"/>
          </a:xfrm>
          <a:prstGeom prst="rect">
            <a:avLst/>
          </a:prstGeom>
        </p:spPr>
      </p:pic>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319114709"/>
              </p:ext>
            </p:extLst>
          </p:nvPr>
        </p:nvGraphicFramePr>
        <p:xfrm>
          <a:off x="901218" y="1945364"/>
          <a:ext cx="10380302" cy="3652130"/>
        </p:xfrm>
        <a:graphic>
          <a:graphicData uri="http://schemas.openxmlformats.org/presentationml/2006/ole">
            <mc:AlternateContent xmlns:mc="http://schemas.openxmlformats.org/markup-compatibility/2006">
              <mc:Choice xmlns:v="urn:schemas-microsoft-com:vml" Requires="v">
                <p:oleObj spid="_x0000_s3091" name="Worksheet" r:id="rId4" imgW="7665649" imgH="2697433" progId="Excel.Sheet.12">
                  <p:embed/>
                </p:oleObj>
              </mc:Choice>
              <mc:Fallback>
                <p:oleObj name="Worksheet" r:id="rId4" imgW="7665649" imgH="2697433" progId="Excel.Sheet.12">
                  <p:embed/>
                  <p:pic>
                    <p:nvPicPr>
                      <p:cNvPr id="0" name=""/>
                      <p:cNvPicPr/>
                      <p:nvPr/>
                    </p:nvPicPr>
                    <p:blipFill>
                      <a:blip r:embed="rId5"/>
                      <a:stretch>
                        <a:fillRect/>
                      </a:stretch>
                    </p:blipFill>
                    <p:spPr>
                      <a:xfrm>
                        <a:off x="901218" y="1945364"/>
                        <a:ext cx="10380302" cy="3652130"/>
                      </a:xfrm>
                      <a:prstGeom prst="rect">
                        <a:avLst/>
                      </a:prstGeom>
                    </p:spPr>
                  </p:pic>
                </p:oleObj>
              </mc:Fallback>
            </mc:AlternateContent>
          </a:graphicData>
        </a:graphic>
      </p:graphicFrame>
      <p:sp>
        <p:nvSpPr>
          <p:cNvPr id="18" name="TextBox 17"/>
          <p:cNvSpPr txBox="1"/>
          <p:nvPr/>
        </p:nvSpPr>
        <p:spPr>
          <a:xfrm>
            <a:off x="1116531" y="1105581"/>
            <a:ext cx="9817768" cy="646331"/>
          </a:xfrm>
          <a:prstGeom prst="rect">
            <a:avLst/>
          </a:prstGeom>
          <a:noFill/>
        </p:spPr>
        <p:txBody>
          <a:bodyPr wrap="square" rtlCol="0">
            <a:spAutoFit/>
          </a:bodyPr>
          <a:lstStyle/>
          <a:p>
            <a:pPr algn="ctr"/>
            <a:r>
              <a:rPr lang="en-GB" sz="3600" b="1" dirty="0" smtClean="0">
                <a:solidFill>
                  <a:schemeClr val="tx1">
                    <a:lumMod val="95000"/>
                    <a:lumOff val="5000"/>
                  </a:schemeClr>
                </a:solidFill>
                <a:latin typeface="Bahnschrift" panose="020B0502040204020203" pitchFamily="34" charset="0"/>
              </a:rPr>
              <a:t>Decision Matrix – Classification of D2D</a:t>
            </a:r>
            <a:endParaRPr lang="en-ZA" sz="3600" b="1" dirty="0">
              <a:solidFill>
                <a:schemeClr val="tx1">
                  <a:lumMod val="95000"/>
                  <a:lumOff val="5000"/>
                </a:schemeClr>
              </a:solidFill>
              <a:latin typeface="Bahnschrift" panose="020B0502040204020203" pitchFamily="34" charset="0"/>
            </a:endParaRPr>
          </a:p>
        </p:txBody>
      </p:sp>
    </p:spTree>
    <p:extLst>
      <p:ext uri="{BB962C8B-B14F-4D97-AF65-F5344CB8AC3E}">
        <p14:creationId xmlns:p14="http://schemas.microsoft.com/office/powerpoint/2010/main" val="447857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4.2 </a:t>
            </a:r>
            <a:r>
              <a:rPr lang="en-US" sz="3200" dirty="0">
                <a:solidFill>
                  <a:schemeClr val="tx1">
                    <a:lumMod val="75000"/>
                    <a:lumOff val="25000"/>
                  </a:schemeClr>
                </a:solidFill>
                <a:latin typeface="Bahnschrift" panose="020B0502040204020203" pitchFamily="34" charset="0"/>
                <a:cs typeface="Segoe UI" panose="020B0502040204020203" pitchFamily="34" charset="0"/>
              </a:rPr>
              <a:t>APPROACH TO ACCRUING/PROVIDING FOR D2D </a:t>
            </a:r>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MAINTENANCE: FINALISATION</a:t>
            </a:r>
            <a:endParaRPr lang="en-US" sz="3200" dirty="0">
              <a:solidFill>
                <a:schemeClr val="tx1">
                  <a:lumMod val="75000"/>
                  <a:lumOff val="2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sp>
        <p:nvSpPr>
          <p:cNvPr id="14" name="Title 6"/>
          <p:cNvSpPr txBox="1">
            <a:spLocks/>
          </p:cNvSpPr>
          <p:nvPr/>
        </p:nvSpPr>
        <p:spPr bwMode="black">
          <a:xfrm>
            <a:off x="1008259" y="1833000"/>
            <a:ext cx="9557886" cy="308008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marL="342900" indent="-342900" algn="just">
              <a:buFont typeface="Arial" panose="020B0604020202020204" pitchFamily="34" charset="0"/>
              <a:buChar char="•"/>
            </a:pPr>
            <a:r>
              <a:rPr lang="en-GB" sz="2000" dirty="0" smtClean="0">
                <a:latin typeface="Bahnschrift" panose="020B0502040204020203" pitchFamily="34" charset="0"/>
                <a:cs typeface="Segoe UI" panose="020B0502040204020203" pitchFamily="34" charset="0"/>
              </a:rPr>
              <a:t>After the REVIEWED workbooks have been submitted to Head Office and all of Head Office’s review queries have also been attended to and finalised, all calls that could not be classified as an Accrual/Specific Provision are included in the calculation of a General Provision.</a:t>
            </a:r>
          </a:p>
          <a:p>
            <a:pPr marL="342900" indent="-342900" algn="just">
              <a:buFont typeface="Arial" panose="020B0604020202020204" pitchFamily="34" charset="0"/>
              <a:buChar char="•"/>
            </a:pPr>
            <a:r>
              <a:rPr lang="en-GB" sz="2000" dirty="0" smtClean="0">
                <a:latin typeface="Bahnschrift" panose="020B0502040204020203" pitchFamily="34" charset="0"/>
                <a:cs typeface="Segoe UI" panose="020B0502040204020203" pitchFamily="34" charset="0"/>
              </a:rPr>
              <a:t>General Provisions uses:</a:t>
            </a:r>
          </a:p>
          <a:p>
            <a:pPr marL="800100" lvl="1" indent="-342900" algn="just">
              <a:buFont typeface="Courier New" panose="02070309020205020404" pitchFamily="49" charset="0"/>
              <a:buChar char="o"/>
            </a:pPr>
            <a:r>
              <a:rPr lang="en-GB" sz="2000" dirty="0" smtClean="0">
                <a:latin typeface="Bahnschrift" panose="020B0502040204020203" pitchFamily="34" charset="0"/>
                <a:cs typeface="Segoe UI" panose="020B0502040204020203" pitchFamily="34" charset="0"/>
              </a:rPr>
              <a:t>An average value for each type of call and an </a:t>
            </a:r>
          </a:p>
          <a:p>
            <a:pPr marL="800100" lvl="1" indent="-342900" algn="just">
              <a:buFont typeface="Courier New" panose="02070309020205020404" pitchFamily="49" charset="0"/>
              <a:buChar char="o"/>
            </a:pPr>
            <a:r>
              <a:rPr lang="en-GB" sz="2000" dirty="0" smtClean="0">
                <a:latin typeface="Bahnschrift" panose="020B0502040204020203" pitchFamily="34" charset="0"/>
                <a:cs typeface="Segoe UI" panose="020B0502040204020203" pitchFamily="34" charset="0"/>
              </a:rPr>
              <a:t>average time of completion (both based on past performance)</a:t>
            </a:r>
            <a:br>
              <a:rPr lang="en-GB" sz="2000" dirty="0" smtClean="0">
                <a:latin typeface="Bahnschrift" panose="020B0502040204020203" pitchFamily="34" charset="0"/>
                <a:cs typeface="Segoe UI" panose="020B0502040204020203" pitchFamily="34" charset="0"/>
              </a:rPr>
            </a:br>
            <a:r>
              <a:rPr lang="en-GB" sz="2000" dirty="0" smtClean="0">
                <a:latin typeface="Bahnschrift" panose="020B0502040204020203" pitchFamily="34" charset="0"/>
                <a:cs typeface="Segoe UI" panose="020B0502040204020203" pitchFamily="34" charset="0"/>
              </a:rPr>
              <a:t>and then includes all calls that exceed the average time of completion at the average value of such a type of call.  This calculation is done at Head Office.</a:t>
            </a:r>
            <a:endParaRPr lang="en-US" sz="2000" dirty="0">
              <a:latin typeface="Bahnschrift" panose="020B0502040204020203" pitchFamily="34" charset="0"/>
              <a:cs typeface="Segoe UI" panose="020B0502040204020203" pitchFamily="34" charset="0"/>
            </a:endParaRPr>
          </a:p>
          <a:p>
            <a:pPr marL="285750" lvl="0" indent="-285750" algn="just">
              <a:buFont typeface="Arial" panose="020B0604020202020204" pitchFamily="34" charset="0"/>
              <a:buChar char="•"/>
              <a:defRPr/>
            </a:pPr>
            <a:endParaRPr lang="en-US" sz="2400" b="1" kern="0" dirty="0">
              <a:solidFill>
                <a:schemeClr val="accent2">
                  <a:lumMod val="75000"/>
                </a:schemeClr>
              </a:solidFill>
              <a:latin typeface="Arial" pitchFamily="34" charset="0"/>
              <a:cs typeface="Arial" pitchFamily="34" charset="0"/>
            </a:endParaRPr>
          </a:p>
        </p:txBody>
      </p:sp>
      <p:sp>
        <p:nvSpPr>
          <p:cNvPr id="18" name="TextBox 17"/>
          <p:cNvSpPr txBox="1"/>
          <p:nvPr/>
        </p:nvSpPr>
        <p:spPr>
          <a:xfrm>
            <a:off x="1087060" y="1029525"/>
            <a:ext cx="9817768" cy="646331"/>
          </a:xfrm>
          <a:prstGeom prst="rect">
            <a:avLst/>
          </a:prstGeom>
          <a:noFill/>
        </p:spPr>
        <p:txBody>
          <a:bodyPr wrap="square" rtlCol="0">
            <a:spAutoFit/>
          </a:bodyPr>
          <a:lstStyle/>
          <a:p>
            <a:pPr algn="ctr"/>
            <a:r>
              <a:rPr lang="en-GB" sz="3600" b="1" dirty="0" smtClean="0">
                <a:solidFill>
                  <a:schemeClr val="tx1">
                    <a:lumMod val="95000"/>
                    <a:lumOff val="5000"/>
                  </a:schemeClr>
                </a:solidFill>
                <a:latin typeface="Bahnschrift" panose="020B0502040204020203" pitchFamily="34" charset="0"/>
              </a:rPr>
              <a:t>Finalisation of the process</a:t>
            </a:r>
            <a:endParaRPr lang="en-ZA" sz="3600" b="1" dirty="0">
              <a:solidFill>
                <a:schemeClr val="tx1">
                  <a:lumMod val="95000"/>
                  <a:lumOff val="5000"/>
                </a:schemeClr>
              </a:solidFill>
              <a:latin typeface="Bahnschrift" panose="020B0502040204020203" pitchFamily="34" charset="0"/>
            </a:endParaRPr>
          </a:p>
        </p:txBody>
      </p:sp>
      <p:sp>
        <p:nvSpPr>
          <p:cNvPr id="21" name="Title 6"/>
          <p:cNvSpPr txBox="1">
            <a:spLocks/>
          </p:cNvSpPr>
          <p:nvPr/>
        </p:nvSpPr>
        <p:spPr bwMode="black">
          <a:xfrm>
            <a:off x="1008259" y="4619421"/>
            <a:ext cx="9557886" cy="1221727"/>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marL="342900" indent="-342900" algn="just">
              <a:buFont typeface="Arial" panose="020B0604020202020204" pitchFamily="34" charset="0"/>
              <a:buChar char="•"/>
            </a:pPr>
            <a:r>
              <a:rPr lang="en-GB" sz="2000" dirty="0" smtClean="0">
                <a:latin typeface="Bahnschrift" panose="020B0502040204020203" pitchFamily="34" charset="0"/>
                <a:cs typeface="Segoe UI" panose="020B0502040204020203" pitchFamily="34" charset="0"/>
              </a:rPr>
              <a:t>Once all the values have been determined, journals are passed at Head Office to include these values in the financial statements and reconciliations are performed in order to comply with the financial statement disclosure requirements.</a:t>
            </a:r>
            <a:endParaRPr lang="en-US" sz="2400" b="1" kern="0" dirty="0">
              <a:solidFill>
                <a:schemeClr val="accent2">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4155413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71375620"/>
              </p:ext>
            </p:extLst>
          </p:nvPr>
        </p:nvGraphicFramePr>
        <p:xfrm>
          <a:off x="1281869" y="1991170"/>
          <a:ext cx="9367081" cy="3913130"/>
        </p:xfrm>
        <a:graphic>
          <a:graphicData uri="http://schemas.openxmlformats.org/drawingml/2006/table">
            <a:tbl>
              <a:tblPr/>
              <a:tblGrid>
                <a:gridCol w="5186515"/>
                <a:gridCol w="4180566"/>
              </a:tblGrid>
              <a:tr h="555269">
                <a:tc>
                  <a:txBody>
                    <a:bodyPr/>
                    <a:lstStyle/>
                    <a:p>
                      <a:pPr algn="ctr" rtl="0" fontAlgn="ctr"/>
                      <a:r>
                        <a:rPr lang="en-US" sz="2800" b="1" i="0" u="none" strike="noStrike">
                          <a:solidFill>
                            <a:srgbClr val="FFFFFF"/>
                          </a:solidFill>
                          <a:effectLst/>
                          <a:latin typeface="Segoe Condensed"/>
                        </a:rPr>
                        <a:t>Activity</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62626"/>
                    </a:solidFill>
                  </a:tcPr>
                </a:tc>
                <a:tc>
                  <a:txBody>
                    <a:bodyPr/>
                    <a:lstStyle/>
                    <a:p>
                      <a:pPr algn="ctr" rtl="0" fontAlgn="ctr"/>
                      <a:r>
                        <a:rPr lang="en-US" sz="2800" b="1" i="0" u="none" strike="noStrike">
                          <a:solidFill>
                            <a:srgbClr val="FFFFFF"/>
                          </a:solidFill>
                          <a:effectLst/>
                          <a:latin typeface="Segoe Condensed"/>
                        </a:rPr>
                        <a:t>Branch/Unit</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262626"/>
                    </a:solidFill>
                  </a:tcPr>
                </a:tc>
              </a:tr>
              <a:tr h="486508">
                <a:tc>
                  <a:txBody>
                    <a:bodyPr/>
                    <a:lstStyle/>
                    <a:p>
                      <a:pPr algn="l" rtl="0" fontAlgn="ctr"/>
                      <a:r>
                        <a:rPr lang="en-US" sz="2000" b="0" i="0" u="none" strike="noStrike">
                          <a:solidFill>
                            <a:srgbClr val="000000"/>
                          </a:solidFill>
                          <a:effectLst/>
                          <a:latin typeface="Segoe UI" panose="020B0502040204020203" pitchFamily="34" charset="0"/>
                        </a:rPr>
                        <a:t>Housekeeping and Welcome</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US" sz="2000" b="0" i="0" u="none" strike="noStrike">
                          <a:solidFill>
                            <a:srgbClr val="000000"/>
                          </a:solidFill>
                          <a:effectLst/>
                          <a:latin typeface="Segoe UI" panose="020B0502040204020203" pitchFamily="34" charset="0"/>
                        </a:rPr>
                        <a:t>All</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476969">
                <a:tc>
                  <a:txBody>
                    <a:bodyPr/>
                    <a:lstStyle/>
                    <a:p>
                      <a:pPr algn="l" rtl="0" fontAlgn="ctr"/>
                      <a:r>
                        <a:rPr lang="en-US" sz="2000" b="0" i="0" u="none" strike="noStrike">
                          <a:solidFill>
                            <a:srgbClr val="000000"/>
                          </a:solidFill>
                          <a:effectLst/>
                          <a:latin typeface="Segoe UI" panose="020B0502040204020203" pitchFamily="34" charset="0"/>
                        </a:rPr>
                        <a:t>Background and Context</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US" sz="2000" b="0" i="0" u="none" strike="noStrike">
                          <a:solidFill>
                            <a:srgbClr val="000000"/>
                          </a:solidFill>
                          <a:effectLst/>
                          <a:latin typeface="Segoe UI" panose="020B0502040204020203" pitchFamily="34" charset="0"/>
                        </a:rPr>
                        <a:t>All</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r h="476969">
                <a:tc>
                  <a:txBody>
                    <a:bodyPr/>
                    <a:lstStyle/>
                    <a:p>
                      <a:pPr algn="l" rtl="0" fontAlgn="ctr"/>
                      <a:r>
                        <a:rPr lang="en-US" sz="2000" b="0" i="0" u="none" strike="noStrike">
                          <a:solidFill>
                            <a:srgbClr val="000000"/>
                          </a:solidFill>
                          <a:effectLst/>
                          <a:latin typeface="Segoe UI" panose="020B0502040204020203" pitchFamily="34" charset="0"/>
                        </a:rPr>
                        <a:t>Day-to-day Maintenance Example</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US" sz="2000" b="0" i="0" u="none" strike="noStrike">
                          <a:solidFill>
                            <a:srgbClr val="000000"/>
                          </a:solidFill>
                          <a:effectLst/>
                          <a:latin typeface="Segoe UI" panose="020B0502040204020203" pitchFamily="34" charset="0"/>
                        </a:rPr>
                        <a:t>FM/Finance/SCM</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476969">
                <a:tc>
                  <a:txBody>
                    <a:bodyPr/>
                    <a:lstStyle/>
                    <a:p>
                      <a:pPr algn="l" rtl="0" fontAlgn="ctr"/>
                      <a:r>
                        <a:rPr lang="en-US" sz="2000" b="0" i="0" u="none" strike="noStrike">
                          <a:solidFill>
                            <a:srgbClr val="000000"/>
                          </a:solidFill>
                          <a:effectLst/>
                          <a:latin typeface="Segoe UI" panose="020B0502040204020203" pitchFamily="34" charset="0"/>
                        </a:rPr>
                        <a:t>Link to audit disclaimer</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US" sz="2000" b="0" i="0" u="none" strike="noStrike">
                          <a:solidFill>
                            <a:srgbClr val="000000"/>
                          </a:solidFill>
                          <a:effectLst/>
                          <a:latin typeface="Segoe UI" panose="020B0502040204020203" pitchFamily="34" charset="0"/>
                        </a:rPr>
                        <a:t>All</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r>
              <a:tr h="476969">
                <a:tc>
                  <a:txBody>
                    <a:bodyPr/>
                    <a:lstStyle/>
                    <a:p>
                      <a:pPr algn="l" rtl="0" fontAlgn="ctr"/>
                      <a:r>
                        <a:rPr lang="en-US" sz="2000" b="0" i="0" u="none" strike="noStrike">
                          <a:solidFill>
                            <a:srgbClr val="000000"/>
                          </a:solidFill>
                          <a:effectLst/>
                          <a:latin typeface="Segoe UI" panose="020B0502040204020203" pitchFamily="34" charset="0"/>
                        </a:rPr>
                        <a:t>Day-to-day Maintenance Financial Reporting</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US" sz="2000" b="0" i="0" u="none" strike="noStrike">
                          <a:solidFill>
                            <a:srgbClr val="000000"/>
                          </a:solidFill>
                          <a:effectLst/>
                          <a:latin typeface="Segoe UI" panose="020B0502040204020203" pitchFamily="34" charset="0"/>
                        </a:rPr>
                        <a:t>FM/Finance/SCM</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r h="476969">
                <a:tc>
                  <a:txBody>
                    <a:bodyPr/>
                    <a:lstStyle/>
                    <a:p>
                      <a:pPr algn="l" rtl="0" fontAlgn="ctr"/>
                      <a:r>
                        <a:rPr lang="en-US" sz="2000" b="0" i="0" u="none" strike="noStrike">
                          <a:solidFill>
                            <a:srgbClr val="000000"/>
                          </a:solidFill>
                          <a:effectLst/>
                          <a:latin typeface="Segoe UI" panose="020B0502040204020203" pitchFamily="34" charset="0"/>
                        </a:rPr>
                        <a:t>General Guidelines and Questions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US" sz="2000" b="0" i="0" u="none" strike="noStrike">
                          <a:solidFill>
                            <a:srgbClr val="000000"/>
                          </a:solidFill>
                          <a:effectLst/>
                          <a:latin typeface="Segoe UI" panose="020B0502040204020203" pitchFamily="34" charset="0"/>
                        </a:rPr>
                        <a:t>All</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r>
              <a:tr h="486508">
                <a:tc>
                  <a:txBody>
                    <a:bodyPr/>
                    <a:lstStyle/>
                    <a:p>
                      <a:pPr algn="l" rtl="0" fontAlgn="ctr"/>
                      <a:r>
                        <a:rPr lang="en-US" sz="2000" b="0" i="0" u="none" strike="noStrike">
                          <a:solidFill>
                            <a:srgbClr val="000000"/>
                          </a:solidFill>
                          <a:effectLst/>
                          <a:latin typeface="Segoe UI" panose="020B0502040204020203" pitchFamily="34" charset="0"/>
                        </a:rPr>
                        <a:t>Closure</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US" sz="2000" b="0" i="0" u="none" strike="noStrike" dirty="0">
                          <a:solidFill>
                            <a:srgbClr val="000000"/>
                          </a:solidFill>
                          <a:effectLst/>
                          <a:latin typeface="Segoe UI" panose="020B0502040204020203" pitchFamily="34" charset="0"/>
                        </a:rPr>
                        <a:t>All</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r>
            </a:tbl>
          </a:graphicData>
        </a:graphic>
      </p:graphicFrame>
      <p:sp>
        <p:nvSpPr>
          <p:cNvPr id="7" name="TextBox 6"/>
          <p:cNvSpPr txBox="1"/>
          <p:nvPr/>
        </p:nvSpPr>
        <p:spPr>
          <a:xfrm>
            <a:off x="1248753" y="669913"/>
            <a:ext cx="3238856" cy="1200329"/>
          </a:xfrm>
          <a:prstGeom prst="rect">
            <a:avLst/>
          </a:prstGeom>
          <a:noFill/>
        </p:spPr>
        <p:txBody>
          <a:bodyPr wrap="square" rtlCol="0">
            <a:spAutoFit/>
          </a:bodyPr>
          <a:lstStyle/>
          <a:p>
            <a:r>
              <a:rPr lang="en-GB" sz="5400" b="1" dirty="0" smtClean="0">
                <a:solidFill>
                  <a:schemeClr val="tx1">
                    <a:lumMod val="75000"/>
                    <a:lumOff val="25000"/>
                  </a:schemeClr>
                </a:solidFill>
                <a:latin typeface="Bahnschrift" panose="020B0502040204020203" pitchFamily="34" charset="0"/>
              </a:rPr>
              <a:t>AGENDA</a:t>
            </a:r>
            <a:endParaRPr lang="en-US" sz="5400" b="1" dirty="0">
              <a:solidFill>
                <a:schemeClr val="tx1">
                  <a:lumMod val="75000"/>
                  <a:lumOff val="25000"/>
                </a:schemeClr>
              </a:solidFill>
              <a:latin typeface="Bahnschrift" panose="020B0502040204020203" pitchFamily="34" charset="0"/>
            </a:endParaRPr>
          </a:p>
          <a:p>
            <a:endParaRPr lang="en-US" dirty="0"/>
          </a:p>
        </p:txBody>
      </p:sp>
    </p:spTree>
    <p:extLst>
      <p:ext uri="{BB962C8B-B14F-4D97-AF65-F5344CB8AC3E}">
        <p14:creationId xmlns:p14="http://schemas.microsoft.com/office/powerpoint/2010/main" val="10809392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4.4 </a:t>
            </a:r>
            <a:r>
              <a:rPr lang="en-US" sz="3200" dirty="0">
                <a:solidFill>
                  <a:schemeClr val="tx1">
                    <a:lumMod val="75000"/>
                    <a:lumOff val="25000"/>
                  </a:schemeClr>
                </a:solidFill>
                <a:latin typeface="Bahnschrift" panose="020B0502040204020203" pitchFamily="34" charset="0"/>
                <a:cs typeface="Segoe UI" panose="020B0502040204020203" pitchFamily="34" charset="0"/>
              </a:rPr>
              <a:t>APPROACH TO ACCRUING/PROVIDING FOR D2D </a:t>
            </a:r>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MAINTENANCE: WORKBOOK</a:t>
            </a:r>
            <a:endParaRPr lang="en-US" sz="3200" dirty="0">
              <a:solidFill>
                <a:schemeClr val="tx1">
                  <a:lumMod val="75000"/>
                  <a:lumOff val="2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pic>
        <p:nvPicPr>
          <p:cNvPr id="14" name="Picture 16" descr="Paint Brush Stroke Png - Dark Green Brush Stroke Png PNG Image |  Transparent PNG Free Download on See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658" y="1776347"/>
            <a:ext cx="7810500" cy="418147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rot="21168874">
            <a:off x="2682240" y="3292634"/>
            <a:ext cx="6096000" cy="830997"/>
          </a:xfrm>
          <a:prstGeom prst="rect">
            <a:avLst/>
          </a:prstGeom>
        </p:spPr>
        <p:txBody>
          <a:bodyPr>
            <a:spAutoFit/>
          </a:bodyPr>
          <a:lstStyle/>
          <a:p>
            <a:pPr algn="ctr"/>
            <a:r>
              <a:rPr lang="en-US" sz="2400" b="1" dirty="0">
                <a:solidFill>
                  <a:schemeClr val="accent3">
                    <a:lumMod val="20000"/>
                    <a:lumOff val="80000"/>
                  </a:schemeClr>
                </a:solidFill>
                <a:latin typeface="Bahnschrift" panose="020B0502040204020203" pitchFamily="34" charset="0"/>
                <a:cs typeface="Segoe UI" panose="020B0502040204020203" pitchFamily="34" charset="0"/>
              </a:rPr>
              <a:t>Refer to Day-to-day Maintenance</a:t>
            </a:r>
          </a:p>
          <a:p>
            <a:pPr algn="ctr"/>
            <a:r>
              <a:rPr lang="en-US" sz="2400" b="1" dirty="0" smtClean="0">
                <a:solidFill>
                  <a:schemeClr val="accent3">
                    <a:lumMod val="20000"/>
                    <a:lumOff val="80000"/>
                  </a:schemeClr>
                </a:solidFill>
                <a:latin typeface="Bahnschrift" panose="020B0502040204020203" pitchFamily="34" charset="0"/>
                <a:cs typeface="Segoe UI" panose="020B0502040204020203" pitchFamily="34" charset="0"/>
              </a:rPr>
              <a:t>Workbook and Final Review Document</a:t>
            </a:r>
          </a:p>
        </p:txBody>
      </p:sp>
    </p:spTree>
    <p:extLst>
      <p:ext uri="{BB962C8B-B14F-4D97-AF65-F5344CB8AC3E}">
        <p14:creationId xmlns:p14="http://schemas.microsoft.com/office/powerpoint/2010/main" val="37306532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a:spLocks noGrp="1"/>
          </p:cNvSpPr>
          <p:nvPr>
            <p:ph idx="1"/>
          </p:nvPr>
        </p:nvSpPr>
        <p:spPr>
          <a:xfrm>
            <a:off x="1349282" y="1612194"/>
            <a:ext cx="6803762" cy="2538919"/>
          </a:xfrm>
        </p:spPr>
        <p:txBody>
          <a:bodyPr>
            <a:normAutofit/>
          </a:bodyPr>
          <a:lstStyle/>
          <a:p>
            <a:pPr marL="0" indent="0">
              <a:buNone/>
            </a:pPr>
            <a:r>
              <a:rPr lang="en-US" sz="8000" dirty="0">
                <a:solidFill>
                  <a:schemeClr val="accent3">
                    <a:lumMod val="50000"/>
                  </a:schemeClr>
                </a:solidFill>
                <a:latin typeface="Bahnschrift" panose="020B0502040204020203" pitchFamily="34" charset="0"/>
                <a:cs typeface="Segoe UI" panose="020B0502040204020203" pitchFamily="34" charset="0"/>
              </a:rPr>
              <a:t>5</a:t>
            </a:r>
            <a:r>
              <a:rPr lang="en-US" sz="8000" dirty="0" smtClean="0">
                <a:solidFill>
                  <a:schemeClr val="accent3">
                    <a:lumMod val="50000"/>
                  </a:schemeClr>
                </a:solidFill>
                <a:latin typeface="Bahnschrift" panose="020B0502040204020203" pitchFamily="34" charset="0"/>
                <a:cs typeface="Segoe UI" panose="020B0502040204020203" pitchFamily="34" charset="0"/>
              </a:rPr>
              <a:t>. </a:t>
            </a:r>
            <a:r>
              <a:rPr lang="en-US" sz="8000" dirty="0">
                <a:solidFill>
                  <a:schemeClr val="accent3">
                    <a:lumMod val="50000"/>
                  </a:schemeClr>
                </a:solidFill>
                <a:latin typeface="Bahnschrift" panose="020B0502040204020203" pitchFamily="34" charset="0"/>
                <a:cs typeface="Segoe UI" panose="020B0502040204020203" pitchFamily="34" charset="0"/>
              </a:rPr>
              <a:t>General Guidelines</a:t>
            </a:r>
            <a:endParaRPr lang="en-ZA" sz="8000" dirty="0">
              <a:solidFill>
                <a:schemeClr val="accent3">
                  <a:lumMod val="50000"/>
                </a:schemeClr>
              </a:solidFill>
              <a:latin typeface="Bahnschrift" panose="020B0502040204020203" pitchFamily="34" charset="0"/>
            </a:endParaRPr>
          </a:p>
        </p:txBody>
      </p:sp>
      <p:pic>
        <p:nvPicPr>
          <p:cNvPr id="19" name="Picture 18"/>
          <p:cNvPicPr>
            <a:picLocks noChangeAspect="1"/>
          </p:cNvPicPr>
          <p:nvPr/>
        </p:nvPicPr>
        <p:blipFill>
          <a:blip r:embed="rId3"/>
          <a:stretch>
            <a:fillRect/>
          </a:stretch>
        </p:blipFill>
        <p:spPr>
          <a:xfrm>
            <a:off x="6587162" y="3580306"/>
            <a:ext cx="3426374" cy="2300566"/>
          </a:xfrm>
          <a:prstGeom prst="rect">
            <a:avLst/>
          </a:prstGeom>
        </p:spPr>
      </p:pic>
    </p:spTree>
    <p:extLst>
      <p:ext uri="{BB962C8B-B14F-4D97-AF65-F5344CB8AC3E}">
        <p14:creationId xmlns:p14="http://schemas.microsoft.com/office/powerpoint/2010/main" val="1482625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lumMod val="75000"/>
                    <a:lumOff val="25000"/>
                  </a:schemeClr>
                </a:solidFill>
                <a:latin typeface="Bahnschrift" panose="020B0502040204020203" pitchFamily="34" charset="0"/>
                <a:cs typeface="Segoe UI" panose="020B0502040204020203" pitchFamily="34" charset="0"/>
              </a:rPr>
              <a:t>5</a:t>
            </a:r>
            <a:r>
              <a:rPr lang="en-US" sz="3000" dirty="0" smtClean="0">
                <a:solidFill>
                  <a:schemeClr val="tx1">
                    <a:lumMod val="75000"/>
                    <a:lumOff val="25000"/>
                  </a:schemeClr>
                </a:solidFill>
                <a:latin typeface="Bahnschrift" panose="020B0502040204020203" pitchFamily="34" charset="0"/>
                <a:cs typeface="Segoe UI" panose="020B0502040204020203" pitchFamily="34" charset="0"/>
              </a:rPr>
              <a:t>.1 GENERAL GUIDELINES – WORKBOOK FINALISATION</a:t>
            </a:r>
            <a:endParaRPr lang="en-US" sz="3000" dirty="0">
              <a:solidFill>
                <a:schemeClr val="tx1">
                  <a:lumMod val="75000"/>
                  <a:lumOff val="2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sp>
        <p:nvSpPr>
          <p:cNvPr id="14" name="Title 6"/>
          <p:cNvSpPr txBox="1">
            <a:spLocks/>
          </p:cNvSpPr>
          <p:nvPr/>
        </p:nvSpPr>
        <p:spPr bwMode="black">
          <a:xfrm>
            <a:off x="1010255" y="955266"/>
            <a:ext cx="10283770" cy="521355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r>
              <a:rPr lang="en-ZA" sz="3200" b="1" dirty="0" smtClean="0">
                <a:solidFill>
                  <a:schemeClr val="tx1">
                    <a:lumMod val="65000"/>
                    <a:lumOff val="35000"/>
                  </a:schemeClr>
                </a:solidFill>
                <a:latin typeface="Bahnschrift" panose="020B0502040204020203" pitchFamily="34" charset="0"/>
              </a:rPr>
              <a:t>GENERAL GUIDELINES – WORKBOOKS</a:t>
            </a:r>
          </a:p>
          <a:p>
            <a:r>
              <a:rPr lang="en-ZA" sz="3200" b="1" dirty="0" smtClean="0">
                <a:solidFill>
                  <a:schemeClr val="accent4">
                    <a:lumMod val="50000"/>
                  </a:schemeClr>
                </a:solidFill>
                <a:latin typeface="Bahnschrift" panose="020B0502040204020203" pitchFamily="34" charset="0"/>
              </a:rPr>
              <a:t>Review </a:t>
            </a:r>
            <a:r>
              <a:rPr lang="en-ZA" sz="3200" b="1" dirty="0">
                <a:solidFill>
                  <a:schemeClr val="accent4">
                    <a:lumMod val="50000"/>
                  </a:schemeClr>
                </a:solidFill>
                <a:latin typeface="Bahnschrift" panose="020B0502040204020203" pitchFamily="34" charset="0"/>
              </a:rPr>
              <a:t>workbooks before submission to Head Office</a:t>
            </a:r>
          </a:p>
          <a:p>
            <a:endParaRPr lang="en-ZA" sz="1600" dirty="0">
              <a:solidFill>
                <a:schemeClr val="accent2">
                  <a:lumMod val="75000"/>
                </a:schemeClr>
              </a:solidFill>
              <a:latin typeface="Bahnschrift" panose="020B0502040204020203" pitchFamily="34" charset="0"/>
            </a:endParaRPr>
          </a:p>
          <a:p>
            <a:pPr marL="360363" lvl="1" indent="-342900">
              <a:buFont typeface="Arial" panose="020B0604020202020204" pitchFamily="34" charset="0"/>
              <a:buChar char="•"/>
            </a:pPr>
            <a:r>
              <a:rPr lang="en-ZA" sz="1600" dirty="0">
                <a:latin typeface="Bahnschrift" panose="020B0502040204020203" pitchFamily="34" charset="0"/>
                <a:cs typeface="Segoe UI" panose="020B0502040204020203" pitchFamily="34" charset="0"/>
              </a:rPr>
              <a:t>Ensure that columns requiring dates are filled in date </a:t>
            </a:r>
            <a:r>
              <a:rPr lang="en-ZA" sz="1600" dirty="0" smtClean="0">
                <a:latin typeface="Bahnschrift" panose="020B0502040204020203" pitchFamily="34" charset="0"/>
                <a:cs typeface="Segoe UI" panose="020B0502040204020203" pitchFamily="34" charset="0"/>
              </a:rPr>
              <a:t>format</a:t>
            </a:r>
            <a:endParaRPr lang="en-ZA" sz="1600" dirty="0">
              <a:latin typeface="Bahnschrift" panose="020B0502040204020203" pitchFamily="34" charset="0"/>
              <a:cs typeface="Segoe UI" panose="020B0502040204020203" pitchFamily="34" charset="0"/>
            </a:endParaRPr>
          </a:p>
          <a:p>
            <a:pPr marL="360363" lvl="1" indent="-342900">
              <a:buFont typeface="Arial" panose="020B0604020202020204" pitchFamily="34" charset="0"/>
              <a:buChar char="•"/>
            </a:pPr>
            <a:r>
              <a:rPr lang="en-ZA" sz="1600" dirty="0">
                <a:latin typeface="Bahnschrift" panose="020B0502040204020203" pitchFamily="34" charset="0"/>
                <a:cs typeface="Segoe UI" panose="020B0502040204020203" pitchFamily="34" charset="0"/>
              </a:rPr>
              <a:t>Ensure amounts are entered in numeric </a:t>
            </a:r>
            <a:r>
              <a:rPr lang="en-ZA" sz="1600" dirty="0" smtClean="0">
                <a:latin typeface="Bahnschrift" panose="020B0502040204020203" pitchFamily="34" charset="0"/>
                <a:cs typeface="Segoe UI" panose="020B0502040204020203" pitchFamily="34" charset="0"/>
              </a:rPr>
              <a:t>format</a:t>
            </a:r>
          </a:p>
          <a:p>
            <a:pPr marL="360363" lvl="1" indent="-342900">
              <a:buFont typeface="Arial" panose="020B0604020202020204" pitchFamily="34" charset="0"/>
              <a:buChar char="•"/>
            </a:pPr>
            <a:r>
              <a:rPr lang="en-ZA" sz="1600" dirty="0" smtClean="0">
                <a:latin typeface="Bahnschrift" panose="020B0502040204020203" pitchFamily="34" charset="0"/>
                <a:cs typeface="Segoe UI" panose="020B0502040204020203" pitchFamily="34" charset="0"/>
              </a:rPr>
              <a:t>Please make sure all cancelled calls reflect a status of being cancelled</a:t>
            </a:r>
          </a:p>
          <a:p>
            <a:pPr marL="360363" lvl="1" indent="-342900">
              <a:buFont typeface="Arial" panose="020B0604020202020204" pitchFamily="34" charset="0"/>
              <a:buChar char="•"/>
            </a:pPr>
            <a:r>
              <a:rPr lang="en-US" sz="1600" dirty="0" smtClean="0">
                <a:latin typeface="Bahnschrift" panose="020B0502040204020203" pitchFamily="34" charset="0"/>
                <a:cs typeface="Segoe UI" panose="020B0502040204020203" pitchFamily="34" charset="0"/>
              </a:rPr>
              <a:t>Review high values in the workbooks for existence</a:t>
            </a:r>
          </a:p>
          <a:p>
            <a:pPr marL="360363" lvl="1" indent="-342900">
              <a:buFont typeface="Arial" panose="020B0604020202020204" pitchFamily="34" charset="0"/>
              <a:buChar char="•"/>
            </a:pPr>
            <a:r>
              <a:rPr lang="en-US" sz="1600" dirty="0" smtClean="0">
                <a:latin typeface="Bahnschrift" panose="020B0502040204020203" pitchFamily="34" charset="0"/>
                <a:cs typeface="Segoe UI" panose="020B0502040204020203" pitchFamily="34" charset="0"/>
              </a:rPr>
              <a:t>Follow up on all incomplete line items</a:t>
            </a:r>
          </a:p>
          <a:p>
            <a:pPr marL="360363" lvl="1" indent="-342900">
              <a:buFont typeface="Arial" panose="020B0604020202020204" pitchFamily="34" charset="0"/>
              <a:buChar char="•"/>
            </a:pPr>
            <a:r>
              <a:rPr lang="en-US" sz="1600" dirty="0" smtClean="0">
                <a:latin typeface="Bahnschrift" panose="020B0502040204020203" pitchFamily="34" charset="0"/>
                <a:cs typeface="Segoe UI" panose="020B0502040204020203" pitchFamily="34" charset="0"/>
              </a:rPr>
              <a:t>Ensure all accruals listed relate to the period ending before </a:t>
            </a:r>
            <a:r>
              <a:rPr lang="en-GB" sz="1600" dirty="0" smtClean="0">
                <a:latin typeface="Bahnschrift" panose="020B0502040204020203" pitchFamily="34" charset="0"/>
                <a:cs typeface="Segoe UI" panose="020B0502040204020203" pitchFamily="34" charset="0"/>
              </a:rPr>
              <a:t>31 March 2023</a:t>
            </a:r>
            <a:endParaRPr lang="en-ZA" sz="1600" dirty="0">
              <a:latin typeface="Bahnschrift" panose="020B0502040204020203" pitchFamily="34" charset="0"/>
              <a:cs typeface="Segoe UI" panose="020B0502040204020203" pitchFamily="34" charset="0"/>
            </a:endParaRPr>
          </a:p>
          <a:p>
            <a:pPr marL="360363" lvl="1" indent="-342900">
              <a:buFont typeface="Arial" panose="020B0604020202020204" pitchFamily="34" charset="0"/>
              <a:buChar char="•"/>
            </a:pPr>
            <a:r>
              <a:rPr lang="en-ZA" sz="1600" dirty="0">
                <a:latin typeface="Bahnschrift" panose="020B0502040204020203" pitchFamily="34" charset="0"/>
                <a:cs typeface="Segoe UI" panose="020B0502040204020203" pitchFamily="34" charset="0"/>
              </a:rPr>
              <a:t>No Blank cells in workbooks; if not applicable type “N/A” or “R0.00</a:t>
            </a:r>
            <a:r>
              <a:rPr lang="en-ZA" sz="1600" dirty="0" smtClean="0">
                <a:latin typeface="Bahnschrift" panose="020B0502040204020203" pitchFamily="34" charset="0"/>
                <a:cs typeface="Segoe UI" panose="020B0502040204020203" pitchFamily="34" charset="0"/>
              </a:rPr>
              <a:t>”</a:t>
            </a:r>
            <a:endParaRPr lang="en-ZA" sz="1600" dirty="0">
              <a:latin typeface="Bahnschrift" panose="020B0502040204020203" pitchFamily="34" charset="0"/>
              <a:cs typeface="Segoe UI" panose="020B0502040204020203" pitchFamily="34" charset="0"/>
            </a:endParaRPr>
          </a:p>
          <a:p>
            <a:pPr marL="360363" lvl="1" indent="-342900">
              <a:buFont typeface="Arial" panose="020B0604020202020204" pitchFamily="34" charset="0"/>
              <a:buChar char="•"/>
            </a:pPr>
            <a:r>
              <a:rPr lang="en-ZA" sz="1600" dirty="0" smtClean="0">
                <a:latin typeface="Bahnschrift" panose="020B0502040204020203" pitchFamily="34" charset="0"/>
                <a:cs typeface="Segoe UI" panose="020B0502040204020203" pitchFamily="34" charset="0"/>
              </a:rPr>
              <a:t>All relevant line items to be supported by documentation and referenced for ease of use in the audit file to be kept at every region, reference numbers to be indicated on the relevant workbooks</a:t>
            </a:r>
          </a:p>
          <a:p>
            <a:pPr marL="360363" lvl="1" indent="-342900">
              <a:buFont typeface="Arial" panose="020B0604020202020204" pitchFamily="34" charset="0"/>
              <a:buChar char="•"/>
            </a:pPr>
            <a:r>
              <a:rPr lang="en-ZA" sz="1600" dirty="0" smtClean="0">
                <a:latin typeface="Bahnschrift" panose="020B0502040204020203" pitchFamily="34" charset="0"/>
                <a:cs typeface="Segoe UI" panose="020B0502040204020203" pitchFamily="34" charset="0"/>
              </a:rPr>
              <a:t>No </a:t>
            </a:r>
            <a:r>
              <a:rPr lang="en-ZA" sz="1600" dirty="0">
                <a:latin typeface="Bahnschrift" panose="020B0502040204020203" pitchFamily="34" charset="0"/>
                <a:cs typeface="Segoe UI" panose="020B0502040204020203" pitchFamily="34" charset="0"/>
              </a:rPr>
              <a:t>workbooks will be accepted by Head Office if the Review Declaration is not completed and signed off and submitted with the relevant workbooks.</a:t>
            </a:r>
          </a:p>
          <a:p>
            <a:pPr marL="360363" lvl="1" indent="-342900" algn="just">
              <a:buFont typeface="Arial" panose="020B0604020202020204" pitchFamily="34" charset="0"/>
              <a:buChar char="•"/>
            </a:pPr>
            <a:r>
              <a:rPr lang="en-ZA" sz="1600" dirty="0" smtClean="0">
                <a:latin typeface="Bahnschrift" panose="020B0502040204020203" pitchFamily="34" charset="0"/>
                <a:cs typeface="Segoe UI" panose="020B0502040204020203" pitchFamily="34" charset="0"/>
              </a:rPr>
              <a:t>A shortened review analysis will be sent out based on the workbooks completed.  Please review this document too, as this document will be used to format workbooks to agree to the totals of the review document.</a:t>
            </a:r>
            <a:endParaRPr lang="en-ZA" sz="1600" dirty="0">
              <a:latin typeface="Bahnschrift" panose="020B0502040204020203" pitchFamily="34" charset="0"/>
              <a:cs typeface="Segoe UI" panose="020B0502040204020203" pitchFamily="34" charset="0"/>
            </a:endParaRPr>
          </a:p>
          <a:p>
            <a:pPr lvl="0" algn="l">
              <a:defRPr/>
            </a:pPr>
            <a:endParaRPr lang="en-US" b="1" kern="0" dirty="0">
              <a:solidFill>
                <a:schemeClr val="accent2">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1316367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lumMod val="75000"/>
                    <a:lumOff val="25000"/>
                  </a:schemeClr>
                </a:solidFill>
                <a:latin typeface="Bahnschrift" panose="020B0502040204020203" pitchFamily="34" charset="0"/>
                <a:cs typeface="Segoe UI" panose="020B0502040204020203" pitchFamily="34" charset="0"/>
              </a:rPr>
              <a:t>5</a:t>
            </a:r>
            <a:r>
              <a:rPr lang="en-US" sz="3000" dirty="0" smtClean="0">
                <a:solidFill>
                  <a:schemeClr val="tx1">
                    <a:lumMod val="75000"/>
                    <a:lumOff val="25000"/>
                  </a:schemeClr>
                </a:solidFill>
                <a:latin typeface="Bahnschrift" panose="020B0502040204020203" pitchFamily="34" charset="0"/>
                <a:cs typeface="Segoe UI" panose="020B0502040204020203" pitchFamily="34" charset="0"/>
              </a:rPr>
              <a:t>.2 GENERAL GUIDELINES – WORKBOOK STRATEGY</a:t>
            </a:r>
            <a:endParaRPr lang="en-US" sz="3000" dirty="0">
              <a:solidFill>
                <a:schemeClr val="tx1">
                  <a:lumMod val="75000"/>
                  <a:lumOff val="2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sp>
        <p:nvSpPr>
          <p:cNvPr id="18" name="TextBox 17"/>
          <p:cNvSpPr txBox="1"/>
          <p:nvPr/>
        </p:nvSpPr>
        <p:spPr>
          <a:xfrm>
            <a:off x="710810" y="1195505"/>
            <a:ext cx="11108987" cy="3631763"/>
          </a:xfrm>
          <a:prstGeom prst="rect">
            <a:avLst/>
          </a:prstGeom>
          <a:noFill/>
        </p:spPr>
        <p:txBody>
          <a:bodyPr wrap="square" rtlCol="0">
            <a:spAutoFit/>
          </a:bodyPr>
          <a:lstStyle/>
          <a:p>
            <a:pPr>
              <a:defRPr/>
            </a:pPr>
            <a:r>
              <a:rPr lang="en-ZA" sz="3200" b="1" dirty="0">
                <a:solidFill>
                  <a:schemeClr val="tx1">
                    <a:lumMod val="65000"/>
                    <a:lumOff val="35000"/>
                  </a:schemeClr>
                </a:solidFill>
                <a:latin typeface="Bahnschrift" panose="020B0502040204020203" pitchFamily="34" charset="0"/>
              </a:rPr>
              <a:t>GENERAL GUIDELINES – </a:t>
            </a:r>
            <a:r>
              <a:rPr lang="en-ZA" sz="3200" b="1" dirty="0" smtClean="0">
                <a:solidFill>
                  <a:schemeClr val="tx1">
                    <a:lumMod val="65000"/>
                    <a:lumOff val="35000"/>
                  </a:schemeClr>
                </a:solidFill>
                <a:latin typeface="Bahnschrift" panose="020B0502040204020203" pitchFamily="34" charset="0"/>
              </a:rPr>
              <a:t>DEADLINES</a:t>
            </a:r>
            <a:r>
              <a:rPr lang="en-ZA" sz="2400" b="1" dirty="0" smtClean="0">
                <a:solidFill>
                  <a:schemeClr val="tx1">
                    <a:lumMod val="65000"/>
                    <a:lumOff val="35000"/>
                  </a:schemeClr>
                </a:solidFill>
                <a:latin typeface="Bahnschrift" panose="020B0502040204020203" pitchFamily="34" charset="0"/>
              </a:rPr>
              <a:t/>
            </a:r>
            <a:br>
              <a:rPr lang="en-ZA" sz="2400" b="1" dirty="0" smtClean="0">
                <a:solidFill>
                  <a:schemeClr val="tx1">
                    <a:lumMod val="65000"/>
                    <a:lumOff val="35000"/>
                  </a:schemeClr>
                </a:solidFill>
                <a:latin typeface="Bahnschrift" panose="020B0502040204020203" pitchFamily="34" charset="0"/>
              </a:rPr>
            </a:br>
            <a:endParaRPr lang="en-ZA" sz="800" b="1" dirty="0">
              <a:solidFill>
                <a:schemeClr val="tx1">
                  <a:lumMod val="65000"/>
                  <a:lumOff val="35000"/>
                </a:schemeClr>
              </a:solidFill>
              <a:latin typeface="Bahnschrift" panose="020B0502040204020203" pitchFamily="34" charset="0"/>
            </a:endParaRPr>
          </a:p>
          <a:p>
            <a:pPr lvl="0">
              <a:defRPr/>
            </a:pPr>
            <a:r>
              <a:rPr lang="en-ZA" sz="2400" kern="0" dirty="0" smtClean="0">
                <a:solidFill>
                  <a:schemeClr val="accent4">
                    <a:lumMod val="50000"/>
                  </a:schemeClr>
                </a:solidFill>
                <a:latin typeface="Bahnschrift" panose="020B0502040204020203" pitchFamily="34" charset="0"/>
                <a:cs typeface="Segoe UI" panose="020B0502040204020203" pitchFamily="34" charset="0"/>
              </a:rPr>
              <a:t>Issues </a:t>
            </a:r>
            <a:r>
              <a:rPr lang="en-ZA" sz="2400" kern="0" dirty="0">
                <a:solidFill>
                  <a:schemeClr val="accent4">
                    <a:lumMod val="50000"/>
                  </a:schemeClr>
                </a:solidFill>
                <a:latin typeface="Bahnschrift" panose="020B0502040204020203" pitchFamily="34" charset="0"/>
                <a:cs typeface="Segoe UI" panose="020B0502040204020203" pitchFamily="34" charset="0"/>
              </a:rPr>
              <a:t>relating to the quality of review of workbooks submitted</a:t>
            </a:r>
          </a:p>
          <a:p>
            <a:pPr marL="425450" lvl="1" indent="-342900">
              <a:buFont typeface="Arial" panose="020B0604020202020204" pitchFamily="34" charset="0"/>
              <a:buChar char="•"/>
              <a:defRPr/>
            </a:pPr>
            <a:r>
              <a:rPr lang="en-ZA" kern="0" dirty="0">
                <a:latin typeface="Bahnschrift" panose="020B0502040204020203" pitchFamily="34" charset="0"/>
                <a:cs typeface="Segoe UI" panose="020B0502040204020203" pitchFamily="34" charset="0"/>
              </a:rPr>
              <a:t>No review by finance of inputs prepared by line function due to the non-adherence to </a:t>
            </a:r>
            <a:r>
              <a:rPr lang="en-ZA" kern="0" dirty="0" smtClean="0">
                <a:latin typeface="Bahnschrift" panose="020B0502040204020203" pitchFamily="34" charset="0"/>
                <a:cs typeface="Segoe UI" panose="020B0502040204020203" pitchFamily="34" charset="0"/>
              </a:rPr>
              <a:t>deadline </a:t>
            </a:r>
            <a:r>
              <a:rPr lang="en-ZA" kern="0" dirty="0">
                <a:latin typeface="Bahnschrift" panose="020B0502040204020203" pitchFamily="34" charset="0"/>
                <a:cs typeface="Segoe UI" panose="020B0502040204020203" pitchFamily="34" charset="0"/>
              </a:rPr>
              <a:t>dates</a:t>
            </a:r>
          </a:p>
          <a:p>
            <a:pPr marL="425450" lvl="1" indent="-342900">
              <a:buFont typeface="Arial" panose="020B0604020202020204" pitchFamily="34" charset="0"/>
              <a:buChar char="•"/>
              <a:defRPr/>
            </a:pPr>
            <a:r>
              <a:rPr lang="en-ZA" kern="0" dirty="0">
                <a:latin typeface="Bahnschrift" panose="020B0502040204020203" pitchFamily="34" charset="0"/>
                <a:cs typeface="Segoe UI" panose="020B0502040204020203" pitchFamily="34" charset="0"/>
              </a:rPr>
              <a:t>Numerous errors and follow ups required on workbooks</a:t>
            </a:r>
          </a:p>
          <a:p>
            <a:pPr marL="425450" lvl="2" indent="-342900">
              <a:buFont typeface="Arial" panose="020B0604020202020204" pitchFamily="34" charset="0"/>
              <a:buChar char="•"/>
              <a:defRPr/>
            </a:pPr>
            <a:r>
              <a:rPr lang="en-ZA" kern="0" dirty="0">
                <a:latin typeface="Bahnschrift" panose="020B0502040204020203" pitchFamily="34" charset="0"/>
                <a:cs typeface="Segoe UI" panose="020B0502040204020203" pitchFamily="34" charset="0"/>
              </a:rPr>
              <a:t>Date </a:t>
            </a:r>
            <a:r>
              <a:rPr lang="en-ZA" kern="0" dirty="0" smtClean="0">
                <a:latin typeface="Bahnschrift" panose="020B0502040204020203" pitchFamily="34" charset="0"/>
                <a:cs typeface="Segoe UI" panose="020B0502040204020203" pitchFamily="34" charset="0"/>
              </a:rPr>
              <a:t>format </a:t>
            </a:r>
            <a:r>
              <a:rPr lang="en-ZA" kern="0" dirty="0">
                <a:latin typeface="Bahnschrift" panose="020B0502040204020203" pitchFamily="34" charset="0"/>
                <a:cs typeface="Segoe UI" panose="020B0502040204020203" pitchFamily="34" charset="0"/>
              </a:rPr>
              <a:t>and dates after reporting period</a:t>
            </a:r>
          </a:p>
          <a:p>
            <a:pPr marL="425450" lvl="2" indent="-342900">
              <a:buFont typeface="Arial" panose="020B0604020202020204" pitchFamily="34" charset="0"/>
              <a:buChar char="•"/>
              <a:defRPr/>
            </a:pPr>
            <a:r>
              <a:rPr lang="en-ZA" kern="0" dirty="0">
                <a:latin typeface="Bahnschrift" panose="020B0502040204020203" pitchFamily="34" charset="0"/>
                <a:cs typeface="Segoe UI" panose="020B0502040204020203" pitchFamily="34" charset="0"/>
              </a:rPr>
              <a:t>Duplicate entries</a:t>
            </a:r>
          </a:p>
          <a:p>
            <a:pPr marL="425450" lvl="2" indent="-342900">
              <a:buFont typeface="Arial" panose="020B0604020202020204" pitchFamily="34" charset="0"/>
              <a:buChar char="•"/>
              <a:defRPr/>
            </a:pPr>
            <a:r>
              <a:rPr lang="en-ZA" kern="0" dirty="0">
                <a:latin typeface="Bahnschrift" panose="020B0502040204020203" pitchFamily="34" charset="0"/>
                <a:cs typeface="Segoe UI" panose="020B0502040204020203" pitchFamily="34" charset="0"/>
              </a:rPr>
              <a:t>Incomplete information</a:t>
            </a:r>
            <a:r>
              <a:rPr lang="en-ZA" sz="2400" kern="0" dirty="0">
                <a:latin typeface="Bahnschrift" panose="020B0502040204020203" pitchFamily="34" charset="0"/>
                <a:cs typeface="Segoe UI" panose="020B0502040204020203" pitchFamily="34" charset="0"/>
              </a:rPr>
              <a:t/>
            </a:r>
            <a:br>
              <a:rPr lang="en-ZA" sz="2400" kern="0" dirty="0">
                <a:latin typeface="Bahnschrift" panose="020B0502040204020203" pitchFamily="34" charset="0"/>
                <a:cs typeface="Segoe UI" panose="020B0502040204020203" pitchFamily="34" charset="0"/>
              </a:rPr>
            </a:br>
            <a:endParaRPr lang="en-ZA" sz="1200" kern="0" dirty="0">
              <a:solidFill>
                <a:schemeClr val="accent2">
                  <a:lumMod val="75000"/>
                </a:schemeClr>
              </a:solidFill>
              <a:latin typeface="Bahnschrift" panose="020B0502040204020203" pitchFamily="34" charset="0"/>
              <a:cs typeface="Segoe UI" panose="020B0502040204020203" pitchFamily="34" charset="0"/>
            </a:endParaRPr>
          </a:p>
          <a:p>
            <a:pPr lvl="0">
              <a:defRPr/>
            </a:pPr>
            <a:r>
              <a:rPr lang="en-ZA" sz="2400" kern="0" dirty="0">
                <a:solidFill>
                  <a:schemeClr val="accent4">
                    <a:lumMod val="50000"/>
                  </a:schemeClr>
                </a:solidFill>
                <a:latin typeface="Bahnschrift" panose="020B0502040204020203" pitchFamily="34" charset="0"/>
                <a:cs typeface="Segoe UI" panose="020B0502040204020203" pitchFamily="34" charset="0"/>
              </a:rPr>
              <a:t>Issues relating to adherence to deadline dates</a:t>
            </a:r>
          </a:p>
          <a:p>
            <a:pPr marL="503238" lvl="1" indent="-342900">
              <a:buFont typeface="Arial" panose="020B0604020202020204" pitchFamily="34" charset="0"/>
              <a:buChar char="•"/>
              <a:defRPr/>
            </a:pPr>
            <a:r>
              <a:rPr lang="en-ZA" sz="2000" kern="0" dirty="0">
                <a:latin typeface="Bahnschrift" panose="020B0502040204020203" pitchFamily="34" charset="0"/>
                <a:cs typeface="Segoe UI" panose="020B0502040204020203" pitchFamily="34" charset="0"/>
              </a:rPr>
              <a:t>Late submission of workbooks impacts consolidation and financial statements</a:t>
            </a:r>
          </a:p>
          <a:p>
            <a:pPr marL="503238" lvl="1" indent="-342900">
              <a:buFont typeface="Arial" panose="020B0604020202020204" pitchFamily="34" charset="0"/>
              <a:buChar char="•"/>
              <a:defRPr/>
            </a:pPr>
            <a:r>
              <a:rPr lang="en-ZA" sz="2000" kern="0" dirty="0">
                <a:latin typeface="Bahnschrift" panose="020B0502040204020203" pitchFamily="34" charset="0"/>
                <a:cs typeface="Segoe UI" panose="020B0502040204020203" pitchFamily="34" charset="0"/>
              </a:rPr>
              <a:t>Submission to AG required </a:t>
            </a:r>
            <a:r>
              <a:rPr lang="en-ZA" sz="2000" b="1" kern="0" dirty="0">
                <a:latin typeface="Bahnschrift" panose="020B0502040204020203" pitchFamily="34" charset="0"/>
                <a:cs typeface="Segoe UI" panose="020B0502040204020203" pitchFamily="34" charset="0"/>
              </a:rPr>
              <a:t>within 3 days</a:t>
            </a:r>
            <a:r>
              <a:rPr lang="en-ZA" sz="2000" kern="0" dirty="0">
                <a:latin typeface="Bahnschrift" panose="020B0502040204020203" pitchFamily="34" charset="0"/>
                <a:cs typeface="Segoe UI" panose="020B0502040204020203" pitchFamily="34" charset="0"/>
              </a:rPr>
              <a:t> of RFI or </a:t>
            </a:r>
            <a:r>
              <a:rPr lang="en-ZA" sz="2000" kern="0" dirty="0" smtClean="0">
                <a:latin typeface="Bahnschrift" panose="020B0502040204020203" pitchFamily="34" charset="0"/>
                <a:cs typeface="Segoe UI" panose="020B0502040204020203" pitchFamily="34" charset="0"/>
              </a:rPr>
              <a:t>COFF</a:t>
            </a:r>
            <a:endParaRPr lang="en-ZA" sz="2000" kern="0" dirty="0">
              <a:latin typeface="Bahnschrift" panose="020B0502040204020203" pitchFamily="34" charset="0"/>
              <a:cs typeface="Segoe UI" panose="020B0502040204020203" pitchFamily="34" charset="0"/>
            </a:endParaRPr>
          </a:p>
        </p:txBody>
      </p:sp>
      <p:sp>
        <p:nvSpPr>
          <p:cNvPr id="19" name="Rectangle 18"/>
          <p:cNvSpPr/>
          <p:nvPr/>
        </p:nvSpPr>
        <p:spPr>
          <a:xfrm>
            <a:off x="1478061" y="5110391"/>
            <a:ext cx="6882064" cy="1036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sz="2400" b="1" u="sng" kern="0" dirty="0" smtClean="0">
                <a:solidFill>
                  <a:schemeClr val="bg1"/>
                </a:solidFill>
                <a:latin typeface="Bahnschrift" panose="020B0502040204020203" pitchFamily="34" charset="0"/>
                <a:cs typeface="Segoe UI" panose="020B0502040204020203" pitchFamily="34" charset="0"/>
              </a:rPr>
              <a:t>CRITICAL</a:t>
            </a:r>
            <a:r>
              <a:rPr lang="en-ZA" sz="2400" u="sng" kern="0" dirty="0" smtClean="0">
                <a:solidFill>
                  <a:schemeClr val="bg1"/>
                </a:solidFill>
                <a:latin typeface="Bahnschrift" panose="020B0502040204020203" pitchFamily="34" charset="0"/>
                <a:cs typeface="Segoe UI" panose="020B0502040204020203" pitchFamily="34" charset="0"/>
              </a:rPr>
              <a:t>: </a:t>
            </a:r>
          </a:p>
          <a:p>
            <a:pPr algn="ctr"/>
            <a:r>
              <a:rPr lang="en-ZA" sz="2400" kern="0" dirty="0" smtClean="0">
                <a:solidFill>
                  <a:schemeClr val="bg1"/>
                </a:solidFill>
                <a:latin typeface="Bahnschrift" panose="020B0502040204020203" pitchFamily="34" charset="0"/>
                <a:cs typeface="Segoe UI" panose="020B0502040204020203" pitchFamily="34" charset="0"/>
              </a:rPr>
              <a:t>Arrange adequate staff to compile and review workbooks within deadline dates</a:t>
            </a:r>
          </a:p>
        </p:txBody>
      </p:sp>
    </p:spTree>
    <p:extLst>
      <p:ext uri="{BB962C8B-B14F-4D97-AF65-F5344CB8AC3E}">
        <p14:creationId xmlns:p14="http://schemas.microsoft.com/office/powerpoint/2010/main" val="25211052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75000"/>
                    <a:lumOff val="25000"/>
                  </a:schemeClr>
                </a:solidFill>
                <a:latin typeface="Bahnschrift" panose="020B0502040204020203" pitchFamily="34" charset="0"/>
                <a:cs typeface="Segoe UI" panose="020B0502040204020203" pitchFamily="34" charset="0"/>
              </a:rPr>
              <a:t>5</a:t>
            </a:r>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.3 </a:t>
            </a:r>
            <a:r>
              <a:rPr lang="en-US" sz="3200" dirty="0">
                <a:solidFill>
                  <a:schemeClr val="tx1">
                    <a:lumMod val="75000"/>
                    <a:lumOff val="25000"/>
                  </a:schemeClr>
                </a:solidFill>
                <a:latin typeface="Bahnschrift" panose="020B0502040204020203" pitchFamily="34" charset="0"/>
                <a:cs typeface="Segoe UI" panose="020B0502040204020203" pitchFamily="34" charset="0"/>
              </a:rPr>
              <a:t>GENERAL GUIDELINES – WORKBOOK </a:t>
            </a:r>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FEEDBACK</a:t>
            </a:r>
            <a:endParaRPr lang="en-US" sz="3200" dirty="0">
              <a:solidFill>
                <a:schemeClr val="tx1">
                  <a:lumMod val="75000"/>
                  <a:lumOff val="2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sp>
        <p:nvSpPr>
          <p:cNvPr id="14" name="Rectangle 13"/>
          <p:cNvSpPr/>
          <p:nvPr/>
        </p:nvSpPr>
        <p:spPr>
          <a:xfrm>
            <a:off x="840055" y="958585"/>
            <a:ext cx="11468911" cy="5093702"/>
          </a:xfrm>
          <a:prstGeom prst="rect">
            <a:avLst/>
          </a:prstGeom>
        </p:spPr>
        <p:txBody>
          <a:bodyPr wrap="square">
            <a:spAutoFit/>
          </a:bodyPr>
          <a:lstStyle/>
          <a:p>
            <a:pPr marL="177800" lvl="0" indent="-177800">
              <a:defRPr/>
            </a:pPr>
            <a:r>
              <a:rPr lang="en-ZA" sz="3200" b="1" dirty="0">
                <a:solidFill>
                  <a:schemeClr val="tx1">
                    <a:lumMod val="65000"/>
                    <a:lumOff val="35000"/>
                  </a:schemeClr>
                </a:solidFill>
                <a:latin typeface="Bahnschrift" panose="020B0502040204020203" pitchFamily="34" charset="0"/>
              </a:rPr>
              <a:t>GENERAL GUIDELINES – </a:t>
            </a:r>
            <a:r>
              <a:rPr lang="en-ZA" sz="3200" b="1" dirty="0" smtClean="0">
                <a:solidFill>
                  <a:schemeClr val="tx1">
                    <a:lumMod val="65000"/>
                    <a:lumOff val="35000"/>
                  </a:schemeClr>
                </a:solidFill>
                <a:latin typeface="Bahnschrift" panose="020B0502040204020203" pitchFamily="34" charset="0"/>
              </a:rPr>
              <a:t>AUDIT OPINION</a:t>
            </a:r>
            <a:endParaRPr lang="en-ZA" sz="3200" b="1" dirty="0">
              <a:solidFill>
                <a:schemeClr val="tx1">
                  <a:lumMod val="65000"/>
                  <a:lumOff val="35000"/>
                </a:schemeClr>
              </a:solidFill>
              <a:latin typeface="Bahnschrift" panose="020B0502040204020203" pitchFamily="34" charset="0"/>
            </a:endParaRPr>
          </a:p>
          <a:p>
            <a:pPr marL="177800" lvl="0" indent="-177800">
              <a:defRPr/>
            </a:pPr>
            <a:endParaRPr lang="en-ZA" sz="2000" b="1" u="sng" kern="0" dirty="0" smtClean="0">
              <a:solidFill>
                <a:schemeClr val="tx1">
                  <a:lumMod val="65000"/>
                  <a:lumOff val="35000"/>
                </a:schemeClr>
              </a:solidFill>
              <a:latin typeface="Bahnschrift" panose="020B0502040204020203" pitchFamily="34" charset="0"/>
              <a:cs typeface="Segoe UI" panose="020B0502040204020203" pitchFamily="34" charset="0"/>
            </a:endParaRPr>
          </a:p>
          <a:p>
            <a:pPr marL="177800" lvl="0" indent="-177800">
              <a:defRPr/>
            </a:pPr>
            <a:r>
              <a:rPr lang="en-US" sz="1900" b="1" u="sng" kern="0" dirty="0" smtClean="0">
                <a:solidFill>
                  <a:schemeClr val="accent6">
                    <a:lumMod val="50000"/>
                  </a:schemeClr>
                </a:solidFill>
                <a:latin typeface="Bahnschrift" panose="020B0502040204020203" pitchFamily="34" charset="0"/>
                <a:cs typeface="Segoe UI" panose="020B0502040204020203" pitchFamily="34" charset="0"/>
              </a:rPr>
              <a:t>Problem </a:t>
            </a:r>
            <a:r>
              <a:rPr lang="en-US" sz="1900" b="1" u="sng" kern="0" dirty="0">
                <a:solidFill>
                  <a:schemeClr val="accent6">
                    <a:lumMod val="50000"/>
                  </a:schemeClr>
                </a:solidFill>
                <a:latin typeface="Bahnschrift" panose="020B0502040204020203" pitchFamily="34" charset="0"/>
                <a:cs typeface="Segoe UI" panose="020B0502040204020203" pitchFamily="34" charset="0"/>
              </a:rPr>
              <a:t>1:</a:t>
            </a:r>
            <a:r>
              <a:rPr lang="en-US" sz="1900" b="1" kern="0" dirty="0">
                <a:latin typeface="Bahnschrift" panose="020B0502040204020203" pitchFamily="34" charset="0"/>
                <a:cs typeface="Segoe UI" panose="020B0502040204020203" pitchFamily="34" charset="0"/>
              </a:rPr>
              <a:t> </a:t>
            </a:r>
            <a:r>
              <a:rPr lang="en-US" sz="1900" kern="0" dirty="0">
                <a:solidFill>
                  <a:srgbClr val="C00000"/>
                </a:solidFill>
                <a:latin typeface="Tw Cen MT Condensed" panose="020B0606020104020203" pitchFamily="34" charset="0"/>
                <a:cs typeface="Segoe UI" panose="020B0502040204020203" pitchFamily="34" charset="0"/>
              </a:rPr>
              <a:t>Incompleteness</a:t>
            </a:r>
            <a:r>
              <a:rPr lang="en-US" sz="1900" kern="0" dirty="0">
                <a:latin typeface="Bahnschrift" panose="020B0502040204020203" pitchFamily="34" charset="0"/>
                <a:cs typeface="Segoe UI" panose="020B0502040204020203" pitchFamily="34" charset="0"/>
              </a:rPr>
              <a:t> (understatement)</a:t>
            </a:r>
          </a:p>
          <a:p>
            <a:pPr marL="177800" lvl="0" indent="-177800">
              <a:defRPr/>
            </a:pPr>
            <a:r>
              <a:rPr lang="en-US" sz="1900" kern="0" dirty="0">
                <a:latin typeface="Bahnschrift" panose="020B0502040204020203" pitchFamily="34" charset="0"/>
                <a:cs typeface="Segoe UI" panose="020B0502040204020203" pitchFamily="34" charset="0"/>
              </a:rPr>
              <a:t>Solution: Capture </a:t>
            </a:r>
            <a:r>
              <a:rPr lang="en-US" sz="1900" u="sng" kern="0" dirty="0">
                <a:latin typeface="Bahnschrift" panose="020B0502040204020203" pitchFamily="34" charset="0"/>
                <a:cs typeface="Segoe UI" panose="020B0502040204020203" pitchFamily="34" charset="0"/>
              </a:rPr>
              <a:t>all </a:t>
            </a:r>
            <a:r>
              <a:rPr lang="en-US" sz="1900" kern="0" dirty="0">
                <a:latin typeface="Bahnschrift" panose="020B0502040204020203" pitchFamily="34" charset="0"/>
                <a:cs typeface="Segoe UI" panose="020B0502040204020203" pitchFamily="34" charset="0"/>
              </a:rPr>
              <a:t>transactions that meet the criteria</a:t>
            </a:r>
          </a:p>
          <a:p>
            <a:pPr marL="177800" lvl="0" indent="-177800">
              <a:defRPr/>
            </a:pPr>
            <a:endParaRPr lang="en-US" sz="1100" kern="0" dirty="0">
              <a:latin typeface="Bahnschrift" panose="020B0502040204020203" pitchFamily="34" charset="0"/>
              <a:cs typeface="Segoe UI" panose="020B0502040204020203" pitchFamily="34" charset="0"/>
            </a:endParaRPr>
          </a:p>
          <a:p>
            <a:pPr marL="177800" lvl="0" indent="-177800">
              <a:defRPr/>
            </a:pPr>
            <a:endParaRPr lang="en-US" sz="1100" kern="0" dirty="0">
              <a:latin typeface="Bahnschrift" panose="020B0502040204020203" pitchFamily="34" charset="0"/>
              <a:cs typeface="Segoe UI" panose="020B0502040204020203" pitchFamily="34" charset="0"/>
            </a:endParaRPr>
          </a:p>
          <a:p>
            <a:pPr marL="177800" lvl="0" indent="-177800">
              <a:defRPr/>
            </a:pPr>
            <a:r>
              <a:rPr lang="en-US" sz="1900" b="1" u="sng" kern="0" dirty="0">
                <a:solidFill>
                  <a:schemeClr val="accent6">
                    <a:lumMod val="50000"/>
                  </a:schemeClr>
                </a:solidFill>
                <a:latin typeface="Bahnschrift" panose="020B0502040204020203" pitchFamily="34" charset="0"/>
                <a:cs typeface="Segoe UI" panose="020B0502040204020203" pitchFamily="34" charset="0"/>
              </a:rPr>
              <a:t>Problem 2: </a:t>
            </a:r>
            <a:r>
              <a:rPr lang="en-US" sz="1900" kern="0" dirty="0">
                <a:solidFill>
                  <a:srgbClr val="C00000"/>
                </a:solidFill>
                <a:latin typeface="Tw Cen MT Condensed" panose="020B0606020104020203" pitchFamily="34" charset="0"/>
                <a:cs typeface="Segoe UI" panose="020B0502040204020203" pitchFamily="34" charset="0"/>
              </a:rPr>
              <a:t>Inaccuracy</a:t>
            </a:r>
          </a:p>
          <a:p>
            <a:pPr marL="177800" lvl="0" indent="-177800">
              <a:defRPr/>
            </a:pPr>
            <a:r>
              <a:rPr lang="en-US" sz="1900" kern="0" dirty="0">
                <a:latin typeface="Bahnschrift" panose="020B0502040204020203" pitchFamily="34" charset="0"/>
                <a:cs typeface="Segoe UI" panose="020B0502040204020203" pitchFamily="34" charset="0"/>
              </a:rPr>
              <a:t>Solution: Ensure that what is captured agrees to the supporting   documents (Rand values and 	   </a:t>
            </a:r>
            <a:r>
              <a:rPr lang="en-US" sz="1900" kern="0" dirty="0" smtClean="0">
                <a:latin typeface="Bahnschrift" panose="020B0502040204020203" pitchFamily="34" charset="0"/>
                <a:cs typeface="Segoe UI" panose="020B0502040204020203" pitchFamily="34" charset="0"/>
              </a:rPr>
              <a:t>  	 	  classifications</a:t>
            </a:r>
            <a:r>
              <a:rPr lang="en-US" sz="1900" kern="0" dirty="0">
                <a:latin typeface="Bahnschrift" panose="020B0502040204020203" pitchFamily="34" charset="0"/>
                <a:cs typeface="Segoe UI" panose="020B0502040204020203" pitchFamily="34" charset="0"/>
              </a:rPr>
              <a:t>)</a:t>
            </a:r>
          </a:p>
          <a:p>
            <a:pPr marL="177800" lvl="0" indent="-177800">
              <a:defRPr/>
            </a:pPr>
            <a:endParaRPr lang="en-US" sz="1000" kern="0" dirty="0">
              <a:latin typeface="Bahnschrift" panose="020B0502040204020203" pitchFamily="34" charset="0"/>
              <a:cs typeface="Segoe UI" panose="020B0502040204020203" pitchFamily="34" charset="0"/>
            </a:endParaRPr>
          </a:p>
          <a:p>
            <a:pPr marL="177800" lvl="0" indent="-177800">
              <a:defRPr/>
            </a:pPr>
            <a:endParaRPr lang="en-US" sz="1000" kern="0" dirty="0">
              <a:latin typeface="Bahnschrift" panose="020B0502040204020203" pitchFamily="34" charset="0"/>
              <a:cs typeface="Segoe UI" panose="020B0502040204020203" pitchFamily="34" charset="0"/>
            </a:endParaRPr>
          </a:p>
          <a:p>
            <a:pPr marL="177800" indent="-177800">
              <a:defRPr/>
            </a:pPr>
            <a:r>
              <a:rPr lang="en-US" sz="1900" b="1" u="sng" kern="0" dirty="0">
                <a:solidFill>
                  <a:schemeClr val="accent6">
                    <a:lumMod val="50000"/>
                  </a:schemeClr>
                </a:solidFill>
                <a:latin typeface="Bahnschrift" panose="020B0502040204020203" pitchFamily="34" charset="0"/>
                <a:cs typeface="Segoe UI" panose="020B0502040204020203" pitchFamily="34" charset="0"/>
              </a:rPr>
              <a:t>Problem 3: </a:t>
            </a:r>
            <a:r>
              <a:rPr lang="en-US" sz="1900" kern="0" dirty="0">
                <a:solidFill>
                  <a:srgbClr val="C00000"/>
                </a:solidFill>
                <a:latin typeface="Tw Cen MT Condensed" panose="020B0606020104020203" pitchFamily="34" charset="0"/>
                <a:cs typeface="Segoe UI" panose="020B0502040204020203" pitchFamily="34" charset="0"/>
              </a:rPr>
              <a:t>Lack of supporting documentation for amounts captured</a:t>
            </a:r>
          </a:p>
          <a:p>
            <a:pPr marL="177800" lvl="0" indent="-177800" algn="just">
              <a:defRPr/>
            </a:pPr>
            <a:r>
              <a:rPr lang="en-US" sz="1900" kern="0" dirty="0">
                <a:latin typeface="Bahnschrift" panose="020B0502040204020203" pitchFamily="34" charset="0"/>
                <a:cs typeface="Segoe UI" panose="020B0502040204020203" pitchFamily="34" charset="0"/>
              </a:rPr>
              <a:t>Solution: Ensure that supporting documents are available timeously for all amounts captured</a:t>
            </a:r>
          </a:p>
          <a:p>
            <a:pPr marL="177800" lvl="0" indent="-177800">
              <a:defRPr/>
            </a:pPr>
            <a:r>
              <a:rPr lang="en-US" sz="1100" kern="0" dirty="0">
                <a:latin typeface="Bahnschrift" panose="020B0502040204020203" pitchFamily="34" charset="0"/>
                <a:cs typeface="Segoe UI" panose="020B0502040204020203" pitchFamily="34" charset="0"/>
              </a:rPr>
              <a:t> </a:t>
            </a:r>
          </a:p>
          <a:p>
            <a:pPr marL="177800" lvl="0" indent="-177800">
              <a:defRPr/>
            </a:pPr>
            <a:endParaRPr lang="en-US" sz="1100" kern="0" dirty="0">
              <a:latin typeface="Bahnschrift" panose="020B0502040204020203" pitchFamily="34" charset="0"/>
              <a:cs typeface="Segoe UI" panose="020B0502040204020203" pitchFamily="34" charset="0"/>
            </a:endParaRPr>
          </a:p>
          <a:p>
            <a:pPr marL="177800" lvl="0" indent="-177800">
              <a:defRPr/>
            </a:pPr>
            <a:r>
              <a:rPr lang="en-US" sz="1900" b="1" u="sng" kern="0" dirty="0">
                <a:solidFill>
                  <a:schemeClr val="accent6">
                    <a:lumMod val="50000"/>
                  </a:schemeClr>
                </a:solidFill>
                <a:latin typeface="Bahnschrift" panose="020B0502040204020203" pitchFamily="34" charset="0"/>
                <a:cs typeface="Segoe UI" panose="020B0502040204020203" pitchFamily="34" charset="0"/>
              </a:rPr>
              <a:t>Problem 4: </a:t>
            </a:r>
            <a:r>
              <a:rPr lang="en-US" sz="1900" kern="0" dirty="0">
                <a:solidFill>
                  <a:srgbClr val="C00000"/>
                </a:solidFill>
                <a:latin typeface="Tw Cen MT Condensed" panose="020B0606020104020203" pitchFamily="34" charset="0"/>
                <a:cs typeface="Segoe UI" panose="020B0502040204020203" pitchFamily="34" charset="0"/>
              </a:rPr>
              <a:t>Overstatement</a:t>
            </a:r>
          </a:p>
          <a:p>
            <a:pPr marL="177800" lvl="0" indent="-177800">
              <a:defRPr/>
            </a:pPr>
            <a:r>
              <a:rPr lang="en-US" sz="1900" kern="0" dirty="0">
                <a:latin typeface="Bahnschrift" panose="020B0502040204020203" pitchFamily="34" charset="0"/>
                <a:cs typeface="Segoe UI" panose="020B0502040204020203" pitchFamily="34" charset="0"/>
              </a:rPr>
              <a:t>Solution: Ensure that only transactions that meet the criteria are included in the workbook. </a:t>
            </a:r>
          </a:p>
          <a:p>
            <a:pPr marL="635000" lvl="1" indent="-177800">
              <a:defRPr/>
            </a:pPr>
            <a:r>
              <a:rPr lang="en-US" sz="1900" kern="0" dirty="0">
                <a:latin typeface="Bahnschrift" panose="020B0502040204020203" pitchFamily="34" charset="0"/>
                <a:cs typeface="Segoe UI" panose="020B0502040204020203" pitchFamily="34" charset="0"/>
              </a:rPr>
              <a:t>		  </a:t>
            </a:r>
            <a:r>
              <a:rPr lang="en-US" sz="1900" kern="0" dirty="0" smtClean="0">
                <a:latin typeface="Bahnschrift" panose="020B0502040204020203" pitchFamily="34" charset="0"/>
                <a:cs typeface="Segoe UI" panose="020B0502040204020203" pitchFamily="34" charset="0"/>
              </a:rPr>
              <a:t>Do </a:t>
            </a:r>
            <a:r>
              <a:rPr lang="en-US" sz="1900" kern="0" dirty="0">
                <a:latin typeface="Bahnschrift" panose="020B0502040204020203" pitchFamily="34" charset="0"/>
                <a:cs typeface="Segoe UI" panose="020B0502040204020203" pitchFamily="34" charset="0"/>
              </a:rPr>
              <a:t>write-off submissions for all suspense account transactions that are not 		   </a:t>
            </a:r>
            <a:r>
              <a:rPr lang="en-US" sz="1900" kern="0" dirty="0" smtClean="0">
                <a:latin typeface="Bahnschrift" panose="020B0502040204020203" pitchFamily="34" charset="0"/>
                <a:cs typeface="Segoe UI" panose="020B0502040204020203" pitchFamily="34" charset="0"/>
              </a:rPr>
              <a:t>    	  recoverable</a:t>
            </a:r>
            <a:endParaRPr lang="en-US" sz="1900" kern="0" dirty="0">
              <a:latin typeface="Bahnschrift"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933854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p:cNvSpPr>
            <a:spLocks noGrp="1"/>
          </p:cNvSpPr>
          <p:nvPr>
            <p:ph idx="1"/>
          </p:nvPr>
        </p:nvSpPr>
        <p:spPr>
          <a:xfrm>
            <a:off x="1017653" y="1852993"/>
            <a:ext cx="6803762" cy="2538919"/>
          </a:xfrm>
        </p:spPr>
        <p:txBody>
          <a:bodyPr>
            <a:normAutofit/>
          </a:bodyPr>
          <a:lstStyle/>
          <a:p>
            <a:pPr marL="0" indent="0">
              <a:buNone/>
            </a:pPr>
            <a:r>
              <a:rPr lang="en-US" sz="8000" dirty="0" smtClean="0">
                <a:solidFill>
                  <a:schemeClr val="accent3">
                    <a:lumMod val="50000"/>
                  </a:schemeClr>
                </a:solidFill>
                <a:latin typeface="Bahnschrift" panose="020B0502040204020203" pitchFamily="34" charset="0"/>
                <a:cs typeface="Segoe UI" panose="020B0502040204020203" pitchFamily="34" charset="0"/>
              </a:rPr>
              <a:t>5. QUESTIONS</a:t>
            </a:r>
            <a:endParaRPr lang="en-ZA" sz="8000" dirty="0">
              <a:solidFill>
                <a:schemeClr val="accent3">
                  <a:lumMod val="50000"/>
                </a:schemeClr>
              </a:solidFill>
              <a:latin typeface="Bahnschrift" panose="020B0502040204020203" pitchFamily="34"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836" y="3435682"/>
            <a:ext cx="2792065" cy="2792065"/>
          </a:xfrm>
          <a:prstGeom prst="rect">
            <a:avLst/>
          </a:prstGeom>
        </p:spPr>
      </p:pic>
    </p:spTree>
    <p:extLst>
      <p:ext uri="{BB962C8B-B14F-4D97-AF65-F5344CB8AC3E}">
        <p14:creationId xmlns:p14="http://schemas.microsoft.com/office/powerpoint/2010/main" val="10588824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ubtitle 2"/>
          <p:cNvSpPr txBox="1">
            <a:spLocks/>
          </p:cNvSpPr>
          <p:nvPr/>
        </p:nvSpPr>
        <p:spPr>
          <a:xfrm>
            <a:off x="4563454" y="6351987"/>
            <a:ext cx="6819544" cy="50601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South Africa Works </a:t>
            </a:r>
            <a:r>
              <a:rPr lang="en-US" sz="1400"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because of </a:t>
            </a:r>
            <a:r>
              <a:rPr lang="en-US"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Public Works</a:t>
            </a:r>
            <a:endParaRPr lang="en-US" b="1" dirty="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endParaRPr>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a:spLocks noGrp="1"/>
          </p:cNvSpPr>
          <p:nvPr>
            <p:ph idx="1"/>
          </p:nvPr>
        </p:nvSpPr>
        <p:spPr>
          <a:xfrm>
            <a:off x="1393812" y="2580838"/>
            <a:ext cx="6803762" cy="2538919"/>
          </a:xfrm>
        </p:spPr>
        <p:txBody>
          <a:bodyPr>
            <a:normAutofit/>
          </a:bodyPr>
          <a:lstStyle/>
          <a:p>
            <a:pPr marL="0" indent="0">
              <a:buNone/>
            </a:pPr>
            <a:r>
              <a:rPr lang="en-US" sz="9600" b="1" dirty="0">
                <a:latin typeface="Bahnschrift SemiLight" panose="020B0502040204020203" pitchFamily="34" charset="0"/>
              </a:rPr>
              <a:t>THANK YOU</a:t>
            </a:r>
            <a:endParaRPr lang="en-ZA" sz="9600" dirty="0">
              <a:latin typeface="Bahnschrift" panose="020B0502040204020203" pitchFamily="34" charset="0"/>
            </a:endParaRPr>
          </a:p>
        </p:txBody>
      </p:sp>
    </p:spTree>
    <p:extLst>
      <p:ext uri="{BB962C8B-B14F-4D97-AF65-F5344CB8AC3E}">
        <p14:creationId xmlns:p14="http://schemas.microsoft.com/office/powerpoint/2010/main" val="3438772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stretch>
            <a:fillRect/>
          </a:stretch>
        </p:blipFill>
        <p:spPr>
          <a:xfrm>
            <a:off x="7619080" y="4196816"/>
            <a:ext cx="2938397" cy="2440482"/>
          </a:xfrm>
          <a:prstGeom prst="rect">
            <a:avLst/>
          </a:prstGeom>
        </p:spPr>
      </p:pic>
      <p:sp>
        <p:nvSpPr>
          <p:cNvPr id="21" name="Content Placeholder 2"/>
          <p:cNvSpPr>
            <a:spLocks noGrp="1"/>
          </p:cNvSpPr>
          <p:nvPr>
            <p:ph idx="1"/>
          </p:nvPr>
        </p:nvSpPr>
        <p:spPr>
          <a:xfrm>
            <a:off x="1721431" y="1657896"/>
            <a:ext cx="6803762" cy="2538919"/>
          </a:xfrm>
        </p:spPr>
        <p:txBody>
          <a:bodyPr>
            <a:normAutofit/>
          </a:bodyPr>
          <a:lstStyle/>
          <a:p>
            <a:pPr marL="0" indent="0">
              <a:buFont typeface="Wingdings" pitchFamily="2" charset="2"/>
              <a:buNone/>
            </a:pPr>
            <a:r>
              <a:rPr lang="en-US" sz="8000" dirty="0">
                <a:solidFill>
                  <a:schemeClr val="tx1">
                    <a:lumMod val="75000"/>
                    <a:lumOff val="25000"/>
                  </a:schemeClr>
                </a:solidFill>
                <a:latin typeface="Bahnschrift" panose="020B0502040204020203" pitchFamily="34" charset="0"/>
                <a:cs typeface="Segoe UI" panose="020B0502040204020203" pitchFamily="34" charset="0"/>
              </a:rPr>
              <a:t>Housekeeping and Welcome</a:t>
            </a:r>
          </a:p>
        </p:txBody>
      </p:sp>
    </p:spTree>
    <p:extLst>
      <p:ext uri="{BB962C8B-B14F-4D97-AF65-F5344CB8AC3E}">
        <p14:creationId xmlns:p14="http://schemas.microsoft.com/office/powerpoint/2010/main" val="3415381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599426" y="4517257"/>
            <a:ext cx="1019475" cy="999203"/>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85000"/>
                  <a:lumOff val="15000"/>
                </a:schemeClr>
              </a:solidFill>
            </a:endParaRPr>
          </a:p>
        </p:txBody>
      </p:sp>
      <p:sp>
        <p:nvSpPr>
          <p:cNvPr id="39" name="Oval 38"/>
          <p:cNvSpPr/>
          <p:nvPr/>
        </p:nvSpPr>
        <p:spPr>
          <a:xfrm>
            <a:off x="2535117" y="2731569"/>
            <a:ext cx="1019475" cy="978042"/>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85000"/>
                  <a:lumOff val="15000"/>
                </a:schemeClr>
              </a:solidFill>
            </a:endParaRPr>
          </a:p>
        </p:txBody>
      </p:sp>
      <p:pic>
        <p:nvPicPr>
          <p:cNvPr id="40" name="Picture 39"/>
          <p:cNvPicPr>
            <a:picLocks noChangeAspect="1"/>
          </p:cNvPicPr>
          <p:nvPr/>
        </p:nvPicPr>
        <p:blipFill>
          <a:blip r:embed="rId3"/>
          <a:stretch>
            <a:fillRect/>
          </a:stretch>
        </p:blipFill>
        <p:spPr>
          <a:xfrm>
            <a:off x="2763892" y="2951917"/>
            <a:ext cx="619440" cy="571046"/>
          </a:xfrm>
          <a:prstGeom prst="rect">
            <a:avLst/>
          </a:prstGeom>
        </p:spPr>
      </p:pic>
      <p:sp>
        <p:nvSpPr>
          <p:cNvPr id="41" name="TextBox 40"/>
          <p:cNvSpPr txBox="1"/>
          <p:nvPr/>
        </p:nvSpPr>
        <p:spPr>
          <a:xfrm>
            <a:off x="3592705" y="2884308"/>
            <a:ext cx="2323565" cy="646331"/>
          </a:xfrm>
          <a:prstGeom prst="rect">
            <a:avLst/>
          </a:prstGeom>
          <a:noFill/>
        </p:spPr>
        <p:txBody>
          <a:bodyPr wrap="square" rtlCol="0">
            <a:spAutoFit/>
          </a:bodyPr>
          <a:lstStyle/>
          <a:p>
            <a:r>
              <a:rPr lang="en-US" sz="1200" dirty="0" smtClean="0">
                <a:solidFill>
                  <a:schemeClr val="tx1">
                    <a:lumMod val="85000"/>
                    <a:lumOff val="15000"/>
                  </a:schemeClr>
                </a:solidFill>
                <a:latin typeface="Bahnschrift" panose="020B0502040204020203" pitchFamily="34" charset="0"/>
              </a:rPr>
              <a:t>Please mute yourself unless you are acknowledged and requested to speak</a:t>
            </a:r>
            <a:endParaRPr lang="en-ZA" sz="1200" dirty="0">
              <a:solidFill>
                <a:schemeClr val="tx1">
                  <a:lumMod val="85000"/>
                  <a:lumOff val="15000"/>
                </a:schemeClr>
              </a:solidFill>
              <a:latin typeface="Bahnschrift" panose="020B0502040204020203" pitchFamily="34" charset="0"/>
            </a:endParaRPr>
          </a:p>
        </p:txBody>
      </p:sp>
      <p:pic>
        <p:nvPicPr>
          <p:cNvPr id="42" name="Picture 41"/>
          <p:cNvPicPr>
            <a:picLocks noChangeAspect="1"/>
          </p:cNvPicPr>
          <p:nvPr/>
        </p:nvPicPr>
        <p:blipFill>
          <a:blip r:embed="rId4"/>
          <a:stretch>
            <a:fillRect/>
          </a:stretch>
        </p:blipFill>
        <p:spPr>
          <a:xfrm>
            <a:off x="2762713" y="4715168"/>
            <a:ext cx="668839" cy="637834"/>
          </a:xfrm>
          <a:prstGeom prst="rect">
            <a:avLst/>
          </a:prstGeom>
        </p:spPr>
      </p:pic>
      <p:sp>
        <p:nvSpPr>
          <p:cNvPr id="43" name="TextBox 42"/>
          <p:cNvSpPr txBox="1"/>
          <p:nvPr/>
        </p:nvSpPr>
        <p:spPr>
          <a:xfrm>
            <a:off x="3649015" y="4447843"/>
            <a:ext cx="1989018" cy="1015663"/>
          </a:xfrm>
          <a:prstGeom prst="rect">
            <a:avLst/>
          </a:prstGeom>
          <a:noFill/>
        </p:spPr>
        <p:txBody>
          <a:bodyPr wrap="square" rtlCol="0">
            <a:spAutoFit/>
          </a:bodyPr>
          <a:lstStyle/>
          <a:p>
            <a:r>
              <a:rPr lang="en-US" sz="1200" dirty="0" smtClean="0">
                <a:solidFill>
                  <a:schemeClr val="tx1">
                    <a:lumMod val="85000"/>
                    <a:lumOff val="15000"/>
                  </a:schemeClr>
                </a:solidFill>
                <a:latin typeface="Bahnschrift" panose="020B0502040204020203" pitchFamily="34" charset="0"/>
              </a:rPr>
              <a:t>If you would like to be acknowledged to raise a question or provide a comment, please raise your hand</a:t>
            </a:r>
            <a:endParaRPr lang="en-ZA" sz="1200" dirty="0">
              <a:solidFill>
                <a:schemeClr val="tx1">
                  <a:lumMod val="85000"/>
                  <a:lumOff val="15000"/>
                </a:schemeClr>
              </a:solidFill>
              <a:latin typeface="Bahnschrift" panose="020B0502040204020203" pitchFamily="34" charset="0"/>
            </a:endParaRPr>
          </a:p>
        </p:txBody>
      </p:sp>
      <p:sp>
        <p:nvSpPr>
          <p:cNvPr id="44" name="Oval 43"/>
          <p:cNvSpPr/>
          <p:nvPr/>
        </p:nvSpPr>
        <p:spPr>
          <a:xfrm>
            <a:off x="6049036" y="2733265"/>
            <a:ext cx="1065290" cy="1008350"/>
          </a:xfrm>
          <a:prstGeom prst="ellipse">
            <a:avLst/>
          </a:prstGeom>
          <a:solidFill>
            <a:srgbClr val="920000"/>
          </a:solidFill>
          <a:ln>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85000"/>
                  <a:lumOff val="15000"/>
                </a:schemeClr>
              </a:solidFill>
            </a:endParaRPr>
          </a:p>
        </p:txBody>
      </p:sp>
      <p:pic>
        <p:nvPicPr>
          <p:cNvPr id="45" name="Picture 44"/>
          <p:cNvPicPr>
            <a:picLocks noChangeAspect="1"/>
          </p:cNvPicPr>
          <p:nvPr/>
        </p:nvPicPr>
        <p:blipFill>
          <a:blip r:embed="rId5"/>
          <a:stretch>
            <a:fillRect/>
          </a:stretch>
        </p:blipFill>
        <p:spPr>
          <a:xfrm>
            <a:off x="6254606" y="2923217"/>
            <a:ext cx="636950" cy="636950"/>
          </a:xfrm>
          <a:prstGeom prst="rect">
            <a:avLst/>
          </a:prstGeom>
        </p:spPr>
      </p:pic>
      <p:sp>
        <p:nvSpPr>
          <p:cNvPr id="46" name="TextBox 45"/>
          <p:cNvSpPr txBox="1"/>
          <p:nvPr/>
        </p:nvSpPr>
        <p:spPr>
          <a:xfrm>
            <a:off x="7214531" y="2731569"/>
            <a:ext cx="2685695" cy="1015663"/>
          </a:xfrm>
          <a:prstGeom prst="rect">
            <a:avLst/>
          </a:prstGeom>
          <a:noFill/>
        </p:spPr>
        <p:txBody>
          <a:bodyPr wrap="square" rtlCol="0">
            <a:spAutoFit/>
          </a:bodyPr>
          <a:lstStyle/>
          <a:p>
            <a:r>
              <a:rPr lang="en-US" sz="1200" dirty="0" smtClean="0">
                <a:solidFill>
                  <a:schemeClr val="tx1">
                    <a:lumMod val="85000"/>
                    <a:lumOff val="15000"/>
                  </a:schemeClr>
                </a:solidFill>
                <a:latin typeface="Bahnschrift" panose="020B0502040204020203" pitchFamily="34" charset="0"/>
              </a:rPr>
              <a:t>Feel free to ask questions or make comments in the chat</a:t>
            </a:r>
            <a:r>
              <a:rPr lang="en-US" sz="1200" smtClean="0">
                <a:solidFill>
                  <a:schemeClr val="tx1">
                    <a:lumMod val="85000"/>
                    <a:lumOff val="15000"/>
                  </a:schemeClr>
                </a:solidFill>
                <a:latin typeface="Bahnschrift" panose="020B0502040204020203" pitchFamily="34" charset="0"/>
              </a:rPr>
              <a:t>, Kamogelo </a:t>
            </a:r>
            <a:r>
              <a:rPr lang="en-US" sz="1200" dirty="0" smtClean="0">
                <a:solidFill>
                  <a:schemeClr val="tx1">
                    <a:lumMod val="85000"/>
                    <a:lumOff val="15000"/>
                  </a:schemeClr>
                </a:solidFill>
                <a:latin typeface="Bahnschrift" panose="020B0502040204020203" pitchFamily="34" charset="0"/>
              </a:rPr>
              <a:t>will note them and we will go through them individually at the end of every training section</a:t>
            </a:r>
            <a:endParaRPr lang="en-ZA" sz="1200" dirty="0">
              <a:solidFill>
                <a:schemeClr val="tx1">
                  <a:lumMod val="85000"/>
                  <a:lumOff val="15000"/>
                </a:schemeClr>
              </a:solidFill>
              <a:latin typeface="Bahnschrift" panose="020B0502040204020203" pitchFamily="34" charset="0"/>
            </a:endParaRPr>
          </a:p>
        </p:txBody>
      </p:sp>
      <p:sp>
        <p:nvSpPr>
          <p:cNvPr id="47" name="Oval 46"/>
          <p:cNvSpPr/>
          <p:nvPr/>
        </p:nvSpPr>
        <p:spPr>
          <a:xfrm>
            <a:off x="6098197" y="4421959"/>
            <a:ext cx="1039559" cy="1041547"/>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85000"/>
                  <a:lumOff val="15000"/>
                </a:schemeClr>
              </a:solidFill>
            </a:endParaRPr>
          </a:p>
        </p:txBody>
      </p:sp>
      <p:pic>
        <p:nvPicPr>
          <p:cNvPr id="48" name="Picture 47"/>
          <p:cNvPicPr>
            <a:picLocks noChangeAspect="1"/>
          </p:cNvPicPr>
          <p:nvPr/>
        </p:nvPicPr>
        <p:blipFill>
          <a:blip r:embed="rId6"/>
          <a:stretch>
            <a:fillRect/>
          </a:stretch>
        </p:blipFill>
        <p:spPr>
          <a:xfrm>
            <a:off x="6281523" y="4628055"/>
            <a:ext cx="686426" cy="629353"/>
          </a:xfrm>
          <a:prstGeom prst="rect">
            <a:avLst/>
          </a:prstGeom>
        </p:spPr>
      </p:pic>
      <p:sp>
        <p:nvSpPr>
          <p:cNvPr id="49" name="TextBox 48"/>
          <p:cNvSpPr txBox="1"/>
          <p:nvPr/>
        </p:nvSpPr>
        <p:spPr>
          <a:xfrm>
            <a:off x="7263340" y="4757086"/>
            <a:ext cx="2635259" cy="276999"/>
          </a:xfrm>
          <a:prstGeom prst="rect">
            <a:avLst/>
          </a:prstGeom>
          <a:noFill/>
        </p:spPr>
        <p:txBody>
          <a:bodyPr wrap="square" rtlCol="0">
            <a:spAutoFit/>
          </a:bodyPr>
          <a:lstStyle/>
          <a:p>
            <a:r>
              <a:rPr lang="en-US" sz="1200" dirty="0" smtClean="0">
                <a:solidFill>
                  <a:schemeClr val="tx1">
                    <a:lumMod val="85000"/>
                    <a:lumOff val="15000"/>
                  </a:schemeClr>
                </a:solidFill>
                <a:latin typeface="Bahnschrift" panose="020B0502040204020203" pitchFamily="34" charset="0"/>
              </a:rPr>
              <a:t>Please turn your video off</a:t>
            </a:r>
            <a:endParaRPr lang="en-ZA" sz="1200" dirty="0">
              <a:solidFill>
                <a:schemeClr val="tx1">
                  <a:lumMod val="85000"/>
                  <a:lumOff val="15000"/>
                </a:schemeClr>
              </a:solidFill>
              <a:latin typeface="Bahnschrift" panose="020B0502040204020203" pitchFamily="34" charset="0"/>
            </a:endParaRPr>
          </a:p>
        </p:txBody>
      </p:sp>
      <p:sp>
        <p:nvSpPr>
          <p:cNvPr id="50" name="TextBox 49"/>
          <p:cNvSpPr txBox="1"/>
          <p:nvPr/>
        </p:nvSpPr>
        <p:spPr>
          <a:xfrm>
            <a:off x="1277178" y="546115"/>
            <a:ext cx="6351938" cy="1107996"/>
          </a:xfrm>
          <a:prstGeom prst="rect">
            <a:avLst/>
          </a:prstGeom>
          <a:noFill/>
        </p:spPr>
        <p:txBody>
          <a:bodyPr wrap="square" rtlCol="0">
            <a:spAutoFit/>
          </a:bodyPr>
          <a:lstStyle/>
          <a:p>
            <a:r>
              <a:rPr lang="en-US" sz="6600" u="sng" dirty="0" smtClean="0">
                <a:solidFill>
                  <a:schemeClr val="tx1">
                    <a:lumMod val="85000"/>
                    <a:lumOff val="15000"/>
                  </a:schemeClr>
                </a:solidFill>
                <a:latin typeface="Bahnschrift" panose="020B0502040204020203" pitchFamily="34" charset="0"/>
              </a:rPr>
              <a:t>HOUSEKEEPING</a:t>
            </a:r>
            <a:endParaRPr lang="en-ZA" sz="6600" u="sng" dirty="0">
              <a:solidFill>
                <a:schemeClr val="tx1">
                  <a:lumMod val="85000"/>
                  <a:lumOff val="15000"/>
                </a:schemeClr>
              </a:solidFill>
              <a:latin typeface="Bahnschrift" panose="020B0502040204020203" pitchFamily="34" charset="0"/>
            </a:endParaRPr>
          </a:p>
        </p:txBody>
      </p:sp>
      <p:sp>
        <p:nvSpPr>
          <p:cNvPr id="51" name="Rectangle 50"/>
          <p:cNvSpPr/>
          <p:nvPr/>
        </p:nvSpPr>
        <p:spPr>
          <a:xfrm>
            <a:off x="2217837" y="2105576"/>
            <a:ext cx="7765584" cy="3763256"/>
          </a:xfrm>
          <a:prstGeom prst="rect">
            <a:avLst/>
          </a:prstGeom>
          <a:noFill/>
          <a:ln w="539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758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p:cNvSpPr>
            <a:spLocks noGrp="1"/>
          </p:cNvSpPr>
          <p:nvPr>
            <p:ph idx="1"/>
          </p:nvPr>
        </p:nvSpPr>
        <p:spPr>
          <a:xfrm>
            <a:off x="1184512" y="1834457"/>
            <a:ext cx="7723341" cy="2538919"/>
          </a:xfrm>
        </p:spPr>
        <p:txBody>
          <a:bodyPr>
            <a:normAutofit/>
          </a:bodyPr>
          <a:lstStyle/>
          <a:p>
            <a:pPr marL="0" indent="0">
              <a:buNone/>
            </a:pPr>
            <a:r>
              <a:rPr lang="en-US" sz="8000" dirty="0" smtClean="0">
                <a:solidFill>
                  <a:schemeClr val="accent3">
                    <a:lumMod val="50000"/>
                  </a:schemeClr>
                </a:solidFill>
                <a:latin typeface="Bahnschrift" panose="020B0502040204020203" pitchFamily="34" charset="0"/>
                <a:cs typeface="Segoe UI" panose="020B0502040204020203" pitchFamily="34" charset="0"/>
              </a:rPr>
              <a:t>1. BACKGROUND</a:t>
            </a:r>
            <a:r>
              <a:rPr lang="en-ZA" sz="8000" dirty="0">
                <a:solidFill>
                  <a:schemeClr val="accent3">
                    <a:lumMod val="50000"/>
                  </a:schemeClr>
                </a:solidFill>
                <a:latin typeface="Bahnschrift" panose="020B0502040204020203" pitchFamily="34" charset="0"/>
              </a:rPr>
              <a:t/>
            </a:r>
            <a:br>
              <a:rPr lang="en-ZA" sz="8000" dirty="0">
                <a:solidFill>
                  <a:schemeClr val="accent3">
                    <a:lumMod val="50000"/>
                  </a:schemeClr>
                </a:solidFill>
                <a:latin typeface="Bahnschrift" panose="020B0502040204020203" pitchFamily="34" charset="0"/>
              </a:rPr>
            </a:br>
            <a:r>
              <a:rPr lang="en-ZA" sz="8000" dirty="0" smtClean="0">
                <a:solidFill>
                  <a:schemeClr val="accent3">
                    <a:lumMod val="50000"/>
                  </a:schemeClr>
                </a:solidFill>
                <a:latin typeface="Bahnschrift" panose="020B0502040204020203" pitchFamily="34" charset="0"/>
              </a:rPr>
              <a:t>&amp; CONTEXT</a:t>
            </a:r>
            <a:endParaRPr lang="en-US" sz="8000" dirty="0" smtClean="0">
              <a:solidFill>
                <a:schemeClr val="accent3">
                  <a:lumMod val="50000"/>
                </a:schemeClr>
              </a:solidFill>
              <a:latin typeface="Bahnschrift" panose="020B0502040204020203" pitchFamily="34" charset="0"/>
              <a:cs typeface="Segoe UI" panose="020B0502040204020203" pitchFamily="34" charset="0"/>
            </a:endParaRPr>
          </a:p>
        </p:txBody>
      </p:sp>
      <p:pic>
        <p:nvPicPr>
          <p:cNvPr id="26" name="Picture 25"/>
          <p:cNvPicPr>
            <a:picLocks noChangeAspect="1"/>
          </p:cNvPicPr>
          <p:nvPr/>
        </p:nvPicPr>
        <p:blipFill>
          <a:blip r:embed="rId3"/>
          <a:stretch>
            <a:fillRect/>
          </a:stretch>
        </p:blipFill>
        <p:spPr>
          <a:xfrm>
            <a:off x="7728000" y="3230709"/>
            <a:ext cx="2359705" cy="2783393"/>
          </a:xfrm>
          <a:prstGeom prst="rect">
            <a:avLst/>
          </a:prstGeom>
        </p:spPr>
      </p:pic>
    </p:spTree>
    <p:extLst>
      <p:ext uri="{BB962C8B-B14F-4D97-AF65-F5344CB8AC3E}">
        <p14:creationId xmlns:p14="http://schemas.microsoft.com/office/powerpoint/2010/main" val="22296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a:solidFill>
                  <a:schemeClr val="tx1"/>
                </a:solidFill>
                <a:latin typeface="Bahnschrift SemiBold" panose="020B0502040204020203" pitchFamily="34" charset="0"/>
                <a:cs typeface="Segoe UI" panose="020B0502040204020203" pitchFamily="34" charset="0"/>
              </a:rPr>
              <a:t>BACKGROUND AND CONTEXT</a:t>
            </a:r>
            <a:endParaRPr lang="en-US" sz="48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38954" y="1230475"/>
            <a:ext cx="10313981" cy="4770537"/>
          </a:xfrm>
          <a:prstGeom prst="rect">
            <a:avLst/>
          </a:prstGeom>
          <a:noFill/>
        </p:spPr>
        <p:txBody>
          <a:bodyPr wrap="square" rtlCol="0">
            <a:spAutoFit/>
          </a:bodyPr>
          <a:lstStyle/>
          <a:p>
            <a:pPr marL="457200" indent="-457200">
              <a:buFont typeface="Arial" panose="020B0604020202020204" pitchFamily="34" charset="0"/>
              <a:buChar char="•"/>
            </a:pPr>
            <a:r>
              <a:rPr lang="en-US" sz="2600" dirty="0" smtClean="0">
                <a:latin typeface="Bahnschrift" panose="020B0502040204020203" pitchFamily="34" charset="0"/>
                <a:cs typeface="Segoe UI" panose="020B0502040204020203" pitchFamily="34" charset="0"/>
              </a:rPr>
              <a:t>AFS </a:t>
            </a:r>
            <a:r>
              <a:rPr lang="en-US" sz="2600" dirty="0">
                <a:latin typeface="Bahnschrift" panose="020B0502040204020203" pitchFamily="34" charset="0"/>
                <a:cs typeface="Segoe UI" panose="020B0502040204020203" pitchFamily="34" charset="0"/>
              </a:rPr>
              <a:t>provide information about the results of operations, financial position, and cash flows of an organisation.</a:t>
            </a:r>
          </a:p>
          <a:p>
            <a:pPr marL="457200" indent="-457200">
              <a:buFont typeface="Arial" panose="020B0604020202020204" pitchFamily="34" charset="0"/>
              <a:buChar char="•"/>
            </a:pPr>
            <a:r>
              <a:rPr lang="en-ZA" sz="2600" kern="0" dirty="0">
                <a:latin typeface="Bahnschrift" panose="020B0502040204020203" pitchFamily="34" charset="0"/>
                <a:cs typeface="Segoe UI" panose="020B0502040204020203" pitchFamily="34" charset="0"/>
              </a:rPr>
              <a:t>PMTE received a disclaimer </a:t>
            </a:r>
            <a:r>
              <a:rPr lang="en-ZA" sz="2600" kern="0" dirty="0" smtClean="0">
                <a:latin typeface="Bahnschrift" panose="020B0502040204020203" pitchFamily="34" charset="0"/>
                <a:cs typeface="Segoe UI" panose="020B0502040204020203" pitchFamily="34" charset="0"/>
              </a:rPr>
              <a:t>of audit </a:t>
            </a:r>
            <a:r>
              <a:rPr lang="en-ZA" sz="2600" kern="0" dirty="0">
                <a:latin typeface="Bahnschrift" panose="020B0502040204020203" pitchFamily="34" charset="0"/>
                <a:cs typeface="Segoe UI" panose="020B0502040204020203" pitchFamily="34" charset="0"/>
              </a:rPr>
              <a:t>opinion from AGSA for 2021/2022 AFS audit.</a:t>
            </a:r>
          </a:p>
          <a:p>
            <a:pPr marL="457200" indent="-457200">
              <a:buFont typeface="Arial" panose="020B0604020202020204" pitchFamily="34" charset="0"/>
              <a:buChar char="•"/>
            </a:pPr>
            <a:r>
              <a:rPr lang="en-ZA" sz="2600" kern="0" dirty="0">
                <a:latin typeface="Bahnschrift" panose="020B0502040204020203" pitchFamily="34" charset="0"/>
                <a:cs typeface="Segoe UI" panose="020B0502040204020203" pitchFamily="34" charset="0"/>
              </a:rPr>
              <a:t>To clear the disclaimer  - requires inputs and assistance from all units.</a:t>
            </a:r>
          </a:p>
          <a:p>
            <a:pPr marL="457200" indent="-457200">
              <a:buFont typeface="Arial" panose="020B0604020202020204" pitchFamily="34" charset="0"/>
              <a:buChar char="•"/>
            </a:pPr>
            <a:r>
              <a:rPr lang="en-ZA" sz="2600" kern="0" dirty="0" smtClean="0">
                <a:latin typeface="Bahnschrift" panose="020B0502040204020203" pitchFamily="34" charset="0"/>
                <a:cs typeface="Segoe UI" panose="020B0502040204020203" pitchFamily="34" charset="0"/>
              </a:rPr>
              <a:t>Line Functions and regions </a:t>
            </a:r>
            <a:r>
              <a:rPr lang="en-ZA" sz="2600" kern="0" dirty="0">
                <a:latin typeface="Bahnschrift" panose="020B0502040204020203" pitchFamily="34" charset="0"/>
                <a:cs typeface="Segoe UI" panose="020B0502040204020203" pitchFamily="34" charset="0"/>
              </a:rPr>
              <a:t>to provide additional inputs, via workbooks, to properly account for full effect of all transactions as per GRAP (Generally Recognised Accounting Practice)</a:t>
            </a:r>
          </a:p>
          <a:p>
            <a:pPr marL="457200" indent="-457200">
              <a:buFont typeface="Arial" panose="020B0604020202020204" pitchFamily="34" charset="0"/>
              <a:buChar char="•"/>
            </a:pPr>
            <a:r>
              <a:rPr lang="en-ZA" sz="2600" b="1" kern="0" dirty="0">
                <a:latin typeface="Bahnschrift" panose="020B0502040204020203" pitchFamily="34" charset="0"/>
                <a:cs typeface="Segoe UI" panose="020B0502040204020203" pitchFamily="34" charset="0"/>
              </a:rPr>
              <a:t>Accrual accounting knowledge</a:t>
            </a:r>
            <a:r>
              <a:rPr lang="en-ZA" sz="2600" kern="0" dirty="0">
                <a:latin typeface="Bahnschrift" panose="020B0502040204020203" pitchFamily="34" charset="0"/>
                <a:cs typeface="Segoe UI" panose="020B0502040204020203" pitchFamily="34" charset="0"/>
              </a:rPr>
              <a:t> is critical for </a:t>
            </a:r>
            <a:r>
              <a:rPr lang="en-ZA" sz="2600" kern="0" dirty="0">
                <a:solidFill>
                  <a:srgbClr val="C00000"/>
                </a:solidFill>
                <a:latin typeface="Bahnschrift" panose="020B0502040204020203" pitchFamily="34" charset="0"/>
                <a:cs typeface="Segoe UI" panose="020B0502040204020203" pitchFamily="34" charset="0"/>
              </a:rPr>
              <a:t>clean</a:t>
            </a:r>
            <a:r>
              <a:rPr lang="en-ZA" sz="2600" kern="0" dirty="0">
                <a:latin typeface="Bahnschrift" panose="020B0502040204020203" pitchFamily="34" charset="0"/>
                <a:cs typeface="Segoe UI" panose="020B0502040204020203" pitchFamily="34" charset="0"/>
              </a:rPr>
              <a:t> </a:t>
            </a:r>
            <a:r>
              <a:rPr lang="en-ZA" sz="2600" kern="0" dirty="0" smtClean="0">
                <a:latin typeface="Bahnschrift" panose="020B0502040204020203" pitchFamily="34" charset="0"/>
                <a:cs typeface="Segoe UI" panose="020B0502040204020203" pitchFamily="34" charset="0"/>
              </a:rPr>
              <a:t>and </a:t>
            </a:r>
            <a:r>
              <a:rPr lang="en-ZA" sz="2600" kern="0" dirty="0" smtClean="0">
                <a:solidFill>
                  <a:srgbClr val="C00000"/>
                </a:solidFill>
                <a:latin typeface="Bahnschrift" panose="020B0502040204020203" pitchFamily="34" charset="0"/>
                <a:cs typeface="Segoe UI" panose="020B0502040204020203" pitchFamily="34" charset="0"/>
              </a:rPr>
              <a:t>unqualified</a:t>
            </a:r>
            <a:r>
              <a:rPr lang="en-ZA" sz="2600" kern="0" dirty="0" smtClean="0">
                <a:latin typeface="Bahnschrift" panose="020B0502040204020203" pitchFamily="34" charset="0"/>
                <a:cs typeface="Segoe UI" panose="020B0502040204020203" pitchFamily="34" charset="0"/>
              </a:rPr>
              <a:t> audit</a:t>
            </a:r>
            <a:endParaRPr lang="en-US" sz="2600" dirty="0">
              <a:latin typeface="Bahnschrift" panose="020B0502040204020203" pitchFamily="34" charset="0"/>
              <a:cs typeface="Segoe UI" panose="020B0502040204020203" pitchFamily="34" charset="0"/>
            </a:endParaRPr>
          </a:p>
          <a:p>
            <a:endParaRPr lang="en-ZA" dirty="0"/>
          </a:p>
        </p:txBody>
      </p:sp>
      <p:pic>
        <p:nvPicPr>
          <p:cNvPr id="20" name="Picture 19"/>
          <p:cNvPicPr>
            <a:picLocks noChangeAspect="1"/>
          </p:cNvPicPr>
          <p:nvPr/>
        </p:nvPicPr>
        <p:blipFill>
          <a:blip r:embed="rId2"/>
          <a:stretch>
            <a:fillRect/>
          </a:stretch>
        </p:blipFill>
        <p:spPr>
          <a:xfrm>
            <a:off x="9062324" y="5759865"/>
            <a:ext cx="1956855" cy="786198"/>
          </a:xfrm>
          <a:prstGeom prst="rect">
            <a:avLst/>
          </a:prstGeom>
        </p:spPr>
      </p:pic>
    </p:spTree>
    <p:extLst>
      <p:ext uri="{BB962C8B-B14F-4D97-AF65-F5344CB8AC3E}">
        <p14:creationId xmlns:p14="http://schemas.microsoft.com/office/powerpoint/2010/main" val="3823865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p:cNvSpPr>
            <a:spLocks noGrp="1"/>
          </p:cNvSpPr>
          <p:nvPr>
            <p:ph idx="1"/>
          </p:nvPr>
        </p:nvSpPr>
        <p:spPr>
          <a:xfrm>
            <a:off x="1153805" y="1608032"/>
            <a:ext cx="6803762" cy="2538919"/>
          </a:xfrm>
        </p:spPr>
        <p:txBody>
          <a:bodyPr>
            <a:normAutofit fontScale="92500" lnSpcReduction="20000"/>
          </a:bodyPr>
          <a:lstStyle/>
          <a:p>
            <a:pPr marL="0" indent="0">
              <a:buNone/>
            </a:pPr>
            <a:r>
              <a:rPr lang="en-US" sz="8000" dirty="0">
                <a:solidFill>
                  <a:schemeClr val="accent3">
                    <a:lumMod val="50000"/>
                  </a:schemeClr>
                </a:solidFill>
                <a:latin typeface="Bahnschrift" panose="020B0502040204020203" pitchFamily="34" charset="0"/>
                <a:cs typeface="Segoe UI" panose="020B0502040204020203" pitchFamily="34" charset="0"/>
              </a:rPr>
              <a:t>2</a:t>
            </a:r>
            <a:r>
              <a:rPr lang="en-US" sz="8000" dirty="0" smtClean="0">
                <a:solidFill>
                  <a:schemeClr val="accent3">
                    <a:lumMod val="50000"/>
                  </a:schemeClr>
                </a:solidFill>
                <a:latin typeface="Bahnschrift" panose="020B0502040204020203" pitchFamily="34" charset="0"/>
                <a:cs typeface="Segoe UI" panose="020B0502040204020203" pitchFamily="34" charset="0"/>
              </a:rPr>
              <a:t>. </a:t>
            </a:r>
            <a:r>
              <a:rPr lang="en-US" sz="8000" dirty="0">
                <a:solidFill>
                  <a:schemeClr val="accent3">
                    <a:lumMod val="50000"/>
                  </a:schemeClr>
                </a:solidFill>
                <a:latin typeface="Bahnschrift" panose="020B0502040204020203" pitchFamily="34" charset="0"/>
                <a:cs typeface="Segoe UI" panose="020B0502040204020203" pitchFamily="34" charset="0"/>
              </a:rPr>
              <a:t>Day-to-day </a:t>
            </a:r>
            <a:r>
              <a:rPr lang="en-US" sz="8000" dirty="0" smtClean="0">
                <a:solidFill>
                  <a:schemeClr val="accent3">
                    <a:lumMod val="50000"/>
                  </a:schemeClr>
                </a:solidFill>
                <a:latin typeface="Bahnschrift" panose="020B0502040204020203" pitchFamily="34" charset="0"/>
                <a:cs typeface="Segoe UI" panose="020B0502040204020203" pitchFamily="34" charset="0"/>
              </a:rPr>
              <a:t>Maintenance - Example</a:t>
            </a:r>
            <a:endParaRPr lang="en-ZA" sz="8000" dirty="0">
              <a:solidFill>
                <a:schemeClr val="accent3">
                  <a:lumMod val="50000"/>
                </a:schemeClr>
              </a:solidFill>
              <a:latin typeface="Bahnschrift" panose="020B0502040204020203" pitchFamily="34" charset="0"/>
            </a:endParaRPr>
          </a:p>
        </p:txBody>
      </p:sp>
      <p:pic>
        <p:nvPicPr>
          <p:cNvPr id="3" name="Picture 2"/>
          <p:cNvPicPr>
            <a:picLocks noChangeAspect="1"/>
          </p:cNvPicPr>
          <p:nvPr/>
        </p:nvPicPr>
        <p:blipFill>
          <a:blip r:embed="rId3"/>
          <a:stretch>
            <a:fillRect/>
          </a:stretch>
        </p:blipFill>
        <p:spPr>
          <a:xfrm>
            <a:off x="6647097" y="3358369"/>
            <a:ext cx="3096783" cy="2668374"/>
          </a:xfrm>
          <a:prstGeom prst="rect">
            <a:avLst/>
          </a:prstGeom>
        </p:spPr>
      </p:pic>
    </p:spTree>
    <p:extLst>
      <p:ext uri="{BB962C8B-B14F-4D97-AF65-F5344CB8AC3E}">
        <p14:creationId xmlns:p14="http://schemas.microsoft.com/office/powerpoint/2010/main" val="835907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6039591" y="4415039"/>
            <a:ext cx="2840477" cy="1952835"/>
          </a:xfrm>
          <a:prstGeom prst="rect">
            <a:avLst/>
          </a:prstGeom>
          <a:solidFill>
            <a:srgbClr val="304A39"/>
          </a:solidFill>
          <a:ln w="28575">
            <a:solidFill>
              <a:srgbClr val="304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 name="Rectangle 21"/>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tx1"/>
                </a:solidFill>
                <a:latin typeface="Bahnschrift" panose="020B0502040204020203" pitchFamily="34" charset="0"/>
                <a:cs typeface="Segoe UI" panose="020B0502040204020203" pitchFamily="34" charset="0"/>
              </a:rPr>
              <a:t>2.1 </a:t>
            </a:r>
            <a:r>
              <a:rPr lang="en-US" sz="3600" dirty="0">
                <a:solidFill>
                  <a:schemeClr val="tx1"/>
                </a:solidFill>
                <a:latin typeface="Bahnschrift" panose="020B0502040204020203" pitchFamily="34" charset="0"/>
                <a:cs typeface="Segoe UI" panose="020B0502040204020203" pitchFamily="34" charset="0"/>
              </a:rPr>
              <a:t>DAY-TO-DAY MAINTENANCE - Background</a:t>
            </a:r>
            <a:endParaRPr lang="en-US" sz="36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14" name="TextBox 13"/>
          <p:cNvSpPr txBox="1"/>
          <p:nvPr/>
        </p:nvSpPr>
        <p:spPr>
          <a:xfrm>
            <a:off x="763337" y="1351381"/>
            <a:ext cx="10624226" cy="2677656"/>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Bahnschrift" panose="020B0502040204020203" pitchFamily="34" charset="0"/>
              </a:rPr>
              <a:t>On 31 March 2023, we need to calculate a total value owed to our suppliers for D2D Maintenance services received throughout the year that have not been paid for as at </a:t>
            </a:r>
            <a:r>
              <a:rPr lang="en-US" dirty="0">
                <a:latin typeface="Bahnschrift" panose="020B0502040204020203" pitchFamily="34" charset="0"/>
              </a:rPr>
              <a:t>31 March 2023.</a:t>
            </a:r>
            <a:r>
              <a:rPr lang="en-US" dirty="0" smtClean="0">
                <a:latin typeface="Bahnschrift" panose="020B0502040204020203" pitchFamily="34" charset="0"/>
              </a:rPr>
              <a:t/>
            </a:r>
            <a:br>
              <a:rPr lang="en-US" dirty="0" smtClean="0">
                <a:latin typeface="Bahnschrift" panose="020B0502040204020203" pitchFamily="34" charset="0"/>
              </a:rPr>
            </a:br>
            <a:r>
              <a:rPr lang="en-US" dirty="0" smtClean="0">
                <a:latin typeface="Bahnschrift" panose="020B0502040204020203" pitchFamily="34" charset="0"/>
              </a:rPr>
              <a:t/>
            </a:r>
            <a:br>
              <a:rPr lang="en-US" dirty="0" smtClean="0">
                <a:latin typeface="Bahnschrift" panose="020B0502040204020203" pitchFamily="34" charset="0"/>
              </a:rPr>
            </a:br>
            <a:r>
              <a:rPr lang="en-US" dirty="0" smtClean="0">
                <a:latin typeface="Bahnschrift" panose="020B0502040204020203" pitchFamily="34" charset="0"/>
              </a:rPr>
              <a:t>                     </a:t>
            </a:r>
            <a:r>
              <a:rPr lang="en-US" sz="2800" dirty="0" smtClean="0">
                <a:latin typeface="Eras Demi ITC" panose="020B0805030504020804" pitchFamily="34" charset="0"/>
              </a:rPr>
              <a:t>WORK</a:t>
            </a:r>
            <a:r>
              <a:rPr lang="en-US" sz="2800" dirty="0" smtClean="0">
                <a:latin typeface="Bahnschrift" panose="020B0502040204020203" pitchFamily="34" charset="0"/>
              </a:rPr>
              <a:t>  </a:t>
            </a:r>
            <a:r>
              <a:rPr lang="en-US" dirty="0" smtClean="0">
                <a:latin typeface="Bahnschrift" panose="020B0502040204020203" pitchFamily="34" charset="0"/>
              </a:rPr>
              <a:t>                                                 </a:t>
            </a:r>
            <a:r>
              <a:rPr lang="en-US" sz="2800" dirty="0" smtClean="0">
                <a:latin typeface="Eras Demi ITC" panose="020B0805030504020804" pitchFamily="34" charset="0"/>
              </a:rPr>
              <a:t>PAYMENT</a:t>
            </a:r>
            <a:r>
              <a:rPr lang="en-US" sz="2800" dirty="0" smtClean="0">
                <a:latin typeface="Bahnschrift" panose="020B0502040204020203" pitchFamily="34" charset="0"/>
              </a:rPr>
              <a:t> </a:t>
            </a:r>
            <a:r>
              <a:rPr lang="en-US" dirty="0" smtClean="0">
                <a:latin typeface="Bahnschrift" panose="020B0502040204020203" pitchFamily="34" charset="0"/>
              </a:rPr>
              <a:t/>
            </a:r>
            <a:br>
              <a:rPr lang="en-US" dirty="0" smtClean="0">
                <a:latin typeface="Bahnschrift" panose="020B0502040204020203" pitchFamily="34" charset="0"/>
              </a:rPr>
            </a:br>
            <a:endParaRPr lang="en-US" sz="1400" dirty="0" smtClean="0">
              <a:latin typeface="Bahnschrift" panose="020B0502040204020203" pitchFamily="34" charset="0"/>
            </a:endParaRPr>
          </a:p>
          <a:p>
            <a:pPr marL="285750" indent="-285750">
              <a:buFont typeface="Arial" panose="020B0604020202020204" pitchFamily="34" charset="0"/>
              <a:buChar char="•"/>
            </a:pPr>
            <a:r>
              <a:rPr lang="en-US" dirty="0" smtClean="0">
                <a:latin typeface="Bahnschrift" panose="020B0502040204020203" pitchFamily="34" charset="0"/>
              </a:rPr>
              <a:t>Depending on the supporting documentation we have available to support these values, we either have to classify them as:</a:t>
            </a:r>
          </a:p>
          <a:p>
            <a:pPr marL="742950" lvl="1" indent="-285750">
              <a:buFont typeface="Arial" panose="020B0604020202020204" pitchFamily="34" charset="0"/>
              <a:buChar char="•"/>
            </a:pPr>
            <a:r>
              <a:rPr lang="en-US" dirty="0" smtClean="0">
                <a:latin typeface="Bahnschrift" panose="020B0502040204020203" pitchFamily="34" charset="0"/>
              </a:rPr>
              <a:t>Accruals; or</a:t>
            </a:r>
          </a:p>
          <a:p>
            <a:pPr marL="742950" lvl="1" indent="-285750">
              <a:buFont typeface="Arial" panose="020B0604020202020204" pitchFamily="34" charset="0"/>
              <a:buChar char="•"/>
            </a:pPr>
            <a:r>
              <a:rPr lang="en-US" dirty="0" smtClean="0">
                <a:latin typeface="Bahnschrift" panose="020B0502040204020203" pitchFamily="34" charset="0"/>
              </a:rPr>
              <a:t>Provisions in the Statement of Financial Position.</a:t>
            </a:r>
          </a:p>
        </p:txBody>
      </p:sp>
      <p:sp>
        <p:nvSpPr>
          <p:cNvPr id="18" name="Rectangle 17"/>
          <p:cNvSpPr/>
          <p:nvPr/>
        </p:nvSpPr>
        <p:spPr>
          <a:xfrm>
            <a:off x="2357657" y="4415039"/>
            <a:ext cx="2840477" cy="1938500"/>
          </a:xfrm>
          <a:prstGeom prst="rect">
            <a:avLst/>
          </a:prstGeom>
          <a:solidFill>
            <a:srgbClr val="304A39"/>
          </a:solidFill>
          <a:ln w="28575">
            <a:solidFill>
              <a:srgbClr val="304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9" name="Picture 18"/>
          <p:cNvPicPr>
            <a:picLocks noChangeAspect="1"/>
          </p:cNvPicPr>
          <p:nvPr/>
        </p:nvPicPr>
        <p:blipFill>
          <a:blip r:embed="rId3"/>
          <a:stretch>
            <a:fillRect/>
          </a:stretch>
        </p:blipFill>
        <p:spPr>
          <a:xfrm rot="20181523">
            <a:off x="2346816" y="4435566"/>
            <a:ext cx="889649" cy="756368"/>
          </a:xfrm>
          <a:prstGeom prst="rect">
            <a:avLst/>
          </a:prstGeom>
        </p:spPr>
      </p:pic>
      <p:pic>
        <p:nvPicPr>
          <p:cNvPr id="20" name="Picture 19"/>
          <p:cNvPicPr>
            <a:picLocks noChangeAspect="1"/>
          </p:cNvPicPr>
          <p:nvPr/>
        </p:nvPicPr>
        <p:blipFill>
          <a:blip r:embed="rId4"/>
          <a:stretch>
            <a:fillRect/>
          </a:stretch>
        </p:blipFill>
        <p:spPr>
          <a:xfrm rot="20286014">
            <a:off x="6002668" y="4481646"/>
            <a:ext cx="824041" cy="725680"/>
          </a:xfrm>
          <a:prstGeom prst="rect">
            <a:avLst/>
          </a:prstGeom>
        </p:spPr>
      </p:pic>
      <p:sp>
        <p:nvSpPr>
          <p:cNvPr id="21" name="TextBox 20"/>
          <p:cNvSpPr txBox="1"/>
          <p:nvPr/>
        </p:nvSpPr>
        <p:spPr>
          <a:xfrm>
            <a:off x="6426991" y="4844486"/>
            <a:ext cx="2675106" cy="1261884"/>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 </a:t>
            </a:r>
          </a:p>
          <a:p>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 either</a:t>
            </a:r>
          </a:p>
          <a:p>
            <a:pPr marL="285750" indent="-285750">
              <a:buFontTx/>
              <a:buChar char="-"/>
            </a:pPr>
            <a:r>
              <a:rPr lang="en-US" sz="1400" dirty="0" smtClean="0">
                <a:solidFill>
                  <a:schemeClr val="bg1"/>
                </a:solidFill>
                <a:latin typeface="Bahnschrift" panose="020B0502040204020203" pitchFamily="34" charset="0"/>
              </a:rPr>
              <a:t>Timing, </a:t>
            </a:r>
            <a:r>
              <a:rPr lang="en-US" sz="1600" dirty="0" smtClean="0">
                <a:solidFill>
                  <a:schemeClr val="bg1"/>
                </a:solidFill>
                <a:latin typeface="Bahnschrift" panose="020B0502040204020203" pitchFamily="34" charset="0"/>
              </a:rPr>
              <a:t>OR</a:t>
            </a:r>
          </a:p>
          <a:p>
            <a:pPr marL="285750" indent="-285750">
              <a:buFontTx/>
              <a:buChar char="-"/>
            </a:pPr>
            <a:r>
              <a:rPr lang="en-ZA" sz="1400" dirty="0" smtClean="0">
                <a:solidFill>
                  <a:schemeClr val="bg1"/>
                </a:solidFill>
                <a:latin typeface="Bahnschrift" panose="020B0502040204020203" pitchFamily="34" charset="0"/>
              </a:rPr>
              <a:t>Amount</a:t>
            </a:r>
            <a:endParaRPr lang="en-US" sz="1400" dirty="0" smtClean="0">
              <a:solidFill>
                <a:schemeClr val="bg1"/>
              </a:solidFill>
              <a:latin typeface="Bahnschrift" panose="020B0502040204020203" pitchFamily="34" charset="0"/>
            </a:endParaRPr>
          </a:p>
        </p:txBody>
      </p:sp>
      <p:pic>
        <p:nvPicPr>
          <p:cNvPr id="25" name="Picture 24"/>
          <p:cNvPicPr>
            <a:picLocks noChangeAspect="1"/>
          </p:cNvPicPr>
          <p:nvPr/>
        </p:nvPicPr>
        <p:blipFill>
          <a:blip r:embed="rId5"/>
          <a:stretch>
            <a:fillRect/>
          </a:stretch>
        </p:blipFill>
        <p:spPr>
          <a:xfrm>
            <a:off x="3825367" y="2080783"/>
            <a:ext cx="681544" cy="685970"/>
          </a:xfrm>
          <a:prstGeom prst="rect">
            <a:avLst/>
          </a:prstGeom>
        </p:spPr>
      </p:pic>
      <p:pic>
        <p:nvPicPr>
          <p:cNvPr id="26" name="Picture 25"/>
          <p:cNvPicPr>
            <a:picLocks noChangeAspect="1"/>
          </p:cNvPicPr>
          <p:nvPr/>
        </p:nvPicPr>
        <p:blipFill>
          <a:blip r:embed="rId6"/>
          <a:stretch>
            <a:fillRect/>
          </a:stretch>
        </p:blipFill>
        <p:spPr>
          <a:xfrm>
            <a:off x="8850471" y="2080783"/>
            <a:ext cx="681271" cy="685970"/>
          </a:xfrm>
          <a:prstGeom prst="rect">
            <a:avLst/>
          </a:prstGeom>
        </p:spPr>
      </p:pic>
      <p:cxnSp>
        <p:nvCxnSpPr>
          <p:cNvPr id="27" name="Straight Arrow Connector 26"/>
          <p:cNvCxnSpPr/>
          <p:nvPr/>
        </p:nvCxnSpPr>
        <p:spPr>
          <a:xfrm>
            <a:off x="5673079" y="2423768"/>
            <a:ext cx="4182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spTree>
    <p:extLst>
      <p:ext uri="{BB962C8B-B14F-4D97-AF65-F5344CB8AC3E}">
        <p14:creationId xmlns:p14="http://schemas.microsoft.com/office/powerpoint/2010/main" val="3307204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1332</TotalTime>
  <Words>2125</Words>
  <Application>Microsoft Office PowerPoint</Application>
  <PresentationFormat>Widescreen</PresentationFormat>
  <Paragraphs>337</Paragraphs>
  <Slides>36</Slides>
  <Notes>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52" baseType="lpstr">
      <vt:lpstr>Arial</vt:lpstr>
      <vt:lpstr>Bahnschrift</vt:lpstr>
      <vt:lpstr>Bahnschrift Light</vt:lpstr>
      <vt:lpstr>Bahnschrift SemiBold</vt:lpstr>
      <vt:lpstr>Bahnschrift SemiLight</vt:lpstr>
      <vt:lpstr>Calibri</vt:lpstr>
      <vt:lpstr>Calibri Light</vt:lpstr>
      <vt:lpstr>Courier New</vt:lpstr>
      <vt:lpstr>Ebrima</vt:lpstr>
      <vt:lpstr>Eras Demi ITC</vt:lpstr>
      <vt:lpstr>Segoe Condensed</vt:lpstr>
      <vt:lpstr>Segoe UI</vt:lpstr>
      <vt:lpstr>Tw Cen MT Condensed</vt:lpstr>
      <vt:lpstr>Wingdings</vt:lpstr>
      <vt:lpstr>Office Theme</vt:lpstr>
      <vt:lpstr>Worksheet</vt:lpstr>
      <vt:lpstr>WELCOME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Lillian Steyn</dc:creator>
  <cp:lastModifiedBy>Lillian Steyn</cp:lastModifiedBy>
  <cp:revision>68</cp:revision>
  <dcterms:created xsi:type="dcterms:W3CDTF">2023-03-14T09:34:05Z</dcterms:created>
  <dcterms:modified xsi:type="dcterms:W3CDTF">2023-04-03T10:51:20Z</dcterms:modified>
</cp:coreProperties>
</file>