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58" r:id="rId4"/>
    <p:sldId id="259" r:id="rId5"/>
    <p:sldId id="276" r:id="rId6"/>
    <p:sldId id="277" r:id="rId7"/>
    <p:sldId id="278" r:id="rId8"/>
    <p:sldId id="281" r:id="rId9"/>
    <p:sldId id="285" r:id="rId10"/>
    <p:sldId id="309" r:id="rId11"/>
    <p:sldId id="310" r:id="rId12"/>
    <p:sldId id="292" r:id="rId13"/>
    <p:sldId id="311" r:id="rId14"/>
    <p:sldId id="312" r:id="rId15"/>
    <p:sldId id="313" r:id="rId16"/>
    <p:sldId id="314" r:id="rId17"/>
    <p:sldId id="315" r:id="rId18"/>
    <p:sldId id="316" r:id="rId19"/>
    <p:sldId id="317" r:id="rId20"/>
    <p:sldId id="318" r:id="rId21"/>
    <p:sldId id="320" r:id="rId22"/>
    <p:sldId id="321" r:id="rId23"/>
    <p:sldId id="322" r:id="rId24"/>
    <p:sldId id="323" r:id="rId25"/>
    <p:sldId id="279" r:id="rId26"/>
    <p:sldId id="280" r:id="rId27"/>
    <p:sldId id="319" r:id="rId28"/>
    <p:sldId id="283" r:id="rId29"/>
    <p:sldId id="308" r:id="rId30"/>
    <p:sldId id="324" r:id="rId31"/>
    <p:sldId id="325" r:id="rId32"/>
    <p:sldId id="326" r:id="rId33"/>
    <p:sldId id="327" r:id="rId34"/>
    <p:sldId id="328" r:id="rId35"/>
    <p:sldId id="303" r:id="rId36"/>
    <p:sldId id="302" r:id="rId37"/>
    <p:sldId id="305" r:id="rId38"/>
    <p:sldId id="304" r:id="rId39"/>
    <p:sldId id="306" r:id="rId40"/>
    <p:sldId id="30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0000"/>
    <a:srgbClr val="27573A"/>
    <a:srgbClr val="EF9511"/>
    <a:srgbClr val="DE7E14"/>
    <a:srgbClr val="E368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E6E72-904A-4F4C-A60D-540C526F683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ZA"/>
        </a:p>
      </dgm:t>
    </dgm:pt>
    <dgm:pt modelId="{D5D68E68-59BD-4806-8707-2E0C5FFFD64D}">
      <dgm:prSet phldrT="[Text]" custT="1"/>
      <dgm:spPr>
        <a:solidFill>
          <a:schemeClr val="accent6">
            <a:lumMod val="75000"/>
          </a:schemeClr>
        </a:solidFill>
      </dgm:spPr>
      <dgm:t>
        <a:bodyPr/>
        <a:lstStyle/>
        <a:p>
          <a:r>
            <a:rPr lang="en-US" sz="2800" dirty="0" smtClean="0">
              <a:latin typeface="Bahnschrift" panose="020B0502040204020203" pitchFamily="34" charset="0"/>
            </a:rPr>
            <a:t>ASSETS</a:t>
          </a:r>
          <a:endParaRPr lang="en-ZA" sz="2800" dirty="0">
            <a:latin typeface="Bahnschrift" panose="020B0502040204020203" pitchFamily="34" charset="0"/>
          </a:endParaRPr>
        </a:p>
      </dgm:t>
    </dgm:pt>
    <dgm:pt modelId="{95B0382F-A676-4D7B-8D8E-B7D5E2FD24CD}" type="parTrans" cxnId="{7C4BDFDC-E817-43AF-9541-B815B95ED224}">
      <dgm:prSet/>
      <dgm:spPr/>
      <dgm:t>
        <a:bodyPr/>
        <a:lstStyle/>
        <a:p>
          <a:endParaRPr lang="en-ZA"/>
        </a:p>
      </dgm:t>
    </dgm:pt>
    <dgm:pt modelId="{669BA191-A109-45D2-BA34-4CDA292A5C6A}" type="sibTrans" cxnId="{7C4BDFDC-E817-43AF-9541-B815B95ED224}">
      <dgm:prSet custT="1"/>
      <dgm:spPr>
        <a:solidFill>
          <a:schemeClr val="bg1">
            <a:lumMod val="85000"/>
          </a:schemeClr>
        </a:solidFill>
      </dgm:spPr>
      <dgm:t>
        <a:bodyPr/>
        <a:lstStyle/>
        <a:p>
          <a:r>
            <a:rPr lang="en-US" sz="1800" dirty="0" smtClean="0">
              <a:solidFill>
                <a:schemeClr val="tx1"/>
              </a:solidFill>
            </a:rPr>
            <a:t>Less</a:t>
          </a:r>
          <a:endParaRPr lang="en-ZA" sz="1800" dirty="0">
            <a:solidFill>
              <a:schemeClr val="tx1"/>
            </a:solidFill>
          </a:endParaRPr>
        </a:p>
      </dgm:t>
    </dgm:pt>
    <dgm:pt modelId="{700F8037-C69A-4513-B6A0-FDC7ABF5D303}">
      <dgm:prSet phldrT="[Text]"/>
      <dgm:spPr>
        <a:ln>
          <a:solidFill>
            <a:schemeClr val="accent6">
              <a:lumMod val="75000"/>
            </a:schemeClr>
          </a:solidFill>
        </a:ln>
      </dgm:spPr>
      <dgm:t>
        <a:bodyPr/>
        <a:lstStyle/>
        <a:p>
          <a:r>
            <a:rPr lang="en-US" dirty="0" smtClean="0">
              <a:latin typeface="Bahnschrift" panose="020B0502040204020203" pitchFamily="34" charset="0"/>
            </a:rPr>
            <a:t>Primary Residence</a:t>
          </a:r>
          <a:endParaRPr lang="en-ZA" dirty="0"/>
        </a:p>
      </dgm:t>
    </dgm:pt>
    <dgm:pt modelId="{2452AB9E-5CB7-4EE0-8F92-5F3590A5915C}" type="parTrans" cxnId="{F2D0716E-D8B4-4393-BB8A-3D61D95FDB5D}">
      <dgm:prSet/>
      <dgm:spPr/>
      <dgm:t>
        <a:bodyPr/>
        <a:lstStyle/>
        <a:p>
          <a:endParaRPr lang="en-ZA"/>
        </a:p>
      </dgm:t>
    </dgm:pt>
    <dgm:pt modelId="{3E3CDA0B-DDEB-407A-B467-E590A81E23FC}" type="sibTrans" cxnId="{F2D0716E-D8B4-4393-BB8A-3D61D95FDB5D}">
      <dgm:prSet/>
      <dgm:spPr/>
      <dgm:t>
        <a:bodyPr/>
        <a:lstStyle/>
        <a:p>
          <a:endParaRPr lang="en-ZA"/>
        </a:p>
      </dgm:t>
    </dgm:pt>
    <dgm:pt modelId="{D560049D-5ADA-4ED0-99BE-0C11C0302B91}">
      <dgm:prSet phldrT="[Text]" custT="1"/>
      <dgm:spPr>
        <a:solidFill>
          <a:srgbClr val="C00000"/>
        </a:solidFill>
      </dgm:spPr>
      <dgm:t>
        <a:bodyPr/>
        <a:lstStyle/>
        <a:p>
          <a:r>
            <a:rPr lang="en-US" sz="2800" dirty="0" smtClean="0">
              <a:latin typeface="Bahnschrift" panose="020B0502040204020203" pitchFamily="34" charset="0"/>
            </a:rPr>
            <a:t>LIABILITIES</a:t>
          </a:r>
          <a:endParaRPr lang="en-ZA" sz="2800" dirty="0">
            <a:latin typeface="Bahnschrift" panose="020B0502040204020203" pitchFamily="34" charset="0"/>
          </a:endParaRPr>
        </a:p>
      </dgm:t>
    </dgm:pt>
    <dgm:pt modelId="{3FA77AF6-8F88-4C71-8A44-4F70B7E24929}" type="parTrans" cxnId="{DA5ED841-B6AE-4514-9831-6CB99F9620DD}">
      <dgm:prSet/>
      <dgm:spPr/>
      <dgm:t>
        <a:bodyPr/>
        <a:lstStyle/>
        <a:p>
          <a:endParaRPr lang="en-ZA"/>
        </a:p>
      </dgm:t>
    </dgm:pt>
    <dgm:pt modelId="{AE995769-CBC1-4FC7-8FCF-A9F90DC7060B}" type="sibTrans" cxnId="{DA5ED841-B6AE-4514-9831-6CB99F9620DD}">
      <dgm:prSet custT="1"/>
      <dgm:spPr>
        <a:solidFill>
          <a:schemeClr val="bg1">
            <a:lumMod val="85000"/>
          </a:schemeClr>
        </a:solidFill>
      </dgm:spPr>
      <dgm:t>
        <a:bodyPr/>
        <a:lstStyle/>
        <a:p>
          <a:pPr algn="ctr"/>
          <a:r>
            <a:rPr lang="en-US" sz="1800" dirty="0" smtClean="0">
              <a:solidFill>
                <a:schemeClr val="tx1"/>
              </a:solidFill>
            </a:rPr>
            <a:t>Equals</a:t>
          </a:r>
          <a:endParaRPr lang="en-ZA" sz="1800" dirty="0">
            <a:solidFill>
              <a:schemeClr val="tx1"/>
            </a:solidFill>
          </a:endParaRPr>
        </a:p>
      </dgm:t>
    </dgm:pt>
    <dgm:pt modelId="{DDE807B4-3FEE-48B4-90ED-07B45AF7D261}">
      <dgm:prSet phldrT="[Text]"/>
      <dgm:spPr>
        <a:ln>
          <a:solidFill>
            <a:srgbClr val="C00000"/>
          </a:solidFill>
        </a:ln>
      </dgm:spPr>
      <dgm:t>
        <a:bodyPr/>
        <a:lstStyle/>
        <a:p>
          <a:r>
            <a:rPr lang="en-US" dirty="0" smtClean="0">
              <a:latin typeface="Bahnschrift" panose="020B0502040204020203" pitchFamily="34" charset="0"/>
            </a:rPr>
            <a:t>Home loans</a:t>
          </a:r>
          <a:endParaRPr lang="en-ZA" dirty="0">
            <a:latin typeface="Bahnschrift" panose="020B0502040204020203" pitchFamily="34" charset="0"/>
          </a:endParaRPr>
        </a:p>
      </dgm:t>
    </dgm:pt>
    <dgm:pt modelId="{9617DEC7-FCAA-4BA0-A086-8AF205D88D6F}" type="parTrans" cxnId="{737CDADF-53A1-4CF6-9F0E-BF80193CC537}">
      <dgm:prSet/>
      <dgm:spPr/>
      <dgm:t>
        <a:bodyPr/>
        <a:lstStyle/>
        <a:p>
          <a:endParaRPr lang="en-ZA"/>
        </a:p>
      </dgm:t>
    </dgm:pt>
    <dgm:pt modelId="{A506B5AD-FAF9-4A17-AA50-6E8FDBEAF72E}" type="sibTrans" cxnId="{737CDADF-53A1-4CF6-9F0E-BF80193CC537}">
      <dgm:prSet/>
      <dgm:spPr/>
      <dgm:t>
        <a:bodyPr/>
        <a:lstStyle/>
        <a:p>
          <a:endParaRPr lang="en-ZA"/>
        </a:p>
      </dgm:t>
    </dgm:pt>
    <dgm:pt modelId="{272497AA-D5C7-47CD-9DEF-CCE78439E455}">
      <dgm:prSet phldrT="[Text]" custT="1"/>
      <dgm:spPr>
        <a:solidFill>
          <a:schemeClr val="accent5">
            <a:lumMod val="50000"/>
          </a:schemeClr>
        </a:solidFill>
        <a:ln>
          <a:solidFill>
            <a:schemeClr val="tx2">
              <a:lumMod val="50000"/>
            </a:schemeClr>
          </a:solidFill>
        </a:ln>
      </dgm:spPr>
      <dgm:t>
        <a:bodyPr/>
        <a:lstStyle/>
        <a:p>
          <a:r>
            <a:rPr lang="en-US" sz="2800" dirty="0" smtClean="0">
              <a:latin typeface="Bahnschrift" panose="020B0502040204020203" pitchFamily="34" charset="0"/>
            </a:rPr>
            <a:t>EQUITY</a:t>
          </a:r>
          <a:endParaRPr lang="en-ZA" sz="2800" dirty="0">
            <a:latin typeface="Bahnschrift" panose="020B0502040204020203" pitchFamily="34" charset="0"/>
          </a:endParaRPr>
        </a:p>
      </dgm:t>
    </dgm:pt>
    <dgm:pt modelId="{37653181-3905-4FA1-B214-DDBF797B2613}" type="parTrans" cxnId="{E8F08905-3775-44CB-9C2E-CDCA24C658ED}">
      <dgm:prSet/>
      <dgm:spPr/>
      <dgm:t>
        <a:bodyPr/>
        <a:lstStyle/>
        <a:p>
          <a:endParaRPr lang="en-ZA"/>
        </a:p>
      </dgm:t>
    </dgm:pt>
    <dgm:pt modelId="{0793EE9B-B4BE-4C01-9DFE-F73A16E68031}" type="sibTrans" cxnId="{E8F08905-3775-44CB-9C2E-CDCA24C658ED}">
      <dgm:prSet/>
      <dgm:spPr/>
      <dgm:t>
        <a:bodyPr/>
        <a:lstStyle/>
        <a:p>
          <a:endParaRPr lang="en-ZA"/>
        </a:p>
      </dgm:t>
    </dgm:pt>
    <dgm:pt modelId="{C669056A-1395-4ADF-AA5E-2C8729533277}">
      <dgm:prSet phldrT="[Text]"/>
      <dgm:spPr>
        <a:ln>
          <a:solidFill>
            <a:schemeClr val="tx2">
              <a:lumMod val="50000"/>
            </a:schemeClr>
          </a:solidFill>
        </a:ln>
      </dgm:spPr>
      <dgm:t>
        <a:bodyPr/>
        <a:lstStyle/>
        <a:p>
          <a:r>
            <a:rPr lang="en-US" dirty="0" smtClean="0">
              <a:latin typeface="Bahnschrift" panose="020B0502040204020203" pitchFamily="34" charset="0"/>
            </a:rPr>
            <a:t>Khaya’s Net financial worth</a:t>
          </a:r>
          <a:endParaRPr lang="en-ZA" dirty="0">
            <a:latin typeface="Bahnschrift" panose="020B0502040204020203" pitchFamily="34" charset="0"/>
          </a:endParaRPr>
        </a:p>
      </dgm:t>
    </dgm:pt>
    <dgm:pt modelId="{79137D6D-37AB-4E23-98D7-EF4DA6372E3F}" type="parTrans" cxnId="{42582456-94A9-44E8-B0D8-02604C61B9EB}">
      <dgm:prSet/>
      <dgm:spPr/>
      <dgm:t>
        <a:bodyPr/>
        <a:lstStyle/>
        <a:p>
          <a:endParaRPr lang="en-ZA"/>
        </a:p>
      </dgm:t>
    </dgm:pt>
    <dgm:pt modelId="{CDA1104F-6A09-436B-B42E-5EADF99C1D05}" type="sibTrans" cxnId="{42582456-94A9-44E8-B0D8-02604C61B9EB}">
      <dgm:prSet/>
      <dgm:spPr/>
      <dgm:t>
        <a:bodyPr/>
        <a:lstStyle/>
        <a:p>
          <a:endParaRPr lang="en-ZA"/>
        </a:p>
      </dgm:t>
    </dgm:pt>
    <dgm:pt modelId="{1B31EDD2-16AA-43AC-9AFF-AA4766642551}">
      <dgm:prSet/>
      <dgm:spPr>
        <a:ln>
          <a:solidFill>
            <a:schemeClr val="accent6">
              <a:lumMod val="75000"/>
            </a:schemeClr>
          </a:solidFill>
        </a:ln>
      </dgm:spPr>
      <dgm:t>
        <a:bodyPr/>
        <a:lstStyle/>
        <a:p>
          <a:r>
            <a:rPr lang="en-US" dirty="0" smtClean="0">
              <a:latin typeface="Bahnschrift" panose="020B0502040204020203" pitchFamily="34" charset="0"/>
            </a:rPr>
            <a:t>Holiday Home</a:t>
          </a:r>
          <a:endParaRPr lang="en-US" dirty="0">
            <a:latin typeface="Bahnschrift" panose="020B0502040204020203" pitchFamily="34" charset="0"/>
          </a:endParaRPr>
        </a:p>
      </dgm:t>
    </dgm:pt>
    <dgm:pt modelId="{198DD67F-F4EF-47F0-8D0A-F4B58A0DF8F0}" type="parTrans" cxnId="{7C519473-B3BE-4A7F-9269-965AF54DFD16}">
      <dgm:prSet/>
      <dgm:spPr/>
      <dgm:t>
        <a:bodyPr/>
        <a:lstStyle/>
        <a:p>
          <a:endParaRPr lang="en-ZA"/>
        </a:p>
      </dgm:t>
    </dgm:pt>
    <dgm:pt modelId="{F1273911-3302-4D19-A6BE-A555AD1A8291}" type="sibTrans" cxnId="{7C519473-B3BE-4A7F-9269-965AF54DFD16}">
      <dgm:prSet/>
      <dgm:spPr/>
      <dgm:t>
        <a:bodyPr/>
        <a:lstStyle/>
        <a:p>
          <a:endParaRPr lang="en-ZA"/>
        </a:p>
      </dgm:t>
    </dgm:pt>
    <dgm:pt modelId="{AA58C198-6CEB-460D-B5FE-FA8C58936768}">
      <dgm:prSet/>
      <dgm:spPr>
        <a:ln>
          <a:solidFill>
            <a:schemeClr val="accent6">
              <a:lumMod val="75000"/>
            </a:schemeClr>
          </a:solidFill>
        </a:ln>
      </dgm:spPr>
      <dgm:t>
        <a:bodyPr/>
        <a:lstStyle/>
        <a:p>
          <a:r>
            <a:rPr lang="en-US" dirty="0" smtClean="0">
              <a:latin typeface="Bahnschrift" panose="020B0502040204020203" pitchFamily="34" charset="0"/>
            </a:rPr>
            <a:t>Car</a:t>
          </a:r>
          <a:endParaRPr lang="en-US" dirty="0">
            <a:latin typeface="Bahnschrift" panose="020B0502040204020203" pitchFamily="34" charset="0"/>
          </a:endParaRPr>
        </a:p>
      </dgm:t>
    </dgm:pt>
    <dgm:pt modelId="{6D1D86A7-C34F-4A4E-BD89-5F4F6E3D78DA}" type="parTrans" cxnId="{1F5C350C-5DBB-4B98-8D95-66378A5CD0FC}">
      <dgm:prSet/>
      <dgm:spPr/>
      <dgm:t>
        <a:bodyPr/>
        <a:lstStyle/>
        <a:p>
          <a:endParaRPr lang="en-ZA"/>
        </a:p>
      </dgm:t>
    </dgm:pt>
    <dgm:pt modelId="{80224C63-EE41-48B9-B70E-EE8A90FB61C0}" type="sibTrans" cxnId="{1F5C350C-5DBB-4B98-8D95-66378A5CD0FC}">
      <dgm:prSet/>
      <dgm:spPr/>
      <dgm:t>
        <a:bodyPr/>
        <a:lstStyle/>
        <a:p>
          <a:endParaRPr lang="en-ZA"/>
        </a:p>
      </dgm:t>
    </dgm:pt>
    <dgm:pt modelId="{75E5E966-E734-4094-9C2F-4A370206E777}">
      <dgm:prSet/>
      <dgm:spPr>
        <a:ln>
          <a:solidFill>
            <a:schemeClr val="accent6">
              <a:lumMod val="75000"/>
            </a:schemeClr>
          </a:solidFill>
        </a:ln>
      </dgm:spPr>
      <dgm:t>
        <a:bodyPr/>
        <a:lstStyle/>
        <a:p>
          <a:r>
            <a:rPr lang="en-US" dirty="0" smtClean="0">
              <a:latin typeface="Bahnschrift" panose="020B0502040204020203" pitchFamily="34" charset="0"/>
            </a:rPr>
            <a:t>Cash in the bank</a:t>
          </a:r>
          <a:endParaRPr lang="en-US" dirty="0">
            <a:latin typeface="Bahnschrift" panose="020B0502040204020203" pitchFamily="34" charset="0"/>
          </a:endParaRPr>
        </a:p>
      </dgm:t>
    </dgm:pt>
    <dgm:pt modelId="{C6CCA284-7FD2-44AE-9B69-53B432E604B8}" type="parTrans" cxnId="{4684CD79-B09A-446E-ACF6-E6729D1B6AAC}">
      <dgm:prSet/>
      <dgm:spPr/>
      <dgm:t>
        <a:bodyPr/>
        <a:lstStyle/>
        <a:p>
          <a:endParaRPr lang="en-ZA"/>
        </a:p>
      </dgm:t>
    </dgm:pt>
    <dgm:pt modelId="{9EE63075-7572-4748-9DB2-8D549F4289A3}" type="sibTrans" cxnId="{4684CD79-B09A-446E-ACF6-E6729D1B6AAC}">
      <dgm:prSet/>
      <dgm:spPr/>
      <dgm:t>
        <a:bodyPr/>
        <a:lstStyle/>
        <a:p>
          <a:endParaRPr lang="en-ZA"/>
        </a:p>
      </dgm:t>
    </dgm:pt>
    <dgm:pt modelId="{F109190E-EC60-4C6D-A218-F38A3DC0A267}">
      <dgm:prSet/>
      <dgm:spPr>
        <a:ln>
          <a:solidFill>
            <a:srgbClr val="C00000"/>
          </a:solidFill>
        </a:ln>
      </dgm:spPr>
      <dgm:t>
        <a:bodyPr/>
        <a:lstStyle/>
        <a:p>
          <a:r>
            <a:rPr lang="en-US" dirty="0" smtClean="0">
              <a:latin typeface="Bahnschrift" panose="020B0502040204020203" pitchFamily="34" charset="0"/>
            </a:rPr>
            <a:t>Unpaid electricity bill</a:t>
          </a:r>
          <a:endParaRPr lang="en-US" dirty="0">
            <a:latin typeface="Bahnschrift" panose="020B0502040204020203" pitchFamily="34" charset="0"/>
          </a:endParaRPr>
        </a:p>
      </dgm:t>
    </dgm:pt>
    <dgm:pt modelId="{D17CD840-CF34-46B1-91F8-2D234482869A}" type="parTrans" cxnId="{62F88B03-D480-4FBD-897A-6B07DA5748AE}">
      <dgm:prSet/>
      <dgm:spPr/>
      <dgm:t>
        <a:bodyPr/>
        <a:lstStyle/>
        <a:p>
          <a:endParaRPr lang="en-ZA"/>
        </a:p>
      </dgm:t>
    </dgm:pt>
    <dgm:pt modelId="{701F3FF5-5F5A-4941-AD74-E708932A6340}" type="sibTrans" cxnId="{62F88B03-D480-4FBD-897A-6B07DA5748AE}">
      <dgm:prSet/>
      <dgm:spPr/>
      <dgm:t>
        <a:bodyPr/>
        <a:lstStyle/>
        <a:p>
          <a:endParaRPr lang="en-ZA"/>
        </a:p>
      </dgm:t>
    </dgm:pt>
    <dgm:pt modelId="{7D4D3D5A-1E64-46FD-8088-D2F84F232C56}">
      <dgm:prSet phldrT="[Text]"/>
      <dgm:spPr>
        <a:ln>
          <a:solidFill>
            <a:srgbClr val="C00000"/>
          </a:solidFill>
        </a:ln>
      </dgm:spPr>
      <dgm:t>
        <a:bodyPr/>
        <a:lstStyle/>
        <a:p>
          <a:r>
            <a:rPr lang="en-US" dirty="0" smtClean="0">
              <a:latin typeface="Bahnschrift" panose="020B0502040204020203" pitchFamily="34" charset="0"/>
            </a:rPr>
            <a:t>Car loan</a:t>
          </a:r>
          <a:endParaRPr lang="en-ZA" dirty="0">
            <a:latin typeface="Bahnschrift" panose="020B0502040204020203" pitchFamily="34" charset="0"/>
          </a:endParaRPr>
        </a:p>
      </dgm:t>
    </dgm:pt>
    <dgm:pt modelId="{173F793C-678F-41AC-AAAD-B5F41CA014EE}" type="parTrans" cxnId="{EDBAA8A9-A53B-44E4-A89B-082879F4BD44}">
      <dgm:prSet/>
      <dgm:spPr/>
      <dgm:t>
        <a:bodyPr/>
        <a:lstStyle/>
        <a:p>
          <a:endParaRPr lang="en-US"/>
        </a:p>
      </dgm:t>
    </dgm:pt>
    <dgm:pt modelId="{A2B110BE-9A53-4FF2-8BBE-BD2C731F594D}" type="sibTrans" cxnId="{EDBAA8A9-A53B-44E4-A89B-082879F4BD44}">
      <dgm:prSet/>
      <dgm:spPr/>
      <dgm:t>
        <a:bodyPr/>
        <a:lstStyle/>
        <a:p>
          <a:endParaRPr lang="en-US"/>
        </a:p>
      </dgm:t>
    </dgm:pt>
    <dgm:pt modelId="{6A7F3B63-F604-4F30-8917-8B6156DBB50B}" type="pres">
      <dgm:prSet presAssocID="{C4EE6E72-904A-4F4C-A60D-540C526F6830}" presName="linearFlow" presStyleCnt="0">
        <dgm:presLayoutVars>
          <dgm:dir/>
          <dgm:animLvl val="lvl"/>
          <dgm:resizeHandles val="exact"/>
        </dgm:presLayoutVars>
      </dgm:prSet>
      <dgm:spPr/>
      <dgm:t>
        <a:bodyPr/>
        <a:lstStyle/>
        <a:p>
          <a:endParaRPr lang="en-ZA"/>
        </a:p>
      </dgm:t>
    </dgm:pt>
    <dgm:pt modelId="{C9A352A2-03E2-4FB6-A660-59B1E33B6834}" type="pres">
      <dgm:prSet presAssocID="{D5D68E68-59BD-4806-8707-2E0C5FFFD64D}" presName="composite" presStyleCnt="0"/>
      <dgm:spPr/>
    </dgm:pt>
    <dgm:pt modelId="{82B82D11-237D-43C2-A656-5AC92FB9A08B}" type="pres">
      <dgm:prSet presAssocID="{D5D68E68-59BD-4806-8707-2E0C5FFFD64D}" presName="parTx" presStyleLbl="node1" presStyleIdx="0" presStyleCnt="3">
        <dgm:presLayoutVars>
          <dgm:chMax val="0"/>
          <dgm:chPref val="0"/>
          <dgm:bulletEnabled val="1"/>
        </dgm:presLayoutVars>
      </dgm:prSet>
      <dgm:spPr/>
      <dgm:t>
        <a:bodyPr/>
        <a:lstStyle/>
        <a:p>
          <a:endParaRPr lang="en-ZA"/>
        </a:p>
      </dgm:t>
    </dgm:pt>
    <dgm:pt modelId="{A856B8FC-5AA3-424F-9055-FC45D1908407}" type="pres">
      <dgm:prSet presAssocID="{D5D68E68-59BD-4806-8707-2E0C5FFFD64D}" presName="parSh" presStyleLbl="node1" presStyleIdx="0" presStyleCnt="3"/>
      <dgm:spPr/>
      <dgm:t>
        <a:bodyPr/>
        <a:lstStyle/>
        <a:p>
          <a:endParaRPr lang="en-ZA"/>
        </a:p>
      </dgm:t>
    </dgm:pt>
    <dgm:pt modelId="{2FEBAD0B-017D-48A0-B033-B0D7AB5F9499}" type="pres">
      <dgm:prSet presAssocID="{D5D68E68-59BD-4806-8707-2E0C5FFFD64D}" presName="desTx" presStyleLbl="fgAcc1" presStyleIdx="0" presStyleCnt="3">
        <dgm:presLayoutVars>
          <dgm:bulletEnabled val="1"/>
        </dgm:presLayoutVars>
      </dgm:prSet>
      <dgm:spPr/>
      <dgm:t>
        <a:bodyPr/>
        <a:lstStyle/>
        <a:p>
          <a:endParaRPr lang="en-ZA"/>
        </a:p>
      </dgm:t>
    </dgm:pt>
    <dgm:pt modelId="{E0E6F8E9-932A-43B9-A593-C4AEB9312C31}" type="pres">
      <dgm:prSet presAssocID="{669BA191-A109-45D2-BA34-4CDA292A5C6A}" presName="sibTrans" presStyleLbl="sibTrans2D1" presStyleIdx="0" presStyleCnt="2" custScaleX="118336" custScaleY="147254"/>
      <dgm:spPr/>
      <dgm:t>
        <a:bodyPr/>
        <a:lstStyle/>
        <a:p>
          <a:endParaRPr lang="en-ZA"/>
        </a:p>
      </dgm:t>
    </dgm:pt>
    <dgm:pt modelId="{06242BDF-EA66-4B15-9BE1-A05002101A2B}" type="pres">
      <dgm:prSet presAssocID="{669BA191-A109-45D2-BA34-4CDA292A5C6A}" presName="connTx" presStyleLbl="sibTrans2D1" presStyleIdx="0" presStyleCnt="2"/>
      <dgm:spPr/>
      <dgm:t>
        <a:bodyPr/>
        <a:lstStyle/>
        <a:p>
          <a:endParaRPr lang="en-ZA"/>
        </a:p>
      </dgm:t>
    </dgm:pt>
    <dgm:pt modelId="{B32E651C-0817-47A0-85D5-802984ADC6F9}" type="pres">
      <dgm:prSet presAssocID="{D560049D-5ADA-4ED0-99BE-0C11C0302B91}" presName="composite" presStyleCnt="0"/>
      <dgm:spPr/>
    </dgm:pt>
    <dgm:pt modelId="{A445D171-D6AA-4004-B901-BE703590EA1C}" type="pres">
      <dgm:prSet presAssocID="{D560049D-5ADA-4ED0-99BE-0C11C0302B91}" presName="parTx" presStyleLbl="node1" presStyleIdx="0" presStyleCnt="3">
        <dgm:presLayoutVars>
          <dgm:chMax val="0"/>
          <dgm:chPref val="0"/>
          <dgm:bulletEnabled val="1"/>
        </dgm:presLayoutVars>
      </dgm:prSet>
      <dgm:spPr/>
      <dgm:t>
        <a:bodyPr/>
        <a:lstStyle/>
        <a:p>
          <a:endParaRPr lang="en-ZA"/>
        </a:p>
      </dgm:t>
    </dgm:pt>
    <dgm:pt modelId="{3519FDFF-C89D-4896-AA8A-D54FF94017F7}" type="pres">
      <dgm:prSet presAssocID="{D560049D-5ADA-4ED0-99BE-0C11C0302B91}" presName="parSh" presStyleLbl="node1" presStyleIdx="1" presStyleCnt="3" custScaleX="114039"/>
      <dgm:spPr/>
      <dgm:t>
        <a:bodyPr/>
        <a:lstStyle/>
        <a:p>
          <a:endParaRPr lang="en-ZA"/>
        </a:p>
      </dgm:t>
    </dgm:pt>
    <dgm:pt modelId="{A41889BB-5386-455D-9BD7-ABD22C46FE8D}" type="pres">
      <dgm:prSet presAssocID="{D560049D-5ADA-4ED0-99BE-0C11C0302B91}" presName="desTx" presStyleLbl="fgAcc1" presStyleIdx="1" presStyleCnt="3">
        <dgm:presLayoutVars>
          <dgm:bulletEnabled val="1"/>
        </dgm:presLayoutVars>
      </dgm:prSet>
      <dgm:spPr/>
      <dgm:t>
        <a:bodyPr/>
        <a:lstStyle/>
        <a:p>
          <a:endParaRPr lang="en-ZA"/>
        </a:p>
      </dgm:t>
    </dgm:pt>
    <dgm:pt modelId="{2EC2D361-C30E-4712-A533-E15B36AEC50C}" type="pres">
      <dgm:prSet presAssocID="{AE995769-CBC1-4FC7-8FCF-A9F90DC7060B}" presName="sibTrans" presStyleLbl="sibTrans2D1" presStyleIdx="1" presStyleCnt="2" custScaleX="168918" custScaleY="151144" custLinFactNeighborX="1704" custLinFactNeighborY="-1244"/>
      <dgm:spPr/>
      <dgm:t>
        <a:bodyPr/>
        <a:lstStyle/>
        <a:p>
          <a:endParaRPr lang="en-ZA"/>
        </a:p>
      </dgm:t>
    </dgm:pt>
    <dgm:pt modelId="{12894F9C-8A95-4139-A4A8-5AFE1BA742D8}" type="pres">
      <dgm:prSet presAssocID="{AE995769-CBC1-4FC7-8FCF-A9F90DC7060B}" presName="connTx" presStyleLbl="sibTrans2D1" presStyleIdx="1" presStyleCnt="2"/>
      <dgm:spPr/>
      <dgm:t>
        <a:bodyPr/>
        <a:lstStyle/>
        <a:p>
          <a:endParaRPr lang="en-ZA"/>
        </a:p>
      </dgm:t>
    </dgm:pt>
    <dgm:pt modelId="{6028FBC4-F877-4128-AA7D-118E418982D1}" type="pres">
      <dgm:prSet presAssocID="{272497AA-D5C7-47CD-9DEF-CCE78439E455}" presName="composite" presStyleCnt="0"/>
      <dgm:spPr/>
    </dgm:pt>
    <dgm:pt modelId="{F7153A7C-36BC-4558-82FE-CE2711E97CD9}" type="pres">
      <dgm:prSet presAssocID="{272497AA-D5C7-47CD-9DEF-CCE78439E455}" presName="parTx" presStyleLbl="node1" presStyleIdx="1" presStyleCnt="3">
        <dgm:presLayoutVars>
          <dgm:chMax val="0"/>
          <dgm:chPref val="0"/>
          <dgm:bulletEnabled val="1"/>
        </dgm:presLayoutVars>
      </dgm:prSet>
      <dgm:spPr/>
      <dgm:t>
        <a:bodyPr/>
        <a:lstStyle/>
        <a:p>
          <a:endParaRPr lang="en-ZA"/>
        </a:p>
      </dgm:t>
    </dgm:pt>
    <dgm:pt modelId="{F3613C0C-5579-4578-8808-7D1E490451FD}" type="pres">
      <dgm:prSet presAssocID="{272497AA-D5C7-47CD-9DEF-CCE78439E455}" presName="parSh" presStyleLbl="node1" presStyleIdx="2" presStyleCnt="3"/>
      <dgm:spPr/>
      <dgm:t>
        <a:bodyPr/>
        <a:lstStyle/>
        <a:p>
          <a:endParaRPr lang="en-ZA"/>
        </a:p>
      </dgm:t>
    </dgm:pt>
    <dgm:pt modelId="{0BAA5DCF-AF37-4FDC-9612-0A256587A76B}" type="pres">
      <dgm:prSet presAssocID="{272497AA-D5C7-47CD-9DEF-CCE78439E455}" presName="desTx" presStyleLbl="fgAcc1" presStyleIdx="2" presStyleCnt="3">
        <dgm:presLayoutVars>
          <dgm:bulletEnabled val="1"/>
        </dgm:presLayoutVars>
      </dgm:prSet>
      <dgm:spPr/>
      <dgm:t>
        <a:bodyPr/>
        <a:lstStyle/>
        <a:p>
          <a:endParaRPr lang="en-ZA"/>
        </a:p>
      </dgm:t>
    </dgm:pt>
  </dgm:ptLst>
  <dgm:cxnLst>
    <dgm:cxn modelId="{63D953C0-AF7B-4F5F-A45D-B8C34FF75482}" type="presOf" srcId="{AA58C198-6CEB-460D-B5FE-FA8C58936768}" destId="{2FEBAD0B-017D-48A0-B033-B0D7AB5F9499}" srcOrd="0" destOrd="2" presId="urn:microsoft.com/office/officeart/2005/8/layout/process3"/>
    <dgm:cxn modelId="{1685752A-DF5C-4ECA-B647-7048344A2096}" type="presOf" srcId="{F109190E-EC60-4C6D-A218-F38A3DC0A267}" destId="{A41889BB-5386-455D-9BD7-ABD22C46FE8D}" srcOrd="0" destOrd="2" presId="urn:microsoft.com/office/officeart/2005/8/layout/process3"/>
    <dgm:cxn modelId="{78CC075A-2D6B-4C41-81A4-D271BAA52109}" type="presOf" srcId="{7D4D3D5A-1E64-46FD-8088-D2F84F232C56}" destId="{A41889BB-5386-455D-9BD7-ABD22C46FE8D}" srcOrd="0" destOrd="1" presId="urn:microsoft.com/office/officeart/2005/8/layout/process3"/>
    <dgm:cxn modelId="{992A30F1-49A3-4240-888F-8BCA2E9E407D}" type="presOf" srcId="{1B31EDD2-16AA-43AC-9AFF-AA4766642551}" destId="{2FEBAD0B-017D-48A0-B033-B0D7AB5F9499}" srcOrd="0" destOrd="1" presId="urn:microsoft.com/office/officeart/2005/8/layout/process3"/>
    <dgm:cxn modelId="{ADD2D3A3-DE88-432B-9FAF-B2F4184BEF76}" type="presOf" srcId="{C4EE6E72-904A-4F4C-A60D-540C526F6830}" destId="{6A7F3B63-F604-4F30-8917-8B6156DBB50B}" srcOrd="0" destOrd="0" presId="urn:microsoft.com/office/officeart/2005/8/layout/process3"/>
    <dgm:cxn modelId="{E528B84F-96C8-429E-B00E-C4DAEEBDF8D8}" type="presOf" srcId="{AE995769-CBC1-4FC7-8FCF-A9F90DC7060B}" destId="{2EC2D361-C30E-4712-A533-E15B36AEC50C}" srcOrd="0" destOrd="0" presId="urn:microsoft.com/office/officeart/2005/8/layout/process3"/>
    <dgm:cxn modelId="{765ADD5B-8E60-40F2-8B13-9EC456926B13}" type="presOf" srcId="{272497AA-D5C7-47CD-9DEF-CCE78439E455}" destId="{F3613C0C-5579-4578-8808-7D1E490451FD}" srcOrd="1" destOrd="0" presId="urn:microsoft.com/office/officeart/2005/8/layout/process3"/>
    <dgm:cxn modelId="{737CDADF-53A1-4CF6-9F0E-BF80193CC537}" srcId="{D560049D-5ADA-4ED0-99BE-0C11C0302B91}" destId="{DDE807B4-3FEE-48B4-90ED-07B45AF7D261}" srcOrd="0" destOrd="0" parTransId="{9617DEC7-FCAA-4BA0-A086-8AF205D88D6F}" sibTransId="{A506B5AD-FAF9-4A17-AA50-6E8FDBEAF72E}"/>
    <dgm:cxn modelId="{CE04181A-A830-4F12-A035-3F27409BEF00}" type="presOf" srcId="{75E5E966-E734-4094-9C2F-4A370206E777}" destId="{2FEBAD0B-017D-48A0-B033-B0D7AB5F9499}" srcOrd="0" destOrd="3" presId="urn:microsoft.com/office/officeart/2005/8/layout/process3"/>
    <dgm:cxn modelId="{4BB2127B-81DE-47DE-8C2E-8B0D517171F9}" type="presOf" srcId="{669BA191-A109-45D2-BA34-4CDA292A5C6A}" destId="{E0E6F8E9-932A-43B9-A593-C4AEB9312C31}" srcOrd="0" destOrd="0" presId="urn:microsoft.com/office/officeart/2005/8/layout/process3"/>
    <dgm:cxn modelId="{9AE15B01-066F-4E0D-AA4D-60DF0F757EE6}" type="presOf" srcId="{700F8037-C69A-4513-B6A0-FDC7ABF5D303}" destId="{2FEBAD0B-017D-48A0-B033-B0D7AB5F9499}" srcOrd="0" destOrd="0" presId="urn:microsoft.com/office/officeart/2005/8/layout/process3"/>
    <dgm:cxn modelId="{A6AB23F4-A8F7-4F91-9954-C85D1E5C5D71}" type="presOf" srcId="{DDE807B4-3FEE-48B4-90ED-07B45AF7D261}" destId="{A41889BB-5386-455D-9BD7-ABD22C46FE8D}" srcOrd="0" destOrd="0" presId="urn:microsoft.com/office/officeart/2005/8/layout/process3"/>
    <dgm:cxn modelId="{F2D0716E-D8B4-4393-BB8A-3D61D95FDB5D}" srcId="{D5D68E68-59BD-4806-8707-2E0C5FFFD64D}" destId="{700F8037-C69A-4513-B6A0-FDC7ABF5D303}" srcOrd="0" destOrd="0" parTransId="{2452AB9E-5CB7-4EE0-8F92-5F3590A5915C}" sibTransId="{3E3CDA0B-DDEB-407A-B467-E590A81E23FC}"/>
    <dgm:cxn modelId="{F5045C1F-68BA-471D-83EF-88285A4E1580}" type="presOf" srcId="{AE995769-CBC1-4FC7-8FCF-A9F90DC7060B}" destId="{12894F9C-8A95-4139-A4A8-5AFE1BA742D8}" srcOrd="1" destOrd="0" presId="urn:microsoft.com/office/officeart/2005/8/layout/process3"/>
    <dgm:cxn modelId="{1F5C350C-5DBB-4B98-8D95-66378A5CD0FC}" srcId="{D5D68E68-59BD-4806-8707-2E0C5FFFD64D}" destId="{AA58C198-6CEB-460D-B5FE-FA8C58936768}" srcOrd="2" destOrd="0" parTransId="{6D1D86A7-C34F-4A4E-BD89-5F4F6E3D78DA}" sibTransId="{80224C63-EE41-48B9-B70E-EE8A90FB61C0}"/>
    <dgm:cxn modelId="{B9D489B0-D3CF-4957-A561-6C5DDE8C9192}" type="presOf" srcId="{D560049D-5ADA-4ED0-99BE-0C11C0302B91}" destId="{A445D171-D6AA-4004-B901-BE703590EA1C}" srcOrd="0" destOrd="0" presId="urn:microsoft.com/office/officeart/2005/8/layout/process3"/>
    <dgm:cxn modelId="{EDBAA8A9-A53B-44E4-A89B-082879F4BD44}" srcId="{D560049D-5ADA-4ED0-99BE-0C11C0302B91}" destId="{7D4D3D5A-1E64-46FD-8088-D2F84F232C56}" srcOrd="1" destOrd="0" parTransId="{173F793C-678F-41AC-AAAD-B5F41CA014EE}" sibTransId="{A2B110BE-9A53-4FF2-8BBE-BD2C731F594D}"/>
    <dgm:cxn modelId="{9B594AAB-6E19-402B-9513-EA7024CCC130}" type="presOf" srcId="{C669056A-1395-4ADF-AA5E-2C8729533277}" destId="{0BAA5DCF-AF37-4FDC-9612-0A256587A76B}" srcOrd="0" destOrd="0" presId="urn:microsoft.com/office/officeart/2005/8/layout/process3"/>
    <dgm:cxn modelId="{4684CD79-B09A-446E-ACF6-E6729D1B6AAC}" srcId="{D5D68E68-59BD-4806-8707-2E0C5FFFD64D}" destId="{75E5E966-E734-4094-9C2F-4A370206E777}" srcOrd="3" destOrd="0" parTransId="{C6CCA284-7FD2-44AE-9B69-53B432E604B8}" sibTransId="{9EE63075-7572-4748-9DB2-8D549F4289A3}"/>
    <dgm:cxn modelId="{7C4BDFDC-E817-43AF-9541-B815B95ED224}" srcId="{C4EE6E72-904A-4F4C-A60D-540C526F6830}" destId="{D5D68E68-59BD-4806-8707-2E0C5FFFD64D}" srcOrd="0" destOrd="0" parTransId="{95B0382F-A676-4D7B-8D8E-B7D5E2FD24CD}" sibTransId="{669BA191-A109-45D2-BA34-4CDA292A5C6A}"/>
    <dgm:cxn modelId="{42582456-94A9-44E8-B0D8-02604C61B9EB}" srcId="{272497AA-D5C7-47CD-9DEF-CCE78439E455}" destId="{C669056A-1395-4ADF-AA5E-2C8729533277}" srcOrd="0" destOrd="0" parTransId="{79137D6D-37AB-4E23-98D7-EF4DA6372E3F}" sibTransId="{CDA1104F-6A09-436B-B42E-5EADF99C1D05}"/>
    <dgm:cxn modelId="{E8F08905-3775-44CB-9C2E-CDCA24C658ED}" srcId="{C4EE6E72-904A-4F4C-A60D-540C526F6830}" destId="{272497AA-D5C7-47CD-9DEF-CCE78439E455}" srcOrd="2" destOrd="0" parTransId="{37653181-3905-4FA1-B214-DDBF797B2613}" sibTransId="{0793EE9B-B4BE-4C01-9DFE-F73A16E68031}"/>
    <dgm:cxn modelId="{74A71671-8D53-4371-ADC2-C8961BE0D234}" type="presOf" srcId="{D5D68E68-59BD-4806-8707-2E0C5FFFD64D}" destId="{82B82D11-237D-43C2-A656-5AC92FB9A08B}" srcOrd="0" destOrd="0" presId="urn:microsoft.com/office/officeart/2005/8/layout/process3"/>
    <dgm:cxn modelId="{CF4467F1-F584-4837-95D8-89B5EC3217DD}" type="presOf" srcId="{272497AA-D5C7-47CD-9DEF-CCE78439E455}" destId="{F7153A7C-36BC-4558-82FE-CE2711E97CD9}" srcOrd="0" destOrd="0" presId="urn:microsoft.com/office/officeart/2005/8/layout/process3"/>
    <dgm:cxn modelId="{62F88B03-D480-4FBD-897A-6B07DA5748AE}" srcId="{D560049D-5ADA-4ED0-99BE-0C11C0302B91}" destId="{F109190E-EC60-4C6D-A218-F38A3DC0A267}" srcOrd="2" destOrd="0" parTransId="{D17CD840-CF34-46B1-91F8-2D234482869A}" sibTransId="{701F3FF5-5F5A-4941-AD74-E708932A6340}"/>
    <dgm:cxn modelId="{DA5ED841-B6AE-4514-9831-6CB99F9620DD}" srcId="{C4EE6E72-904A-4F4C-A60D-540C526F6830}" destId="{D560049D-5ADA-4ED0-99BE-0C11C0302B91}" srcOrd="1" destOrd="0" parTransId="{3FA77AF6-8F88-4C71-8A44-4F70B7E24929}" sibTransId="{AE995769-CBC1-4FC7-8FCF-A9F90DC7060B}"/>
    <dgm:cxn modelId="{7ED649C2-B275-4EA6-A987-1AF7A8AD3803}" type="presOf" srcId="{669BA191-A109-45D2-BA34-4CDA292A5C6A}" destId="{06242BDF-EA66-4B15-9BE1-A05002101A2B}" srcOrd="1" destOrd="0" presId="urn:microsoft.com/office/officeart/2005/8/layout/process3"/>
    <dgm:cxn modelId="{0A28B376-F88A-42B6-9DED-66CB19629E83}" type="presOf" srcId="{D5D68E68-59BD-4806-8707-2E0C5FFFD64D}" destId="{A856B8FC-5AA3-424F-9055-FC45D1908407}" srcOrd="1" destOrd="0" presId="urn:microsoft.com/office/officeart/2005/8/layout/process3"/>
    <dgm:cxn modelId="{74C2F1D7-2B9F-46BA-8793-0C8E830960CE}" type="presOf" srcId="{D560049D-5ADA-4ED0-99BE-0C11C0302B91}" destId="{3519FDFF-C89D-4896-AA8A-D54FF94017F7}" srcOrd="1" destOrd="0" presId="urn:microsoft.com/office/officeart/2005/8/layout/process3"/>
    <dgm:cxn modelId="{7C519473-B3BE-4A7F-9269-965AF54DFD16}" srcId="{D5D68E68-59BD-4806-8707-2E0C5FFFD64D}" destId="{1B31EDD2-16AA-43AC-9AFF-AA4766642551}" srcOrd="1" destOrd="0" parTransId="{198DD67F-F4EF-47F0-8D0A-F4B58A0DF8F0}" sibTransId="{F1273911-3302-4D19-A6BE-A555AD1A8291}"/>
    <dgm:cxn modelId="{2D4756E4-8ADA-41AB-8306-5A406E350536}" type="presParOf" srcId="{6A7F3B63-F604-4F30-8917-8B6156DBB50B}" destId="{C9A352A2-03E2-4FB6-A660-59B1E33B6834}" srcOrd="0" destOrd="0" presId="urn:microsoft.com/office/officeart/2005/8/layout/process3"/>
    <dgm:cxn modelId="{44497ABB-470E-4836-8577-D395245B4210}" type="presParOf" srcId="{C9A352A2-03E2-4FB6-A660-59B1E33B6834}" destId="{82B82D11-237D-43C2-A656-5AC92FB9A08B}" srcOrd="0" destOrd="0" presId="urn:microsoft.com/office/officeart/2005/8/layout/process3"/>
    <dgm:cxn modelId="{D81FAF0B-17BF-41D5-A5A7-FE8369113A57}" type="presParOf" srcId="{C9A352A2-03E2-4FB6-A660-59B1E33B6834}" destId="{A856B8FC-5AA3-424F-9055-FC45D1908407}" srcOrd="1" destOrd="0" presId="urn:microsoft.com/office/officeart/2005/8/layout/process3"/>
    <dgm:cxn modelId="{D5A49A05-621A-4631-B1E6-0BEFE2A9292F}" type="presParOf" srcId="{C9A352A2-03E2-4FB6-A660-59B1E33B6834}" destId="{2FEBAD0B-017D-48A0-B033-B0D7AB5F9499}" srcOrd="2" destOrd="0" presId="urn:microsoft.com/office/officeart/2005/8/layout/process3"/>
    <dgm:cxn modelId="{597B455A-205C-4123-9267-B4D0FFF10FDE}" type="presParOf" srcId="{6A7F3B63-F604-4F30-8917-8B6156DBB50B}" destId="{E0E6F8E9-932A-43B9-A593-C4AEB9312C31}" srcOrd="1" destOrd="0" presId="urn:microsoft.com/office/officeart/2005/8/layout/process3"/>
    <dgm:cxn modelId="{531E11CF-FB59-44A6-B821-4C911E38BB77}" type="presParOf" srcId="{E0E6F8E9-932A-43B9-A593-C4AEB9312C31}" destId="{06242BDF-EA66-4B15-9BE1-A05002101A2B}" srcOrd="0" destOrd="0" presId="urn:microsoft.com/office/officeart/2005/8/layout/process3"/>
    <dgm:cxn modelId="{59D8B847-190C-41CB-AF3E-150C9F8C1433}" type="presParOf" srcId="{6A7F3B63-F604-4F30-8917-8B6156DBB50B}" destId="{B32E651C-0817-47A0-85D5-802984ADC6F9}" srcOrd="2" destOrd="0" presId="urn:microsoft.com/office/officeart/2005/8/layout/process3"/>
    <dgm:cxn modelId="{88C7F904-72C4-4699-BD75-1DA723B87DAA}" type="presParOf" srcId="{B32E651C-0817-47A0-85D5-802984ADC6F9}" destId="{A445D171-D6AA-4004-B901-BE703590EA1C}" srcOrd="0" destOrd="0" presId="urn:microsoft.com/office/officeart/2005/8/layout/process3"/>
    <dgm:cxn modelId="{25372D7B-F2B0-4FA8-9600-2F6CC201593B}" type="presParOf" srcId="{B32E651C-0817-47A0-85D5-802984ADC6F9}" destId="{3519FDFF-C89D-4896-AA8A-D54FF94017F7}" srcOrd="1" destOrd="0" presId="urn:microsoft.com/office/officeart/2005/8/layout/process3"/>
    <dgm:cxn modelId="{3FAF0806-2F6A-4E7A-823A-E7CE15366883}" type="presParOf" srcId="{B32E651C-0817-47A0-85D5-802984ADC6F9}" destId="{A41889BB-5386-455D-9BD7-ABD22C46FE8D}" srcOrd="2" destOrd="0" presId="urn:microsoft.com/office/officeart/2005/8/layout/process3"/>
    <dgm:cxn modelId="{EBF2797C-5297-4570-932F-C9614782A2AA}" type="presParOf" srcId="{6A7F3B63-F604-4F30-8917-8B6156DBB50B}" destId="{2EC2D361-C30E-4712-A533-E15B36AEC50C}" srcOrd="3" destOrd="0" presId="urn:microsoft.com/office/officeart/2005/8/layout/process3"/>
    <dgm:cxn modelId="{406D0349-C450-452B-BFA3-573A1F011233}" type="presParOf" srcId="{2EC2D361-C30E-4712-A533-E15B36AEC50C}" destId="{12894F9C-8A95-4139-A4A8-5AFE1BA742D8}" srcOrd="0" destOrd="0" presId="urn:microsoft.com/office/officeart/2005/8/layout/process3"/>
    <dgm:cxn modelId="{5C397044-523F-40FC-B190-9A5F8827B969}" type="presParOf" srcId="{6A7F3B63-F604-4F30-8917-8B6156DBB50B}" destId="{6028FBC4-F877-4128-AA7D-118E418982D1}" srcOrd="4" destOrd="0" presId="urn:microsoft.com/office/officeart/2005/8/layout/process3"/>
    <dgm:cxn modelId="{65C0AF76-4F75-48BC-99FB-6FE323B1D9F1}" type="presParOf" srcId="{6028FBC4-F877-4128-AA7D-118E418982D1}" destId="{F7153A7C-36BC-4558-82FE-CE2711E97CD9}" srcOrd="0" destOrd="0" presId="urn:microsoft.com/office/officeart/2005/8/layout/process3"/>
    <dgm:cxn modelId="{6C511F27-7A7C-4163-9C54-1B94F0FA54CC}" type="presParOf" srcId="{6028FBC4-F877-4128-AA7D-118E418982D1}" destId="{F3613C0C-5579-4578-8808-7D1E490451FD}" srcOrd="1" destOrd="0" presId="urn:microsoft.com/office/officeart/2005/8/layout/process3"/>
    <dgm:cxn modelId="{C10CB455-2440-442F-8749-7AC0DCFCDB88}" type="presParOf" srcId="{6028FBC4-F877-4128-AA7D-118E418982D1}" destId="{0BAA5DCF-AF37-4FDC-9612-0A256587A76B}"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4160828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88557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209571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5D415-9E27-44AE-B99B-C65A56EDAD54}" type="datetimeFigureOut">
              <a:rPr lang="en-US" smtClean="0"/>
              <a:t>2023-04-04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211178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35D415-9E27-44AE-B99B-C65A56EDAD54}" type="datetimeFigureOut">
              <a:rPr lang="en-US" smtClean="0"/>
              <a:t>2023-04-04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91170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35D415-9E27-44AE-B99B-C65A56EDAD54}" type="datetimeFigureOut">
              <a:rPr lang="en-US" smtClean="0"/>
              <a:t>2023-04-04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3687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35D415-9E27-44AE-B99B-C65A56EDAD54}" type="datetimeFigureOut">
              <a:rPr lang="en-US" smtClean="0"/>
              <a:t>2023-04-04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403073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35D415-9E27-44AE-B99B-C65A56EDAD54}" type="datetimeFigureOut">
              <a:rPr lang="en-US" smtClean="0"/>
              <a:t>2023-04-04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402131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5D415-9E27-44AE-B99B-C65A56EDAD54}" type="datetimeFigureOut">
              <a:rPr lang="en-US" smtClean="0"/>
              <a:t>2023-04-04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23281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5D415-9E27-44AE-B99B-C65A56EDAD54}" type="datetimeFigureOut">
              <a:rPr lang="en-US" smtClean="0"/>
              <a:t>2023-04-04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159641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5D415-9E27-44AE-B99B-C65A56EDAD54}" type="datetimeFigureOut">
              <a:rPr lang="en-US" smtClean="0"/>
              <a:t>2023-04-04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A061B0-5FD0-4564-AB6E-5DA72C1094D0}" type="slidenum">
              <a:rPr lang="en-US" smtClean="0"/>
              <a:t>‹#›</a:t>
            </a:fld>
            <a:endParaRPr lang="en-US"/>
          </a:p>
        </p:txBody>
      </p:sp>
    </p:spTree>
    <p:extLst>
      <p:ext uri="{BB962C8B-B14F-4D97-AF65-F5344CB8AC3E}">
        <p14:creationId xmlns:p14="http://schemas.microsoft.com/office/powerpoint/2010/main" val="21032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5D415-9E27-44AE-B99B-C65A56EDAD54}" type="datetimeFigureOut">
              <a:rPr lang="en-US" smtClean="0"/>
              <a:t>2023-04-04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061B0-5FD0-4564-AB6E-5DA72C1094D0}" type="slidenum">
              <a:rPr lang="en-US" smtClean="0"/>
              <a:t>‹#›</a:t>
            </a:fld>
            <a:endParaRPr lang="en-US"/>
          </a:p>
        </p:txBody>
      </p:sp>
    </p:spTree>
    <p:extLst>
      <p:ext uri="{BB962C8B-B14F-4D97-AF65-F5344CB8AC3E}">
        <p14:creationId xmlns:p14="http://schemas.microsoft.com/office/powerpoint/2010/main" val="236822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2.xlsx"/><Relationship Id="rId5" Type="http://schemas.openxmlformats.org/officeDocument/2006/relationships/image" Target="../media/image12.emf"/><Relationship Id="rId4" Type="http://schemas.openxmlformats.org/officeDocument/2006/relationships/package" Target="../embeddings/Microsoft_Excel_Worksheet1.xlsx"/></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6.emf"/><Relationship Id="rId4" Type="http://schemas.openxmlformats.org/officeDocument/2006/relationships/package" Target="../embeddings/Microsoft_Excel_Worksheet3.xlsx"/></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package" Target="../embeddings/Microsoft_Excel_Worksheet4.xlsx"/></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4"/>
          <p:cNvSpPr txBox="1">
            <a:spLocks noGrp="1"/>
          </p:cNvSpPr>
          <p:nvPr>
            <p:ph type="title"/>
          </p:nvPr>
        </p:nvSpPr>
        <p:spPr>
          <a:xfrm>
            <a:off x="867398" y="1833005"/>
            <a:ext cx="10515600" cy="1615827"/>
          </a:xfrm>
          <a:prstGeom prst="rect">
            <a:avLst/>
          </a:prstGeom>
          <a:noFill/>
        </p:spPr>
        <p:txBody>
          <a:bodyPr wrap="square" rtlCol="0">
            <a:spAutoFit/>
          </a:bodyPr>
          <a:lstStyle/>
          <a:p>
            <a:pPr algn="l"/>
            <a:r>
              <a:rPr lang="en-US" sz="11000" b="1" dirty="0" smtClean="0">
                <a:latin typeface="Bahnschrift Light" panose="020B0502040204020203" pitchFamily="34" charset="0"/>
              </a:rPr>
              <a:t>WELCOME</a:t>
            </a:r>
            <a:endParaRPr lang="en-ZA" sz="11000" b="1" dirty="0">
              <a:solidFill>
                <a:schemeClr val="tx1">
                  <a:lumMod val="75000"/>
                  <a:lumOff val="25000"/>
                </a:schemeClr>
              </a:solidFill>
              <a:latin typeface="Bahnschrift SemiLight" panose="020B0502040204020203" pitchFamily="34" charset="0"/>
            </a:endParaRPr>
          </a:p>
        </p:txBody>
      </p:sp>
      <p:sp>
        <p:nvSpPr>
          <p:cNvPr id="21" name="Rectangle 20"/>
          <p:cNvSpPr/>
          <p:nvPr/>
        </p:nvSpPr>
        <p:spPr>
          <a:xfrm>
            <a:off x="2245409" y="3438637"/>
            <a:ext cx="8676116" cy="1569660"/>
          </a:xfrm>
          <a:prstGeom prst="rect">
            <a:avLst/>
          </a:prstGeom>
        </p:spPr>
        <p:txBody>
          <a:bodyPr wrap="square">
            <a:spAutoFit/>
          </a:bodyP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We are waiting a few minutes for more individuals to join.  We will start promptly at 09:10</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a:t>
            </a:r>
            <a:endParaRPr lang="en-US" sz="3200" dirty="0"/>
          </a:p>
        </p:txBody>
      </p:sp>
      <p:sp>
        <p:nvSpPr>
          <p:cNvPr id="22" name="Subtitle 2"/>
          <p:cNvSpPr txBox="1">
            <a:spLocks/>
          </p:cNvSpPr>
          <p:nvPr/>
        </p:nvSpPr>
        <p:spPr>
          <a:xfrm>
            <a:off x="4563454" y="6351987"/>
            <a:ext cx="6819544" cy="50601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South Africa Works </a:t>
            </a:r>
            <a:r>
              <a:rPr lang="en-US" sz="1400"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because of </a:t>
            </a: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Public Works</a:t>
            </a:r>
            <a:endParaRPr lang="en-US" b="1" dirty="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endParaRPr>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792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76938" y="4986597"/>
            <a:ext cx="3689506" cy="1871403"/>
          </a:xfrm>
          <a:prstGeom prst="rect">
            <a:avLst/>
          </a:prstGeom>
        </p:spPr>
      </p:pic>
      <p:sp>
        <p:nvSpPr>
          <p:cNvPr id="19" name="Rectangle 18"/>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MUNICIPAL SERVICES- </a:t>
            </a:r>
            <a:r>
              <a:rPr lang="en-US" sz="3600" dirty="0">
                <a:solidFill>
                  <a:schemeClr val="tx1"/>
                </a:solidFill>
                <a:latin typeface="Bahnschrift" panose="020B0502040204020203" pitchFamily="34" charset="0"/>
                <a:cs typeface="Segoe UI" panose="020B0502040204020203" pitchFamily="34" charset="0"/>
              </a:rPr>
              <a:t>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9062324" y="5759865"/>
            <a:ext cx="1956855" cy="786198"/>
          </a:xfrm>
          <a:prstGeom prst="rect">
            <a:avLst/>
          </a:prstGeom>
        </p:spPr>
      </p:pic>
      <p:sp>
        <p:nvSpPr>
          <p:cNvPr id="18" name="TextBox 17"/>
          <p:cNvSpPr txBox="1"/>
          <p:nvPr/>
        </p:nvSpPr>
        <p:spPr>
          <a:xfrm>
            <a:off x="864250" y="1091134"/>
            <a:ext cx="10429775" cy="4801314"/>
          </a:xfrm>
          <a:prstGeom prst="rect">
            <a:avLst/>
          </a:prstGeom>
          <a:noFill/>
        </p:spPr>
        <p:txBody>
          <a:bodyPr wrap="square" rtlCol="0">
            <a:spAutoFit/>
          </a:bodyPr>
          <a:lstStyle/>
          <a:p>
            <a:pPr algn="just"/>
            <a:r>
              <a:rPr lang="en-GB" dirty="0" smtClean="0">
                <a:solidFill>
                  <a:schemeClr val="accent6">
                    <a:lumMod val="50000"/>
                  </a:schemeClr>
                </a:solidFill>
                <a:latin typeface="Bahnschrift" panose="020B0502040204020203" pitchFamily="34" charset="0"/>
              </a:rPr>
              <a:t>I have a friend, Khaya – who has a full-time job as a an engineer, but over the past few years she has not actively managed her financial habits, and although she has a decent-earning job, she has not yet been able to start travelling the world which has been a lifelong dream of hers.</a:t>
            </a:r>
          </a:p>
          <a:p>
            <a:endParaRPr lang="en-GB" dirty="0" smtClean="0">
              <a:solidFill>
                <a:schemeClr val="accent6">
                  <a:lumMod val="50000"/>
                </a:schemeClr>
              </a:solidFill>
              <a:latin typeface="Bahnschrift" panose="020B0502040204020203" pitchFamily="34" charset="0"/>
            </a:endParaRPr>
          </a:p>
          <a:p>
            <a:pPr algn="just"/>
            <a:r>
              <a:rPr lang="en-GB" dirty="0" smtClean="0">
                <a:solidFill>
                  <a:schemeClr val="accent6">
                    <a:lumMod val="50000"/>
                  </a:schemeClr>
                </a:solidFill>
                <a:latin typeface="Bahnschrift" panose="020B0502040204020203" pitchFamily="34" charset="0"/>
              </a:rPr>
              <a:t>Khaya asked me to assist her in co</a:t>
            </a:r>
            <a:r>
              <a:rPr lang="en-US" dirty="0" smtClean="0">
                <a:solidFill>
                  <a:schemeClr val="accent6">
                    <a:lumMod val="50000"/>
                  </a:schemeClr>
                </a:solidFill>
                <a:latin typeface="Bahnschrift" panose="020B0502040204020203" pitchFamily="34" charset="0"/>
              </a:rPr>
              <a:t>mpiling a of AFS for her own personal financial use as she does not have a background or experience in financial reporting and she is of the opinion that this type of analysis would greatly assist her in getting control of her finances and to be able to track her progress of reaching her dreams of becoming a globetrotter.   </a:t>
            </a:r>
          </a:p>
          <a:p>
            <a:endParaRPr lang="en-US" dirty="0" smtClean="0">
              <a:solidFill>
                <a:schemeClr val="accent6">
                  <a:lumMod val="50000"/>
                </a:schemeClr>
              </a:solidFill>
              <a:latin typeface="Bahnschrift" panose="020B0502040204020203" pitchFamily="34" charset="0"/>
            </a:endParaRPr>
          </a:p>
          <a:p>
            <a:pPr algn="just"/>
            <a:r>
              <a:rPr lang="en-US" dirty="0" smtClean="0">
                <a:solidFill>
                  <a:schemeClr val="accent6">
                    <a:lumMod val="50000"/>
                  </a:schemeClr>
                </a:solidFill>
                <a:latin typeface="Bahnschrift" panose="020B0502040204020203" pitchFamily="34" charset="0"/>
              </a:rPr>
              <a:t>Very eager to assist my friend with such a bold step in improving their quality of life, I suggested we start off with the Statement of Financial Position (Balance Sheet) and look for the information we need to compile it.</a:t>
            </a:r>
          </a:p>
          <a:p>
            <a:endParaRPr lang="en-US" dirty="0" smtClean="0">
              <a:solidFill>
                <a:schemeClr val="accent6">
                  <a:lumMod val="50000"/>
                </a:schemeClr>
              </a:solidFill>
              <a:latin typeface="Bahnschrift" panose="020B0502040204020203" pitchFamily="34" charset="0"/>
            </a:endParaRPr>
          </a:p>
          <a:p>
            <a:r>
              <a:rPr lang="en-US" dirty="0" smtClean="0">
                <a:solidFill>
                  <a:schemeClr val="accent6">
                    <a:lumMod val="50000"/>
                  </a:schemeClr>
                </a:solidFill>
                <a:latin typeface="Bahnschrift" panose="020B0502040204020203" pitchFamily="34" charset="0"/>
              </a:rPr>
              <a:t>The </a:t>
            </a:r>
            <a:r>
              <a:rPr lang="en-US" b="1" u="sng" dirty="0" smtClean="0">
                <a:solidFill>
                  <a:schemeClr val="accent6">
                    <a:lumMod val="50000"/>
                  </a:schemeClr>
                </a:solidFill>
                <a:latin typeface="Bahnschrift" panose="020B0502040204020203" pitchFamily="34" charset="0"/>
              </a:rPr>
              <a:t>Statement of Financial </a:t>
            </a:r>
            <a:r>
              <a:rPr lang="en-US" b="1" u="sng" dirty="0">
                <a:solidFill>
                  <a:schemeClr val="accent6">
                    <a:lumMod val="50000"/>
                  </a:schemeClr>
                </a:solidFill>
                <a:latin typeface="Bahnschrift" panose="020B0502040204020203" pitchFamily="34" charset="0"/>
              </a:rPr>
              <a:t>P</a:t>
            </a:r>
            <a:r>
              <a:rPr lang="en-US" b="1" u="sng" dirty="0" smtClean="0">
                <a:solidFill>
                  <a:schemeClr val="accent6">
                    <a:lumMod val="50000"/>
                  </a:schemeClr>
                </a:solidFill>
                <a:latin typeface="Bahnschrift" panose="020B0502040204020203" pitchFamily="34" charset="0"/>
              </a:rPr>
              <a:t>osition</a:t>
            </a:r>
            <a:r>
              <a:rPr lang="en-US" dirty="0" smtClean="0">
                <a:solidFill>
                  <a:schemeClr val="accent6">
                    <a:lumMod val="50000"/>
                  </a:schemeClr>
                </a:solidFill>
                <a:latin typeface="Bahnschrift" panose="020B0502040204020203" pitchFamily="34" charset="0"/>
              </a:rPr>
              <a:t> is commonly used to assess the position of a business in terms of financial stability and potential risk. A typical statement is likely to include a snapshot of a business's: assets, liabilities and equity (what remains of </a:t>
            </a:r>
            <a:br>
              <a:rPr lang="en-US" dirty="0" smtClean="0">
                <a:solidFill>
                  <a:schemeClr val="accent6">
                    <a:lumMod val="50000"/>
                  </a:schemeClr>
                </a:solidFill>
                <a:latin typeface="Bahnschrift" panose="020B0502040204020203" pitchFamily="34" charset="0"/>
              </a:rPr>
            </a:br>
            <a:r>
              <a:rPr lang="en-US" dirty="0" smtClean="0">
                <a:solidFill>
                  <a:schemeClr val="accent6">
                    <a:lumMod val="50000"/>
                  </a:schemeClr>
                </a:solidFill>
                <a:latin typeface="Bahnschrift" panose="020B0502040204020203" pitchFamily="34" charset="0"/>
              </a:rPr>
              <a:t>assets after deducting liabilities).</a:t>
            </a:r>
            <a:endParaRPr lang="en-US" dirty="0">
              <a:solidFill>
                <a:schemeClr val="accent6">
                  <a:lumMod val="50000"/>
                </a:schemeClr>
              </a:solidFill>
              <a:latin typeface="Bahnschrift" panose="020B0502040204020203" pitchFamily="34" charset="0"/>
            </a:endParaRPr>
          </a:p>
        </p:txBody>
      </p:sp>
    </p:spTree>
    <p:extLst>
      <p:ext uri="{BB962C8B-B14F-4D97-AF65-F5344CB8AC3E}">
        <p14:creationId xmlns:p14="http://schemas.microsoft.com/office/powerpoint/2010/main" val="1768478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MUNICIPAL SERVICES- </a:t>
            </a:r>
            <a:r>
              <a:rPr lang="en-US" sz="3600" dirty="0">
                <a:solidFill>
                  <a:schemeClr val="tx1"/>
                </a:solidFill>
                <a:latin typeface="Bahnschrift" panose="020B0502040204020203" pitchFamily="34" charset="0"/>
                <a:cs typeface="Segoe UI" panose="020B0502040204020203" pitchFamily="34" charset="0"/>
              </a:rPr>
              <a:t>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graphicFrame>
        <p:nvGraphicFramePr>
          <p:cNvPr id="14" name="Diagram 13"/>
          <p:cNvGraphicFramePr/>
          <p:nvPr>
            <p:extLst>
              <p:ext uri="{D42A27DB-BD31-4B8C-83A1-F6EECF244321}">
                <p14:modId xmlns:p14="http://schemas.microsoft.com/office/powerpoint/2010/main" val="3912833577"/>
              </p:ext>
            </p:extLst>
          </p:nvPr>
        </p:nvGraphicFramePr>
        <p:xfrm>
          <a:off x="1489650" y="1439041"/>
          <a:ext cx="9245577" cy="4320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6131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a:t>
            </a:r>
            <a:r>
              <a:rPr lang="en-US" sz="3600" dirty="0">
                <a:solidFill>
                  <a:schemeClr val="tx1"/>
                </a:solidFill>
                <a:latin typeface="Bahnschrift" panose="020B0502040204020203" pitchFamily="34" charset="0"/>
                <a:cs typeface="Segoe UI" panose="020B0502040204020203" pitchFamily="34" charset="0"/>
              </a:rPr>
              <a:t>DAY-TO-DAY MAINTENANCE -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pic>
        <p:nvPicPr>
          <p:cNvPr id="2" name="Picture 1"/>
          <p:cNvPicPr>
            <a:picLocks noChangeAspect="1"/>
          </p:cNvPicPr>
          <p:nvPr/>
        </p:nvPicPr>
        <p:blipFill>
          <a:blip r:embed="rId3"/>
          <a:stretch>
            <a:fillRect/>
          </a:stretch>
        </p:blipFill>
        <p:spPr>
          <a:xfrm>
            <a:off x="1555002" y="1017650"/>
            <a:ext cx="5062892" cy="5423301"/>
          </a:xfrm>
          <a:prstGeom prst="rect">
            <a:avLst/>
          </a:prstGeom>
        </p:spPr>
      </p:pic>
      <p:sp>
        <p:nvSpPr>
          <p:cNvPr id="3" name="Left Arrow 2"/>
          <p:cNvSpPr/>
          <p:nvPr/>
        </p:nvSpPr>
        <p:spPr>
          <a:xfrm>
            <a:off x="6990104" y="5529114"/>
            <a:ext cx="1623701" cy="1016949"/>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Liabilities</a:t>
            </a:r>
            <a:endParaRPr lang="en-US" dirty="0"/>
          </a:p>
        </p:txBody>
      </p:sp>
      <p:sp>
        <p:nvSpPr>
          <p:cNvPr id="20" name="Left Arrow 19"/>
          <p:cNvSpPr/>
          <p:nvPr/>
        </p:nvSpPr>
        <p:spPr>
          <a:xfrm>
            <a:off x="6827267" y="3367041"/>
            <a:ext cx="1623701" cy="1016949"/>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Assets</a:t>
            </a:r>
            <a:endParaRPr lang="en-US" dirty="0"/>
          </a:p>
        </p:txBody>
      </p:sp>
      <p:sp>
        <p:nvSpPr>
          <p:cNvPr id="7" name="Rectangle 6"/>
          <p:cNvSpPr/>
          <p:nvPr/>
        </p:nvSpPr>
        <p:spPr>
          <a:xfrm>
            <a:off x="1615155" y="3768694"/>
            <a:ext cx="4992059" cy="213645"/>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605295" y="2072706"/>
            <a:ext cx="462788" cy="226114"/>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612039" y="3982339"/>
            <a:ext cx="575683" cy="196554"/>
          </a:xfrm>
          <a:prstGeom prst="rect">
            <a:avLst/>
          </a:prstGeom>
          <a:noFill/>
          <a:ln w="57150">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35696" y="5970497"/>
            <a:ext cx="4992059" cy="213645"/>
          </a:xfrm>
          <a:prstGeom prst="rect">
            <a:avLst/>
          </a:prstGeom>
          <a:noFill/>
          <a:ln w="57150">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35696" y="6167051"/>
            <a:ext cx="4992059" cy="213645"/>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737718" y="5838556"/>
            <a:ext cx="1435693" cy="915115"/>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Equity</a:t>
            </a:r>
            <a:endParaRPr lang="en-US" dirty="0"/>
          </a:p>
        </p:txBody>
      </p:sp>
      <p:pic>
        <p:nvPicPr>
          <p:cNvPr id="8" name="Picture 7"/>
          <p:cNvPicPr>
            <a:picLocks noChangeAspect="1"/>
          </p:cNvPicPr>
          <p:nvPr/>
        </p:nvPicPr>
        <p:blipFill>
          <a:blip r:embed="rId4"/>
          <a:stretch>
            <a:fillRect/>
          </a:stretch>
        </p:blipFill>
        <p:spPr>
          <a:xfrm rot="1291241">
            <a:off x="9281366" y="1284444"/>
            <a:ext cx="1844715" cy="2052989"/>
          </a:xfrm>
          <a:prstGeom prst="rect">
            <a:avLst/>
          </a:prstGeom>
        </p:spPr>
      </p:pic>
    </p:spTree>
    <p:extLst>
      <p:ext uri="{BB962C8B-B14F-4D97-AF65-F5344CB8AC3E}">
        <p14:creationId xmlns:p14="http://schemas.microsoft.com/office/powerpoint/2010/main" val="168919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MUNICIPAL SERVICES-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9062324" y="5759865"/>
            <a:ext cx="1956855" cy="786198"/>
          </a:xfrm>
          <a:prstGeom prst="rect">
            <a:avLst/>
          </a:prstGeom>
        </p:spPr>
      </p:pic>
      <p:graphicFrame>
        <p:nvGraphicFramePr>
          <p:cNvPr id="19" name="Object 18"/>
          <p:cNvGraphicFramePr>
            <a:graphicFrameLocks noChangeAspect="1"/>
          </p:cNvGraphicFramePr>
          <p:nvPr>
            <p:extLst>
              <p:ext uri="{D42A27DB-BD31-4B8C-83A1-F6EECF244321}">
                <p14:modId xmlns:p14="http://schemas.microsoft.com/office/powerpoint/2010/main" val="2744922625"/>
              </p:ext>
            </p:extLst>
          </p:nvPr>
        </p:nvGraphicFramePr>
        <p:xfrm>
          <a:off x="2351088" y="1773474"/>
          <a:ext cx="5229225" cy="2613025"/>
        </p:xfrm>
        <a:graphic>
          <a:graphicData uri="http://schemas.openxmlformats.org/presentationml/2006/ole">
            <mc:AlternateContent xmlns:mc="http://schemas.openxmlformats.org/markup-compatibility/2006">
              <mc:Choice xmlns:v="urn:schemas-microsoft-com:vml" Requires="v">
                <p:oleObj spid="_x0000_s4182" name="Worksheet" r:id="rId4" imgW="5006234" imgH="2240327" progId="Excel.Sheet.12">
                  <p:embed/>
                </p:oleObj>
              </mc:Choice>
              <mc:Fallback>
                <p:oleObj name="Worksheet" r:id="rId4" imgW="5006234" imgH="2240327" progId="Excel.Sheet.12">
                  <p:embed/>
                  <p:pic>
                    <p:nvPicPr>
                      <p:cNvPr id="0" name=""/>
                      <p:cNvPicPr/>
                      <p:nvPr/>
                    </p:nvPicPr>
                    <p:blipFill>
                      <a:blip r:embed="rId5"/>
                      <a:stretch>
                        <a:fillRect/>
                      </a:stretch>
                    </p:blipFill>
                    <p:spPr>
                      <a:xfrm>
                        <a:off x="2351088" y="1773474"/>
                        <a:ext cx="5229225" cy="261302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835057394"/>
              </p:ext>
            </p:extLst>
          </p:nvPr>
        </p:nvGraphicFramePr>
        <p:xfrm>
          <a:off x="1813431" y="4718193"/>
          <a:ext cx="6632331" cy="1392049"/>
        </p:xfrm>
        <a:graphic>
          <a:graphicData uri="http://schemas.openxmlformats.org/presentationml/2006/ole">
            <mc:AlternateContent xmlns:mc="http://schemas.openxmlformats.org/markup-compatibility/2006">
              <mc:Choice xmlns:v="urn:schemas-microsoft-com:vml" Requires="v">
                <p:oleObj spid="_x0000_s4183" name="Worksheet" r:id="rId6" imgW="4976037" imgH="1043837" progId="Excel.Sheet.12">
                  <p:embed/>
                </p:oleObj>
              </mc:Choice>
              <mc:Fallback>
                <p:oleObj name="Worksheet" r:id="rId6" imgW="4976037" imgH="1043837" progId="Excel.Sheet.12">
                  <p:embed/>
                  <p:pic>
                    <p:nvPicPr>
                      <p:cNvPr id="0" name=""/>
                      <p:cNvPicPr/>
                      <p:nvPr/>
                    </p:nvPicPr>
                    <p:blipFill>
                      <a:blip r:embed="rId7"/>
                      <a:stretch>
                        <a:fillRect/>
                      </a:stretch>
                    </p:blipFill>
                    <p:spPr>
                      <a:xfrm>
                        <a:off x="1813431" y="4718193"/>
                        <a:ext cx="6632331" cy="1392049"/>
                      </a:xfrm>
                      <a:prstGeom prst="rect">
                        <a:avLst/>
                      </a:prstGeom>
                    </p:spPr>
                  </p:pic>
                </p:oleObj>
              </mc:Fallback>
            </mc:AlternateContent>
          </a:graphicData>
        </a:graphic>
      </p:graphicFrame>
      <p:pic>
        <p:nvPicPr>
          <p:cNvPr id="22" name="Picture 21"/>
          <p:cNvPicPr>
            <a:picLocks noChangeAspect="1"/>
          </p:cNvPicPr>
          <p:nvPr/>
        </p:nvPicPr>
        <p:blipFill>
          <a:blip r:embed="rId8"/>
          <a:stretch>
            <a:fillRect/>
          </a:stretch>
        </p:blipFill>
        <p:spPr>
          <a:xfrm rot="1566959">
            <a:off x="9090576" y="2975168"/>
            <a:ext cx="2125724" cy="1814642"/>
          </a:xfrm>
          <a:prstGeom prst="rect">
            <a:avLst/>
          </a:prstGeom>
        </p:spPr>
      </p:pic>
      <p:sp>
        <p:nvSpPr>
          <p:cNvPr id="18" name="Rectangle 17"/>
          <p:cNvSpPr/>
          <p:nvPr/>
        </p:nvSpPr>
        <p:spPr>
          <a:xfrm>
            <a:off x="694078" y="1079365"/>
            <a:ext cx="10179124" cy="602565"/>
          </a:xfrm>
          <a:prstGeom prst="rect">
            <a:avLst/>
          </a:prstGeom>
          <a:solidFill>
            <a:schemeClr val="tx1">
              <a:lumMod val="75000"/>
              <a:lumOff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Bahnschrift" panose="020B0502040204020203" pitchFamily="34" charset="0"/>
              </a:rPr>
              <a:t>STATEMENT OF FINANCIAL POSITION FOR KHAYA AS AT 31 MARCH </a:t>
            </a:r>
            <a:r>
              <a:rPr lang="en-US" sz="2400" b="1" dirty="0" smtClean="0">
                <a:solidFill>
                  <a:schemeClr val="bg1"/>
                </a:solidFill>
                <a:latin typeface="Bahnschrift" panose="020B0502040204020203" pitchFamily="34" charset="0"/>
              </a:rPr>
              <a:t>2023:</a:t>
            </a:r>
            <a:endParaRPr lang="en-ZA" sz="24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220679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MUNICIPAL SERVICES-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18" name="Rectangle 17"/>
          <p:cNvSpPr/>
          <p:nvPr/>
        </p:nvSpPr>
        <p:spPr>
          <a:xfrm>
            <a:off x="1093545" y="1690007"/>
            <a:ext cx="4213393" cy="1121560"/>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3600" dirty="0">
                <a:latin typeface="Bahnschrift" panose="020B0502040204020203" pitchFamily="34" charset="0"/>
              </a:rPr>
              <a:t>How to calculate a </a:t>
            </a:r>
          </a:p>
          <a:p>
            <a:r>
              <a:rPr lang="en-US" sz="3600" dirty="0">
                <a:latin typeface="Bahnschrift" panose="020B0502040204020203" pitchFamily="34" charset="0"/>
              </a:rPr>
              <a:t>Utilities Accrual:</a:t>
            </a:r>
          </a:p>
        </p:txBody>
      </p:sp>
      <p:sp>
        <p:nvSpPr>
          <p:cNvPr id="25" name="Rectangle 24"/>
          <p:cNvSpPr/>
          <p:nvPr/>
        </p:nvSpPr>
        <p:spPr>
          <a:xfrm>
            <a:off x="1437274" y="3429000"/>
            <a:ext cx="6096000" cy="1384995"/>
          </a:xfrm>
          <a:prstGeom prst="rect">
            <a:avLst/>
          </a:prstGeom>
        </p:spPr>
        <p:txBody>
          <a:bodyPr>
            <a:spAutoFit/>
          </a:bodyPr>
          <a:lstStyle/>
          <a:p>
            <a:pPr marL="285750" indent="-285750">
              <a:buFontTx/>
              <a:buChar char="-"/>
            </a:pPr>
            <a:r>
              <a:rPr lang="en-US" sz="2800" dirty="0">
                <a:latin typeface="Bahnschrift" panose="020B0502040204020203" pitchFamily="34" charset="0"/>
              </a:rPr>
              <a:t>Calculate average daily usage</a:t>
            </a:r>
          </a:p>
          <a:p>
            <a:pPr marL="285750" indent="-285750">
              <a:buFontTx/>
              <a:buChar char="-"/>
            </a:pPr>
            <a:r>
              <a:rPr lang="en-US" sz="2800" dirty="0">
                <a:latin typeface="Bahnschrift" panose="020B0502040204020203" pitchFamily="34" charset="0"/>
              </a:rPr>
              <a:t>Multiply with the amount of days that have not been paid to date</a:t>
            </a:r>
          </a:p>
        </p:txBody>
      </p:sp>
      <p:pic>
        <p:nvPicPr>
          <p:cNvPr id="2" name="Picture 1"/>
          <p:cNvPicPr>
            <a:picLocks noChangeAspect="1"/>
          </p:cNvPicPr>
          <p:nvPr/>
        </p:nvPicPr>
        <p:blipFill>
          <a:blip r:embed="rId3"/>
          <a:stretch>
            <a:fillRect/>
          </a:stretch>
        </p:blipFill>
        <p:spPr>
          <a:xfrm>
            <a:off x="7533273" y="1909900"/>
            <a:ext cx="3365033" cy="2243355"/>
          </a:xfrm>
          <a:prstGeom prst="rect">
            <a:avLst/>
          </a:prstGeom>
        </p:spPr>
      </p:pic>
    </p:spTree>
    <p:extLst>
      <p:ext uri="{BB962C8B-B14F-4D97-AF65-F5344CB8AC3E}">
        <p14:creationId xmlns:p14="http://schemas.microsoft.com/office/powerpoint/2010/main" val="2765396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MUNICIPAL SERVICES-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9062324" y="5759865"/>
            <a:ext cx="1956855" cy="786198"/>
          </a:xfrm>
          <a:prstGeom prst="rect">
            <a:avLst/>
          </a:prstGeom>
        </p:spPr>
      </p:pic>
      <p:sp>
        <p:nvSpPr>
          <p:cNvPr id="19" name="Rectangle 18"/>
          <p:cNvSpPr/>
          <p:nvPr/>
        </p:nvSpPr>
        <p:spPr>
          <a:xfrm>
            <a:off x="884913" y="1536738"/>
            <a:ext cx="6584965" cy="573524"/>
          </a:xfrm>
          <a:prstGeom prst="rect">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latin typeface="Bahnschrift" panose="020B0502040204020203" pitchFamily="34" charset="0"/>
              </a:rPr>
              <a:t>Electricity Accrual – </a:t>
            </a:r>
            <a:r>
              <a:rPr lang="en-US" sz="3200" dirty="0" smtClean="0">
                <a:solidFill>
                  <a:schemeClr val="bg1"/>
                </a:solidFill>
                <a:latin typeface="Bahnschrift" panose="020B0502040204020203" pitchFamily="34" charset="0"/>
              </a:rPr>
              <a:t>Home</a:t>
            </a:r>
            <a:endParaRPr lang="en-ZA" sz="3200" dirty="0">
              <a:solidFill>
                <a:schemeClr val="bg1"/>
              </a:solidFill>
              <a:latin typeface="Bahnschrift" panose="020B0502040204020203"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608567117"/>
              </p:ext>
            </p:extLst>
          </p:nvPr>
        </p:nvGraphicFramePr>
        <p:xfrm>
          <a:off x="1093628" y="2666096"/>
          <a:ext cx="8292711" cy="2931398"/>
        </p:xfrm>
        <a:graphic>
          <a:graphicData uri="http://schemas.openxmlformats.org/presentationml/2006/ole">
            <mc:AlternateContent xmlns:mc="http://schemas.openxmlformats.org/markup-compatibility/2006">
              <mc:Choice xmlns:v="urn:schemas-microsoft-com:vml" Requires="v">
                <p:oleObj spid="_x0000_s5150" name="Worksheet" r:id="rId4" imgW="5776031" imgH="2042049" progId="Excel.Sheet.12">
                  <p:embed/>
                </p:oleObj>
              </mc:Choice>
              <mc:Fallback>
                <p:oleObj name="Worksheet" r:id="rId4" imgW="5776031" imgH="2042049" progId="Excel.Sheet.12">
                  <p:embed/>
                  <p:pic>
                    <p:nvPicPr>
                      <p:cNvPr id="0" name=""/>
                      <p:cNvPicPr/>
                      <p:nvPr/>
                    </p:nvPicPr>
                    <p:blipFill>
                      <a:blip r:embed="rId5"/>
                      <a:stretch>
                        <a:fillRect/>
                      </a:stretch>
                    </p:blipFill>
                    <p:spPr>
                      <a:xfrm>
                        <a:off x="1093628" y="2666096"/>
                        <a:ext cx="8292711" cy="2931398"/>
                      </a:xfrm>
                      <a:prstGeom prst="rect">
                        <a:avLst/>
                      </a:prstGeom>
                    </p:spPr>
                  </p:pic>
                </p:oleObj>
              </mc:Fallback>
            </mc:AlternateContent>
          </a:graphicData>
        </a:graphic>
      </p:graphicFrame>
      <p:pic>
        <p:nvPicPr>
          <p:cNvPr id="27" name="Picture 26"/>
          <p:cNvPicPr>
            <a:picLocks noChangeAspect="1"/>
          </p:cNvPicPr>
          <p:nvPr/>
        </p:nvPicPr>
        <p:blipFill>
          <a:blip r:embed="rId6"/>
          <a:stretch>
            <a:fillRect/>
          </a:stretch>
        </p:blipFill>
        <p:spPr>
          <a:xfrm>
            <a:off x="8955081" y="1093368"/>
            <a:ext cx="2190398" cy="1460265"/>
          </a:xfrm>
          <a:prstGeom prst="rect">
            <a:avLst/>
          </a:prstGeom>
        </p:spPr>
      </p:pic>
      <p:sp>
        <p:nvSpPr>
          <p:cNvPr id="7" name="Up Arrow 6"/>
          <p:cNvSpPr/>
          <p:nvPr/>
        </p:nvSpPr>
        <p:spPr>
          <a:xfrm>
            <a:off x="7943892" y="5674392"/>
            <a:ext cx="623843" cy="871671"/>
          </a:xfrm>
          <a:prstGeom prst="upArrow">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689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MUNICIPAL SERVICES-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14" name="Rectangle 13"/>
          <p:cNvSpPr/>
          <p:nvPr/>
        </p:nvSpPr>
        <p:spPr>
          <a:xfrm>
            <a:off x="1069588" y="1350236"/>
            <a:ext cx="6584965" cy="693964"/>
          </a:xfrm>
          <a:prstGeom prst="rect">
            <a:avLst/>
          </a:prstGeom>
          <a:solidFill>
            <a:schemeClr val="tx1">
              <a:lumMod val="65000"/>
              <a:lumOff val="3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bg1"/>
                </a:solidFill>
                <a:latin typeface="Bahnschrift" panose="020B0502040204020203" pitchFamily="34" charset="0"/>
              </a:rPr>
              <a:t>Electricity Accrual – Holiday Home</a:t>
            </a:r>
            <a:endParaRPr lang="en-ZA" sz="3200" dirty="0">
              <a:solidFill>
                <a:schemeClr val="bg1"/>
              </a:solidFill>
              <a:latin typeface="Bahnschrift" panose="020B0502040204020203" pitchFamily="34" charset="0"/>
            </a:endParaRPr>
          </a:p>
        </p:txBody>
      </p:sp>
      <p:sp>
        <p:nvSpPr>
          <p:cNvPr id="18" name="TextBox 17"/>
          <p:cNvSpPr txBox="1"/>
          <p:nvPr/>
        </p:nvSpPr>
        <p:spPr>
          <a:xfrm>
            <a:off x="1069588" y="2375798"/>
            <a:ext cx="9663929" cy="2246769"/>
          </a:xfrm>
          <a:prstGeom prst="rect">
            <a:avLst/>
          </a:prstGeom>
          <a:noFill/>
        </p:spPr>
        <p:txBody>
          <a:bodyPr wrap="square" rtlCol="0">
            <a:spAutoFit/>
          </a:bodyPr>
          <a:lstStyle/>
          <a:p>
            <a:pPr lvl="0"/>
            <a:r>
              <a:rPr lang="en-US" sz="2000" dirty="0">
                <a:solidFill>
                  <a:prstClr val="black"/>
                </a:solidFill>
                <a:latin typeface="Bahnschrift" panose="020B0502040204020203" pitchFamily="34" charset="0"/>
              </a:rPr>
              <a:t>As there were no payment made for the holiday home in the last year, we need to get supporting documentation from the relevant municipality to calculate the accrual or just copy the final debt as per the municipality on </a:t>
            </a:r>
            <a:r>
              <a:rPr lang="en-US" sz="2000" dirty="0" smtClean="0">
                <a:solidFill>
                  <a:prstClr val="black"/>
                </a:solidFill>
                <a:latin typeface="Bahnschrift" panose="020B0502040204020203" pitchFamily="34" charset="0"/>
              </a:rPr>
              <a:t>31 March 2023.</a:t>
            </a:r>
            <a:endParaRPr lang="en-US" sz="2000" dirty="0">
              <a:solidFill>
                <a:prstClr val="black"/>
              </a:solidFill>
              <a:latin typeface="Bahnschrift" panose="020B0502040204020203" pitchFamily="34" charset="0"/>
            </a:endParaRPr>
          </a:p>
          <a:p>
            <a:pPr lvl="0" algn="just"/>
            <a:endParaRPr lang="en-US" sz="2000" dirty="0">
              <a:solidFill>
                <a:prstClr val="black"/>
              </a:solidFill>
              <a:latin typeface="Bahnschrift" panose="020B0502040204020203" pitchFamily="34" charset="0"/>
            </a:endParaRPr>
          </a:p>
          <a:p>
            <a:pPr lvl="0" algn="just"/>
            <a:r>
              <a:rPr lang="en-US" sz="2000" dirty="0">
                <a:solidFill>
                  <a:prstClr val="black"/>
                </a:solidFill>
                <a:latin typeface="Bahnschrift" panose="020B0502040204020203" pitchFamily="34" charset="0"/>
              </a:rPr>
              <a:t>In this specific case, assume we got a letter from Impact Electricity stating that as at </a:t>
            </a:r>
            <a:r>
              <a:rPr lang="en-US" sz="2000" dirty="0" smtClean="0">
                <a:solidFill>
                  <a:prstClr val="black"/>
                </a:solidFill>
                <a:latin typeface="Bahnschrift" panose="020B0502040204020203" pitchFamily="34" charset="0"/>
              </a:rPr>
              <a:t>31 March 2023, Khaya owed R20,000 </a:t>
            </a:r>
            <a:r>
              <a:rPr lang="en-US" sz="2000" dirty="0">
                <a:solidFill>
                  <a:prstClr val="black"/>
                </a:solidFill>
                <a:latin typeface="Bahnschrift" panose="020B0502040204020203" pitchFamily="34" charset="0"/>
              </a:rPr>
              <a:t>for electricity </a:t>
            </a:r>
            <a:r>
              <a:rPr lang="en-US" sz="2000" dirty="0" smtClean="0">
                <a:solidFill>
                  <a:prstClr val="black"/>
                </a:solidFill>
                <a:latin typeface="Bahnschrift" panose="020B0502040204020203" pitchFamily="34" charset="0"/>
              </a:rPr>
              <a:t>at the </a:t>
            </a:r>
            <a:r>
              <a:rPr lang="en-US" sz="2000" dirty="0">
                <a:solidFill>
                  <a:prstClr val="black"/>
                </a:solidFill>
                <a:latin typeface="Bahnschrift" panose="020B0502040204020203" pitchFamily="34" charset="0"/>
              </a:rPr>
              <a:t>holiday </a:t>
            </a:r>
            <a:r>
              <a:rPr lang="en-US" sz="2000" dirty="0" smtClean="0">
                <a:solidFill>
                  <a:prstClr val="black"/>
                </a:solidFill>
                <a:latin typeface="Bahnschrift" panose="020B0502040204020203" pitchFamily="34" charset="0"/>
              </a:rPr>
              <a:t>home.</a:t>
            </a:r>
            <a:endParaRPr lang="en-US" sz="2000" dirty="0">
              <a:solidFill>
                <a:prstClr val="black"/>
              </a:solidFill>
              <a:latin typeface="Bahnschrift" panose="020B0502040204020203" pitchFamily="34" charset="0"/>
            </a:endParaRPr>
          </a:p>
          <a:p>
            <a:endParaRPr lang="en-US" sz="2000" dirty="0"/>
          </a:p>
        </p:txBody>
      </p:sp>
      <p:pic>
        <p:nvPicPr>
          <p:cNvPr id="5" name="Picture 4"/>
          <p:cNvPicPr>
            <a:picLocks noChangeAspect="1"/>
          </p:cNvPicPr>
          <p:nvPr/>
        </p:nvPicPr>
        <p:blipFill>
          <a:blip r:embed="rId3"/>
          <a:stretch>
            <a:fillRect/>
          </a:stretch>
        </p:blipFill>
        <p:spPr>
          <a:xfrm>
            <a:off x="3179036" y="4520725"/>
            <a:ext cx="4580545" cy="2162086"/>
          </a:xfrm>
          <a:prstGeom prst="rect">
            <a:avLst/>
          </a:prstGeom>
        </p:spPr>
      </p:pic>
      <p:sp>
        <p:nvSpPr>
          <p:cNvPr id="22" name="Up Arrow 21"/>
          <p:cNvSpPr/>
          <p:nvPr/>
        </p:nvSpPr>
        <p:spPr>
          <a:xfrm rot="19307676">
            <a:off x="5264783" y="4219984"/>
            <a:ext cx="623843" cy="871671"/>
          </a:xfrm>
          <a:prstGeom prst="upArrow">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638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solidFill>
                  <a:schemeClr val="tx1"/>
                </a:solidFill>
                <a:latin typeface="Bahnschrift" panose="020B0502040204020203" pitchFamily="34" charset="0"/>
                <a:cs typeface="Segoe UI" panose="020B0502040204020203" pitchFamily="34" charset="0"/>
              </a:rPr>
              <a:t>2.1 MUNICIPAL SERVICES- EXAMPLE</a:t>
            </a:r>
            <a:endParaRPr lang="en-US" sz="36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9062324" y="5759865"/>
            <a:ext cx="1956855" cy="786198"/>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580858293"/>
              </p:ext>
            </p:extLst>
          </p:nvPr>
        </p:nvGraphicFramePr>
        <p:xfrm>
          <a:off x="1182080" y="2019924"/>
          <a:ext cx="4909853" cy="4047589"/>
        </p:xfrm>
        <a:graphic>
          <a:graphicData uri="http://schemas.openxmlformats.org/presentationml/2006/ole">
            <mc:AlternateContent xmlns:mc="http://schemas.openxmlformats.org/markup-compatibility/2006">
              <mc:Choice xmlns:v="urn:schemas-microsoft-com:vml" Requires="v">
                <p:oleObj spid="_x0000_s7198" name="Worksheet" r:id="rId4" imgW="3665255" imgH="2613857" progId="Excel.Sheet.12">
                  <p:embed/>
                </p:oleObj>
              </mc:Choice>
              <mc:Fallback>
                <p:oleObj name="Worksheet" r:id="rId4" imgW="3665255" imgH="2613857" progId="Excel.Sheet.12">
                  <p:embed/>
                  <p:pic>
                    <p:nvPicPr>
                      <p:cNvPr id="0" name=""/>
                      <p:cNvPicPr/>
                      <p:nvPr/>
                    </p:nvPicPr>
                    <p:blipFill>
                      <a:blip r:embed="rId5"/>
                      <a:stretch>
                        <a:fillRect/>
                      </a:stretch>
                    </p:blipFill>
                    <p:spPr>
                      <a:xfrm>
                        <a:off x="1182080" y="2019924"/>
                        <a:ext cx="4909853" cy="4047589"/>
                      </a:xfrm>
                      <a:prstGeom prst="rect">
                        <a:avLst/>
                      </a:prstGeom>
                    </p:spPr>
                  </p:pic>
                </p:oleObj>
              </mc:Fallback>
            </mc:AlternateContent>
          </a:graphicData>
        </a:graphic>
      </p:graphicFrame>
      <p:sp>
        <p:nvSpPr>
          <p:cNvPr id="26" name="Rectangle 25"/>
          <p:cNvSpPr/>
          <p:nvPr/>
        </p:nvSpPr>
        <p:spPr>
          <a:xfrm>
            <a:off x="694078" y="1079365"/>
            <a:ext cx="10179124" cy="602565"/>
          </a:xfrm>
          <a:prstGeom prst="rect">
            <a:avLst/>
          </a:prstGeom>
          <a:solidFill>
            <a:schemeClr val="tx1">
              <a:lumMod val="75000"/>
              <a:lumOff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Bahnschrift" panose="020B0502040204020203" pitchFamily="34" charset="0"/>
              </a:rPr>
              <a:t>STATEMENT OF FINANCIAL POSITION FOR KHAYA AS AT 31 MARCH </a:t>
            </a:r>
            <a:r>
              <a:rPr lang="en-US" sz="2400" b="1" dirty="0" smtClean="0">
                <a:solidFill>
                  <a:schemeClr val="bg1"/>
                </a:solidFill>
                <a:latin typeface="Bahnschrift" panose="020B0502040204020203" pitchFamily="34" charset="0"/>
              </a:rPr>
              <a:t>2023:</a:t>
            </a:r>
            <a:endParaRPr lang="en-ZA" sz="2400" dirty="0">
              <a:solidFill>
                <a:schemeClr val="bg1"/>
              </a:solidFill>
              <a:latin typeface="Bahnschrift" panose="020B0502040204020203" pitchFamily="34" charset="0"/>
            </a:endParaRP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5306" y="2088291"/>
            <a:ext cx="2232377" cy="146676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124904954"/>
              </p:ext>
            </p:extLst>
          </p:nvPr>
        </p:nvGraphicFramePr>
        <p:xfrm>
          <a:off x="6679695" y="3886744"/>
          <a:ext cx="3503598" cy="1307505"/>
        </p:xfrm>
        <a:graphic>
          <a:graphicData uri="http://schemas.openxmlformats.org/drawingml/2006/table">
            <a:tbl>
              <a:tblPr/>
              <a:tblGrid>
                <a:gridCol w="229326"/>
                <a:gridCol w="3274272"/>
              </a:tblGrid>
              <a:tr h="390143">
                <a:tc gridSpan="2">
                  <a:txBody>
                    <a:bodyPr/>
                    <a:lstStyle/>
                    <a:p>
                      <a:pPr algn="l" fontAlgn="ctr"/>
                      <a:r>
                        <a:rPr lang="en-US" sz="1800" b="0" i="0" u="none" strike="noStrike" dirty="0" smtClean="0">
                          <a:solidFill>
                            <a:srgbClr val="000000"/>
                          </a:solidFill>
                          <a:effectLst/>
                          <a:latin typeface="Bahnschrift" panose="020B0502040204020203" pitchFamily="34" charset="0"/>
                        </a:rPr>
                        <a:t> NOTES</a:t>
                      </a:r>
                      <a:endParaRPr lang="en-US" sz="1800" b="0" i="0" u="none" strike="noStrike" dirty="0">
                        <a:solidFill>
                          <a:srgbClr val="000000"/>
                        </a:solidFill>
                        <a:effectLst/>
                        <a:latin typeface="Bahnschrift" panose="020B0502040204020203"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r>
              <a:tr h="917362">
                <a:tc>
                  <a:txBody>
                    <a:bodyPr/>
                    <a:lstStyle/>
                    <a:p>
                      <a:pPr algn="l" fontAlgn="ctr"/>
                      <a:r>
                        <a:rPr lang="en-US" sz="1400" b="0" i="0" u="none" strike="noStrike">
                          <a:solidFill>
                            <a:srgbClr val="000000"/>
                          </a:solidFill>
                          <a:effectLst/>
                          <a:latin typeface="Bahnschrift" panose="020B0502040204020203" pitchFamily="34" charset="0"/>
                        </a:rPr>
                        <a:t>N1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GB" sz="1400" b="0" i="0" u="none" strike="noStrike" dirty="0" smtClean="0">
                          <a:solidFill>
                            <a:srgbClr val="000000"/>
                          </a:solidFill>
                          <a:effectLst/>
                          <a:latin typeface="Bahnschrift" panose="020B0502040204020203" pitchFamily="34" charset="0"/>
                        </a:rPr>
                        <a:t> Electricity </a:t>
                      </a:r>
                      <a:r>
                        <a:rPr lang="en-GB" sz="1400" b="0" i="0" u="none" strike="noStrike" dirty="0">
                          <a:solidFill>
                            <a:srgbClr val="000000"/>
                          </a:solidFill>
                          <a:effectLst/>
                          <a:latin typeface="Bahnschrift" panose="020B0502040204020203" pitchFamily="34" charset="0"/>
                        </a:rPr>
                        <a:t>- Private Home:        </a:t>
                      </a:r>
                      <a:r>
                        <a:rPr lang="en-GB" sz="1400" b="0" i="0" u="none" strike="noStrike" dirty="0" smtClean="0">
                          <a:solidFill>
                            <a:srgbClr val="000000"/>
                          </a:solidFill>
                          <a:effectLst/>
                          <a:latin typeface="Bahnschrift" panose="020B0502040204020203" pitchFamily="34" charset="0"/>
                        </a:rPr>
                        <a:t>R942.86</a:t>
                      </a:r>
                      <a:r>
                        <a:rPr lang="en-GB" sz="1400" b="0" i="0" u="none" strike="noStrike" dirty="0">
                          <a:solidFill>
                            <a:srgbClr val="000000"/>
                          </a:solidFill>
                          <a:effectLst/>
                          <a:latin typeface="Bahnschrift" panose="020B0502040204020203" pitchFamily="34" charset="0"/>
                        </a:rPr>
                        <a:t/>
                      </a:r>
                      <a:br>
                        <a:rPr lang="en-GB" sz="1400" b="0" i="0" u="none" strike="noStrike" dirty="0">
                          <a:solidFill>
                            <a:srgbClr val="000000"/>
                          </a:solidFill>
                          <a:effectLst/>
                          <a:latin typeface="Bahnschrift" panose="020B0502040204020203" pitchFamily="34" charset="0"/>
                        </a:rPr>
                      </a:br>
                      <a:r>
                        <a:rPr lang="en-GB" sz="1400" b="0" i="0" u="none" strike="noStrike" dirty="0" smtClean="0">
                          <a:solidFill>
                            <a:srgbClr val="000000"/>
                          </a:solidFill>
                          <a:effectLst/>
                          <a:latin typeface="Bahnschrift" panose="020B0502040204020203" pitchFamily="34" charset="0"/>
                        </a:rPr>
                        <a:t> Electricity </a:t>
                      </a:r>
                      <a:r>
                        <a:rPr lang="en-GB" sz="1400" b="0" i="0" u="none" strike="noStrike" dirty="0">
                          <a:solidFill>
                            <a:srgbClr val="000000"/>
                          </a:solidFill>
                          <a:effectLst/>
                          <a:latin typeface="Bahnschrift" panose="020B0502040204020203" pitchFamily="34" charset="0"/>
                        </a:rPr>
                        <a:t>- Holiday Home:   </a:t>
                      </a:r>
                      <a:r>
                        <a:rPr lang="en-GB" sz="1400" b="0" i="0" u="sng" strike="noStrike" dirty="0">
                          <a:solidFill>
                            <a:srgbClr val="000000"/>
                          </a:solidFill>
                          <a:effectLst/>
                          <a:latin typeface="Bahnschrift" panose="020B0502040204020203" pitchFamily="34" charset="0"/>
                        </a:rPr>
                        <a:t>R20,000.00</a:t>
                      </a:r>
                      <a:r>
                        <a:rPr lang="en-GB" sz="1400" b="0" i="0" u="none" strike="noStrike" dirty="0">
                          <a:solidFill>
                            <a:srgbClr val="000000"/>
                          </a:solidFill>
                          <a:effectLst/>
                          <a:latin typeface="Bahnschrift" panose="020B0502040204020203" pitchFamily="34" charset="0"/>
                        </a:rPr>
                        <a:t/>
                      </a:r>
                      <a:br>
                        <a:rPr lang="en-GB" sz="1400" b="0" i="0" u="none" strike="noStrike" dirty="0">
                          <a:solidFill>
                            <a:srgbClr val="000000"/>
                          </a:solidFill>
                          <a:effectLst/>
                          <a:latin typeface="Bahnschrift" panose="020B0502040204020203" pitchFamily="34" charset="0"/>
                        </a:rPr>
                      </a:br>
                      <a:r>
                        <a:rPr lang="en-GB" sz="1400" b="0" i="0" u="none" strike="noStrike" dirty="0" smtClean="0">
                          <a:solidFill>
                            <a:srgbClr val="000000"/>
                          </a:solidFill>
                          <a:effectLst/>
                          <a:latin typeface="Bahnschrift" panose="020B0502040204020203" pitchFamily="34" charset="0"/>
                        </a:rPr>
                        <a:t> Total </a:t>
                      </a:r>
                      <a:r>
                        <a:rPr lang="en-GB" sz="1400" b="0" i="0" u="none" strike="noStrike" dirty="0">
                          <a:solidFill>
                            <a:srgbClr val="000000"/>
                          </a:solidFill>
                          <a:effectLst/>
                          <a:latin typeface="Bahnschrift" panose="020B0502040204020203" pitchFamily="34" charset="0"/>
                        </a:rPr>
                        <a:t>Electricity Accrual:       R20,942.86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06912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dirty="0" smtClean="0">
                <a:solidFill>
                  <a:schemeClr val="tx1"/>
                </a:solidFill>
                <a:latin typeface="Bahnschrift" panose="020B0502040204020203" pitchFamily="34" charset="0"/>
                <a:cs typeface="Segoe UI" panose="020B0502040204020203" pitchFamily="34" charset="0"/>
              </a:rPr>
              <a:t>2.2 </a:t>
            </a:r>
            <a:r>
              <a:rPr lang="en-US" sz="3300" dirty="0">
                <a:solidFill>
                  <a:schemeClr val="tx1"/>
                </a:solidFill>
                <a:latin typeface="Bahnschrift" panose="020B0502040204020203" pitchFamily="34" charset="0"/>
                <a:cs typeface="Segoe UI" panose="020B0502040204020203" pitchFamily="34" charset="0"/>
              </a:rPr>
              <a:t>ACCRUAL APPROACH - MUNICIPAL SERVICES</a:t>
            </a:r>
            <a:endParaRPr lang="en-US" sz="33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18" name="TextBox 17"/>
          <p:cNvSpPr txBox="1"/>
          <p:nvPr/>
        </p:nvSpPr>
        <p:spPr>
          <a:xfrm>
            <a:off x="763337" y="1345149"/>
            <a:ext cx="5686096" cy="769441"/>
          </a:xfrm>
          <a:prstGeom prst="rect">
            <a:avLst/>
          </a:prstGeom>
          <a:noFill/>
        </p:spPr>
        <p:txBody>
          <a:bodyPr wrap="square" rtlCol="0">
            <a:spAutoFit/>
          </a:bodyPr>
          <a:lstStyle/>
          <a:p>
            <a:r>
              <a:rPr lang="en-US" sz="4400" b="1" dirty="0" smtClean="0">
                <a:latin typeface="Bahnschrift" panose="020B0502040204020203" pitchFamily="34" charset="0"/>
              </a:rPr>
              <a:t>HEAD OFFICE ROLE</a:t>
            </a:r>
            <a:endParaRPr lang="en-ZA" sz="4400" b="1" dirty="0">
              <a:latin typeface="Bahnschrift" panose="020B0502040204020203" pitchFamily="34" charset="0"/>
            </a:endParaRPr>
          </a:p>
        </p:txBody>
      </p:sp>
      <p:sp>
        <p:nvSpPr>
          <p:cNvPr id="19" name="Right Arrow 18"/>
          <p:cNvSpPr/>
          <p:nvPr/>
        </p:nvSpPr>
        <p:spPr>
          <a:xfrm>
            <a:off x="1436030" y="1674983"/>
            <a:ext cx="9319940" cy="4497312"/>
          </a:xfrm>
          <a:prstGeom prst="rightArrow">
            <a:avLst/>
          </a:prstGeom>
          <a:solidFill>
            <a:schemeClr val="bg2">
              <a:lumMod val="2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21" name="Group 20"/>
          <p:cNvGrpSpPr/>
          <p:nvPr/>
        </p:nvGrpSpPr>
        <p:grpSpPr>
          <a:xfrm>
            <a:off x="742326" y="2863442"/>
            <a:ext cx="2312871" cy="2120391"/>
            <a:chOff x="5487" y="1349193"/>
            <a:chExt cx="2639436" cy="1798924"/>
          </a:xfrm>
        </p:grpSpPr>
        <p:sp>
          <p:nvSpPr>
            <p:cNvPr id="22" name="Rounded Rectangle 21"/>
            <p:cNvSpPr/>
            <p:nvPr/>
          </p:nvSpPr>
          <p:spPr>
            <a:xfrm>
              <a:off x="5487" y="1349193"/>
              <a:ext cx="2639436" cy="1798924"/>
            </a:xfrm>
            <a:prstGeom prst="roundRect">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ounded Rectangle 4"/>
            <p:cNvSpPr/>
            <p:nvPr/>
          </p:nvSpPr>
          <p:spPr>
            <a:xfrm>
              <a:off x="93303" y="1437009"/>
              <a:ext cx="2463804" cy="162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ZA" kern="1200" dirty="0" smtClean="0">
                  <a:latin typeface="Bahnschrift Light" panose="020B0502040204020203" pitchFamily="34" charset="0"/>
                </a:rPr>
                <a:t>Obtain PMIS report reflecting all municipal payments for the year</a:t>
              </a:r>
              <a:endParaRPr lang="en-ZA" kern="1200" dirty="0">
                <a:latin typeface="Bahnschrift Light" panose="020B0502040204020203" pitchFamily="34" charset="0"/>
              </a:endParaRPr>
            </a:p>
          </p:txBody>
        </p:sp>
      </p:grpSp>
      <p:grpSp>
        <p:nvGrpSpPr>
          <p:cNvPr id="28" name="Group 27"/>
          <p:cNvGrpSpPr/>
          <p:nvPr/>
        </p:nvGrpSpPr>
        <p:grpSpPr>
          <a:xfrm>
            <a:off x="3415179" y="2863443"/>
            <a:ext cx="2312871" cy="2120391"/>
            <a:chOff x="2776895" y="1349193"/>
            <a:chExt cx="2639436" cy="1798924"/>
          </a:xfrm>
        </p:grpSpPr>
        <p:sp>
          <p:nvSpPr>
            <p:cNvPr id="29" name="Rounded Rectangle 28"/>
            <p:cNvSpPr/>
            <p:nvPr/>
          </p:nvSpPr>
          <p:spPr>
            <a:xfrm>
              <a:off x="2776895" y="1349193"/>
              <a:ext cx="2639436" cy="1798924"/>
            </a:xfrm>
            <a:prstGeom prst="roundRect">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ounded Rectangle 6"/>
            <p:cNvSpPr/>
            <p:nvPr/>
          </p:nvSpPr>
          <p:spPr>
            <a:xfrm>
              <a:off x="2864711" y="1437009"/>
              <a:ext cx="2463804" cy="162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ZA" kern="1200" dirty="0" smtClean="0">
                  <a:latin typeface="Bahnschrift Light" panose="020B0502040204020203" pitchFamily="34" charset="0"/>
                </a:rPr>
                <a:t>Isolate the last payment per account for every type of municipal service (Electricity, Water, Refuse, Sewerage)</a:t>
              </a:r>
              <a:endParaRPr lang="en-ZA" kern="1200" dirty="0">
                <a:latin typeface="Bahnschrift Light" panose="020B0502040204020203" pitchFamily="34" charset="0"/>
              </a:endParaRPr>
            </a:p>
          </p:txBody>
        </p:sp>
      </p:grpSp>
      <p:grpSp>
        <p:nvGrpSpPr>
          <p:cNvPr id="31" name="Group 30"/>
          <p:cNvGrpSpPr/>
          <p:nvPr/>
        </p:nvGrpSpPr>
        <p:grpSpPr>
          <a:xfrm>
            <a:off x="6134501" y="2863442"/>
            <a:ext cx="2312871" cy="2120391"/>
            <a:chOff x="5548303" y="1349193"/>
            <a:chExt cx="2639436" cy="1798924"/>
          </a:xfrm>
        </p:grpSpPr>
        <p:sp>
          <p:nvSpPr>
            <p:cNvPr id="32" name="Rounded Rectangle 31"/>
            <p:cNvSpPr/>
            <p:nvPr/>
          </p:nvSpPr>
          <p:spPr>
            <a:xfrm>
              <a:off x="5548303" y="1349193"/>
              <a:ext cx="2639436" cy="1798924"/>
            </a:xfrm>
            <a:prstGeom prst="roundRect">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8"/>
            <p:cNvSpPr/>
            <p:nvPr/>
          </p:nvSpPr>
          <p:spPr>
            <a:xfrm>
              <a:off x="5636119" y="1437009"/>
              <a:ext cx="2463804" cy="162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kern="1200" dirty="0" smtClean="0">
                  <a:latin typeface="Bahnschrift Light" panose="020B0502040204020203" pitchFamily="34" charset="0"/>
                </a:rPr>
                <a:t>Insert list of last payments identified into the municipal accrual workbooks for each region</a:t>
              </a:r>
            </a:p>
          </p:txBody>
        </p:sp>
      </p:grpSp>
      <p:grpSp>
        <p:nvGrpSpPr>
          <p:cNvPr id="34" name="Group 33"/>
          <p:cNvGrpSpPr/>
          <p:nvPr/>
        </p:nvGrpSpPr>
        <p:grpSpPr>
          <a:xfrm>
            <a:off x="8823686" y="2863442"/>
            <a:ext cx="2312871" cy="2120391"/>
            <a:chOff x="8319712" y="1349193"/>
            <a:chExt cx="2639436" cy="1798924"/>
          </a:xfrm>
        </p:grpSpPr>
        <p:sp>
          <p:nvSpPr>
            <p:cNvPr id="35" name="Rounded Rectangle 34"/>
            <p:cNvSpPr/>
            <p:nvPr/>
          </p:nvSpPr>
          <p:spPr>
            <a:xfrm>
              <a:off x="8319712" y="1349193"/>
              <a:ext cx="2639436" cy="1798924"/>
            </a:xfrm>
            <a:prstGeom prst="roundRect">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ounded Rectangle 10"/>
            <p:cNvSpPr/>
            <p:nvPr/>
          </p:nvSpPr>
          <p:spPr>
            <a:xfrm>
              <a:off x="8407528" y="1437009"/>
              <a:ext cx="2463804" cy="1623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ZA" kern="1200" dirty="0" smtClean="0">
                  <a:latin typeface="Bahnschrift Light" panose="020B0502040204020203" pitchFamily="34" charset="0"/>
                  <a:cs typeface="Segoe UI" panose="020B0502040204020203" pitchFamily="34" charset="0"/>
                </a:rPr>
                <a:t>Distribute municipal accrual workbooks to the various regions </a:t>
              </a:r>
              <a:endParaRPr lang="en-ZA" kern="1200" dirty="0">
                <a:latin typeface="Bahnschrift Light" panose="020B0502040204020203" pitchFamily="34" charset="0"/>
              </a:endParaRPr>
            </a:p>
          </p:txBody>
        </p:sp>
      </p:grpSp>
    </p:spTree>
    <p:extLst>
      <p:ext uri="{BB962C8B-B14F-4D97-AF65-F5344CB8AC3E}">
        <p14:creationId xmlns:p14="http://schemas.microsoft.com/office/powerpoint/2010/main" val="2346113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dirty="0" smtClean="0">
                <a:solidFill>
                  <a:schemeClr val="tx1"/>
                </a:solidFill>
                <a:latin typeface="Bahnschrift" panose="020B0502040204020203" pitchFamily="34" charset="0"/>
                <a:cs typeface="Segoe UI" panose="020B0502040204020203" pitchFamily="34" charset="0"/>
              </a:rPr>
              <a:t>2.2 </a:t>
            </a:r>
            <a:r>
              <a:rPr lang="en-US" sz="3300" dirty="0">
                <a:solidFill>
                  <a:schemeClr val="tx1"/>
                </a:solidFill>
                <a:latin typeface="Bahnschrift" panose="020B0502040204020203" pitchFamily="34" charset="0"/>
                <a:cs typeface="Segoe UI" panose="020B0502040204020203" pitchFamily="34" charset="0"/>
              </a:rPr>
              <a:t>ACCRUAL APPROACH - MUNICIPAL SERVICES</a:t>
            </a:r>
            <a:endParaRPr lang="en-US" sz="33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19" name="Right Arrow 18"/>
          <p:cNvSpPr/>
          <p:nvPr/>
        </p:nvSpPr>
        <p:spPr>
          <a:xfrm>
            <a:off x="1436030" y="1674983"/>
            <a:ext cx="9319940" cy="4497312"/>
          </a:xfrm>
          <a:prstGeom prst="rightArrow">
            <a:avLst/>
          </a:prstGeom>
          <a:solidFill>
            <a:schemeClr val="bg2">
              <a:lumMod val="2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21" name="Group 20"/>
          <p:cNvGrpSpPr/>
          <p:nvPr/>
        </p:nvGrpSpPr>
        <p:grpSpPr>
          <a:xfrm>
            <a:off x="742326" y="2376934"/>
            <a:ext cx="2312871" cy="3212616"/>
            <a:chOff x="5487" y="1349193"/>
            <a:chExt cx="2639436" cy="1798924"/>
          </a:xfrm>
          <a:solidFill>
            <a:schemeClr val="accent4">
              <a:lumMod val="75000"/>
            </a:schemeClr>
          </a:solidFill>
        </p:grpSpPr>
        <p:sp>
          <p:nvSpPr>
            <p:cNvPr id="22" name="Rounded Rectangle 21"/>
            <p:cNvSpPr/>
            <p:nvPr/>
          </p:nvSpPr>
          <p:spPr>
            <a:xfrm>
              <a:off x="5487" y="1349193"/>
              <a:ext cx="2639436" cy="179892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ounded Rectangle 4"/>
            <p:cNvSpPr/>
            <p:nvPr/>
          </p:nvSpPr>
          <p:spPr>
            <a:xfrm>
              <a:off x="93303" y="1437009"/>
              <a:ext cx="2463804" cy="162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a:r>
                <a:rPr lang="en-ZA" dirty="0">
                  <a:solidFill>
                    <a:schemeClr val="bg1"/>
                  </a:solidFill>
                </a:rPr>
                <a:t>Obtain batches for all payments identified by Head Office and complete the municipal accruals workbook</a:t>
              </a:r>
            </a:p>
          </p:txBody>
        </p:sp>
      </p:grpSp>
      <p:grpSp>
        <p:nvGrpSpPr>
          <p:cNvPr id="28" name="Group 27"/>
          <p:cNvGrpSpPr/>
          <p:nvPr/>
        </p:nvGrpSpPr>
        <p:grpSpPr>
          <a:xfrm>
            <a:off x="3441043" y="2376933"/>
            <a:ext cx="2312871" cy="3212617"/>
            <a:chOff x="2776895" y="1349193"/>
            <a:chExt cx="2639436" cy="1798924"/>
          </a:xfrm>
          <a:solidFill>
            <a:schemeClr val="accent4">
              <a:lumMod val="75000"/>
            </a:schemeClr>
          </a:solidFill>
        </p:grpSpPr>
        <p:sp>
          <p:nvSpPr>
            <p:cNvPr id="29" name="Rounded Rectangle 28"/>
            <p:cNvSpPr/>
            <p:nvPr/>
          </p:nvSpPr>
          <p:spPr>
            <a:xfrm>
              <a:off x="2776895" y="1349193"/>
              <a:ext cx="2639436" cy="179892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ounded Rectangle 6"/>
            <p:cNvSpPr/>
            <p:nvPr/>
          </p:nvSpPr>
          <p:spPr>
            <a:xfrm>
              <a:off x="2864711" y="1437009"/>
              <a:ext cx="2463804" cy="162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a:r>
                <a:rPr lang="en-ZA" dirty="0">
                  <a:solidFill>
                    <a:schemeClr val="bg1"/>
                  </a:solidFill>
                </a:rPr>
                <a:t>If the region notes that the payment on the list was not really the most recent payment made for the account:                         - Indicate this on the worksheet and add information of the most recent payment.</a:t>
              </a:r>
              <a:endParaRPr lang="en-US" dirty="0">
                <a:solidFill>
                  <a:schemeClr val="bg1"/>
                </a:solidFill>
              </a:endParaRPr>
            </a:p>
          </p:txBody>
        </p:sp>
      </p:grpSp>
      <p:grpSp>
        <p:nvGrpSpPr>
          <p:cNvPr id="31" name="Group 30"/>
          <p:cNvGrpSpPr/>
          <p:nvPr/>
        </p:nvGrpSpPr>
        <p:grpSpPr>
          <a:xfrm>
            <a:off x="6134501" y="2376933"/>
            <a:ext cx="2312871" cy="3212617"/>
            <a:chOff x="5548303" y="1349193"/>
            <a:chExt cx="2639436" cy="1798924"/>
          </a:xfrm>
          <a:solidFill>
            <a:schemeClr val="accent4">
              <a:lumMod val="75000"/>
            </a:schemeClr>
          </a:solidFill>
        </p:grpSpPr>
        <p:sp>
          <p:nvSpPr>
            <p:cNvPr id="32" name="Rounded Rectangle 31"/>
            <p:cNvSpPr/>
            <p:nvPr/>
          </p:nvSpPr>
          <p:spPr>
            <a:xfrm>
              <a:off x="5548303" y="1349193"/>
              <a:ext cx="2639436" cy="179892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8"/>
            <p:cNvSpPr/>
            <p:nvPr/>
          </p:nvSpPr>
          <p:spPr>
            <a:xfrm>
              <a:off x="5636119" y="1437009"/>
              <a:ext cx="2463804" cy="162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a:r>
                <a:rPr lang="en-US" dirty="0">
                  <a:solidFill>
                    <a:schemeClr val="bg1"/>
                  </a:solidFill>
                </a:rPr>
                <a:t>Provide listing of </a:t>
              </a:r>
              <a:r>
                <a:rPr lang="en-US" dirty="0" smtClean="0">
                  <a:solidFill>
                    <a:schemeClr val="bg1"/>
                  </a:solidFill>
                </a:rPr>
                <a:t>properties </a:t>
              </a:r>
              <a:r>
                <a:rPr lang="en-US" dirty="0">
                  <a:solidFill>
                    <a:schemeClr val="bg1"/>
                  </a:solidFill>
                </a:rPr>
                <a:t>where no municipal services have been paid during </a:t>
              </a:r>
              <a:r>
                <a:rPr lang="en-US" dirty="0" smtClean="0">
                  <a:solidFill>
                    <a:schemeClr val="bg1"/>
                  </a:solidFill>
                </a:rPr>
                <a:t>2022/2023 </a:t>
              </a:r>
              <a:r>
                <a:rPr lang="en-US" dirty="0">
                  <a:solidFill>
                    <a:schemeClr val="bg1"/>
                  </a:solidFill>
                </a:rPr>
                <a:t>and which are not reflected on the </a:t>
              </a:r>
              <a:r>
                <a:rPr lang="en-US" dirty="0" smtClean="0">
                  <a:solidFill>
                    <a:schemeClr val="bg1"/>
                  </a:solidFill>
                </a:rPr>
                <a:t>current outstanding mun services workbook for </a:t>
              </a:r>
              <a:r>
                <a:rPr lang="en-US" dirty="0">
                  <a:solidFill>
                    <a:schemeClr val="bg1"/>
                  </a:solidFill>
                </a:rPr>
                <a:t>the </a:t>
              </a:r>
              <a:r>
                <a:rPr lang="en-US" dirty="0" smtClean="0">
                  <a:solidFill>
                    <a:schemeClr val="bg1"/>
                  </a:solidFill>
                </a:rPr>
                <a:t>2023 </a:t>
              </a:r>
              <a:r>
                <a:rPr lang="en-US" dirty="0">
                  <a:solidFill>
                    <a:schemeClr val="bg1"/>
                  </a:solidFill>
                </a:rPr>
                <a:t>financial year.</a:t>
              </a:r>
            </a:p>
          </p:txBody>
        </p:sp>
      </p:grpSp>
      <p:grpSp>
        <p:nvGrpSpPr>
          <p:cNvPr id="34" name="Group 33"/>
          <p:cNvGrpSpPr/>
          <p:nvPr/>
        </p:nvGrpSpPr>
        <p:grpSpPr>
          <a:xfrm>
            <a:off x="8823686" y="2376933"/>
            <a:ext cx="2312871" cy="3212617"/>
            <a:chOff x="8319712" y="1349193"/>
            <a:chExt cx="2639436" cy="1798924"/>
          </a:xfrm>
          <a:solidFill>
            <a:schemeClr val="accent4">
              <a:lumMod val="75000"/>
            </a:schemeClr>
          </a:solidFill>
        </p:grpSpPr>
        <p:sp>
          <p:nvSpPr>
            <p:cNvPr id="35" name="Rounded Rectangle 34"/>
            <p:cNvSpPr/>
            <p:nvPr/>
          </p:nvSpPr>
          <p:spPr>
            <a:xfrm>
              <a:off x="8319712" y="1349193"/>
              <a:ext cx="2639436" cy="179892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ounded Rectangle 10"/>
            <p:cNvSpPr/>
            <p:nvPr/>
          </p:nvSpPr>
          <p:spPr>
            <a:xfrm>
              <a:off x="8407528" y="1437009"/>
              <a:ext cx="2463804" cy="162329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a:r>
                <a:rPr lang="en-ZA" dirty="0">
                  <a:solidFill>
                    <a:schemeClr val="bg1"/>
                  </a:solidFill>
                </a:rPr>
                <a:t>The </a:t>
              </a:r>
              <a:r>
                <a:rPr lang="en-ZA" dirty="0" smtClean="0">
                  <a:solidFill>
                    <a:schemeClr val="bg1"/>
                  </a:solidFill>
                </a:rPr>
                <a:t>completed </a:t>
              </a:r>
              <a:r>
                <a:rPr lang="en-ZA" dirty="0">
                  <a:solidFill>
                    <a:schemeClr val="bg1"/>
                  </a:solidFill>
                </a:rPr>
                <a:t>workbooks should be reviewed by the </a:t>
              </a:r>
              <a:r>
                <a:rPr lang="en-ZA" dirty="0" smtClean="0">
                  <a:solidFill>
                    <a:schemeClr val="bg1"/>
                  </a:solidFill>
                </a:rPr>
                <a:t>line function manager and a financial unit representative then submitted to Head </a:t>
              </a:r>
              <a:r>
                <a:rPr lang="en-ZA" dirty="0">
                  <a:solidFill>
                    <a:schemeClr val="bg1"/>
                  </a:solidFill>
                </a:rPr>
                <a:t>Office on or before the relevant </a:t>
              </a:r>
              <a:r>
                <a:rPr lang="en-ZA" dirty="0" smtClean="0">
                  <a:solidFill>
                    <a:schemeClr val="bg1"/>
                  </a:solidFill>
                </a:rPr>
                <a:t>due date</a:t>
              </a:r>
              <a:endParaRPr lang="en-ZA" dirty="0">
                <a:solidFill>
                  <a:schemeClr val="bg1"/>
                </a:solidFill>
              </a:endParaRPr>
            </a:p>
          </p:txBody>
        </p:sp>
      </p:grpSp>
      <p:sp>
        <p:nvSpPr>
          <p:cNvPr id="26" name="TextBox 25"/>
          <p:cNvSpPr txBox="1"/>
          <p:nvPr/>
        </p:nvSpPr>
        <p:spPr>
          <a:xfrm>
            <a:off x="728591" y="1217225"/>
            <a:ext cx="5686096" cy="769441"/>
          </a:xfrm>
          <a:prstGeom prst="rect">
            <a:avLst/>
          </a:prstGeom>
          <a:noFill/>
        </p:spPr>
        <p:txBody>
          <a:bodyPr wrap="square" rtlCol="0">
            <a:spAutoFit/>
          </a:bodyPr>
          <a:lstStyle/>
          <a:p>
            <a:r>
              <a:rPr lang="en-US" sz="4400" b="1" dirty="0" smtClean="0">
                <a:latin typeface="Bahnschrift" panose="020B0502040204020203" pitchFamily="34" charset="0"/>
              </a:rPr>
              <a:t>REGIONAL  ROLE</a:t>
            </a:r>
            <a:endParaRPr lang="en-ZA" sz="4400" b="1" dirty="0">
              <a:latin typeface="Bahnschrift" panose="020B0502040204020203" pitchFamily="34" charset="0"/>
            </a:endParaRPr>
          </a:p>
        </p:txBody>
      </p:sp>
    </p:spTree>
    <p:extLst>
      <p:ext uri="{BB962C8B-B14F-4D97-AF65-F5344CB8AC3E}">
        <p14:creationId xmlns:p14="http://schemas.microsoft.com/office/powerpoint/2010/main" val="465351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btitle 2"/>
          <p:cNvSpPr txBox="1">
            <a:spLocks/>
          </p:cNvSpPr>
          <p:nvPr/>
        </p:nvSpPr>
        <p:spPr>
          <a:xfrm>
            <a:off x="4563454" y="6351987"/>
            <a:ext cx="6819544" cy="50601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South Africa Works </a:t>
            </a:r>
            <a:r>
              <a:rPr lang="en-US" sz="1400"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because of </a:t>
            </a: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Public Works</a:t>
            </a:r>
            <a:endParaRPr lang="en-US" b="1" dirty="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endParaRPr>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4"/>
          <p:cNvSpPr txBox="1">
            <a:spLocks/>
          </p:cNvSpPr>
          <p:nvPr/>
        </p:nvSpPr>
        <p:spPr>
          <a:xfrm>
            <a:off x="1920649" y="1700396"/>
            <a:ext cx="9041860" cy="3540969"/>
          </a:xfrm>
          <a:prstGeom prst="rect">
            <a:avLst/>
          </a:prstGeom>
          <a:noFill/>
        </p:spPr>
        <p:txBody>
          <a:bodyPr vert="horz" wrap="squar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7500" dirty="0" smtClean="0">
                <a:latin typeface="Bahnschrift" panose="020B0502040204020203" pitchFamily="34" charset="0"/>
                <a:cs typeface="Segoe UI" panose="020B0502040204020203" pitchFamily="34" charset="0"/>
              </a:rPr>
              <a:t>Annual Financial Statements Inputs  </a:t>
            </a:r>
            <a:br>
              <a:rPr lang="en-US" sz="7500" dirty="0" smtClean="0">
                <a:latin typeface="Bahnschrift" panose="020B0502040204020203" pitchFamily="34" charset="0"/>
                <a:cs typeface="Segoe UI" panose="020B0502040204020203" pitchFamily="34" charset="0"/>
              </a:rPr>
            </a:br>
            <a:r>
              <a:rPr lang="en-US" sz="7500" dirty="0" smtClean="0">
                <a:ln w="1905"/>
                <a:effectLst>
                  <a:innerShdw blurRad="69850" dist="43180" dir="5400000">
                    <a:srgbClr val="000000">
                      <a:alpha val="65000"/>
                    </a:srgbClr>
                  </a:innerShdw>
                  <a:reflection blurRad="6350" stA="55000" endA="300" endPos="45500" dir="5400000" sy="-100000" algn="bl" rotWithShape="0"/>
                </a:effectLst>
                <a:latin typeface="Bahnschrift" panose="020B0502040204020203" pitchFamily="34" charset="0"/>
                <a:cs typeface="Segoe UI" panose="020B0502040204020203" pitchFamily="34" charset="0"/>
              </a:rPr>
              <a:t>2022/2023</a:t>
            </a:r>
            <a:r>
              <a:rPr lang="en-ZA" sz="2400" dirty="0" smtClean="0"/>
              <a:t/>
            </a:r>
            <a:br>
              <a:rPr lang="en-ZA" sz="2400" dirty="0" smtClean="0"/>
            </a:br>
            <a:endParaRPr lang="en-ZA" sz="2400" b="1" dirty="0">
              <a:latin typeface="Bahnschrift SemiLight" panose="020B0502040204020203" pitchFamily="34" charset="0"/>
            </a:endParaRPr>
          </a:p>
        </p:txBody>
      </p:sp>
    </p:spTree>
    <p:extLst>
      <p:ext uri="{BB962C8B-B14F-4D97-AF65-F5344CB8AC3E}">
        <p14:creationId xmlns:p14="http://schemas.microsoft.com/office/powerpoint/2010/main" val="78732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dirty="0" smtClean="0">
                <a:solidFill>
                  <a:schemeClr val="tx1"/>
                </a:solidFill>
                <a:latin typeface="Bahnschrift" panose="020B0502040204020203" pitchFamily="34" charset="0"/>
                <a:cs typeface="Segoe UI" panose="020B0502040204020203" pitchFamily="34" charset="0"/>
              </a:rPr>
              <a:t>2.2 </a:t>
            </a:r>
            <a:r>
              <a:rPr lang="en-US" sz="3300" dirty="0">
                <a:solidFill>
                  <a:schemeClr val="tx1"/>
                </a:solidFill>
                <a:latin typeface="Bahnschrift" panose="020B0502040204020203" pitchFamily="34" charset="0"/>
                <a:cs typeface="Segoe UI" panose="020B0502040204020203" pitchFamily="34" charset="0"/>
              </a:rPr>
              <a:t>ACCRUAL APPROACH - MUNICIPAL SERVICES</a:t>
            </a:r>
            <a:endParaRPr lang="en-US" sz="33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27" name="Explosion 1 26"/>
          <p:cNvSpPr/>
          <p:nvPr/>
        </p:nvSpPr>
        <p:spPr>
          <a:xfrm rot="20935120">
            <a:off x="2354767" y="1301224"/>
            <a:ext cx="6272613" cy="5301155"/>
          </a:xfrm>
          <a:prstGeom prst="irregularSeal1">
            <a:avLst/>
          </a:prstGeom>
          <a:solidFill>
            <a:schemeClr val="accent5">
              <a:lumMod val="5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bg1"/>
                </a:solidFill>
                <a:latin typeface="Britannic Bold" panose="020B0903060703020204" pitchFamily="34" charset="0"/>
                <a:cs typeface="Segoe UI" panose="020B0502040204020203" pitchFamily="34" charset="0"/>
              </a:rPr>
              <a:t>Refer to Municipal Services </a:t>
            </a:r>
          </a:p>
          <a:p>
            <a:pPr algn="ctr"/>
            <a:r>
              <a:rPr lang="en-US" sz="2600" dirty="0">
                <a:solidFill>
                  <a:schemeClr val="bg1"/>
                </a:solidFill>
                <a:latin typeface="Britannic Bold" panose="020B0903060703020204" pitchFamily="34" charset="0"/>
                <a:cs typeface="Segoe UI" panose="020B0502040204020203" pitchFamily="34" charset="0"/>
              </a:rPr>
              <a:t>(Current)</a:t>
            </a:r>
          </a:p>
          <a:p>
            <a:pPr algn="ctr"/>
            <a:r>
              <a:rPr lang="en-US" sz="2600" dirty="0">
                <a:solidFill>
                  <a:schemeClr val="bg1"/>
                </a:solidFill>
                <a:latin typeface="Britannic Bold" panose="020B0903060703020204" pitchFamily="34" charset="0"/>
                <a:cs typeface="Segoe UI" panose="020B0502040204020203" pitchFamily="34" charset="0"/>
              </a:rPr>
              <a:t>Workbook</a:t>
            </a:r>
          </a:p>
        </p:txBody>
      </p:sp>
    </p:spTree>
    <p:extLst>
      <p:ext uri="{BB962C8B-B14F-4D97-AF65-F5344CB8AC3E}">
        <p14:creationId xmlns:p14="http://schemas.microsoft.com/office/powerpoint/2010/main" val="791733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dirty="0" smtClean="0">
                <a:solidFill>
                  <a:schemeClr val="tx1">
                    <a:lumMod val="85000"/>
                    <a:lumOff val="15000"/>
                  </a:schemeClr>
                </a:solidFill>
                <a:latin typeface="Bahnschrift" panose="020B0502040204020203" pitchFamily="34" charset="0"/>
                <a:cs typeface="Segoe UI" panose="020B0502040204020203" pitchFamily="34" charset="0"/>
              </a:rPr>
              <a:t>2.3 </a:t>
            </a:r>
            <a:r>
              <a:rPr lang="en-US" sz="3400" dirty="0">
                <a:solidFill>
                  <a:schemeClr val="tx1">
                    <a:lumMod val="85000"/>
                    <a:lumOff val="15000"/>
                  </a:schemeClr>
                </a:solidFill>
                <a:latin typeface="Bahnschrift" panose="020B0502040204020203" pitchFamily="34" charset="0"/>
                <a:cs typeface="Segoe UI" panose="020B0502040204020203" pitchFamily="34" charset="0"/>
              </a:rPr>
              <a:t>MUNICIPAL SERVICES – LONG OUTSTANDING</a:t>
            </a:r>
            <a:endParaRPr lang="en-US" sz="3400" dirty="0">
              <a:solidFill>
                <a:schemeClr val="tx1">
                  <a:lumMod val="85000"/>
                  <a:lumOff val="1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19" name="TextBox 18"/>
          <p:cNvSpPr txBox="1"/>
          <p:nvPr/>
        </p:nvSpPr>
        <p:spPr>
          <a:xfrm>
            <a:off x="986830" y="2047930"/>
            <a:ext cx="10451505" cy="4093428"/>
          </a:xfrm>
          <a:prstGeom prst="rect">
            <a:avLst/>
          </a:prstGeom>
          <a:noFill/>
        </p:spPr>
        <p:txBody>
          <a:bodyPr wrap="square" rtlCol="0">
            <a:spAutoFit/>
          </a:bodyPr>
          <a:lstStyle/>
          <a:p>
            <a:r>
              <a:rPr lang="en-US" sz="2000" b="1" i="1" dirty="0">
                <a:latin typeface="Bahnschrift" panose="020B0502040204020203" pitchFamily="34" charset="0"/>
                <a:cs typeface="Segoe UI" panose="020B0502040204020203" pitchFamily="34" charset="0"/>
              </a:rPr>
              <a:t>NB: If there are properties not in the listing sent by Head Office which have municipal services relating to them which needs to be accrued for, the region must provide:</a:t>
            </a:r>
          </a:p>
          <a:p>
            <a:endParaRPr lang="en-US" sz="2000" b="1" i="1" dirty="0">
              <a:latin typeface="Bahnschrift"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Bahnschrift" panose="020B0502040204020203" pitchFamily="34" charset="0"/>
                <a:cs typeface="Segoe UI" panose="020B0502040204020203" pitchFamily="34" charset="0"/>
              </a:rPr>
              <a:t>a </a:t>
            </a:r>
            <a:r>
              <a:rPr lang="en-US" sz="2000" u="sng" dirty="0" smtClean="0">
                <a:latin typeface="Bahnschrift" panose="020B0502040204020203" pitchFamily="34" charset="0"/>
                <a:cs typeface="Segoe UI" panose="020B0502040204020203" pitchFamily="34" charset="0"/>
              </a:rPr>
              <a:t>separate </a:t>
            </a:r>
            <a:r>
              <a:rPr lang="en-US" sz="2000" u="sng" dirty="0">
                <a:latin typeface="Bahnschrift" panose="020B0502040204020203" pitchFamily="34" charset="0"/>
                <a:cs typeface="Segoe UI" panose="020B0502040204020203" pitchFamily="34" charset="0"/>
              </a:rPr>
              <a:t>listing </a:t>
            </a:r>
            <a:r>
              <a:rPr lang="en-US" sz="2000" dirty="0">
                <a:latin typeface="Bahnschrift" panose="020B0502040204020203" pitchFamily="34" charset="0"/>
                <a:cs typeface="Segoe UI" panose="020B0502040204020203" pitchFamily="34" charset="0"/>
              </a:rPr>
              <a:t>of these properties </a:t>
            </a:r>
          </a:p>
          <a:p>
            <a:pPr marL="342900" indent="-342900">
              <a:buFont typeface="Arial" panose="020B0604020202020204" pitchFamily="34" charset="0"/>
              <a:buChar char="•"/>
            </a:pPr>
            <a:r>
              <a:rPr lang="en-US" sz="2000" dirty="0">
                <a:latin typeface="Bahnschrift" panose="020B0502040204020203" pitchFamily="34" charset="0"/>
                <a:cs typeface="Segoe UI" panose="020B0502040204020203" pitchFamily="34" charset="0"/>
              </a:rPr>
              <a:t>with the estimated accrual amount (separately for </a:t>
            </a:r>
            <a:r>
              <a:rPr lang="en-US" sz="2000" dirty="0" smtClean="0">
                <a:latin typeface="Bahnschrift" panose="020B0502040204020203" pitchFamily="34" charset="0"/>
                <a:cs typeface="Segoe UI" panose="020B0502040204020203" pitchFamily="34" charset="0"/>
              </a:rPr>
              <a:t>2022/23 </a:t>
            </a:r>
            <a:r>
              <a:rPr lang="en-US" sz="2000" dirty="0">
                <a:latin typeface="Bahnschrift" panose="020B0502040204020203" pitchFamily="34" charset="0"/>
                <a:cs typeface="Segoe UI" panose="020B0502040204020203" pitchFamily="34" charset="0"/>
              </a:rPr>
              <a:t>and prior periods if not paid by </a:t>
            </a:r>
            <a:r>
              <a:rPr lang="en-US" sz="2000" dirty="0" smtClean="0">
                <a:latin typeface="Bahnschrift" panose="020B0502040204020203" pitchFamily="34" charset="0"/>
                <a:cs typeface="Segoe UI" panose="020B0502040204020203" pitchFamily="34" charset="0"/>
              </a:rPr>
              <a:t>31 March 2023). </a:t>
            </a:r>
            <a:endParaRPr lang="en-US" sz="2000" dirty="0">
              <a:latin typeface="Bahnschrift"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dirty="0">
                <a:latin typeface="Bahnschrift" panose="020B0502040204020203" pitchFamily="34" charset="0"/>
                <a:cs typeface="Segoe UI" panose="020B0502040204020203" pitchFamily="34" charset="0"/>
              </a:rPr>
              <a:t>Indicate the amount per </a:t>
            </a:r>
            <a:r>
              <a:rPr lang="en-US" sz="2000" dirty="0" smtClean="0">
                <a:latin typeface="Bahnschrift" panose="020B0502040204020203" pitchFamily="34" charset="0"/>
                <a:cs typeface="Segoe UI" panose="020B0502040204020203" pitchFamily="34" charset="0"/>
              </a:rPr>
              <a:t>municipal service category (water</a:t>
            </a:r>
            <a:r>
              <a:rPr lang="en-US" sz="2000" dirty="0">
                <a:latin typeface="Bahnschrift" panose="020B0502040204020203" pitchFamily="34" charset="0"/>
                <a:cs typeface="Segoe UI" panose="020B0502040204020203" pitchFamily="34" charset="0"/>
              </a:rPr>
              <a:t>, electricity, refuse, sewerage, etc.)</a:t>
            </a:r>
          </a:p>
          <a:p>
            <a:endParaRPr lang="en-US" sz="2000" b="1" i="1" dirty="0">
              <a:latin typeface="Bahnschrift" panose="020B0502040204020203" pitchFamily="34" charset="0"/>
              <a:cs typeface="Segoe UI" panose="020B0502040204020203" pitchFamily="34" charset="0"/>
            </a:endParaRPr>
          </a:p>
          <a:p>
            <a:r>
              <a:rPr lang="en-US" sz="2000" dirty="0">
                <a:latin typeface="Bahnschrift" panose="020B0502040204020203" pitchFamily="34" charset="0"/>
                <a:cs typeface="Segoe UI" panose="020B0502040204020203" pitchFamily="34" charset="0"/>
              </a:rPr>
              <a:t>This is required because the payment analysis distributed by Head Office only takes into account properties which have had municipal services payments during the </a:t>
            </a:r>
            <a:r>
              <a:rPr lang="en-US" sz="2000" dirty="0" smtClean="0">
                <a:latin typeface="Bahnschrift" panose="020B0502040204020203" pitchFamily="34" charset="0"/>
                <a:cs typeface="Segoe UI" panose="020B0502040204020203" pitchFamily="34" charset="0"/>
              </a:rPr>
              <a:t>2022/23 </a:t>
            </a:r>
            <a:r>
              <a:rPr lang="en-US" sz="2000" dirty="0">
                <a:latin typeface="Bahnschrift" panose="020B0502040204020203" pitchFamily="34" charset="0"/>
                <a:cs typeface="Segoe UI" panose="020B0502040204020203" pitchFamily="34" charset="0"/>
              </a:rPr>
              <a:t>financial year.  </a:t>
            </a:r>
          </a:p>
          <a:p>
            <a:endParaRPr lang="en-ZA" sz="2000" b="1" dirty="0">
              <a:latin typeface="Bahnschrift" panose="020B0502040204020203" pitchFamily="34" charset="0"/>
            </a:endParaRPr>
          </a:p>
        </p:txBody>
      </p:sp>
      <p:sp>
        <p:nvSpPr>
          <p:cNvPr id="21" name="Rectangle 20"/>
          <p:cNvSpPr/>
          <p:nvPr/>
        </p:nvSpPr>
        <p:spPr>
          <a:xfrm>
            <a:off x="762924" y="1116159"/>
            <a:ext cx="10675411" cy="693964"/>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ZA" sz="3200" dirty="0" smtClean="0">
                <a:solidFill>
                  <a:schemeClr val="bg1"/>
                </a:solidFill>
                <a:latin typeface="Bahnschrift" panose="020B0502040204020203" pitchFamily="34" charset="0"/>
              </a:rPr>
              <a:t>LONG OUTSTANDING MUNICIPAL SERVICES WORKBOOK</a:t>
            </a:r>
            <a:endParaRPr lang="en-ZA" sz="32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489302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85000"/>
                    <a:lumOff val="15000"/>
                  </a:schemeClr>
                </a:solidFill>
                <a:latin typeface="Bahnschrift" panose="020B0502040204020203" pitchFamily="34" charset="0"/>
                <a:cs typeface="Segoe UI" panose="020B0502040204020203" pitchFamily="34" charset="0"/>
              </a:rPr>
              <a:t>2.3 MUNICIPAL SERVICES – LONG OUTSTANDING</a:t>
            </a:r>
            <a:endParaRPr lang="en-US" sz="3200" dirty="0">
              <a:solidFill>
                <a:schemeClr val="tx1">
                  <a:lumMod val="85000"/>
                  <a:lumOff val="1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27" name="Explosion 1 26"/>
          <p:cNvSpPr/>
          <p:nvPr/>
        </p:nvSpPr>
        <p:spPr>
          <a:xfrm rot="20935120">
            <a:off x="2354767" y="1301224"/>
            <a:ext cx="6272613" cy="5301155"/>
          </a:xfrm>
          <a:prstGeom prst="irregularSeal1">
            <a:avLst/>
          </a:prstGeom>
          <a:solidFill>
            <a:srgbClr val="A2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bg1"/>
                </a:solidFill>
                <a:latin typeface="Britannic Bold" panose="020B0903060703020204" pitchFamily="34" charset="0"/>
                <a:cs typeface="Segoe UI" panose="020B0502040204020203" pitchFamily="34" charset="0"/>
              </a:rPr>
              <a:t>Refer to Municipal Services </a:t>
            </a:r>
          </a:p>
          <a:p>
            <a:pPr algn="ctr"/>
            <a:r>
              <a:rPr lang="en-US" sz="2600" dirty="0" smtClean="0">
                <a:solidFill>
                  <a:schemeClr val="bg1"/>
                </a:solidFill>
                <a:latin typeface="Britannic Bold" panose="020B0903060703020204" pitchFamily="34" charset="0"/>
                <a:cs typeface="Segoe UI" panose="020B0502040204020203" pitchFamily="34" charset="0"/>
              </a:rPr>
              <a:t>(Long Outstanding)</a:t>
            </a:r>
            <a:endParaRPr lang="en-US" sz="2600" dirty="0">
              <a:solidFill>
                <a:schemeClr val="bg1"/>
              </a:solidFill>
              <a:latin typeface="Britannic Bold" panose="020B0903060703020204" pitchFamily="34" charset="0"/>
              <a:cs typeface="Segoe UI" panose="020B0502040204020203" pitchFamily="34" charset="0"/>
            </a:endParaRPr>
          </a:p>
          <a:p>
            <a:pPr algn="ctr"/>
            <a:r>
              <a:rPr lang="en-US" sz="2600" dirty="0">
                <a:solidFill>
                  <a:schemeClr val="bg1"/>
                </a:solidFill>
                <a:latin typeface="Britannic Bold" panose="020B0903060703020204" pitchFamily="34" charset="0"/>
                <a:cs typeface="Segoe UI" panose="020B0502040204020203" pitchFamily="34" charset="0"/>
              </a:rPr>
              <a:t>Workbook</a:t>
            </a:r>
          </a:p>
        </p:txBody>
      </p:sp>
    </p:spTree>
    <p:extLst>
      <p:ext uri="{BB962C8B-B14F-4D97-AF65-F5344CB8AC3E}">
        <p14:creationId xmlns:p14="http://schemas.microsoft.com/office/powerpoint/2010/main" val="2348502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100" dirty="0" smtClean="0">
                <a:solidFill>
                  <a:schemeClr val="tx1">
                    <a:lumMod val="85000"/>
                    <a:lumOff val="15000"/>
                  </a:schemeClr>
                </a:solidFill>
                <a:latin typeface="Bahnschrift" panose="020B0502040204020203" pitchFamily="34" charset="0"/>
                <a:cs typeface="Segoe UI" panose="020B0502040204020203" pitchFamily="34" charset="0"/>
              </a:rPr>
              <a:t>2.4 </a:t>
            </a:r>
            <a:r>
              <a:rPr lang="en-US" sz="3100" dirty="0">
                <a:solidFill>
                  <a:schemeClr val="tx1">
                    <a:lumMod val="85000"/>
                    <a:lumOff val="15000"/>
                  </a:schemeClr>
                </a:solidFill>
                <a:latin typeface="Bahnschrift" panose="020B0502040204020203" pitchFamily="34" charset="0"/>
                <a:cs typeface="Segoe UI" panose="020B0502040204020203" pitchFamily="34" charset="0"/>
              </a:rPr>
              <a:t>APPROACH TO RECORD MUNICIPAL PREPAYMENTS</a:t>
            </a:r>
            <a:endParaRPr lang="en-US" sz="3100" dirty="0">
              <a:solidFill>
                <a:schemeClr val="tx1">
                  <a:lumMod val="85000"/>
                  <a:lumOff val="1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14" name="TextBox 13"/>
          <p:cNvSpPr txBox="1"/>
          <p:nvPr/>
        </p:nvSpPr>
        <p:spPr>
          <a:xfrm>
            <a:off x="908365" y="2131046"/>
            <a:ext cx="10624226" cy="3447098"/>
          </a:xfrm>
          <a:prstGeom prst="rect">
            <a:avLst/>
          </a:prstGeom>
          <a:noFill/>
        </p:spPr>
        <p:txBody>
          <a:bodyPr wrap="square" rtlCol="0">
            <a:spAutoFit/>
          </a:bodyPr>
          <a:lstStyle/>
          <a:p>
            <a:pPr marL="342900" lvl="0" indent="-342900">
              <a:buFont typeface="Arial" panose="020B0604020202020204" pitchFamily="34" charset="0"/>
              <a:buChar char="•"/>
            </a:pPr>
            <a:r>
              <a:rPr lang="en-ZA" sz="2000" dirty="0">
                <a:solidFill>
                  <a:schemeClr val="accent6">
                    <a:lumMod val="50000"/>
                  </a:schemeClr>
                </a:solidFill>
                <a:latin typeface="Bahnschrift" panose="020B0502040204020203" pitchFamily="34" charset="0"/>
                <a:cs typeface="Segoe UI" panose="020B0502040204020203" pitchFamily="34" charset="0"/>
              </a:rPr>
              <a:t>A number of prepaid meters exist for </a:t>
            </a:r>
            <a:r>
              <a:rPr lang="en-ZA" sz="2000" dirty="0" smtClean="0">
                <a:solidFill>
                  <a:schemeClr val="accent6">
                    <a:lumMod val="50000"/>
                  </a:schemeClr>
                </a:solidFill>
                <a:latin typeface="Bahnschrift" panose="020B0502040204020203" pitchFamily="34" charset="0"/>
                <a:cs typeface="Segoe UI" panose="020B0502040204020203" pitchFamily="34" charset="0"/>
              </a:rPr>
              <a:t>which payments </a:t>
            </a:r>
            <a:r>
              <a:rPr lang="en-ZA" sz="2000" dirty="0">
                <a:solidFill>
                  <a:schemeClr val="accent6">
                    <a:lumMod val="50000"/>
                  </a:schemeClr>
                </a:solidFill>
                <a:latin typeface="Bahnschrift" panose="020B0502040204020203" pitchFamily="34" charset="0"/>
                <a:cs typeface="Segoe UI" panose="020B0502040204020203" pitchFamily="34" charset="0"/>
              </a:rPr>
              <a:t>are </a:t>
            </a:r>
            <a:br>
              <a:rPr lang="en-ZA" sz="2000" dirty="0">
                <a:solidFill>
                  <a:schemeClr val="accent6">
                    <a:lumMod val="50000"/>
                  </a:schemeClr>
                </a:solidFill>
                <a:latin typeface="Bahnschrift" panose="020B0502040204020203" pitchFamily="34" charset="0"/>
                <a:cs typeface="Segoe UI" panose="020B0502040204020203" pitchFamily="34" charset="0"/>
              </a:rPr>
            </a:br>
            <a:r>
              <a:rPr lang="en-ZA" sz="2000" dirty="0" smtClean="0">
                <a:solidFill>
                  <a:schemeClr val="accent6">
                    <a:lumMod val="50000"/>
                  </a:schemeClr>
                </a:solidFill>
                <a:latin typeface="Bahnschrift" panose="020B0502040204020203" pitchFamily="34" charset="0"/>
                <a:cs typeface="Segoe UI" panose="020B0502040204020203" pitchFamily="34" charset="0"/>
              </a:rPr>
              <a:t>made </a:t>
            </a:r>
            <a:r>
              <a:rPr lang="en-ZA" sz="2000" dirty="0">
                <a:solidFill>
                  <a:schemeClr val="accent6">
                    <a:lumMod val="50000"/>
                  </a:schemeClr>
                </a:solidFill>
                <a:latin typeface="Bahnschrift" panose="020B0502040204020203" pitchFamily="34" charset="0"/>
                <a:cs typeface="Segoe UI" panose="020B0502040204020203" pitchFamily="34" charset="0"/>
              </a:rPr>
              <a:t>in advance for </a:t>
            </a:r>
            <a:r>
              <a:rPr lang="en-ZA" sz="2000" dirty="0" smtClean="0">
                <a:solidFill>
                  <a:schemeClr val="accent6">
                    <a:lumMod val="50000"/>
                  </a:schemeClr>
                </a:solidFill>
                <a:latin typeface="Bahnschrift" panose="020B0502040204020203" pitchFamily="34" charset="0"/>
                <a:cs typeface="Segoe UI" panose="020B0502040204020203" pitchFamily="34" charset="0"/>
              </a:rPr>
              <a:t>electrical services </a:t>
            </a:r>
            <a:r>
              <a:rPr lang="en-ZA" sz="2000" dirty="0">
                <a:solidFill>
                  <a:schemeClr val="accent6">
                    <a:lumMod val="50000"/>
                  </a:schemeClr>
                </a:solidFill>
                <a:latin typeface="Bahnschrift" panose="020B0502040204020203" pitchFamily="34" charset="0"/>
                <a:cs typeface="Segoe UI" panose="020B0502040204020203" pitchFamily="34" charset="0"/>
              </a:rPr>
              <a:t>(and other municipal </a:t>
            </a:r>
            <a:r>
              <a:rPr lang="en-ZA" sz="2000" dirty="0" smtClean="0">
                <a:solidFill>
                  <a:schemeClr val="accent6">
                    <a:lumMod val="50000"/>
                  </a:schemeClr>
                </a:solidFill>
                <a:latin typeface="Bahnschrift" panose="020B0502040204020203" pitchFamily="34" charset="0"/>
                <a:cs typeface="Segoe UI" panose="020B0502040204020203" pitchFamily="34" charset="0"/>
              </a:rPr>
              <a:t/>
            </a:r>
            <a:br>
              <a:rPr lang="en-ZA" sz="2000" dirty="0" smtClean="0">
                <a:solidFill>
                  <a:schemeClr val="accent6">
                    <a:lumMod val="50000"/>
                  </a:schemeClr>
                </a:solidFill>
                <a:latin typeface="Bahnschrift" panose="020B0502040204020203" pitchFamily="34" charset="0"/>
                <a:cs typeface="Segoe UI" panose="020B0502040204020203" pitchFamily="34" charset="0"/>
              </a:rPr>
            </a:br>
            <a:r>
              <a:rPr lang="en-ZA" sz="2000" dirty="0" smtClean="0">
                <a:solidFill>
                  <a:schemeClr val="accent6">
                    <a:lumMod val="50000"/>
                  </a:schemeClr>
                </a:solidFill>
                <a:latin typeface="Bahnschrift" panose="020B0502040204020203" pitchFamily="34" charset="0"/>
                <a:cs typeface="Segoe UI" panose="020B0502040204020203" pitchFamily="34" charset="0"/>
              </a:rPr>
              <a:t>services) throughout </a:t>
            </a:r>
            <a:r>
              <a:rPr lang="en-ZA" sz="2000" dirty="0">
                <a:solidFill>
                  <a:schemeClr val="accent6">
                    <a:lumMod val="50000"/>
                  </a:schemeClr>
                </a:solidFill>
                <a:latin typeface="Bahnschrift" panose="020B0502040204020203" pitchFamily="34" charset="0"/>
                <a:cs typeface="Segoe UI" panose="020B0502040204020203" pitchFamily="34" charset="0"/>
              </a:rPr>
              <a:t>the year.</a:t>
            </a:r>
          </a:p>
          <a:p>
            <a:pPr marL="342900" indent="-342900">
              <a:buFont typeface="Arial" panose="020B0604020202020204" pitchFamily="34" charset="0"/>
              <a:buChar char="•"/>
            </a:pPr>
            <a:r>
              <a:rPr lang="en-US" sz="2000" dirty="0">
                <a:solidFill>
                  <a:schemeClr val="accent6">
                    <a:lumMod val="50000"/>
                  </a:schemeClr>
                </a:solidFill>
                <a:latin typeface="Bahnschrift" panose="020B0502040204020203" pitchFamily="34" charset="0"/>
                <a:cs typeface="Segoe UI" panose="020B0502040204020203" pitchFamily="34" charset="0"/>
              </a:rPr>
              <a:t>Therefore, an asset should be created for </a:t>
            </a:r>
            <a:r>
              <a:rPr lang="en-US" sz="2000" dirty="0" smtClean="0">
                <a:solidFill>
                  <a:schemeClr val="accent6">
                    <a:lumMod val="50000"/>
                  </a:schemeClr>
                </a:solidFill>
                <a:latin typeface="Bahnschrift" panose="020B0502040204020203" pitchFamily="34" charset="0"/>
                <a:cs typeface="Segoe UI" panose="020B0502040204020203" pitchFamily="34" charset="0"/>
              </a:rPr>
              <a:t>the </a:t>
            </a:r>
            <a:r>
              <a:rPr lang="en-US" sz="2000" dirty="0">
                <a:solidFill>
                  <a:schemeClr val="accent6">
                    <a:lumMod val="50000"/>
                  </a:schemeClr>
                </a:solidFill>
                <a:latin typeface="Bahnschrift" panose="020B0502040204020203" pitchFamily="34" charset="0"/>
                <a:cs typeface="Segoe UI" panose="020B0502040204020203" pitchFamily="34" charset="0"/>
              </a:rPr>
              <a:t>total value of </a:t>
            </a:r>
            <a:r>
              <a:rPr lang="en-US" sz="2000" dirty="0" smtClean="0">
                <a:solidFill>
                  <a:schemeClr val="accent6">
                    <a:lumMod val="50000"/>
                  </a:schemeClr>
                </a:solidFill>
                <a:latin typeface="Bahnschrift" panose="020B0502040204020203" pitchFamily="34" charset="0"/>
                <a:cs typeface="Segoe UI" panose="020B0502040204020203" pitchFamily="34" charset="0"/>
              </a:rPr>
              <a:t/>
            </a:r>
            <a:br>
              <a:rPr lang="en-US" sz="2000" dirty="0" smtClean="0">
                <a:solidFill>
                  <a:schemeClr val="accent6">
                    <a:lumMod val="50000"/>
                  </a:schemeClr>
                </a:solidFill>
                <a:latin typeface="Bahnschrift" panose="020B0502040204020203" pitchFamily="34" charset="0"/>
                <a:cs typeface="Segoe UI" panose="020B0502040204020203" pitchFamily="34" charset="0"/>
              </a:rPr>
            </a:br>
            <a:r>
              <a:rPr lang="en-US" sz="2000" dirty="0" smtClean="0">
                <a:solidFill>
                  <a:schemeClr val="accent6">
                    <a:lumMod val="50000"/>
                  </a:schemeClr>
                </a:solidFill>
                <a:latin typeface="Bahnschrift" panose="020B0502040204020203" pitchFamily="34" charset="0"/>
                <a:cs typeface="Segoe UI" panose="020B0502040204020203" pitchFamily="34" charset="0"/>
              </a:rPr>
              <a:t>the </a:t>
            </a:r>
            <a:r>
              <a:rPr lang="en-US" sz="2000" dirty="0">
                <a:solidFill>
                  <a:schemeClr val="accent6">
                    <a:lumMod val="50000"/>
                  </a:schemeClr>
                </a:solidFill>
                <a:latin typeface="Bahnschrift" panose="020B0502040204020203" pitchFamily="34" charset="0"/>
                <a:cs typeface="Segoe UI" panose="020B0502040204020203" pitchFamily="34" charset="0"/>
              </a:rPr>
              <a:t>prepayment as this </a:t>
            </a:r>
            <a:r>
              <a:rPr lang="en-US" sz="2000" dirty="0" smtClean="0">
                <a:solidFill>
                  <a:schemeClr val="accent6">
                    <a:lumMod val="50000"/>
                  </a:schemeClr>
                </a:solidFill>
                <a:latin typeface="Bahnschrift" panose="020B0502040204020203" pitchFamily="34" charset="0"/>
                <a:cs typeface="Segoe UI" panose="020B0502040204020203" pitchFamily="34" charset="0"/>
              </a:rPr>
              <a:t>payment </a:t>
            </a:r>
            <a:r>
              <a:rPr lang="en-US" sz="2000" dirty="0">
                <a:solidFill>
                  <a:schemeClr val="accent6">
                    <a:lumMod val="50000"/>
                  </a:schemeClr>
                </a:solidFill>
                <a:latin typeface="Bahnschrift" panose="020B0502040204020203" pitchFamily="34" charset="0"/>
                <a:cs typeface="Segoe UI" panose="020B0502040204020203" pitchFamily="34" charset="0"/>
              </a:rPr>
              <a:t>has been made for services </a:t>
            </a:r>
            <a:r>
              <a:rPr lang="en-US" sz="2000" dirty="0" smtClean="0">
                <a:solidFill>
                  <a:schemeClr val="accent6">
                    <a:lumMod val="50000"/>
                  </a:schemeClr>
                </a:solidFill>
                <a:latin typeface="Bahnschrift" panose="020B0502040204020203" pitchFamily="34" charset="0"/>
                <a:cs typeface="Segoe UI" panose="020B0502040204020203" pitchFamily="34" charset="0"/>
              </a:rPr>
              <a:t/>
            </a:r>
            <a:br>
              <a:rPr lang="en-US" sz="2000" dirty="0" smtClean="0">
                <a:solidFill>
                  <a:schemeClr val="accent6">
                    <a:lumMod val="50000"/>
                  </a:schemeClr>
                </a:solidFill>
                <a:latin typeface="Bahnschrift" panose="020B0502040204020203" pitchFamily="34" charset="0"/>
                <a:cs typeface="Segoe UI" panose="020B0502040204020203" pitchFamily="34" charset="0"/>
              </a:rPr>
            </a:br>
            <a:r>
              <a:rPr lang="en-US" sz="2000" dirty="0" smtClean="0">
                <a:solidFill>
                  <a:schemeClr val="accent6">
                    <a:lumMod val="50000"/>
                  </a:schemeClr>
                </a:solidFill>
                <a:latin typeface="Bahnschrift" panose="020B0502040204020203" pitchFamily="34" charset="0"/>
                <a:cs typeface="Segoe UI" panose="020B0502040204020203" pitchFamily="34" charset="0"/>
              </a:rPr>
              <a:t>which will </a:t>
            </a:r>
            <a:r>
              <a:rPr lang="en-US" sz="2000" dirty="0">
                <a:solidFill>
                  <a:schemeClr val="accent6">
                    <a:lumMod val="50000"/>
                  </a:schemeClr>
                </a:solidFill>
                <a:latin typeface="Bahnschrift" panose="020B0502040204020203" pitchFamily="34" charset="0"/>
                <a:cs typeface="Segoe UI" panose="020B0502040204020203" pitchFamily="34" charset="0"/>
              </a:rPr>
              <a:t>only be rendered in the future.</a:t>
            </a:r>
          </a:p>
          <a:p>
            <a:pPr marL="342900" lvl="0" indent="-342900">
              <a:buFont typeface="Arial" panose="020B0604020202020204" pitchFamily="34" charset="0"/>
              <a:buChar char="•"/>
            </a:pPr>
            <a:r>
              <a:rPr lang="en-ZA" sz="2000" dirty="0">
                <a:solidFill>
                  <a:schemeClr val="accent6">
                    <a:lumMod val="50000"/>
                  </a:schemeClr>
                </a:solidFill>
                <a:latin typeface="Bahnschrift" panose="020B0502040204020203" pitchFamily="34" charset="0"/>
                <a:cs typeface="Segoe UI" panose="020B0502040204020203" pitchFamily="34" charset="0"/>
              </a:rPr>
              <a:t>In order to calculate this asset, an analysis of all prepaid </a:t>
            </a:r>
            <a:r>
              <a:rPr lang="en-ZA" sz="2000" dirty="0" smtClean="0">
                <a:solidFill>
                  <a:schemeClr val="accent6">
                    <a:lumMod val="50000"/>
                  </a:schemeClr>
                </a:solidFill>
                <a:latin typeface="Bahnschrift" panose="020B0502040204020203" pitchFamily="34" charset="0"/>
                <a:cs typeface="Segoe UI" panose="020B0502040204020203" pitchFamily="34" charset="0"/>
              </a:rPr>
              <a:t/>
            </a:r>
            <a:br>
              <a:rPr lang="en-ZA" sz="2000" dirty="0" smtClean="0">
                <a:solidFill>
                  <a:schemeClr val="accent6">
                    <a:lumMod val="50000"/>
                  </a:schemeClr>
                </a:solidFill>
                <a:latin typeface="Bahnschrift" panose="020B0502040204020203" pitchFamily="34" charset="0"/>
                <a:cs typeface="Segoe UI" panose="020B0502040204020203" pitchFamily="34" charset="0"/>
              </a:rPr>
            </a:br>
            <a:r>
              <a:rPr lang="en-ZA" sz="2000" dirty="0" smtClean="0">
                <a:solidFill>
                  <a:schemeClr val="accent6">
                    <a:lumMod val="50000"/>
                  </a:schemeClr>
                </a:solidFill>
                <a:latin typeface="Bahnschrift" panose="020B0502040204020203" pitchFamily="34" charset="0"/>
                <a:cs typeface="Segoe UI" panose="020B0502040204020203" pitchFamily="34" charset="0"/>
              </a:rPr>
              <a:t>electricity </a:t>
            </a:r>
            <a:r>
              <a:rPr lang="en-ZA" sz="2000" dirty="0">
                <a:solidFill>
                  <a:schemeClr val="accent6">
                    <a:lumMod val="50000"/>
                  </a:schemeClr>
                </a:solidFill>
                <a:latin typeface="Bahnschrift" panose="020B0502040204020203" pitchFamily="34" charset="0"/>
                <a:cs typeface="Segoe UI" panose="020B0502040204020203" pitchFamily="34" charset="0"/>
              </a:rPr>
              <a:t>as at the end of the reporting period should be created.</a:t>
            </a:r>
          </a:p>
          <a:p>
            <a:pPr marL="342900" lvl="0" indent="-342900">
              <a:buFont typeface="Arial" panose="020B0604020202020204" pitchFamily="34" charset="0"/>
              <a:buChar char="•"/>
            </a:pPr>
            <a:r>
              <a:rPr lang="en-US" sz="2000" dirty="0">
                <a:solidFill>
                  <a:schemeClr val="accent6">
                    <a:lumMod val="50000"/>
                  </a:schemeClr>
                </a:solidFill>
                <a:latin typeface="Bahnschrift" panose="020B0502040204020203" pitchFamily="34" charset="0"/>
                <a:cs typeface="Segoe UI" panose="020B0502040204020203" pitchFamily="34" charset="0"/>
              </a:rPr>
              <a:t>Should the region have any other prepaid municipal services additional to electricity, they should also be </a:t>
            </a:r>
            <a:r>
              <a:rPr lang="en-US" sz="2000" u="sng" dirty="0">
                <a:solidFill>
                  <a:schemeClr val="accent6">
                    <a:lumMod val="50000"/>
                  </a:schemeClr>
                </a:solidFill>
                <a:latin typeface="Bahnschrift" panose="020B0502040204020203" pitchFamily="34" charset="0"/>
                <a:cs typeface="Segoe UI" panose="020B0502040204020203" pitchFamily="34" charset="0"/>
              </a:rPr>
              <a:t>added</a:t>
            </a:r>
            <a:r>
              <a:rPr lang="en-US" sz="2000" dirty="0">
                <a:solidFill>
                  <a:schemeClr val="accent6">
                    <a:lumMod val="50000"/>
                  </a:schemeClr>
                </a:solidFill>
                <a:latin typeface="Bahnschrift" panose="020B0502040204020203" pitchFamily="34" charset="0"/>
                <a:cs typeface="Segoe UI" panose="020B0502040204020203" pitchFamily="34" charset="0"/>
              </a:rPr>
              <a:t> to the prepaid electricity workbook.</a:t>
            </a:r>
            <a:endParaRPr lang="en-ZA" sz="2000" dirty="0">
              <a:solidFill>
                <a:schemeClr val="accent6">
                  <a:lumMod val="50000"/>
                </a:schemeClr>
              </a:solidFill>
              <a:latin typeface="Bahnschrift" panose="020B0502040204020203" pitchFamily="34" charset="0"/>
              <a:cs typeface="Segoe UI" panose="020B0502040204020203" pitchFamily="34" charset="0"/>
            </a:endParaRPr>
          </a:p>
          <a:p>
            <a:endParaRPr lang="en-US" dirty="0" smtClean="0">
              <a:solidFill>
                <a:schemeClr val="accent6">
                  <a:lumMod val="50000"/>
                </a:schemeClr>
              </a:solidFill>
              <a:latin typeface="Bahnschrift" panose="020B0502040204020203" pitchFamily="34" charset="0"/>
            </a:endParaRPr>
          </a:p>
        </p:txBody>
      </p:sp>
      <p:pic>
        <p:nvPicPr>
          <p:cNvPr id="2" name="Picture 1"/>
          <p:cNvPicPr>
            <a:picLocks noChangeAspect="1"/>
          </p:cNvPicPr>
          <p:nvPr/>
        </p:nvPicPr>
        <p:blipFill>
          <a:blip r:embed="rId3"/>
          <a:stretch>
            <a:fillRect/>
          </a:stretch>
        </p:blipFill>
        <p:spPr>
          <a:xfrm>
            <a:off x="8584058" y="1350236"/>
            <a:ext cx="2305050" cy="2914650"/>
          </a:xfrm>
          <a:prstGeom prst="rect">
            <a:avLst/>
          </a:prstGeom>
        </p:spPr>
      </p:pic>
    </p:spTree>
    <p:extLst>
      <p:ext uri="{BB962C8B-B14F-4D97-AF65-F5344CB8AC3E}">
        <p14:creationId xmlns:p14="http://schemas.microsoft.com/office/powerpoint/2010/main" val="2112594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85000"/>
                    <a:lumOff val="15000"/>
                  </a:schemeClr>
                </a:solidFill>
                <a:latin typeface="Bahnschrift" panose="020B0502040204020203" pitchFamily="34" charset="0"/>
                <a:cs typeface="Segoe UI" panose="020B0502040204020203" pitchFamily="34" charset="0"/>
              </a:rPr>
              <a:t>2.3 MUNICIPAL SERVICES – LONG OUTSTANDING</a:t>
            </a:r>
            <a:endParaRPr lang="en-US" sz="3200" dirty="0">
              <a:solidFill>
                <a:schemeClr val="tx1">
                  <a:lumMod val="85000"/>
                  <a:lumOff val="1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27" name="Explosion 1 26"/>
          <p:cNvSpPr/>
          <p:nvPr/>
        </p:nvSpPr>
        <p:spPr>
          <a:xfrm rot="20935120">
            <a:off x="2354767" y="1301224"/>
            <a:ext cx="6272613" cy="5301155"/>
          </a:xfrm>
          <a:prstGeom prst="irregularSeal1">
            <a:avLst/>
          </a:prstGeom>
          <a:solidFill>
            <a:schemeClr val="accent4">
              <a:lumMod val="5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bg1"/>
                </a:solidFill>
                <a:latin typeface="Britannic Bold" panose="020B0903060703020204" pitchFamily="34" charset="0"/>
                <a:cs typeface="Segoe UI" panose="020B0502040204020203" pitchFamily="34" charset="0"/>
              </a:rPr>
              <a:t>Refer to </a:t>
            </a:r>
            <a:r>
              <a:rPr lang="en-US" sz="2600" dirty="0" smtClean="0">
                <a:solidFill>
                  <a:schemeClr val="bg1"/>
                </a:solidFill>
                <a:latin typeface="Britannic Bold" panose="020B0903060703020204" pitchFamily="34" charset="0"/>
                <a:cs typeface="Segoe UI" panose="020B0502040204020203" pitchFamily="34" charset="0"/>
              </a:rPr>
              <a:t>Prepaid Municipal </a:t>
            </a:r>
            <a:r>
              <a:rPr lang="en-US" sz="2600" dirty="0">
                <a:solidFill>
                  <a:schemeClr val="bg1"/>
                </a:solidFill>
                <a:latin typeface="Britannic Bold" panose="020B0903060703020204" pitchFamily="34" charset="0"/>
                <a:cs typeface="Segoe UI" panose="020B0502040204020203" pitchFamily="34" charset="0"/>
              </a:rPr>
              <a:t>Services </a:t>
            </a:r>
          </a:p>
          <a:p>
            <a:pPr algn="ctr"/>
            <a:r>
              <a:rPr lang="en-US" sz="2600" dirty="0" smtClean="0">
                <a:solidFill>
                  <a:schemeClr val="bg1"/>
                </a:solidFill>
                <a:latin typeface="Britannic Bold" panose="020B0903060703020204" pitchFamily="34" charset="0"/>
                <a:cs typeface="Segoe UI" panose="020B0502040204020203" pitchFamily="34" charset="0"/>
              </a:rPr>
              <a:t>Workbook</a:t>
            </a:r>
            <a:endParaRPr lang="en-US" sz="2600" dirty="0">
              <a:solidFill>
                <a:schemeClr val="bg1"/>
              </a:solidFill>
              <a:latin typeface="Britannic Bold" panose="020B0903060703020204" pitchFamily="34" charset="0"/>
              <a:cs typeface="Segoe UI" panose="020B0502040204020203" pitchFamily="34" charset="0"/>
            </a:endParaRPr>
          </a:p>
        </p:txBody>
      </p:sp>
    </p:spTree>
    <p:extLst>
      <p:ext uri="{BB962C8B-B14F-4D97-AF65-F5344CB8AC3E}">
        <p14:creationId xmlns:p14="http://schemas.microsoft.com/office/powerpoint/2010/main" val="40492499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780017" y="1834457"/>
            <a:ext cx="10447239" cy="2538919"/>
          </a:xfrm>
        </p:spPr>
        <p:txBody>
          <a:bodyPr>
            <a:normAutofit fontScale="92500"/>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3</a:t>
            </a:r>
            <a:r>
              <a:rPr lang="en-US" sz="8000" dirty="0" smtClean="0">
                <a:solidFill>
                  <a:schemeClr val="accent3">
                    <a:lumMod val="50000"/>
                  </a:schemeClr>
                </a:solidFill>
                <a:latin typeface="Bahnschrift" panose="020B0502040204020203" pitchFamily="34" charset="0"/>
                <a:cs typeface="Segoe UI" panose="020B0502040204020203" pitchFamily="34" charset="0"/>
              </a:rPr>
              <a:t>. </a:t>
            </a:r>
            <a:r>
              <a:rPr lang="en-GB" sz="8000" dirty="0" smtClean="0">
                <a:solidFill>
                  <a:schemeClr val="accent3">
                    <a:lumMod val="50000"/>
                  </a:schemeClr>
                </a:solidFill>
                <a:latin typeface="Bahnschrift" panose="020B0502040204020203" pitchFamily="34" charset="0"/>
                <a:cs typeface="Segoe UI" panose="020B0502040204020203" pitchFamily="34" charset="0"/>
              </a:rPr>
              <a:t>DISCLAIMED OPINION</a:t>
            </a:r>
          </a:p>
          <a:p>
            <a:pPr marL="0" indent="0">
              <a:buNone/>
            </a:pPr>
            <a:r>
              <a:rPr lang="en-GB" sz="5200" dirty="0" smtClean="0">
                <a:solidFill>
                  <a:schemeClr val="accent3">
                    <a:lumMod val="50000"/>
                  </a:schemeClr>
                </a:solidFill>
                <a:latin typeface="Bahnschrift" panose="020B0502040204020203" pitchFamily="34" charset="0"/>
                <a:cs typeface="Segoe UI" panose="020B0502040204020203" pitchFamily="34" charset="0"/>
              </a:rPr>
              <a:t>- MEANING AND IMPLICATIONS</a:t>
            </a:r>
            <a:endParaRPr lang="en-US" sz="5200" dirty="0" smtClean="0">
              <a:solidFill>
                <a:schemeClr val="accent3">
                  <a:lumMod val="50000"/>
                </a:schemeClr>
              </a:solidFill>
              <a:latin typeface="Bahnschrift" panose="020B0502040204020203" pitchFamily="34" charset="0"/>
              <a:cs typeface="Segoe UI" panose="020B0502040204020203" pitchFamily="34" charset="0"/>
            </a:endParaRPr>
          </a:p>
        </p:txBody>
      </p:sp>
      <p:pic>
        <p:nvPicPr>
          <p:cNvPr id="19" name="Picture 18"/>
          <p:cNvPicPr>
            <a:picLocks noChangeAspect="1"/>
          </p:cNvPicPr>
          <p:nvPr/>
        </p:nvPicPr>
        <p:blipFill>
          <a:blip r:embed="rId3"/>
          <a:stretch>
            <a:fillRect/>
          </a:stretch>
        </p:blipFill>
        <p:spPr>
          <a:xfrm rot="694836">
            <a:off x="6894003" y="4180164"/>
            <a:ext cx="3269306" cy="2147809"/>
          </a:xfrm>
          <a:prstGeom prst="rect">
            <a:avLst/>
          </a:prstGeom>
        </p:spPr>
      </p:pic>
    </p:spTree>
    <p:extLst>
      <p:ext uri="{BB962C8B-B14F-4D97-AF65-F5344CB8AC3E}">
        <p14:creationId xmlns:p14="http://schemas.microsoft.com/office/powerpoint/2010/main" val="3947725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800" dirty="0">
                <a:solidFill>
                  <a:schemeClr val="tx1"/>
                </a:solidFill>
                <a:latin typeface="Bahnschrift SemiBold" panose="020B0502040204020203" pitchFamily="34" charset="0"/>
                <a:cs typeface="Segoe UI" panose="020B0502040204020203" pitchFamily="34" charset="0"/>
              </a:rPr>
              <a:t>DISCLAIMED AUDIT OPINION</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pic>
        <p:nvPicPr>
          <p:cNvPr id="14" name="Picture 13"/>
          <p:cNvPicPr>
            <a:picLocks noChangeAspect="1"/>
          </p:cNvPicPr>
          <p:nvPr/>
        </p:nvPicPr>
        <p:blipFill>
          <a:blip r:embed="rId3"/>
          <a:stretch>
            <a:fillRect/>
          </a:stretch>
        </p:blipFill>
        <p:spPr>
          <a:xfrm>
            <a:off x="1034830" y="2153540"/>
            <a:ext cx="10115298" cy="2717563"/>
          </a:xfrm>
          <a:prstGeom prst="rect">
            <a:avLst/>
          </a:prstGeom>
        </p:spPr>
      </p:pic>
    </p:spTree>
    <p:extLst>
      <p:ext uri="{BB962C8B-B14F-4D97-AF65-F5344CB8AC3E}">
        <p14:creationId xmlns:p14="http://schemas.microsoft.com/office/powerpoint/2010/main" val="1220394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800" dirty="0">
                <a:solidFill>
                  <a:schemeClr val="tx1"/>
                </a:solidFill>
                <a:latin typeface="Bahnschrift SemiBold" panose="020B0502040204020203" pitchFamily="34" charset="0"/>
                <a:cs typeface="Segoe UI" panose="020B0502040204020203" pitchFamily="34" charset="0"/>
              </a:rPr>
              <a:t>DISCLAIMED AUDIT OPINION</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pic>
        <p:nvPicPr>
          <p:cNvPr id="43" name="Picture 42"/>
          <p:cNvPicPr>
            <a:picLocks noChangeAspect="1"/>
          </p:cNvPicPr>
          <p:nvPr/>
        </p:nvPicPr>
        <p:blipFill>
          <a:blip r:embed="rId3"/>
          <a:stretch>
            <a:fillRect/>
          </a:stretch>
        </p:blipFill>
        <p:spPr>
          <a:xfrm>
            <a:off x="1555002" y="1017650"/>
            <a:ext cx="5062892" cy="5423301"/>
          </a:xfrm>
          <a:prstGeom prst="rect">
            <a:avLst/>
          </a:prstGeom>
        </p:spPr>
      </p:pic>
      <p:sp>
        <p:nvSpPr>
          <p:cNvPr id="44" name="Left Arrow 43"/>
          <p:cNvSpPr/>
          <p:nvPr/>
        </p:nvSpPr>
        <p:spPr>
          <a:xfrm>
            <a:off x="6827267" y="3367041"/>
            <a:ext cx="1623701" cy="1016949"/>
          </a:xfrm>
          <a:prstGeom prst="lef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Assets</a:t>
            </a:r>
            <a:endParaRPr lang="en-US" dirty="0"/>
          </a:p>
        </p:txBody>
      </p:sp>
      <p:sp>
        <p:nvSpPr>
          <p:cNvPr id="45" name="Rectangle 44"/>
          <p:cNvSpPr/>
          <p:nvPr/>
        </p:nvSpPr>
        <p:spPr>
          <a:xfrm>
            <a:off x="1615155" y="3768694"/>
            <a:ext cx="4992059" cy="213645"/>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605295" y="2072706"/>
            <a:ext cx="462788" cy="226114"/>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612039" y="3982339"/>
            <a:ext cx="575683" cy="196554"/>
          </a:xfrm>
          <a:prstGeom prst="rect">
            <a:avLst/>
          </a:prstGeom>
          <a:noFill/>
          <a:ln w="57150">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635696" y="5970497"/>
            <a:ext cx="4992059" cy="213645"/>
          </a:xfrm>
          <a:prstGeom prst="rect">
            <a:avLst/>
          </a:prstGeom>
          <a:noFill/>
          <a:ln w="57150">
            <a:solidFill>
              <a:srgbClr val="A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635696" y="6167051"/>
            <a:ext cx="4992059" cy="213645"/>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a:off x="3737718" y="5838556"/>
            <a:ext cx="1435693" cy="915115"/>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Equity</a:t>
            </a:r>
            <a:endParaRPr lang="en-US" dirty="0"/>
          </a:p>
        </p:txBody>
      </p:sp>
      <p:pic>
        <p:nvPicPr>
          <p:cNvPr id="51" name="Picture 50"/>
          <p:cNvPicPr>
            <a:picLocks noChangeAspect="1"/>
          </p:cNvPicPr>
          <p:nvPr/>
        </p:nvPicPr>
        <p:blipFill>
          <a:blip r:embed="rId4"/>
          <a:stretch>
            <a:fillRect/>
          </a:stretch>
        </p:blipFill>
        <p:spPr>
          <a:xfrm rot="1291241">
            <a:off x="9281366" y="1284444"/>
            <a:ext cx="1844715" cy="2052989"/>
          </a:xfrm>
          <a:prstGeom prst="rect">
            <a:avLst/>
          </a:prstGeom>
        </p:spPr>
      </p:pic>
      <p:sp>
        <p:nvSpPr>
          <p:cNvPr id="52" name="Left Arrow 51"/>
          <p:cNvSpPr/>
          <p:nvPr/>
        </p:nvSpPr>
        <p:spPr>
          <a:xfrm>
            <a:off x="6990104" y="5529114"/>
            <a:ext cx="1623701" cy="1016949"/>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Liabilities</a:t>
            </a:r>
            <a:endParaRPr lang="en-US" dirty="0"/>
          </a:p>
        </p:txBody>
      </p:sp>
      <p:sp>
        <p:nvSpPr>
          <p:cNvPr id="2" name="Right Arrow 1"/>
          <p:cNvSpPr/>
          <p:nvPr/>
        </p:nvSpPr>
        <p:spPr>
          <a:xfrm>
            <a:off x="820562" y="4383990"/>
            <a:ext cx="760243" cy="6323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ight Arrow 52"/>
          <p:cNvSpPr/>
          <p:nvPr/>
        </p:nvSpPr>
        <p:spPr>
          <a:xfrm>
            <a:off x="833266" y="2955912"/>
            <a:ext cx="760243" cy="63238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7824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800" dirty="0">
                <a:solidFill>
                  <a:schemeClr val="tx1"/>
                </a:solidFill>
                <a:latin typeface="Bahnschrift SemiBold" panose="020B0502040204020203" pitchFamily="34" charset="0"/>
                <a:cs typeface="Segoe UI" panose="020B0502040204020203" pitchFamily="34" charset="0"/>
              </a:rPr>
              <a:t>DISCLAIMED AUDIT OPINION</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13" name="TextBox 12"/>
          <p:cNvSpPr txBox="1"/>
          <p:nvPr/>
        </p:nvSpPr>
        <p:spPr>
          <a:xfrm>
            <a:off x="1392203" y="1188901"/>
            <a:ext cx="9207482" cy="5355312"/>
          </a:xfrm>
          <a:prstGeom prst="rect">
            <a:avLst/>
          </a:prstGeom>
          <a:noFill/>
        </p:spPr>
        <p:txBody>
          <a:bodyPr wrap="square" rtlCol="0">
            <a:spAutoFit/>
          </a:bodyPr>
          <a:lstStyle/>
          <a:p>
            <a:pPr algn="ctr"/>
            <a:r>
              <a:rPr lang="en-US" sz="3200" b="1" dirty="0" smtClean="0">
                <a:solidFill>
                  <a:schemeClr val="tx1">
                    <a:lumMod val="75000"/>
                    <a:lumOff val="25000"/>
                  </a:schemeClr>
                </a:solidFill>
                <a:latin typeface="Bahnschrift SemiLight" panose="020B0502040204020203" pitchFamily="34" charset="0"/>
              </a:rPr>
              <a:t>Disclaimer of </a:t>
            </a:r>
            <a:r>
              <a:rPr lang="en-US" sz="3200" b="1" dirty="0">
                <a:solidFill>
                  <a:schemeClr val="tx1">
                    <a:lumMod val="75000"/>
                    <a:lumOff val="25000"/>
                  </a:schemeClr>
                </a:solidFill>
                <a:latin typeface="Bahnschrift SemiLight" panose="020B0502040204020203" pitchFamily="34" charset="0"/>
              </a:rPr>
              <a:t>audit report paragraphs in 2021/2022 </a:t>
            </a:r>
            <a:r>
              <a:rPr lang="en-US" sz="3200" b="1" dirty="0" smtClean="0">
                <a:solidFill>
                  <a:schemeClr val="tx1">
                    <a:lumMod val="75000"/>
                    <a:lumOff val="25000"/>
                  </a:schemeClr>
                </a:solidFill>
                <a:latin typeface="Bahnschrift SemiLight" panose="020B0502040204020203" pitchFamily="34" charset="0"/>
              </a:rPr>
              <a:t>AFS</a:t>
            </a:r>
            <a:r>
              <a:rPr lang="en-US" sz="3200" b="1" dirty="0" smtClean="0">
                <a:solidFill>
                  <a:schemeClr val="accent6">
                    <a:lumMod val="50000"/>
                  </a:schemeClr>
                </a:solidFill>
                <a:latin typeface="Bahnschrift SemiLight" panose="020B0502040204020203" pitchFamily="34" charset="0"/>
              </a:rPr>
              <a:t/>
            </a:r>
            <a:br>
              <a:rPr lang="en-US" sz="3200" b="1" dirty="0" smtClean="0">
                <a:solidFill>
                  <a:schemeClr val="accent6">
                    <a:lumMod val="50000"/>
                  </a:schemeClr>
                </a:solidFill>
                <a:latin typeface="Bahnschrift SemiLight" panose="020B0502040204020203" pitchFamily="34" charset="0"/>
              </a:rPr>
            </a:br>
            <a:endParaRPr lang="en-US" sz="1600" b="1" dirty="0"/>
          </a:p>
          <a:p>
            <a:pPr marL="342900" indent="-342900">
              <a:buFont typeface="Arial" panose="020B0604020202020204" pitchFamily="34" charset="0"/>
              <a:buChar char="•"/>
            </a:pPr>
            <a:r>
              <a:rPr lang="en-US" b="1" dirty="0">
                <a:solidFill>
                  <a:srgbClr val="C00000"/>
                </a:solidFill>
                <a:latin typeface="Arial" panose="020B0604020202020204" pitchFamily="34" charset="0"/>
                <a:cs typeface="Arial" panose="020B0604020202020204" pitchFamily="34" charset="0"/>
              </a:rPr>
              <a:t>Payables from exchange transactions - Accrued expenses- Municipal services </a:t>
            </a:r>
            <a:endParaRPr lang="en-ZA" b="1" dirty="0">
              <a:solidFill>
                <a:srgbClr val="C00000"/>
              </a:solidFill>
              <a:latin typeface="Arial" panose="020B0604020202020204" pitchFamily="34" charset="0"/>
              <a:cs typeface="Arial" panose="020B0604020202020204" pitchFamily="34" charset="0"/>
            </a:endParaRPr>
          </a:p>
          <a:p>
            <a:r>
              <a:rPr lang="en-ZA" sz="1400" dirty="0">
                <a:latin typeface="Arial" panose="020B0604020202020204" pitchFamily="34" charset="0"/>
                <a:cs typeface="Arial" panose="020B0604020202020204" pitchFamily="34" charset="0"/>
              </a:rPr>
              <a:t>Difference between recalculated amount by auditors and accrued amount in the </a:t>
            </a:r>
            <a:r>
              <a:rPr lang="en-ZA" sz="1400" dirty="0" smtClean="0">
                <a:latin typeface="Arial" panose="020B0604020202020204" pitchFamily="34" charset="0"/>
                <a:cs typeface="Arial" panose="020B0604020202020204" pitchFamily="34" charset="0"/>
              </a:rPr>
              <a:t>workbook </a:t>
            </a:r>
            <a:r>
              <a:rPr lang="en-ZA" sz="1400" b="1" dirty="0" smtClean="0">
                <a:latin typeface="Arial" panose="020B0604020202020204" pitchFamily="34" charset="0"/>
                <a:cs typeface="Arial" panose="020B0604020202020204" pitchFamily="34" charset="0"/>
              </a:rPr>
              <a:t>(Accuracy issue)</a:t>
            </a:r>
            <a:endParaRPr lang="en-ZA" sz="1400"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C00000"/>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Payables from exchange transactions -</a:t>
            </a:r>
            <a:r>
              <a:rPr lang="en-US" dirty="0">
                <a:solidFill>
                  <a:srgbClr val="C00000"/>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Accrued expenses</a:t>
            </a:r>
            <a:r>
              <a:rPr lang="en-US" dirty="0">
                <a:solidFill>
                  <a:srgbClr val="C00000"/>
                </a:solidFill>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Goods and services were received before year end, however the trading entity did not recognize the accrued </a:t>
            </a:r>
            <a:r>
              <a:rPr lang="en-US" sz="1400" dirty="0" smtClean="0">
                <a:latin typeface="Arial" panose="020B0604020202020204" pitchFamily="34" charset="0"/>
                <a:cs typeface="Arial" panose="020B0604020202020204" pitchFamily="34" charset="0"/>
              </a:rPr>
              <a:t>expenses</a:t>
            </a:r>
            <a:r>
              <a:rPr lang="en-US" sz="1400"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(Completeness </a:t>
            </a:r>
            <a:r>
              <a:rPr lang="en-US" sz="1400" b="1" dirty="0">
                <a:latin typeface="Arial" panose="020B0604020202020204" pitchFamily="34" charset="0"/>
                <a:cs typeface="Arial" panose="020B0604020202020204" pitchFamily="34" charset="0"/>
              </a:rPr>
              <a:t>issue)</a:t>
            </a:r>
          </a:p>
          <a:p>
            <a:endParaRPr lang="en-US"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solidFill>
                  <a:srgbClr val="C00000"/>
                </a:solidFill>
                <a:latin typeface="Arial" panose="020B0604020202020204" pitchFamily="34" charset="0"/>
                <a:cs typeface="Arial" panose="020B0604020202020204" pitchFamily="34" charset="0"/>
              </a:rPr>
              <a:t>PPE</a:t>
            </a:r>
            <a:endParaRPr lang="en-US" dirty="0">
              <a:solidFill>
                <a:srgbClr val="C00000"/>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Restatement could not be substantiated by supporting audit evidence </a:t>
            </a:r>
            <a:r>
              <a:rPr lang="en-US" sz="1400" b="1" dirty="0" smtClean="0">
                <a:latin typeface="Arial" panose="020B0604020202020204" pitchFamily="34" charset="0"/>
                <a:cs typeface="Arial" panose="020B0604020202020204" pitchFamily="34" charset="0"/>
              </a:rPr>
              <a:t>(Limitation of scope)</a:t>
            </a:r>
            <a:endParaRPr lang="en-US" sz="1400" b="1" dirty="0">
              <a:latin typeface="Arial" panose="020B0604020202020204" pitchFamily="34" charset="0"/>
              <a:cs typeface="Arial" panose="020B0604020202020204" pitchFamily="34" charset="0"/>
            </a:endParaRPr>
          </a:p>
          <a:p>
            <a:pPr algn="ctr"/>
            <a:endParaRPr lang="en-US" dirty="0">
              <a:solidFill>
                <a:srgbClr val="C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a:solidFill>
                  <a:srgbClr val="C00000"/>
                </a:solidFill>
                <a:latin typeface="Arial" panose="020B0604020202020204" pitchFamily="34" charset="0"/>
                <a:cs typeface="Arial" panose="020B0604020202020204" pitchFamily="34" charset="0"/>
              </a:rPr>
              <a:t>Payables from exchange transactions - Accrued expenses- Leases</a:t>
            </a:r>
            <a:endParaRPr lang="en-US" dirty="0">
              <a:solidFill>
                <a:srgbClr val="C00000"/>
              </a:solidFill>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Difference between the recalculated balance and the accrued expenses </a:t>
            </a:r>
            <a:r>
              <a:rPr lang="en-US" sz="1400" b="1" dirty="0" smtClean="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Completeness issue)</a:t>
            </a:r>
          </a:p>
          <a:p>
            <a:endParaRPr lang="en-US" sz="1600" dirty="0">
              <a:latin typeface="Arial" panose="020B0604020202020204" pitchFamily="34" charset="0"/>
              <a:cs typeface="Arial" panose="020B0604020202020204" pitchFamily="34" charset="0"/>
            </a:endParaRPr>
          </a:p>
          <a:p>
            <a:pPr algn="ctr"/>
            <a:endParaRPr lang="en-US" sz="4800" b="1" dirty="0">
              <a:solidFill>
                <a:schemeClr val="accent6">
                  <a:lumMod val="50000"/>
                </a:schemeClr>
              </a:solidFill>
              <a:latin typeface="Bahnschrift SemiLight" panose="020B0502040204020203" pitchFamily="34" charset="0"/>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718" y="5633487"/>
            <a:ext cx="1172386" cy="1067620"/>
          </a:xfrm>
          <a:prstGeom prst="rect">
            <a:avLst/>
          </a:prstGeom>
        </p:spPr>
      </p:pic>
    </p:spTree>
    <p:extLst>
      <p:ext uri="{BB962C8B-B14F-4D97-AF65-F5344CB8AC3E}">
        <p14:creationId xmlns:p14="http://schemas.microsoft.com/office/powerpoint/2010/main" val="39579413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1644068" y="1868568"/>
            <a:ext cx="6803762" cy="2538919"/>
          </a:xfrm>
        </p:spPr>
        <p:txBody>
          <a:bodyPr>
            <a:normAutofit/>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4. PROPERTY RATES</a:t>
            </a:r>
            <a:endParaRPr lang="en-ZA" sz="8000" dirty="0">
              <a:solidFill>
                <a:schemeClr val="accent3">
                  <a:lumMod val="50000"/>
                </a:schemeClr>
              </a:solidFill>
              <a:latin typeface="Bahnschrift" panose="020B0502040204020203" pitchFamily="34" charset="0"/>
            </a:endParaRPr>
          </a:p>
        </p:txBody>
      </p:sp>
      <p:pic>
        <p:nvPicPr>
          <p:cNvPr id="3" name="Picture 2"/>
          <p:cNvPicPr>
            <a:picLocks noChangeAspect="1"/>
          </p:cNvPicPr>
          <p:nvPr/>
        </p:nvPicPr>
        <p:blipFill>
          <a:blip r:embed="rId3"/>
          <a:stretch>
            <a:fillRect/>
          </a:stretch>
        </p:blipFill>
        <p:spPr>
          <a:xfrm>
            <a:off x="6477712" y="3592491"/>
            <a:ext cx="4212809" cy="2932711"/>
          </a:xfrm>
          <a:prstGeom prst="rect">
            <a:avLst/>
          </a:prstGeom>
        </p:spPr>
      </p:pic>
    </p:spTree>
    <p:extLst>
      <p:ext uri="{BB962C8B-B14F-4D97-AF65-F5344CB8AC3E}">
        <p14:creationId xmlns:p14="http://schemas.microsoft.com/office/powerpoint/2010/main" val="1481462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48753" y="669913"/>
            <a:ext cx="3238856" cy="1200329"/>
          </a:xfrm>
          <a:prstGeom prst="rect">
            <a:avLst/>
          </a:prstGeom>
          <a:noFill/>
        </p:spPr>
        <p:txBody>
          <a:bodyPr wrap="square" rtlCol="0">
            <a:spAutoFit/>
          </a:bodyPr>
          <a:lstStyle/>
          <a:p>
            <a:r>
              <a:rPr lang="en-GB" sz="5400" b="1" dirty="0" smtClean="0">
                <a:solidFill>
                  <a:schemeClr val="tx1">
                    <a:lumMod val="75000"/>
                    <a:lumOff val="25000"/>
                  </a:schemeClr>
                </a:solidFill>
                <a:latin typeface="Bahnschrift" panose="020B0502040204020203" pitchFamily="34" charset="0"/>
              </a:rPr>
              <a:t>AGENDA</a:t>
            </a:r>
            <a:endParaRPr lang="en-US" sz="5400" b="1" dirty="0">
              <a:solidFill>
                <a:schemeClr val="tx1">
                  <a:lumMod val="75000"/>
                  <a:lumOff val="25000"/>
                </a:schemeClr>
              </a:solidFill>
              <a:latin typeface="Bahnschrift" panose="020B0502040204020203" pitchFamily="34" charset="0"/>
            </a:endParaRPr>
          </a:p>
          <a:p>
            <a:endParaRPr lang="en-US" dirty="0"/>
          </a:p>
        </p:txBody>
      </p:sp>
    </p:spTree>
    <p:extLst>
      <p:ext uri="{BB962C8B-B14F-4D97-AF65-F5344CB8AC3E}">
        <p14:creationId xmlns:p14="http://schemas.microsoft.com/office/powerpoint/2010/main" val="10809392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479954">
            <a:off x="9812043" y="3801942"/>
            <a:ext cx="1569133" cy="1674242"/>
          </a:xfrm>
          <a:prstGeom prst="rect">
            <a:avLst/>
          </a:prstGeom>
        </p:spPr>
      </p:pic>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85000"/>
                    <a:lumOff val="15000"/>
                  </a:schemeClr>
                </a:solidFill>
                <a:latin typeface="Bahnschrift" panose="020B0502040204020203" pitchFamily="34" charset="0"/>
                <a:cs typeface="Segoe UI" panose="020B0502040204020203" pitchFamily="34" charset="0"/>
              </a:rPr>
              <a:t>4.1 BACKGROUND TO RATES ACCRUALS WORKBOOKS</a:t>
            </a:r>
            <a:endParaRPr lang="en-US" sz="3200" dirty="0">
              <a:solidFill>
                <a:schemeClr val="tx1">
                  <a:lumMod val="85000"/>
                  <a:lumOff val="1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9062324" y="5759865"/>
            <a:ext cx="1956855" cy="786198"/>
          </a:xfrm>
          <a:prstGeom prst="rect">
            <a:avLst/>
          </a:prstGeom>
        </p:spPr>
      </p:pic>
      <p:sp>
        <p:nvSpPr>
          <p:cNvPr id="19" name="TextBox 18"/>
          <p:cNvSpPr txBox="1"/>
          <p:nvPr/>
        </p:nvSpPr>
        <p:spPr>
          <a:xfrm>
            <a:off x="665505" y="1312011"/>
            <a:ext cx="10451505" cy="523220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Bahnschrift" panose="020B0502040204020203" pitchFamily="34" charset="0"/>
                <a:cs typeface="Segoe UI" panose="020B0502040204020203" pitchFamily="34" charset="0"/>
              </a:rPr>
              <a:t>Property Rates is a tax that is charged by government on any properties that you own.</a:t>
            </a:r>
          </a:p>
          <a:p>
            <a:pPr marL="342900" indent="-342900">
              <a:buFont typeface="Arial" panose="020B0604020202020204" pitchFamily="34" charset="0"/>
              <a:buChar char="•"/>
            </a:pPr>
            <a:r>
              <a:rPr lang="en-US" sz="2000" dirty="0">
                <a:latin typeface="Bahnschrift" panose="020B0502040204020203" pitchFamily="34" charset="0"/>
                <a:cs typeface="Segoe UI" panose="020B0502040204020203" pitchFamily="34" charset="0"/>
              </a:rPr>
              <a:t>We own MANY properties, all of which lead to rates taxes being payable for them.  </a:t>
            </a:r>
          </a:p>
          <a:p>
            <a:pPr marL="342900" indent="-342900">
              <a:buFont typeface="Arial" panose="020B0604020202020204" pitchFamily="34" charset="0"/>
              <a:buChar char="•"/>
            </a:pPr>
            <a:r>
              <a:rPr lang="en-US" sz="2000" dirty="0" smtClean="0">
                <a:latin typeface="Bahnschrift" panose="020B0502040204020203" pitchFamily="34" charset="0"/>
                <a:cs typeface="Segoe UI" panose="020B0502040204020203" pitchFamily="34" charset="0"/>
              </a:rPr>
              <a:t>Even though we make monthly payments towards all of our rates accounts, GRAP </a:t>
            </a:r>
            <a:r>
              <a:rPr lang="en-US" sz="2000" dirty="0">
                <a:latin typeface="Bahnschrift" panose="020B0502040204020203" pitchFamily="34" charset="0"/>
                <a:cs typeface="Segoe UI" panose="020B0502040204020203" pitchFamily="34" charset="0"/>
              </a:rPr>
              <a:t>financial reporting </a:t>
            </a:r>
            <a:r>
              <a:rPr lang="en-US" sz="2000" dirty="0" smtClean="0">
                <a:latin typeface="Bahnschrift" panose="020B0502040204020203" pitchFamily="34" charset="0"/>
                <a:cs typeface="Segoe UI" panose="020B0502040204020203" pitchFamily="34" charset="0"/>
              </a:rPr>
              <a:t>framework </a:t>
            </a:r>
            <a:r>
              <a:rPr lang="en-US" sz="2000" dirty="0">
                <a:latin typeface="Bahnschrift" panose="020B0502040204020203" pitchFamily="34" charset="0"/>
                <a:cs typeface="Segoe UI" panose="020B0502040204020203" pitchFamily="34" charset="0"/>
              </a:rPr>
              <a:t>considers the property rates to be an annual charge, and that is why we have to include an accrual </a:t>
            </a:r>
            <a:r>
              <a:rPr lang="en-US" sz="2000" dirty="0" smtClean="0">
                <a:latin typeface="Bahnschrift" panose="020B0502040204020203" pitchFamily="34" charset="0"/>
                <a:cs typeface="Segoe UI" panose="020B0502040204020203" pitchFamily="34" charset="0"/>
              </a:rPr>
              <a:t>for:</a:t>
            </a:r>
            <a:endParaRPr lang="en-US" sz="2000" dirty="0">
              <a:latin typeface="Bahnschrift" panose="020B0502040204020203" pitchFamily="34" charset="0"/>
              <a:cs typeface="Segoe UI" panose="020B0502040204020203" pitchFamily="34" charset="0"/>
            </a:endParaRPr>
          </a:p>
          <a:p>
            <a:pPr algn="ctr"/>
            <a:endParaRPr lang="en-US" sz="2000" dirty="0" smtClean="0">
              <a:latin typeface="Bahnschrift" panose="020B0502040204020203" pitchFamily="34" charset="0"/>
              <a:cs typeface="Segoe UI" panose="020B0502040204020203" pitchFamily="34" charset="0"/>
            </a:endParaRPr>
          </a:p>
          <a:p>
            <a:pPr algn="ctr"/>
            <a:r>
              <a:rPr lang="en-US" sz="2000" dirty="0">
                <a:latin typeface="Bahnschrift" panose="020B0502040204020203" pitchFamily="34" charset="0"/>
                <a:cs typeface="Segoe UI" panose="020B0502040204020203" pitchFamily="34" charset="0"/>
              </a:rPr>
              <a:t/>
            </a:r>
            <a:br>
              <a:rPr lang="en-US" sz="2000" dirty="0">
                <a:latin typeface="Bahnschrift" panose="020B0502040204020203" pitchFamily="34" charset="0"/>
                <a:cs typeface="Segoe UI" panose="020B0502040204020203" pitchFamily="34" charset="0"/>
              </a:rPr>
            </a:br>
            <a:r>
              <a:rPr lang="en-US" sz="2000" dirty="0">
                <a:solidFill>
                  <a:schemeClr val="accent4">
                    <a:lumMod val="50000"/>
                  </a:schemeClr>
                </a:solidFill>
                <a:latin typeface="Bahnschrift" panose="020B0502040204020203" pitchFamily="34" charset="0"/>
                <a:cs typeface="Segoe UI" panose="020B0502040204020203" pitchFamily="34" charset="0"/>
              </a:rPr>
              <a:t>All property rates that have not been paid for the months April-June, even though they do not fall within our reporting period </a:t>
            </a:r>
            <a:r>
              <a:rPr lang="en-US" sz="2000" dirty="0" smtClean="0">
                <a:solidFill>
                  <a:schemeClr val="accent4">
                    <a:lumMod val="50000"/>
                  </a:schemeClr>
                </a:solidFill>
                <a:latin typeface="Bahnschrift" panose="020B0502040204020203" pitchFamily="34" charset="0"/>
                <a:cs typeface="Segoe UI" panose="020B0502040204020203" pitchFamily="34" charset="0"/>
              </a:rPr>
              <a:t>(current rates workbook)</a:t>
            </a:r>
            <a:endParaRPr lang="en-US" sz="600" dirty="0">
              <a:solidFill>
                <a:schemeClr val="accent4">
                  <a:lumMod val="50000"/>
                </a:schemeClr>
              </a:solidFill>
              <a:latin typeface="Bahnschrift" panose="020B0502040204020203" pitchFamily="34" charset="0"/>
              <a:cs typeface="Segoe UI" panose="020B0502040204020203" pitchFamily="34" charset="0"/>
            </a:endParaRPr>
          </a:p>
          <a:p>
            <a:pPr algn="ctr"/>
            <a:r>
              <a:rPr lang="en-US" sz="2000" dirty="0">
                <a:solidFill>
                  <a:schemeClr val="accent4">
                    <a:lumMod val="50000"/>
                  </a:schemeClr>
                </a:solidFill>
                <a:latin typeface="Bahnschrift" panose="020B0502040204020203" pitchFamily="34" charset="0"/>
                <a:cs typeface="Segoe UI" panose="020B0502040204020203" pitchFamily="34" charset="0"/>
              </a:rPr>
              <a:t/>
            </a:r>
            <a:br>
              <a:rPr lang="en-US" sz="2000" dirty="0">
                <a:solidFill>
                  <a:schemeClr val="accent4">
                    <a:lumMod val="50000"/>
                  </a:schemeClr>
                </a:solidFill>
                <a:latin typeface="Bahnschrift" panose="020B0502040204020203" pitchFamily="34" charset="0"/>
                <a:cs typeface="Segoe UI" panose="020B0502040204020203" pitchFamily="34" charset="0"/>
              </a:rPr>
            </a:br>
            <a:r>
              <a:rPr lang="en-US" sz="2800" i="1" dirty="0">
                <a:latin typeface="Bahnschrift" panose="020B0502040204020203" pitchFamily="34" charset="0"/>
                <a:cs typeface="Segoe UI" panose="020B0502040204020203" pitchFamily="34" charset="0"/>
              </a:rPr>
              <a:t>AS WELL </a:t>
            </a:r>
            <a:r>
              <a:rPr lang="en-US" sz="2800" i="1" dirty="0" smtClean="0">
                <a:latin typeface="Bahnschrift" panose="020B0502040204020203" pitchFamily="34" charset="0"/>
                <a:cs typeface="Segoe UI" panose="020B0502040204020203" pitchFamily="34" charset="0"/>
              </a:rPr>
              <a:t>AS</a:t>
            </a:r>
          </a:p>
          <a:p>
            <a:pPr algn="ctr"/>
            <a:r>
              <a:rPr lang="en-US" sz="2000" i="1" dirty="0">
                <a:latin typeface="Bahnschrift" panose="020B0502040204020203" pitchFamily="34" charset="0"/>
                <a:cs typeface="Segoe UI" panose="020B0502040204020203" pitchFamily="34" charset="0"/>
              </a:rPr>
              <a:t/>
            </a:r>
            <a:br>
              <a:rPr lang="en-US" sz="2000" i="1" dirty="0">
                <a:latin typeface="Bahnschrift" panose="020B0502040204020203" pitchFamily="34" charset="0"/>
                <a:cs typeface="Segoe UI" panose="020B0502040204020203" pitchFamily="34" charset="0"/>
              </a:rPr>
            </a:br>
            <a:r>
              <a:rPr lang="en-US" sz="600" dirty="0">
                <a:latin typeface="Bahnschrift" panose="020B0502040204020203" pitchFamily="34" charset="0"/>
                <a:cs typeface="Segoe UI" panose="020B0502040204020203" pitchFamily="34" charset="0"/>
              </a:rPr>
              <a:t/>
            </a:r>
            <a:br>
              <a:rPr lang="en-US" sz="600" dirty="0">
                <a:latin typeface="Bahnschrift" panose="020B0502040204020203" pitchFamily="34" charset="0"/>
                <a:cs typeface="Segoe UI" panose="020B0502040204020203" pitchFamily="34" charset="0"/>
              </a:rPr>
            </a:br>
            <a:r>
              <a:rPr lang="en-US" sz="2000" dirty="0">
                <a:solidFill>
                  <a:srgbClr val="C00000"/>
                </a:solidFill>
                <a:latin typeface="Bahnschrift" panose="020B0502040204020203" pitchFamily="34" charset="0"/>
                <a:cs typeface="Segoe UI" panose="020B0502040204020203" pitchFamily="34" charset="0"/>
              </a:rPr>
              <a:t>The Property rates that have not been paid at all throughout financial </a:t>
            </a:r>
            <a:r>
              <a:rPr lang="en-US" sz="2000" dirty="0" smtClean="0">
                <a:solidFill>
                  <a:srgbClr val="C00000"/>
                </a:solidFill>
                <a:latin typeface="Bahnschrift" panose="020B0502040204020203" pitchFamily="34" charset="0"/>
                <a:cs typeface="Segoe UI" panose="020B0502040204020203" pitchFamily="34" charset="0"/>
              </a:rPr>
              <a:t>year </a:t>
            </a:r>
          </a:p>
          <a:p>
            <a:pPr algn="ctr"/>
            <a:r>
              <a:rPr lang="en-US" sz="2000" dirty="0" smtClean="0">
                <a:solidFill>
                  <a:srgbClr val="C00000"/>
                </a:solidFill>
                <a:latin typeface="Bahnschrift" panose="020B0502040204020203" pitchFamily="34" charset="0"/>
                <a:cs typeface="Segoe UI" panose="020B0502040204020203" pitchFamily="34" charset="0"/>
              </a:rPr>
              <a:t>(long outstanding rates workbook)</a:t>
            </a:r>
            <a:endParaRPr lang="en-US" sz="2000" dirty="0">
              <a:solidFill>
                <a:srgbClr val="C00000"/>
              </a:solidFill>
              <a:latin typeface="Bahnschrift" panose="020B0502040204020203" pitchFamily="34" charset="0"/>
              <a:cs typeface="Segoe UI" panose="020B0502040204020203" pitchFamily="34" charset="0"/>
            </a:endParaRPr>
          </a:p>
          <a:p>
            <a:endParaRPr lang="en-US" sz="2000" dirty="0">
              <a:solidFill>
                <a:schemeClr val="accent6">
                  <a:lumMod val="50000"/>
                </a:schemeClr>
              </a:solidFill>
              <a:latin typeface="Bahnschrift" panose="020B0502040204020203" pitchFamily="34" charset="0"/>
            </a:endParaRPr>
          </a:p>
          <a:p>
            <a:endParaRPr lang="en-ZA" sz="2000" b="1" dirty="0">
              <a:latin typeface="Bahnschrift" panose="020B0502040204020203" pitchFamily="34" charset="0"/>
            </a:endParaRPr>
          </a:p>
        </p:txBody>
      </p:sp>
    </p:spTree>
    <p:extLst>
      <p:ext uri="{BB962C8B-B14F-4D97-AF65-F5344CB8AC3E}">
        <p14:creationId xmlns:p14="http://schemas.microsoft.com/office/powerpoint/2010/main" val="244738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900" dirty="0" smtClean="0">
                <a:solidFill>
                  <a:schemeClr val="tx1">
                    <a:lumMod val="85000"/>
                    <a:lumOff val="15000"/>
                  </a:schemeClr>
                </a:solidFill>
                <a:latin typeface="Bahnschrift" panose="020B0502040204020203" pitchFamily="34" charset="0"/>
                <a:cs typeface="Segoe UI" panose="020B0502040204020203" pitchFamily="34" charset="0"/>
              </a:rPr>
              <a:t>4.2 REPORTING CURRENT RATES </a:t>
            </a:r>
            <a:r>
              <a:rPr lang="en-US" sz="2900" dirty="0">
                <a:solidFill>
                  <a:schemeClr val="tx1">
                    <a:lumMod val="85000"/>
                    <a:lumOff val="15000"/>
                  </a:schemeClr>
                </a:solidFill>
                <a:latin typeface="Bahnschrift" panose="020B0502040204020203" pitchFamily="34" charset="0"/>
                <a:cs typeface="Segoe UI" panose="020B0502040204020203" pitchFamily="34" charset="0"/>
              </a:rPr>
              <a:t>ACCRUALS WORKBOOKS</a:t>
            </a:r>
            <a:endParaRPr lang="en-US" sz="2900" dirty="0">
              <a:solidFill>
                <a:schemeClr val="tx1">
                  <a:lumMod val="85000"/>
                  <a:lumOff val="1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25" name="Rectangle 24"/>
          <p:cNvSpPr/>
          <p:nvPr/>
        </p:nvSpPr>
        <p:spPr>
          <a:xfrm>
            <a:off x="767539" y="1222869"/>
            <a:ext cx="10470683" cy="766916"/>
          </a:xfrm>
          <a:prstGeom prst="rect">
            <a:avLst/>
          </a:prstGeom>
          <a:solidFill>
            <a:schemeClr val="tx1">
              <a:lumMod val="75000"/>
              <a:lumOff val="2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latin typeface="Segoe UI" panose="020B0502040204020203" pitchFamily="34" charset="0"/>
                <a:cs typeface="Segoe UI" panose="020B0502040204020203" pitchFamily="34" charset="0"/>
              </a:rPr>
              <a:t>Current Rates Workbook</a:t>
            </a:r>
            <a:endParaRPr lang="en-ZA" sz="2400" dirty="0" smtClean="0">
              <a:solidFill>
                <a:schemeClr val="bg1"/>
              </a:solidFill>
              <a:latin typeface="Segoe UI" panose="020B0502040204020203" pitchFamily="34" charset="0"/>
              <a:cs typeface="Segoe UI" panose="020B0502040204020203" pitchFamily="34" charset="0"/>
            </a:endParaRPr>
          </a:p>
        </p:txBody>
      </p:sp>
      <p:sp>
        <p:nvSpPr>
          <p:cNvPr id="26" name="Rectangle 25"/>
          <p:cNvSpPr/>
          <p:nvPr/>
        </p:nvSpPr>
        <p:spPr>
          <a:xfrm>
            <a:off x="1234157" y="2422799"/>
            <a:ext cx="9915971" cy="3046988"/>
          </a:xfrm>
          <a:prstGeom prst="rect">
            <a:avLst/>
          </a:prstGeom>
        </p:spPr>
        <p:txBody>
          <a:bodyPr wrap="square">
            <a:spAutoFit/>
          </a:bodyPr>
          <a:lstStyle/>
          <a:p>
            <a:pPr marL="285750" indent="-285750">
              <a:buFont typeface="Arial" panose="020B0604020202020204" pitchFamily="34" charset="0"/>
              <a:buChar char="•"/>
            </a:pPr>
            <a:r>
              <a:rPr lang="en-US" sz="2400" dirty="0">
                <a:solidFill>
                  <a:schemeClr val="accent6">
                    <a:lumMod val="50000"/>
                  </a:schemeClr>
                </a:solidFill>
                <a:latin typeface="Segoe UI" panose="020B0502040204020203" pitchFamily="34" charset="0"/>
                <a:cs typeface="Segoe UI" panose="020B0502040204020203" pitchFamily="34" charset="0"/>
              </a:rPr>
              <a:t>Rates accrue annually on 1 July of every financial year.  </a:t>
            </a:r>
          </a:p>
          <a:p>
            <a:pPr marL="285750" indent="-285750">
              <a:buFont typeface="Arial" panose="020B0604020202020204" pitchFamily="34" charset="0"/>
              <a:buChar char="•"/>
            </a:pPr>
            <a:r>
              <a:rPr lang="en-US" sz="2400" dirty="0">
                <a:solidFill>
                  <a:schemeClr val="accent6">
                    <a:lumMod val="50000"/>
                  </a:schemeClr>
                </a:solidFill>
                <a:latin typeface="Segoe UI" panose="020B0502040204020203" pitchFamily="34" charset="0"/>
                <a:cs typeface="Segoe UI" panose="020B0502040204020203" pitchFamily="34" charset="0"/>
              </a:rPr>
              <a:t>The liability to pay rates occur when the obligating event occurs.</a:t>
            </a:r>
          </a:p>
          <a:p>
            <a:pPr marL="285750" indent="-285750">
              <a:buFont typeface="Arial" panose="020B0604020202020204" pitchFamily="34" charset="0"/>
              <a:buChar char="•"/>
            </a:pPr>
            <a:r>
              <a:rPr lang="en-US" sz="2400" dirty="0">
                <a:solidFill>
                  <a:schemeClr val="accent6">
                    <a:lumMod val="50000"/>
                  </a:schemeClr>
                </a:solidFill>
                <a:latin typeface="Segoe UI" panose="020B0502040204020203" pitchFamily="34" charset="0"/>
                <a:cs typeface="Segoe UI" panose="020B0502040204020203" pitchFamily="34" charset="0"/>
              </a:rPr>
              <a:t>The obligating event in this case is deemed as the ownership of the property.  Since we own the property on 1 July, the rates for the entire year become an accrual on 1 July.</a:t>
            </a:r>
          </a:p>
          <a:p>
            <a:pPr marL="285750" indent="-285750">
              <a:buFont typeface="Arial" panose="020B0604020202020204" pitchFamily="34" charset="0"/>
              <a:buChar char="•"/>
            </a:pPr>
            <a:r>
              <a:rPr lang="en-US" sz="2400" dirty="0">
                <a:solidFill>
                  <a:schemeClr val="accent6">
                    <a:lumMod val="50000"/>
                  </a:schemeClr>
                </a:solidFill>
                <a:latin typeface="Segoe UI" panose="020B0502040204020203" pitchFamily="34" charset="0"/>
                <a:cs typeface="Segoe UI" panose="020B0502040204020203" pitchFamily="34" charset="0"/>
              </a:rPr>
              <a:t>So as we pay on a monthly basis, we decrease our annual liability by 9 payments throughout the financial year, and an accrual for 3 months remains in the financial records.</a:t>
            </a:r>
            <a:endParaRPr lang="en-ZA" sz="2400" dirty="0">
              <a:solidFill>
                <a:schemeClr val="accent6">
                  <a:lumMod val="50000"/>
                </a:schemeClr>
              </a:solidFill>
              <a:latin typeface="Segoe UI" panose="020B0502040204020203" pitchFamily="34" charset="0"/>
              <a:cs typeface="Segoe UI" panose="020B0502040204020203" pitchFamily="34" charset="0"/>
            </a:endParaRPr>
          </a:p>
        </p:txBody>
      </p:sp>
      <p:sp>
        <p:nvSpPr>
          <p:cNvPr id="27" name="Explosion 2 26"/>
          <p:cNvSpPr/>
          <p:nvPr/>
        </p:nvSpPr>
        <p:spPr>
          <a:xfrm rot="1943787">
            <a:off x="9879081" y="2006989"/>
            <a:ext cx="1835450" cy="1169776"/>
          </a:xfrm>
          <a:prstGeom prst="irregularSeal2">
            <a:avLst/>
          </a:prstGeom>
          <a:solidFill>
            <a:srgbClr val="C00000"/>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Segoe UI" panose="020B0502040204020203" pitchFamily="34" charset="0"/>
                <a:cs typeface="Segoe UI" panose="020B0502040204020203" pitchFamily="34" charset="0"/>
              </a:rPr>
              <a:t>IGRAP 19</a:t>
            </a:r>
            <a:endParaRPr lang="en-ZA" sz="1400" b="1" dirty="0" smtClean="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76801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900" dirty="0" smtClean="0">
                <a:solidFill>
                  <a:schemeClr val="tx1">
                    <a:lumMod val="85000"/>
                    <a:lumOff val="15000"/>
                  </a:schemeClr>
                </a:solidFill>
                <a:latin typeface="Bahnschrift" panose="020B0502040204020203" pitchFamily="34" charset="0"/>
                <a:cs typeface="Segoe UI" panose="020B0502040204020203" pitchFamily="34" charset="0"/>
              </a:rPr>
              <a:t>4.2 </a:t>
            </a:r>
            <a:r>
              <a:rPr lang="en-US" sz="2900" dirty="0">
                <a:solidFill>
                  <a:schemeClr val="tx1">
                    <a:lumMod val="85000"/>
                    <a:lumOff val="15000"/>
                  </a:schemeClr>
                </a:solidFill>
                <a:latin typeface="Bahnschrift" panose="020B0502040204020203" pitchFamily="34" charset="0"/>
                <a:cs typeface="Segoe UI" panose="020B0502040204020203" pitchFamily="34" charset="0"/>
              </a:rPr>
              <a:t>REPORTING CURRENT RATES ACCRUALS WORKBOOKS</a:t>
            </a:r>
            <a:endParaRPr lang="en-US" sz="2900" dirty="0">
              <a:solidFill>
                <a:schemeClr val="tx1">
                  <a:lumMod val="85000"/>
                  <a:lumOff val="1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27" name="Explosion 1 26"/>
          <p:cNvSpPr/>
          <p:nvPr/>
        </p:nvSpPr>
        <p:spPr>
          <a:xfrm rot="20935120">
            <a:off x="2354767" y="1301224"/>
            <a:ext cx="6272613" cy="5301155"/>
          </a:xfrm>
          <a:prstGeom prst="irregularSeal1">
            <a:avLst/>
          </a:prstGeom>
          <a:solidFill>
            <a:schemeClr val="accent5">
              <a:lumMod val="5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bg1"/>
                </a:solidFill>
                <a:latin typeface="Britannic Bold" panose="020B0903060703020204" pitchFamily="34" charset="0"/>
                <a:cs typeface="Segoe UI" panose="020B0502040204020203" pitchFamily="34" charset="0"/>
              </a:rPr>
              <a:t>Refer to </a:t>
            </a:r>
            <a:r>
              <a:rPr lang="en-US" sz="2600" dirty="0" smtClean="0">
                <a:solidFill>
                  <a:schemeClr val="bg1"/>
                </a:solidFill>
                <a:latin typeface="Britannic Bold" panose="020B0903060703020204" pitchFamily="34" charset="0"/>
                <a:cs typeface="Segoe UI" panose="020B0502040204020203" pitchFamily="34" charset="0"/>
              </a:rPr>
              <a:t>Current Rates</a:t>
            </a:r>
            <a:endParaRPr lang="en-US" sz="2600" dirty="0">
              <a:solidFill>
                <a:schemeClr val="bg1"/>
              </a:solidFill>
              <a:latin typeface="Britannic Bold" panose="020B0903060703020204" pitchFamily="34" charset="0"/>
              <a:cs typeface="Segoe UI" panose="020B0502040204020203" pitchFamily="34" charset="0"/>
            </a:endParaRPr>
          </a:p>
          <a:p>
            <a:pPr algn="ctr"/>
            <a:r>
              <a:rPr lang="en-US" sz="2600" dirty="0">
                <a:solidFill>
                  <a:schemeClr val="bg1"/>
                </a:solidFill>
                <a:latin typeface="Britannic Bold" panose="020B0903060703020204" pitchFamily="34" charset="0"/>
                <a:cs typeface="Segoe UI" panose="020B0502040204020203" pitchFamily="34" charset="0"/>
              </a:rPr>
              <a:t>Workbook</a:t>
            </a:r>
          </a:p>
        </p:txBody>
      </p:sp>
    </p:spTree>
    <p:extLst>
      <p:ext uri="{BB962C8B-B14F-4D97-AF65-F5344CB8AC3E}">
        <p14:creationId xmlns:p14="http://schemas.microsoft.com/office/powerpoint/2010/main" val="36765026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900" dirty="0">
                <a:solidFill>
                  <a:schemeClr val="tx1">
                    <a:lumMod val="85000"/>
                    <a:lumOff val="15000"/>
                  </a:schemeClr>
                </a:solidFill>
                <a:latin typeface="Bahnschrift" panose="020B0502040204020203" pitchFamily="34" charset="0"/>
                <a:cs typeface="Segoe UI" panose="020B0502040204020203" pitchFamily="34" charset="0"/>
              </a:rPr>
              <a:t>4.3 APPROACH TO PREPARING </a:t>
            </a:r>
            <a:r>
              <a:rPr lang="en-US" sz="2900" u="sng" dirty="0">
                <a:solidFill>
                  <a:schemeClr val="tx1">
                    <a:lumMod val="85000"/>
                    <a:lumOff val="15000"/>
                  </a:schemeClr>
                </a:solidFill>
                <a:latin typeface="Bahnschrift" panose="020B0502040204020203" pitchFamily="34" charset="0"/>
                <a:cs typeface="Segoe UI" panose="020B0502040204020203" pitchFamily="34" charset="0"/>
              </a:rPr>
              <a:t>LONG </a:t>
            </a:r>
            <a:r>
              <a:rPr lang="en-US" sz="2900" u="sng" dirty="0" smtClean="0">
                <a:solidFill>
                  <a:schemeClr val="tx1">
                    <a:lumMod val="85000"/>
                    <a:lumOff val="15000"/>
                  </a:schemeClr>
                </a:solidFill>
                <a:latin typeface="Bahnschrift" panose="020B0502040204020203" pitchFamily="34" charset="0"/>
                <a:cs typeface="Segoe UI" panose="020B0502040204020203" pitchFamily="34" charset="0"/>
              </a:rPr>
              <a:t>OUTSTANDING</a:t>
            </a:r>
            <a:br>
              <a:rPr lang="en-US" sz="2900" u="sng" dirty="0" smtClean="0">
                <a:solidFill>
                  <a:schemeClr val="tx1">
                    <a:lumMod val="85000"/>
                    <a:lumOff val="15000"/>
                  </a:schemeClr>
                </a:solidFill>
                <a:latin typeface="Bahnschrift" panose="020B0502040204020203" pitchFamily="34" charset="0"/>
                <a:cs typeface="Segoe UI" panose="020B0502040204020203" pitchFamily="34" charset="0"/>
              </a:rPr>
            </a:br>
            <a:r>
              <a:rPr lang="en-US" sz="2900" u="sng" dirty="0" smtClean="0">
                <a:solidFill>
                  <a:schemeClr val="tx1">
                    <a:lumMod val="85000"/>
                    <a:lumOff val="15000"/>
                  </a:schemeClr>
                </a:solidFill>
                <a:latin typeface="Bahnschrift" panose="020B0502040204020203" pitchFamily="34" charset="0"/>
                <a:cs typeface="Segoe UI" panose="020B0502040204020203" pitchFamily="34" charset="0"/>
              </a:rPr>
              <a:t>RATES </a:t>
            </a:r>
            <a:r>
              <a:rPr lang="en-US" sz="2900" u="sng" dirty="0">
                <a:solidFill>
                  <a:schemeClr val="tx1">
                    <a:lumMod val="85000"/>
                    <a:lumOff val="15000"/>
                  </a:schemeClr>
                </a:solidFill>
                <a:latin typeface="Bahnschrift" panose="020B0502040204020203" pitchFamily="34" charset="0"/>
                <a:cs typeface="Segoe UI" panose="020B0502040204020203" pitchFamily="34" charset="0"/>
              </a:rPr>
              <a:t>ACCRUALS</a:t>
            </a:r>
            <a:r>
              <a:rPr lang="en-US" sz="2900" dirty="0">
                <a:solidFill>
                  <a:schemeClr val="tx1">
                    <a:lumMod val="85000"/>
                    <a:lumOff val="15000"/>
                  </a:schemeClr>
                </a:solidFill>
                <a:latin typeface="Bahnschrift" panose="020B0502040204020203" pitchFamily="34" charset="0"/>
                <a:cs typeface="Segoe UI" panose="020B0502040204020203" pitchFamily="34" charset="0"/>
              </a:rPr>
              <a:t> WORKBOOK</a:t>
            </a:r>
            <a:endParaRPr lang="en-US" sz="2900" dirty="0">
              <a:solidFill>
                <a:schemeClr val="tx1">
                  <a:lumMod val="85000"/>
                  <a:lumOff val="1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18" name="TextBox 17"/>
          <p:cNvSpPr txBox="1"/>
          <p:nvPr/>
        </p:nvSpPr>
        <p:spPr>
          <a:xfrm>
            <a:off x="820396" y="1308685"/>
            <a:ext cx="10451505" cy="513986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6">
                    <a:lumMod val="50000"/>
                  </a:schemeClr>
                </a:solidFill>
                <a:latin typeface="Bahnschrift" panose="020B0502040204020203" pitchFamily="34" charset="0"/>
                <a:cs typeface="Segoe UI" panose="020B0502040204020203" pitchFamily="34" charset="0"/>
              </a:rPr>
              <a:t>T</a:t>
            </a:r>
            <a:r>
              <a:rPr lang="en-US" sz="2400" dirty="0" smtClean="0">
                <a:solidFill>
                  <a:schemeClr val="accent6">
                    <a:lumMod val="50000"/>
                  </a:schemeClr>
                </a:solidFill>
                <a:latin typeface="Bahnschrift" panose="020B0502040204020203" pitchFamily="34" charset="0"/>
                <a:cs typeface="Segoe UI" panose="020B0502040204020203" pitchFamily="34" charset="0"/>
              </a:rPr>
              <a:t>he </a:t>
            </a:r>
            <a:r>
              <a:rPr lang="en-US" sz="2400" u="sng" dirty="0">
                <a:solidFill>
                  <a:schemeClr val="accent6">
                    <a:lumMod val="50000"/>
                  </a:schemeClr>
                </a:solidFill>
                <a:latin typeface="Bahnschrift" panose="020B0502040204020203" pitchFamily="34" charset="0"/>
                <a:cs typeface="Segoe UI" panose="020B0502040204020203" pitchFamily="34" charset="0"/>
              </a:rPr>
              <a:t>majority of our property rates are paid on a monthly basis</a:t>
            </a:r>
            <a:r>
              <a:rPr lang="en-US" sz="2400" dirty="0">
                <a:solidFill>
                  <a:schemeClr val="accent6">
                    <a:lumMod val="50000"/>
                  </a:schemeClr>
                </a:solidFill>
                <a:latin typeface="Bahnschrift" panose="020B0502040204020203" pitchFamily="34" charset="0"/>
                <a:cs typeface="Segoe UI" panose="020B0502040204020203" pitchFamily="34" charset="0"/>
              </a:rPr>
              <a:t>,  and therefore for the majority of our properties there will only be an accrual for 3 months remaining in the financial statements as at 31 March every year.</a:t>
            </a:r>
          </a:p>
          <a:p>
            <a:pPr marL="342900" indent="-342900">
              <a:buFont typeface="Arial" panose="020B0604020202020204" pitchFamily="34" charset="0"/>
              <a:buChar char="•"/>
            </a:pPr>
            <a:r>
              <a:rPr lang="en-US" sz="2400" dirty="0">
                <a:solidFill>
                  <a:schemeClr val="accent6">
                    <a:lumMod val="50000"/>
                  </a:schemeClr>
                </a:solidFill>
                <a:latin typeface="Bahnschrift" panose="020B0502040204020203" pitchFamily="34" charset="0"/>
                <a:cs typeface="Segoe UI" panose="020B0502040204020203" pitchFamily="34" charset="0"/>
              </a:rPr>
              <a:t>There are however, due to various reasons, </a:t>
            </a:r>
            <a:r>
              <a:rPr lang="en-US" sz="2400" u="sng" dirty="0">
                <a:solidFill>
                  <a:schemeClr val="accent6">
                    <a:lumMod val="50000"/>
                  </a:schemeClr>
                </a:solidFill>
                <a:latin typeface="Bahnschrift" panose="020B0502040204020203" pitchFamily="34" charset="0"/>
                <a:cs typeface="Segoe UI" panose="020B0502040204020203" pitchFamily="34" charset="0"/>
              </a:rPr>
              <a:t>properties for which rates payments have not been made</a:t>
            </a:r>
            <a:r>
              <a:rPr lang="en-US" sz="2400" dirty="0">
                <a:solidFill>
                  <a:schemeClr val="accent6">
                    <a:lumMod val="50000"/>
                  </a:schemeClr>
                </a:solidFill>
                <a:latin typeface="Bahnschrift" panose="020B0502040204020203" pitchFamily="34" charset="0"/>
                <a:cs typeface="Segoe UI" panose="020B0502040204020203" pitchFamily="34" charset="0"/>
              </a:rPr>
              <a:t> and we are therefore still liable to make payment for them in the future.</a:t>
            </a:r>
          </a:p>
          <a:p>
            <a:pPr marL="342900" lvl="0" indent="-342900">
              <a:buFont typeface="Arial" panose="020B0604020202020204" pitchFamily="34" charset="0"/>
              <a:buChar char="•"/>
            </a:pPr>
            <a:r>
              <a:rPr lang="en-ZA" sz="2400" dirty="0">
                <a:solidFill>
                  <a:schemeClr val="accent6">
                    <a:lumMod val="50000"/>
                  </a:schemeClr>
                </a:solidFill>
                <a:latin typeface="Bahnschrift" panose="020B0502040204020203" pitchFamily="34" charset="0"/>
                <a:cs typeface="Segoe UI" panose="020B0502040204020203" pitchFamily="34" charset="0"/>
              </a:rPr>
              <a:t>In order to calculate the final value of this accrual an </a:t>
            </a:r>
            <a:r>
              <a:rPr lang="en-ZA" sz="2400" u="sng" dirty="0">
                <a:solidFill>
                  <a:schemeClr val="accent6">
                    <a:lumMod val="50000"/>
                  </a:schemeClr>
                </a:solidFill>
                <a:latin typeface="Bahnschrift" panose="020B0502040204020203" pitchFamily="34" charset="0"/>
                <a:cs typeface="Segoe UI" panose="020B0502040204020203" pitchFamily="34" charset="0"/>
              </a:rPr>
              <a:t>analysis </a:t>
            </a:r>
            <a:r>
              <a:rPr lang="en-ZA" sz="2400" dirty="0">
                <a:solidFill>
                  <a:schemeClr val="accent6">
                    <a:lumMod val="50000"/>
                  </a:schemeClr>
                </a:solidFill>
                <a:latin typeface="Bahnschrift" panose="020B0502040204020203" pitchFamily="34" charset="0"/>
                <a:cs typeface="Segoe UI" panose="020B0502040204020203" pitchFamily="34" charset="0"/>
              </a:rPr>
              <a:t>needs to be done to indicate all properties for which rates have not been paid to date and the total value of the outstanding rates for each of these properties. This process has not changed from our approach for unpaid property rates in previous years.</a:t>
            </a:r>
          </a:p>
          <a:p>
            <a:endParaRPr lang="en-US" sz="2000" dirty="0">
              <a:solidFill>
                <a:schemeClr val="accent6">
                  <a:lumMod val="50000"/>
                </a:schemeClr>
              </a:solidFill>
              <a:latin typeface="Bahnschrift" panose="020B0502040204020203" pitchFamily="34" charset="0"/>
            </a:endParaRPr>
          </a:p>
          <a:p>
            <a:endParaRPr lang="en-ZA" sz="2000" b="1" dirty="0">
              <a:latin typeface="Bahnschrift" panose="020B0502040204020203" pitchFamily="34" charset="0"/>
            </a:endParaRPr>
          </a:p>
        </p:txBody>
      </p:sp>
    </p:spTree>
    <p:extLst>
      <p:ext uri="{BB962C8B-B14F-4D97-AF65-F5344CB8AC3E}">
        <p14:creationId xmlns:p14="http://schemas.microsoft.com/office/powerpoint/2010/main" val="3264115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chemeClr val="tx1">
                    <a:lumMod val="85000"/>
                    <a:lumOff val="15000"/>
                  </a:schemeClr>
                </a:solidFill>
                <a:latin typeface="Bahnschrift" panose="020B0502040204020203" pitchFamily="34" charset="0"/>
                <a:cs typeface="Segoe UI" panose="020B0502040204020203" pitchFamily="34" charset="0"/>
              </a:rPr>
              <a:t>4.3 </a:t>
            </a:r>
            <a:r>
              <a:rPr lang="en-US" sz="3200" dirty="0">
                <a:solidFill>
                  <a:schemeClr val="tx1">
                    <a:lumMod val="85000"/>
                    <a:lumOff val="15000"/>
                  </a:schemeClr>
                </a:solidFill>
                <a:latin typeface="Bahnschrift" panose="020B0502040204020203" pitchFamily="34" charset="0"/>
                <a:cs typeface="Segoe UI" panose="020B0502040204020203" pitchFamily="34" charset="0"/>
              </a:rPr>
              <a:t>REPORTING </a:t>
            </a:r>
            <a:r>
              <a:rPr lang="en-US" sz="3200" dirty="0" smtClean="0">
                <a:solidFill>
                  <a:schemeClr val="tx1">
                    <a:lumMod val="85000"/>
                    <a:lumOff val="15000"/>
                  </a:schemeClr>
                </a:solidFill>
                <a:latin typeface="Bahnschrift" panose="020B0502040204020203" pitchFamily="34" charset="0"/>
                <a:cs typeface="Segoe UI" panose="020B0502040204020203" pitchFamily="34" charset="0"/>
              </a:rPr>
              <a:t>LONG OUTSTANDING RATES   </a:t>
            </a:r>
          </a:p>
          <a:p>
            <a:r>
              <a:rPr lang="en-US" sz="3200" dirty="0" smtClean="0">
                <a:solidFill>
                  <a:schemeClr val="tx1">
                    <a:lumMod val="85000"/>
                    <a:lumOff val="15000"/>
                  </a:schemeClr>
                </a:solidFill>
                <a:latin typeface="Bahnschrift" panose="020B0502040204020203" pitchFamily="34" charset="0"/>
                <a:cs typeface="Segoe UI" panose="020B0502040204020203" pitchFamily="34" charset="0"/>
              </a:rPr>
              <a:t>ACCRUALS </a:t>
            </a:r>
            <a:r>
              <a:rPr lang="en-US" sz="3200" dirty="0">
                <a:solidFill>
                  <a:schemeClr val="tx1">
                    <a:lumMod val="85000"/>
                    <a:lumOff val="15000"/>
                  </a:schemeClr>
                </a:solidFill>
                <a:latin typeface="Bahnschrift" panose="020B0502040204020203" pitchFamily="34" charset="0"/>
                <a:cs typeface="Segoe UI" panose="020B0502040204020203" pitchFamily="34" charset="0"/>
              </a:rPr>
              <a:t>WORKBOOKS</a:t>
            </a:r>
            <a:endParaRPr lang="en-US" sz="3200" dirty="0">
              <a:solidFill>
                <a:schemeClr val="tx1">
                  <a:lumMod val="85000"/>
                  <a:lumOff val="1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
        <p:nvSpPr>
          <p:cNvPr id="27" name="Explosion 1 26"/>
          <p:cNvSpPr/>
          <p:nvPr/>
        </p:nvSpPr>
        <p:spPr>
          <a:xfrm rot="20935120">
            <a:off x="2354767" y="1301224"/>
            <a:ext cx="6272613" cy="5301155"/>
          </a:xfrm>
          <a:prstGeom prst="irregularSeal1">
            <a:avLst/>
          </a:prstGeom>
          <a:solidFill>
            <a:srgbClr val="A2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bg1"/>
                </a:solidFill>
                <a:latin typeface="Britannic Bold" panose="020B0903060703020204" pitchFamily="34" charset="0"/>
                <a:cs typeface="Segoe UI" panose="020B0502040204020203" pitchFamily="34" charset="0"/>
              </a:rPr>
              <a:t>Refer to </a:t>
            </a:r>
            <a:r>
              <a:rPr lang="en-US" sz="2600" dirty="0" smtClean="0">
                <a:solidFill>
                  <a:schemeClr val="bg1"/>
                </a:solidFill>
                <a:latin typeface="Britannic Bold" panose="020B0903060703020204" pitchFamily="34" charset="0"/>
                <a:cs typeface="Segoe UI" panose="020B0502040204020203" pitchFamily="34" charset="0"/>
              </a:rPr>
              <a:t>Long Outstanding Rates Workbook</a:t>
            </a:r>
            <a:endParaRPr lang="en-US" sz="2600" dirty="0">
              <a:solidFill>
                <a:schemeClr val="bg1"/>
              </a:solidFill>
              <a:latin typeface="Britannic Bold" panose="020B0903060703020204" pitchFamily="34" charset="0"/>
              <a:cs typeface="Segoe UI" panose="020B0502040204020203" pitchFamily="34" charset="0"/>
            </a:endParaRPr>
          </a:p>
        </p:txBody>
      </p:sp>
    </p:spTree>
    <p:extLst>
      <p:ext uri="{BB962C8B-B14F-4D97-AF65-F5344CB8AC3E}">
        <p14:creationId xmlns:p14="http://schemas.microsoft.com/office/powerpoint/2010/main" val="748918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1349282" y="1612194"/>
            <a:ext cx="6803762" cy="2538919"/>
          </a:xfrm>
        </p:spPr>
        <p:txBody>
          <a:bodyPr>
            <a:normAutofit/>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5</a:t>
            </a:r>
            <a:r>
              <a:rPr lang="en-US" sz="8000" dirty="0" smtClean="0">
                <a:solidFill>
                  <a:schemeClr val="accent3">
                    <a:lumMod val="50000"/>
                  </a:schemeClr>
                </a:solidFill>
                <a:latin typeface="Bahnschrift" panose="020B0502040204020203" pitchFamily="34" charset="0"/>
                <a:cs typeface="Segoe UI" panose="020B0502040204020203" pitchFamily="34" charset="0"/>
              </a:rPr>
              <a:t>. </a:t>
            </a:r>
            <a:r>
              <a:rPr lang="en-US" sz="8000" dirty="0">
                <a:solidFill>
                  <a:schemeClr val="accent3">
                    <a:lumMod val="50000"/>
                  </a:schemeClr>
                </a:solidFill>
                <a:latin typeface="Bahnschrift" panose="020B0502040204020203" pitchFamily="34" charset="0"/>
                <a:cs typeface="Segoe UI" panose="020B0502040204020203" pitchFamily="34" charset="0"/>
              </a:rPr>
              <a:t>General Guidelines</a:t>
            </a:r>
            <a:endParaRPr lang="en-ZA" sz="8000" dirty="0">
              <a:solidFill>
                <a:schemeClr val="accent3">
                  <a:lumMod val="50000"/>
                </a:schemeClr>
              </a:solidFill>
              <a:latin typeface="Bahnschrift" panose="020B0502040204020203" pitchFamily="34" charset="0"/>
            </a:endParaRPr>
          </a:p>
        </p:txBody>
      </p:sp>
      <p:pic>
        <p:nvPicPr>
          <p:cNvPr id="19" name="Picture 18"/>
          <p:cNvPicPr>
            <a:picLocks noChangeAspect="1"/>
          </p:cNvPicPr>
          <p:nvPr/>
        </p:nvPicPr>
        <p:blipFill>
          <a:blip r:embed="rId3"/>
          <a:stretch>
            <a:fillRect/>
          </a:stretch>
        </p:blipFill>
        <p:spPr>
          <a:xfrm>
            <a:off x="6587162" y="3580306"/>
            <a:ext cx="3426374" cy="2300566"/>
          </a:xfrm>
          <a:prstGeom prst="rect">
            <a:avLst/>
          </a:prstGeom>
        </p:spPr>
      </p:pic>
    </p:spTree>
    <p:extLst>
      <p:ext uri="{BB962C8B-B14F-4D97-AF65-F5344CB8AC3E}">
        <p14:creationId xmlns:p14="http://schemas.microsoft.com/office/powerpoint/2010/main" val="1482625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lumMod val="75000"/>
                    <a:lumOff val="25000"/>
                  </a:schemeClr>
                </a:solidFill>
                <a:latin typeface="Bahnschrift" panose="020B0502040204020203" pitchFamily="34" charset="0"/>
                <a:cs typeface="Segoe UI" panose="020B0502040204020203" pitchFamily="34" charset="0"/>
              </a:rPr>
              <a:t>5</a:t>
            </a:r>
            <a:r>
              <a:rPr lang="en-US" sz="3000" dirty="0" smtClean="0">
                <a:solidFill>
                  <a:schemeClr val="tx1">
                    <a:lumMod val="75000"/>
                    <a:lumOff val="25000"/>
                  </a:schemeClr>
                </a:solidFill>
                <a:latin typeface="Bahnschrift" panose="020B0502040204020203" pitchFamily="34" charset="0"/>
                <a:cs typeface="Segoe UI" panose="020B0502040204020203" pitchFamily="34" charset="0"/>
              </a:rPr>
              <a:t>.1 GENERAL GUIDELINES – WORKBOOK FINALISATION</a:t>
            </a:r>
            <a:endParaRPr lang="en-US" sz="30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4" name="Title 6"/>
          <p:cNvSpPr txBox="1">
            <a:spLocks/>
          </p:cNvSpPr>
          <p:nvPr/>
        </p:nvSpPr>
        <p:spPr bwMode="black">
          <a:xfrm>
            <a:off x="1010255" y="665330"/>
            <a:ext cx="10283770" cy="521355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r>
              <a:rPr lang="en-ZA" sz="3200" b="1" dirty="0" smtClean="0">
                <a:solidFill>
                  <a:schemeClr val="tx1">
                    <a:lumMod val="65000"/>
                    <a:lumOff val="35000"/>
                  </a:schemeClr>
                </a:solidFill>
                <a:latin typeface="Bahnschrift" panose="020B0502040204020203" pitchFamily="34" charset="0"/>
              </a:rPr>
              <a:t>GENERAL GUIDELINES – WORKBOOKS</a:t>
            </a:r>
          </a:p>
          <a:p>
            <a:r>
              <a:rPr lang="en-ZA" sz="3200" b="1" dirty="0" smtClean="0">
                <a:solidFill>
                  <a:schemeClr val="accent4">
                    <a:lumMod val="50000"/>
                  </a:schemeClr>
                </a:solidFill>
                <a:latin typeface="Bahnschrift" panose="020B0502040204020203" pitchFamily="34" charset="0"/>
              </a:rPr>
              <a:t>Review </a:t>
            </a:r>
            <a:r>
              <a:rPr lang="en-ZA" sz="3200" b="1" dirty="0">
                <a:solidFill>
                  <a:schemeClr val="accent4">
                    <a:lumMod val="50000"/>
                  </a:schemeClr>
                </a:solidFill>
                <a:latin typeface="Bahnschrift" panose="020B0502040204020203" pitchFamily="34" charset="0"/>
              </a:rPr>
              <a:t>workbooks before submission to Head Office</a:t>
            </a:r>
          </a:p>
          <a:p>
            <a:endParaRPr lang="en-ZA" sz="1600" dirty="0">
              <a:solidFill>
                <a:schemeClr val="accent2">
                  <a:lumMod val="75000"/>
                </a:schemeClr>
              </a:solidFill>
              <a:latin typeface="Bahnschrift" panose="020B0502040204020203" pitchFamily="34" charset="0"/>
            </a:endParaRPr>
          </a:p>
          <a:p>
            <a:pPr marL="360363" lvl="1" indent="-342900">
              <a:buFont typeface="Arial" panose="020B0604020202020204" pitchFamily="34" charset="0"/>
              <a:buChar char="•"/>
            </a:pPr>
            <a:r>
              <a:rPr lang="en-ZA" sz="1600" dirty="0">
                <a:latin typeface="Bahnschrift" panose="020B0502040204020203" pitchFamily="34" charset="0"/>
                <a:cs typeface="Segoe UI" panose="020B0502040204020203" pitchFamily="34" charset="0"/>
              </a:rPr>
              <a:t>Ensure that columns requiring dates are filled in date </a:t>
            </a:r>
            <a:r>
              <a:rPr lang="en-ZA" sz="1600" dirty="0" smtClean="0">
                <a:latin typeface="Bahnschrift" panose="020B0502040204020203" pitchFamily="34" charset="0"/>
                <a:cs typeface="Segoe UI" panose="020B0502040204020203" pitchFamily="34" charset="0"/>
              </a:rPr>
              <a:t>format</a:t>
            </a:r>
            <a:endParaRPr lang="en-ZA" sz="1600" dirty="0">
              <a:latin typeface="Bahnschrift" panose="020B0502040204020203" pitchFamily="34" charset="0"/>
              <a:cs typeface="Segoe UI" panose="020B0502040204020203" pitchFamily="34" charset="0"/>
            </a:endParaRPr>
          </a:p>
          <a:p>
            <a:pPr marL="360363" lvl="1" indent="-342900">
              <a:buFont typeface="Arial" panose="020B0604020202020204" pitchFamily="34" charset="0"/>
              <a:buChar char="•"/>
            </a:pPr>
            <a:r>
              <a:rPr lang="en-ZA" sz="1600" dirty="0">
                <a:latin typeface="Bahnschrift" panose="020B0502040204020203" pitchFamily="34" charset="0"/>
                <a:cs typeface="Segoe UI" panose="020B0502040204020203" pitchFamily="34" charset="0"/>
              </a:rPr>
              <a:t>Ensure amounts are entered in numeric </a:t>
            </a:r>
            <a:r>
              <a:rPr lang="en-ZA" sz="1600" dirty="0" smtClean="0">
                <a:latin typeface="Bahnschrift" panose="020B0502040204020203" pitchFamily="34" charset="0"/>
                <a:cs typeface="Segoe UI" panose="020B0502040204020203" pitchFamily="34" charset="0"/>
              </a:rPr>
              <a:t>format</a:t>
            </a:r>
          </a:p>
          <a:p>
            <a:pPr marL="360363" lvl="1" indent="-342900">
              <a:buFont typeface="Arial" panose="020B0604020202020204" pitchFamily="34" charset="0"/>
              <a:buChar char="•"/>
            </a:pPr>
            <a:r>
              <a:rPr lang="en-US" sz="1600" dirty="0" smtClean="0">
                <a:latin typeface="Bahnschrift" panose="020B0502040204020203" pitchFamily="34" charset="0"/>
                <a:cs typeface="Segoe UI" panose="020B0502040204020203" pitchFamily="34" charset="0"/>
              </a:rPr>
              <a:t>Review high values in the workbooks for existence</a:t>
            </a:r>
          </a:p>
          <a:p>
            <a:pPr marL="360363" lvl="1" indent="-342900">
              <a:buFont typeface="Arial" panose="020B0604020202020204" pitchFamily="34" charset="0"/>
              <a:buChar char="•"/>
            </a:pPr>
            <a:r>
              <a:rPr lang="en-US" sz="1600" dirty="0" smtClean="0">
                <a:latin typeface="Bahnschrift" panose="020B0502040204020203" pitchFamily="34" charset="0"/>
                <a:cs typeface="Segoe UI" panose="020B0502040204020203" pitchFamily="34" charset="0"/>
              </a:rPr>
              <a:t>Follow up on all incomplete line items</a:t>
            </a:r>
          </a:p>
          <a:p>
            <a:pPr marL="360363" lvl="1" indent="-342900">
              <a:buFont typeface="Arial" panose="020B0604020202020204" pitchFamily="34" charset="0"/>
              <a:buChar char="•"/>
            </a:pPr>
            <a:r>
              <a:rPr lang="en-US" sz="1600" dirty="0" smtClean="0">
                <a:latin typeface="Bahnschrift" panose="020B0502040204020203" pitchFamily="34" charset="0"/>
                <a:cs typeface="Segoe UI" panose="020B0502040204020203" pitchFamily="34" charset="0"/>
              </a:rPr>
              <a:t>Ensure all accruals listed relate to the period ending before </a:t>
            </a:r>
            <a:r>
              <a:rPr lang="en-GB" sz="1600" dirty="0" smtClean="0">
                <a:latin typeface="Bahnschrift" panose="020B0502040204020203" pitchFamily="34" charset="0"/>
                <a:cs typeface="Segoe UI" panose="020B0502040204020203" pitchFamily="34" charset="0"/>
              </a:rPr>
              <a:t>30 June 2023</a:t>
            </a:r>
            <a:endParaRPr lang="en-ZA" sz="1600" dirty="0">
              <a:latin typeface="Bahnschrift" panose="020B0502040204020203" pitchFamily="34" charset="0"/>
              <a:cs typeface="Segoe UI" panose="020B0502040204020203" pitchFamily="34" charset="0"/>
            </a:endParaRPr>
          </a:p>
          <a:p>
            <a:pPr marL="360363" lvl="1" indent="-342900">
              <a:buFont typeface="Arial" panose="020B0604020202020204" pitchFamily="34" charset="0"/>
              <a:buChar char="•"/>
            </a:pPr>
            <a:r>
              <a:rPr lang="en-ZA" sz="1600" dirty="0">
                <a:latin typeface="Bahnschrift" panose="020B0502040204020203" pitchFamily="34" charset="0"/>
                <a:cs typeface="Segoe UI" panose="020B0502040204020203" pitchFamily="34" charset="0"/>
              </a:rPr>
              <a:t>No Blank cells in workbooks; if not applicable type “N/A” or “R0.00</a:t>
            </a:r>
            <a:r>
              <a:rPr lang="en-ZA" sz="1600" dirty="0" smtClean="0">
                <a:latin typeface="Bahnschrift" panose="020B0502040204020203" pitchFamily="34" charset="0"/>
                <a:cs typeface="Segoe UI" panose="020B0502040204020203" pitchFamily="34" charset="0"/>
              </a:rPr>
              <a:t>”</a:t>
            </a:r>
            <a:endParaRPr lang="en-ZA" sz="1600" dirty="0">
              <a:latin typeface="Bahnschrift" panose="020B0502040204020203" pitchFamily="34" charset="0"/>
              <a:cs typeface="Segoe UI" panose="020B0502040204020203" pitchFamily="34" charset="0"/>
            </a:endParaRPr>
          </a:p>
          <a:p>
            <a:pPr marL="360363" lvl="1" indent="-342900">
              <a:buFont typeface="Arial" panose="020B0604020202020204" pitchFamily="34" charset="0"/>
              <a:buChar char="•"/>
            </a:pPr>
            <a:r>
              <a:rPr lang="en-ZA" sz="1600" dirty="0" smtClean="0">
                <a:latin typeface="Bahnschrift" panose="020B0502040204020203" pitchFamily="34" charset="0"/>
                <a:cs typeface="Segoe UI" panose="020B0502040204020203" pitchFamily="34" charset="0"/>
              </a:rPr>
              <a:t>All relevant line items to be supported by documentation and referenced for ease of use in the audit file to be kept at every region, reference numbers to be indicated on the relevant workbooks</a:t>
            </a:r>
          </a:p>
          <a:p>
            <a:pPr marL="360363" lvl="1" indent="-342900">
              <a:buFont typeface="Arial" panose="020B0604020202020204" pitchFamily="34" charset="0"/>
              <a:buChar char="•"/>
            </a:pPr>
            <a:r>
              <a:rPr lang="en-ZA" sz="1600" dirty="0" smtClean="0">
                <a:latin typeface="Bahnschrift" panose="020B0502040204020203" pitchFamily="34" charset="0"/>
                <a:cs typeface="Segoe UI" panose="020B0502040204020203" pitchFamily="34" charset="0"/>
              </a:rPr>
              <a:t>No </a:t>
            </a:r>
            <a:r>
              <a:rPr lang="en-ZA" sz="1600" dirty="0">
                <a:latin typeface="Bahnschrift" panose="020B0502040204020203" pitchFamily="34" charset="0"/>
                <a:cs typeface="Segoe UI" panose="020B0502040204020203" pitchFamily="34" charset="0"/>
              </a:rPr>
              <a:t>workbooks will be accepted by Head Office if the Review Declaration is not completed and signed off and submitted with the relevant workbooks.</a:t>
            </a:r>
          </a:p>
          <a:p>
            <a:pPr lvl="0" algn="l">
              <a:defRPr/>
            </a:pPr>
            <a:endParaRPr lang="en-US" b="1" kern="0" dirty="0">
              <a:solidFill>
                <a:schemeClr val="accent2">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3163677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1">
                    <a:lumMod val="75000"/>
                    <a:lumOff val="25000"/>
                  </a:schemeClr>
                </a:solidFill>
                <a:latin typeface="Bahnschrift" panose="020B0502040204020203" pitchFamily="34" charset="0"/>
                <a:cs typeface="Segoe UI" panose="020B0502040204020203" pitchFamily="34" charset="0"/>
              </a:rPr>
              <a:t>5</a:t>
            </a:r>
            <a:r>
              <a:rPr lang="en-US" sz="3000" dirty="0" smtClean="0">
                <a:solidFill>
                  <a:schemeClr val="tx1">
                    <a:lumMod val="75000"/>
                    <a:lumOff val="25000"/>
                  </a:schemeClr>
                </a:solidFill>
                <a:latin typeface="Bahnschrift" panose="020B0502040204020203" pitchFamily="34" charset="0"/>
                <a:cs typeface="Segoe UI" panose="020B0502040204020203" pitchFamily="34" charset="0"/>
              </a:rPr>
              <a:t>.2 GENERAL GUIDELINES – WORKBOOK STRATEGY</a:t>
            </a:r>
            <a:endParaRPr lang="en-US" sz="30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8" name="TextBox 17"/>
          <p:cNvSpPr txBox="1"/>
          <p:nvPr/>
        </p:nvSpPr>
        <p:spPr>
          <a:xfrm>
            <a:off x="710810" y="1195505"/>
            <a:ext cx="11108987" cy="3631763"/>
          </a:xfrm>
          <a:prstGeom prst="rect">
            <a:avLst/>
          </a:prstGeom>
          <a:noFill/>
        </p:spPr>
        <p:txBody>
          <a:bodyPr wrap="square" rtlCol="0">
            <a:spAutoFit/>
          </a:bodyPr>
          <a:lstStyle/>
          <a:p>
            <a:pPr>
              <a:defRPr/>
            </a:pPr>
            <a:r>
              <a:rPr lang="en-ZA" sz="3200" b="1" dirty="0">
                <a:solidFill>
                  <a:schemeClr val="tx1">
                    <a:lumMod val="65000"/>
                    <a:lumOff val="35000"/>
                  </a:schemeClr>
                </a:solidFill>
                <a:latin typeface="Bahnschrift" panose="020B0502040204020203" pitchFamily="34" charset="0"/>
              </a:rPr>
              <a:t>GENERAL GUIDELINES – </a:t>
            </a:r>
            <a:r>
              <a:rPr lang="en-ZA" sz="3200" b="1" dirty="0" smtClean="0">
                <a:solidFill>
                  <a:schemeClr val="tx1">
                    <a:lumMod val="65000"/>
                    <a:lumOff val="35000"/>
                  </a:schemeClr>
                </a:solidFill>
                <a:latin typeface="Bahnschrift" panose="020B0502040204020203" pitchFamily="34" charset="0"/>
              </a:rPr>
              <a:t>DEADLINES</a:t>
            </a:r>
            <a:r>
              <a:rPr lang="en-ZA" sz="2400" b="1" dirty="0" smtClean="0">
                <a:solidFill>
                  <a:schemeClr val="tx1">
                    <a:lumMod val="65000"/>
                    <a:lumOff val="35000"/>
                  </a:schemeClr>
                </a:solidFill>
                <a:latin typeface="Bahnschrift" panose="020B0502040204020203" pitchFamily="34" charset="0"/>
              </a:rPr>
              <a:t/>
            </a:r>
            <a:br>
              <a:rPr lang="en-ZA" sz="2400" b="1" dirty="0" smtClean="0">
                <a:solidFill>
                  <a:schemeClr val="tx1">
                    <a:lumMod val="65000"/>
                    <a:lumOff val="35000"/>
                  </a:schemeClr>
                </a:solidFill>
                <a:latin typeface="Bahnschrift" panose="020B0502040204020203" pitchFamily="34" charset="0"/>
              </a:rPr>
            </a:br>
            <a:endParaRPr lang="en-ZA" sz="800" b="1" dirty="0">
              <a:solidFill>
                <a:schemeClr val="tx1">
                  <a:lumMod val="65000"/>
                  <a:lumOff val="35000"/>
                </a:schemeClr>
              </a:solidFill>
              <a:latin typeface="Bahnschrift" panose="020B0502040204020203" pitchFamily="34" charset="0"/>
            </a:endParaRPr>
          </a:p>
          <a:p>
            <a:pPr lvl="0">
              <a:defRPr/>
            </a:pPr>
            <a:r>
              <a:rPr lang="en-ZA" sz="2400" kern="0" dirty="0" smtClean="0">
                <a:solidFill>
                  <a:schemeClr val="accent4">
                    <a:lumMod val="50000"/>
                  </a:schemeClr>
                </a:solidFill>
                <a:latin typeface="Bahnschrift" panose="020B0502040204020203" pitchFamily="34" charset="0"/>
                <a:cs typeface="Segoe UI" panose="020B0502040204020203" pitchFamily="34" charset="0"/>
              </a:rPr>
              <a:t>Issues </a:t>
            </a:r>
            <a:r>
              <a:rPr lang="en-ZA" sz="2400" kern="0" dirty="0">
                <a:solidFill>
                  <a:schemeClr val="accent4">
                    <a:lumMod val="50000"/>
                  </a:schemeClr>
                </a:solidFill>
                <a:latin typeface="Bahnschrift" panose="020B0502040204020203" pitchFamily="34" charset="0"/>
                <a:cs typeface="Segoe UI" panose="020B0502040204020203" pitchFamily="34" charset="0"/>
              </a:rPr>
              <a:t>relating to the quality of review of workbooks submitted</a:t>
            </a:r>
          </a:p>
          <a:p>
            <a:pPr marL="425450" lvl="1"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No review by finance of inputs prepared by line function due to the non-adherence to </a:t>
            </a:r>
            <a:r>
              <a:rPr lang="en-ZA" kern="0" dirty="0" smtClean="0">
                <a:latin typeface="Bahnschrift" panose="020B0502040204020203" pitchFamily="34" charset="0"/>
                <a:cs typeface="Segoe UI" panose="020B0502040204020203" pitchFamily="34" charset="0"/>
              </a:rPr>
              <a:t>deadline </a:t>
            </a:r>
            <a:r>
              <a:rPr lang="en-ZA" kern="0" dirty="0">
                <a:latin typeface="Bahnschrift" panose="020B0502040204020203" pitchFamily="34" charset="0"/>
                <a:cs typeface="Segoe UI" panose="020B0502040204020203" pitchFamily="34" charset="0"/>
              </a:rPr>
              <a:t>dates</a:t>
            </a:r>
          </a:p>
          <a:p>
            <a:pPr marL="425450" lvl="1"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Numerous errors and follow ups required on workbooks</a:t>
            </a:r>
          </a:p>
          <a:p>
            <a:pPr marL="425450" lvl="2"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Date </a:t>
            </a:r>
            <a:r>
              <a:rPr lang="en-ZA" kern="0" dirty="0" smtClean="0">
                <a:latin typeface="Bahnschrift" panose="020B0502040204020203" pitchFamily="34" charset="0"/>
                <a:cs typeface="Segoe UI" panose="020B0502040204020203" pitchFamily="34" charset="0"/>
              </a:rPr>
              <a:t>format </a:t>
            </a:r>
            <a:r>
              <a:rPr lang="en-ZA" kern="0" dirty="0">
                <a:latin typeface="Bahnschrift" panose="020B0502040204020203" pitchFamily="34" charset="0"/>
                <a:cs typeface="Segoe UI" panose="020B0502040204020203" pitchFamily="34" charset="0"/>
              </a:rPr>
              <a:t>and dates after reporting period</a:t>
            </a:r>
          </a:p>
          <a:p>
            <a:pPr marL="425450" lvl="2"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Duplicate entries</a:t>
            </a:r>
          </a:p>
          <a:p>
            <a:pPr marL="425450" lvl="2" indent="-342900">
              <a:buFont typeface="Arial" panose="020B0604020202020204" pitchFamily="34" charset="0"/>
              <a:buChar char="•"/>
              <a:defRPr/>
            </a:pPr>
            <a:r>
              <a:rPr lang="en-ZA" kern="0" dirty="0">
                <a:latin typeface="Bahnschrift" panose="020B0502040204020203" pitchFamily="34" charset="0"/>
                <a:cs typeface="Segoe UI" panose="020B0502040204020203" pitchFamily="34" charset="0"/>
              </a:rPr>
              <a:t>Incomplete information</a:t>
            </a:r>
            <a:r>
              <a:rPr lang="en-ZA" sz="2400" kern="0" dirty="0">
                <a:latin typeface="Bahnschrift" panose="020B0502040204020203" pitchFamily="34" charset="0"/>
                <a:cs typeface="Segoe UI" panose="020B0502040204020203" pitchFamily="34" charset="0"/>
              </a:rPr>
              <a:t/>
            </a:r>
            <a:br>
              <a:rPr lang="en-ZA" sz="2400" kern="0" dirty="0">
                <a:latin typeface="Bahnschrift" panose="020B0502040204020203" pitchFamily="34" charset="0"/>
                <a:cs typeface="Segoe UI" panose="020B0502040204020203" pitchFamily="34" charset="0"/>
              </a:rPr>
            </a:br>
            <a:endParaRPr lang="en-ZA" sz="1200" kern="0" dirty="0">
              <a:solidFill>
                <a:schemeClr val="accent2">
                  <a:lumMod val="75000"/>
                </a:schemeClr>
              </a:solidFill>
              <a:latin typeface="Bahnschrift" panose="020B0502040204020203" pitchFamily="34" charset="0"/>
              <a:cs typeface="Segoe UI" panose="020B0502040204020203" pitchFamily="34" charset="0"/>
            </a:endParaRPr>
          </a:p>
          <a:p>
            <a:pPr lvl="0">
              <a:defRPr/>
            </a:pPr>
            <a:r>
              <a:rPr lang="en-ZA" sz="2400" kern="0" dirty="0">
                <a:solidFill>
                  <a:schemeClr val="accent4">
                    <a:lumMod val="50000"/>
                  </a:schemeClr>
                </a:solidFill>
                <a:latin typeface="Bahnschrift" panose="020B0502040204020203" pitchFamily="34" charset="0"/>
                <a:cs typeface="Segoe UI" panose="020B0502040204020203" pitchFamily="34" charset="0"/>
              </a:rPr>
              <a:t>Issues relating to adherence to deadline dates</a:t>
            </a:r>
          </a:p>
          <a:p>
            <a:pPr marL="503238" lvl="1" indent="-342900">
              <a:buFont typeface="Arial" panose="020B0604020202020204" pitchFamily="34" charset="0"/>
              <a:buChar char="•"/>
              <a:defRPr/>
            </a:pPr>
            <a:r>
              <a:rPr lang="en-ZA" sz="2000" kern="0" dirty="0">
                <a:latin typeface="Bahnschrift" panose="020B0502040204020203" pitchFamily="34" charset="0"/>
                <a:cs typeface="Segoe UI" panose="020B0502040204020203" pitchFamily="34" charset="0"/>
              </a:rPr>
              <a:t>Late submission of workbooks impacts consolidation and financial statements</a:t>
            </a:r>
          </a:p>
          <a:p>
            <a:pPr marL="503238" lvl="1" indent="-342900">
              <a:buFont typeface="Arial" panose="020B0604020202020204" pitchFamily="34" charset="0"/>
              <a:buChar char="•"/>
              <a:defRPr/>
            </a:pPr>
            <a:r>
              <a:rPr lang="en-ZA" sz="2000" kern="0" dirty="0">
                <a:latin typeface="Bahnschrift" panose="020B0502040204020203" pitchFamily="34" charset="0"/>
                <a:cs typeface="Segoe UI" panose="020B0502040204020203" pitchFamily="34" charset="0"/>
              </a:rPr>
              <a:t>Submission to AG required </a:t>
            </a:r>
            <a:r>
              <a:rPr lang="en-ZA" sz="2000" b="1" kern="0" dirty="0">
                <a:latin typeface="Bahnschrift" panose="020B0502040204020203" pitchFamily="34" charset="0"/>
                <a:cs typeface="Segoe UI" panose="020B0502040204020203" pitchFamily="34" charset="0"/>
              </a:rPr>
              <a:t>within 3 days</a:t>
            </a:r>
            <a:r>
              <a:rPr lang="en-ZA" sz="2000" kern="0" dirty="0">
                <a:latin typeface="Bahnschrift" panose="020B0502040204020203" pitchFamily="34" charset="0"/>
                <a:cs typeface="Segoe UI" panose="020B0502040204020203" pitchFamily="34" charset="0"/>
              </a:rPr>
              <a:t> of RFI or </a:t>
            </a:r>
            <a:r>
              <a:rPr lang="en-ZA" sz="2000" kern="0" dirty="0" smtClean="0">
                <a:latin typeface="Bahnschrift" panose="020B0502040204020203" pitchFamily="34" charset="0"/>
                <a:cs typeface="Segoe UI" panose="020B0502040204020203" pitchFamily="34" charset="0"/>
              </a:rPr>
              <a:t>COFF</a:t>
            </a:r>
            <a:endParaRPr lang="en-ZA" sz="2000" kern="0" dirty="0">
              <a:latin typeface="Bahnschrift" panose="020B0502040204020203" pitchFamily="34" charset="0"/>
              <a:cs typeface="Segoe UI" panose="020B0502040204020203" pitchFamily="34" charset="0"/>
            </a:endParaRPr>
          </a:p>
        </p:txBody>
      </p:sp>
      <p:sp>
        <p:nvSpPr>
          <p:cNvPr id="19" name="Rectangle 18"/>
          <p:cNvSpPr/>
          <p:nvPr/>
        </p:nvSpPr>
        <p:spPr>
          <a:xfrm>
            <a:off x="1478061" y="5110391"/>
            <a:ext cx="6882064" cy="1036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sz="2400" b="1" u="sng" kern="0" dirty="0" smtClean="0">
                <a:solidFill>
                  <a:schemeClr val="bg1"/>
                </a:solidFill>
                <a:latin typeface="Bahnschrift" panose="020B0502040204020203" pitchFamily="34" charset="0"/>
                <a:cs typeface="Segoe UI" panose="020B0502040204020203" pitchFamily="34" charset="0"/>
              </a:rPr>
              <a:t>CRITICAL</a:t>
            </a:r>
            <a:r>
              <a:rPr lang="en-ZA" sz="2400" u="sng" kern="0" dirty="0" smtClean="0">
                <a:solidFill>
                  <a:schemeClr val="bg1"/>
                </a:solidFill>
                <a:latin typeface="Bahnschrift" panose="020B0502040204020203" pitchFamily="34" charset="0"/>
                <a:cs typeface="Segoe UI" panose="020B0502040204020203" pitchFamily="34" charset="0"/>
              </a:rPr>
              <a:t>: </a:t>
            </a:r>
          </a:p>
          <a:p>
            <a:pPr algn="ctr"/>
            <a:r>
              <a:rPr lang="en-ZA" sz="2400" kern="0" dirty="0" smtClean="0">
                <a:solidFill>
                  <a:schemeClr val="bg1"/>
                </a:solidFill>
                <a:latin typeface="Bahnschrift" panose="020B0502040204020203" pitchFamily="34" charset="0"/>
                <a:cs typeface="Segoe UI" panose="020B0502040204020203" pitchFamily="34" charset="0"/>
              </a:rPr>
              <a:t>Arrange adequate staff to compile and review workbooks within deadline dates</a:t>
            </a:r>
          </a:p>
        </p:txBody>
      </p:sp>
    </p:spTree>
    <p:extLst>
      <p:ext uri="{BB962C8B-B14F-4D97-AF65-F5344CB8AC3E}">
        <p14:creationId xmlns:p14="http://schemas.microsoft.com/office/powerpoint/2010/main" val="25211052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lumMod val="75000"/>
                    <a:lumOff val="25000"/>
                  </a:schemeClr>
                </a:solidFill>
                <a:latin typeface="Bahnschrift" panose="020B0502040204020203" pitchFamily="34" charset="0"/>
                <a:cs typeface="Segoe UI" panose="020B0502040204020203" pitchFamily="34" charset="0"/>
              </a:rPr>
              <a:t>5</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.3 </a:t>
            </a:r>
            <a:r>
              <a:rPr lang="en-US" sz="3200" dirty="0">
                <a:solidFill>
                  <a:schemeClr val="tx1">
                    <a:lumMod val="75000"/>
                    <a:lumOff val="25000"/>
                  </a:schemeClr>
                </a:solidFill>
                <a:latin typeface="Bahnschrift" panose="020B0502040204020203" pitchFamily="34" charset="0"/>
                <a:cs typeface="Segoe UI" panose="020B0502040204020203" pitchFamily="34" charset="0"/>
              </a:rPr>
              <a:t>GENERAL GUIDELINES – WORKBOOK </a:t>
            </a:r>
            <a:r>
              <a:rPr lang="en-US" sz="3200" dirty="0" smtClean="0">
                <a:solidFill>
                  <a:schemeClr val="tx1">
                    <a:lumMod val="75000"/>
                    <a:lumOff val="25000"/>
                  </a:schemeClr>
                </a:solidFill>
                <a:latin typeface="Bahnschrift" panose="020B0502040204020203" pitchFamily="34" charset="0"/>
                <a:cs typeface="Segoe UI" panose="020B0502040204020203" pitchFamily="34" charset="0"/>
              </a:rPr>
              <a:t>FEEDBACK</a:t>
            </a:r>
            <a:endParaRPr lang="en-US" sz="3200" dirty="0">
              <a:solidFill>
                <a:schemeClr val="tx1">
                  <a:lumMod val="75000"/>
                  <a:lumOff val="25000"/>
                </a:schemeClr>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8" name="TextBox 27"/>
          <p:cNvSpPr txBox="1"/>
          <p:nvPr/>
        </p:nvSpPr>
        <p:spPr>
          <a:xfrm>
            <a:off x="2619013" y="4953504"/>
            <a:ext cx="2675106" cy="892552"/>
          </a:xfrm>
          <a:prstGeom prst="rect">
            <a:avLst/>
          </a:prstGeom>
          <a:noFill/>
        </p:spPr>
        <p:txBody>
          <a:bodyPr wrap="square" rtlCol="0">
            <a:spAutoFit/>
          </a:bodyPr>
          <a:lstStyle/>
          <a:p>
            <a:pPr algn="ctr"/>
            <a:r>
              <a:rPr lang="en-US" dirty="0" smtClean="0">
                <a:solidFill>
                  <a:schemeClr val="bg1"/>
                </a:solidFill>
                <a:latin typeface="Bahnschrift" panose="020B0502040204020203" pitchFamily="34" charset="0"/>
              </a:rPr>
              <a:t>Liability</a:t>
            </a:r>
          </a:p>
          <a:p>
            <a:r>
              <a:rPr lang="en-US" dirty="0" smtClean="0">
                <a:solidFill>
                  <a:schemeClr val="bg1"/>
                </a:solidFill>
                <a:latin typeface="Bahnschrift" panose="020B0502040204020203" pitchFamily="34" charset="0"/>
              </a:rPr>
              <a:t> </a:t>
            </a:r>
            <a:r>
              <a:rPr lang="en-US" sz="1400" dirty="0" smtClean="0">
                <a:solidFill>
                  <a:schemeClr val="bg1"/>
                </a:solidFill>
                <a:latin typeface="Bahnschrift" panose="020B0502040204020203" pitchFamily="34" charset="0"/>
              </a:rPr>
              <a:t>where we are </a:t>
            </a:r>
            <a:r>
              <a:rPr lang="en-US" sz="1400" u="sng" dirty="0" smtClean="0">
                <a:solidFill>
                  <a:schemeClr val="bg1"/>
                </a:solidFill>
                <a:latin typeface="Bahnschrift" panose="020B0502040204020203" pitchFamily="34" charset="0"/>
              </a:rPr>
              <a:t>CERTAIN</a:t>
            </a:r>
            <a:r>
              <a:rPr lang="en-US" sz="1400" dirty="0" smtClean="0">
                <a:solidFill>
                  <a:schemeClr val="bg1"/>
                </a:solidFill>
                <a:latin typeface="Bahnschrift" panose="020B0502040204020203" pitchFamily="34" charset="0"/>
              </a:rPr>
              <a:t> OF</a:t>
            </a:r>
          </a:p>
          <a:p>
            <a:pPr marL="285750" indent="-285750">
              <a:buFontTx/>
              <a:buChar char="-"/>
            </a:pPr>
            <a:r>
              <a:rPr lang="en-US" sz="1400" dirty="0" smtClean="0">
                <a:solidFill>
                  <a:schemeClr val="bg1"/>
                </a:solidFill>
                <a:latin typeface="Bahnschrift" panose="020B0502040204020203" pitchFamily="34" charset="0"/>
              </a:rPr>
              <a:t>Timing</a:t>
            </a:r>
            <a:r>
              <a:rPr lang="en-ZA" sz="1400" dirty="0" smtClean="0">
                <a:solidFill>
                  <a:schemeClr val="bg1"/>
                </a:solidFill>
                <a:latin typeface="Bahnschrift" panose="020B0502040204020203" pitchFamily="34" charset="0"/>
              </a:rPr>
              <a:t> </a:t>
            </a:r>
            <a:r>
              <a:rPr lang="en-ZA" sz="1600" dirty="0" smtClean="0">
                <a:solidFill>
                  <a:schemeClr val="bg1"/>
                </a:solidFill>
                <a:latin typeface="Bahnschrift" panose="020B0502040204020203" pitchFamily="34" charset="0"/>
              </a:rPr>
              <a:t>AND</a:t>
            </a:r>
            <a:r>
              <a:rPr lang="en-ZA" sz="1400" dirty="0" smtClean="0">
                <a:solidFill>
                  <a:schemeClr val="bg1"/>
                </a:solidFill>
                <a:latin typeface="Bahnschrift" panose="020B0502040204020203" pitchFamily="34" charset="0"/>
              </a:rPr>
              <a:t> Amount</a:t>
            </a:r>
            <a:endParaRPr lang="en-US" sz="1400" dirty="0" smtClean="0">
              <a:solidFill>
                <a:schemeClr val="bg1"/>
              </a:solidFill>
              <a:latin typeface="Bahnschrift" panose="020B0502040204020203" pitchFamily="34" charset="0"/>
            </a:endParaRPr>
          </a:p>
        </p:txBody>
      </p:sp>
      <p:sp>
        <p:nvSpPr>
          <p:cNvPr id="14" name="Rectangle 13"/>
          <p:cNvSpPr/>
          <p:nvPr/>
        </p:nvSpPr>
        <p:spPr>
          <a:xfrm>
            <a:off x="840055" y="958585"/>
            <a:ext cx="11468911" cy="4801314"/>
          </a:xfrm>
          <a:prstGeom prst="rect">
            <a:avLst/>
          </a:prstGeom>
        </p:spPr>
        <p:txBody>
          <a:bodyPr wrap="square">
            <a:spAutoFit/>
          </a:bodyPr>
          <a:lstStyle/>
          <a:p>
            <a:pPr marL="177800" lvl="0" indent="-177800">
              <a:defRPr/>
            </a:pPr>
            <a:r>
              <a:rPr lang="en-ZA" sz="3200" b="1" dirty="0">
                <a:solidFill>
                  <a:schemeClr val="tx1">
                    <a:lumMod val="65000"/>
                    <a:lumOff val="35000"/>
                  </a:schemeClr>
                </a:solidFill>
                <a:latin typeface="Bahnschrift" panose="020B0502040204020203" pitchFamily="34" charset="0"/>
              </a:rPr>
              <a:t>GENERAL GUIDELINES – </a:t>
            </a:r>
            <a:r>
              <a:rPr lang="en-ZA" sz="3200" b="1" dirty="0" smtClean="0">
                <a:solidFill>
                  <a:schemeClr val="tx1">
                    <a:lumMod val="65000"/>
                    <a:lumOff val="35000"/>
                  </a:schemeClr>
                </a:solidFill>
                <a:latin typeface="Bahnschrift" panose="020B0502040204020203" pitchFamily="34" charset="0"/>
              </a:rPr>
              <a:t>AUDIT OPINION</a:t>
            </a:r>
            <a:endParaRPr lang="en-ZA" sz="3200" b="1" dirty="0">
              <a:solidFill>
                <a:schemeClr val="tx1">
                  <a:lumMod val="65000"/>
                  <a:lumOff val="35000"/>
                </a:schemeClr>
              </a:solidFill>
              <a:latin typeface="Bahnschrift" panose="020B0502040204020203" pitchFamily="34" charset="0"/>
            </a:endParaRPr>
          </a:p>
          <a:p>
            <a:pPr marL="177800" lvl="0" indent="-177800">
              <a:defRPr/>
            </a:pPr>
            <a:endParaRPr lang="en-ZA" sz="2000" b="1" u="sng" kern="0" dirty="0" smtClean="0">
              <a:solidFill>
                <a:schemeClr val="tx1">
                  <a:lumMod val="65000"/>
                  <a:lumOff val="35000"/>
                </a:schemeClr>
              </a:solidFill>
              <a:latin typeface="Bahnschrift" panose="020B0502040204020203" pitchFamily="34" charset="0"/>
              <a:cs typeface="Segoe UI" panose="020B0502040204020203" pitchFamily="34" charset="0"/>
            </a:endParaRPr>
          </a:p>
          <a:p>
            <a:pPr marL="177800" lvl="0" indent="-177800">
              <a:defRPr/>
            </a:pPr>
            <a:r>
              <a:rPr lang="en-US" sz="1900" b="1" u="sng" kern="0" dirty="0" smtClean="0">
                <a:solidFill>
                  <a:schemeClr val="accent6">
                    <a:lumMod val="50000"/>
                  </a:schemeClr>
                </a:solidFill>
                <a:latin typeface="Bahnschrift" panose="020B0502040204020203" pitchFamily="34" charset="0"/>
                <a:cs typeface="Segoe UI" panose="020B0502040204020203" pitchFamily="34" charset="0"/>
              </a:rPr>
              <a:t>Problem </a:t>
            </a:r>
            <a:r>
              <a:rPr lang="en-US" sz="1900" b="1" u="sng" kern="0" dirty="0">
                <a:solidFill>
                  <a:schemeClr val="accent6">
                    <a:lumMod val="50000"/>
                  </a:schemeClr>
                </a:solidFill>
                <a:latin typeface="Bahnschrift" panose="020B0502040204020203" pitchFamily="34" charset="0"/>
                <a:cs typeface="Segoe UI" panose="020B0502040204020203" pitchFamily="34" charset="0"/>
              </a:rPr>
              <a:t>1:</a:t>
            </a:r>
            <a:r>
              <a:rPr lang="en-US" sz="1900" b="1" kern="0" dirty="0">
                <a:latin typeface="Bahnschrift" panose="020B0502040204020203" pitchFamily="34" charset="0"/>
                <a:cs typeface="Segoe UI" panose="020B0502040204020203" pitchFamily="34" charset="0"/>
              </a:rPr>
              <a:t> </a:t>
            </a:r>
            <a:r>
              <a:rPr lang="en-US" sz="1900" kern="0">
                <a:solidFill>
                  <a:srgbClr val="C00000"/>
                </a:solidFill>
                <a:latin typeface="Tw Cen MT Condensed" panose="020B0606020104020203" pitchFamily="34" charset="0"/>
                <a:cs typeface="Segoe UI" panose="020B0502040204020203" pitchFamily="34" charset="0"/>
              </a:rPr>
              <a:t>Incompleteness</a:t>
            </a:r>
            <a:r>
              <a:rPr lang="en-US" sz="1900" kern="0">
                <a:latin typeface="Bahnschrift" panose="020B0502040204020203" pitchFamily="34" charset="0"/>
                <a:cs typeface="Segoe UI" panose="020B0502040204020203" pitchFamily="34" charset="0"/>
              </a:rPr>
              <a:t> </a:t>
            </a:r>
            <a:endParaRPr lang="en-US" sz="1900" kern="0" smtClean="0">
              <a:latin typeface="Bahnschrift" panose="020B0502040204020203" pitchFamily="34" charset="0"/>
              <a:cs typeface="Segoe UI" panose="020B0502040204020203" pitchFamily="34" charset="0"/>
            </a:endParaRPr>
          </a:p>
          <a:p>
            <a:pPr marL="177800" lvl="0" indent="-177800">
              <a:defRPr/>
            </a:pPr>
            <a:r>
              <a:rPr lang="en-US" sz="1900" kern="0" smtClean="0">
                <a:latin typeface="Bahnschrift" panose="020B0502040204020203" pitchFamily="34" charset="0"/>
                <a:cs typeface="Segoe UI" panose="020B0502040204020203" pitchFamily="34" charset="0"/>
              </a:rPr>
              <a:t>Solution</a:t>
            </a:r>
            <a:r>
              <a:rPr lang="en-US" sz="1900" kern="0" dirty="0" smtClean="0">
                <a:latin typeface="Bahnschrift" panose="020B0502040204020203" pitchFamily="34" charset="0"/>
                <a:cs typeface="Segoe UI" panose="020B0502040204020203" pitchFamily="34" charset="0"/>
              </a:rPr>
              <a:t>: Capture </a:t>
            </a:r>
            <a:r>
              <a:rPr lang="en-US" sz="1900" u="sng" kern="0" dirty="0" smtClean="0">
                <a:latin typeface="Bahnschrift" panose="020B0502040204020203" pitchFamily="34" charset="0"/>
                <a:cs typeface="Segoe UI" panose="020B0502040204020203" pitchFamily="34" charset="0"/>
              </a:rPr>
              <a:t>all </a:t>
            </a:r>
            <a:r>
              <a:rPr lang="en-US" sz="1900" kern="0" dirty="0" smtClean="0">
                <a:latin typeface="Bahnschrift" panose="020B0502040204020203" pitchFamily="34" charset="0"/>
                <a:cs typeface="Segoe UI" panose="020B0502040204020203" pitchFamily="34" charset="0"/>
              </a:rPr>
              <a:t>transactions that meet the criteria</a:t>
            </a:r>
          </a:p>
          <a:p>
            <a:pPr marL="177800" lvl="0" indent="-177800">
              <a:defRPr/>
            </a:pPr>
            <a:endParaRPr lang="en-US" sz="1100" kern="0" dirty="0">
              <a:latin typeface="Bahnschrift" panose="020B0502040204020203" pitchFamily="34" charset="0"/>
              <a:cs typeface="Segoe UI" panose="020B0502040204020203" pitchFamily="34" charset="0"/>
            </a:endParaRPr>
          </a:p>
          <a:p>
            <a:pPr marL="177800" lvl="0" indent="-177800">
              <a:defRPr/>
            </a:pPr>
            <a:endParaRPr lang="en-US" sz="1100" kern="0" dirty="0">
              <a:latin typeface="Bahnschrift" panose="020B0502040204020203" pitchFamily="34" charset="0"/>
              <a:cs typeface="Segoe UI" panose="020B0502040204020203" pitchFamily="34" charset="0"/>
            </a:endParaRPr>
          </a:p>
          <a:p>
            <a:pPr marL="177800" lvl="0" indent="-177800">
              <a:defRPr/>
            </a:pPr>
            <a:r>
              <a:rPr lang="en-US" sz="1900" b="1" u="sng" kern="0" dirty="0">
                <a:solidFill>
                  <a:schemeClr val="accent6">
                    <a:lumMod val="50000"/>
                  </a:schemeClr>
                </a:solidFill>
                <a:latin typeface="Bahnschrift" panose="020B0502040204020203" pitchFamily="34" charset="0"/>
                <a:cs typeface="Segoe UI" panose="020B0502040204020203" pitchFamily="34" charset="0"/>
              </a:rPr>
              <a:t>Problem 2: </a:t>
            </a:r>
            <a:r>
              <a:rPr lang="en-US" sz="1900" kern="0" dirty="0">
                <a:solidFill>
                  <a:srgbClr val="C00000"/>
                </a:solidFill>
                <a:latin typeface="Tw Cen MT Condensed" panose="020B0606020104020203" pitchFamily="34" charset="0"/>
                <a:cs typeface="Segoe UI" panose="020B0502040204020203" pitchFamily="34" charset="0"/>
              </a:rPr>
              <a:t>Inaccuracy</a:t>
            </a:r>
          </a:p>
          <a:p>
            <a:pPr marL="177800" lvl="0" indent="-177800">
              <a:defRPr/>
            </a:pPr>
            <a:r>
              <a:rPr lang="en-US" sz="1900" kern="0" dirty="0">
                <a:latin typeface="Bahnschrift" panose="020B0502040204020203" pitchFamily="34" charset="0"/>
                <a:cs typeface="Segoe UI" panose="020B0502040204020203" pitchFamily="34" charset="0"/>
              </a:rPr>
              <a:t>Solution: Ensure that what is captured agrees to the supporting   documents (Rand values and 	   </a:t>
            </a:r>
            <a:r>
              <a:rPr lang="en-US" sz="1900" kern="0" dirty="0" smtClean="0">
                <a:latin typeface="Bahnschrift" panose="020B0502040204020203" pitchFamily="34" charset="0"/>
                <a:cs typeface="Segoe UI" panose="020B0502040204020203" pitchFamily="34" charset="0"/>
              </a:rPr>
              <a:t>  	 </a:t>
            </a:r>
            <a:r>
              <a:rPr lang="en-US" sz="1900" kern="0" dirty="0" smtClean="0">
                <a:latin typeface="Bahnschrift" panose="020B0502040204020203" pitchFamily="34" charset="0"/>
                <a:cs typeface="Segoe UI" panose="020B0502040204020203" pitchFamily="34" charset="0"/>
              </a:rPr>
              <a:t> classifications</a:t>
            </a:r>
            <a:r>
              <a:rPr lang="en-US" sz="1900" kern="0" dirty="0">
                <a:latin typeface="Bahnschrift" panose="020B0502040204020203" pitchFamily="34" charset="0"/>
                <a:cs typeface="Segoe UI" panose="020B0502040204020203" pitchFamily="34" charset="0"/>
              </a:rPr>
              <a:t>)</a:t>
            </a:r>
          </a:p>
          <a:p>
            <a:pPr marL="177800" lvl="0" indent="-177800">
              <a:defRPr/>
            </a:pPr>
            <a:endParaRPr lang="en-US" sz="1000" kern="0" dirty="0">
              <a:latin typeface="Bahnschrift" panose="020B0502040204020203" pitchFamily="34" charset="0"/>
              <a:cs typeface="Segoe UI" panose="020B0502040204020203" pitchFamily="34" charset="0"/>
            </a:endParaRPr>
          </a:p>
          <a:p>
            <a:pPr marL="177800" lvl="0" indent="-177800">
              <a:defRPr/>
            </a:pPr>
            <a:endParaRPr lang="en-US" sz="1000" kern="0" dirty="0">
              <a:latin typeface="Bahnschrift" panose="020B0502040204020203" pitchFamily="34" charset="0"/>
              <a:cs typeface="Segoe UI" panose="020B0502040204020203" pitchFamily="34" charset="0"/>
            </a:endParaRPr>
          </a:p>
          <a:p>
            <a:pPr marL="177800" indent="-177800">
              <a:defRPr/>
            </a:pPr>
            <a:r>
              <a:rPr lang="en-US" sz="1900" b="1" u="sng" kern="0" dirty="0">
                <a:solidFill>
                  <a:schemeClr val="accent6">
                    <a:lumMod val="50000"/>
                  </a:schemeClr>
                </a:solidFill>
                <a:latin typeface="Bahnschrift" panose="020B0502040204020203" pitchFamily="34" charset="0"/>
                <a:cs typeface="Segoe UI" panose="020B0502040204020203" pitchFamily="34" charset="0"/>
              </a:rPr>
              <a:t>Problem 3: </a:t>
            </a:r>
            <a:r>
              <a:rPr lang="en-US" sz="1900" kern="0" dirty="0">
                <a:solidFill>
                  <a:srgbClr val="C00000"/>
                </a:solidFill>
                <a:latin typeface="Tw Cen MT Condensed" panose="020B0606020104020203" pitchFamily="34" charset="0"/>
                <a:cs typeface="Segoe UI" panose="020B0502040204020203" pitchFamily="34" charset="0"/>
              </a:rPr>
              <a:t>Lack of supporting documentation for amounts captured</a:t>
            </a:r>
          </a:p>
          <a:p>
            <a:pPr marL="177800" lvl="0" indent="-177800" algn="just">
              <a:defRPr/>
            </a:pPr>
            <a:r>
              <a:rPr lang="en-US" sz="1900" kern="0" dirty="0">
                <a:latin typeface="Bahnschrift" panose="020B0502040204020203" pitchFamily="34" charset="0"/>
                <a:cs typeface="Segoe UI" panose="020B0502040204020203" pitchFamily="34" charset="0"/>
              </a:rPr>
              <a:t>Solution: Ensure that supporting documents are available timeously for all amounts captured</a:t>
            </a:r>
          </a:p>
          <a:p>
            <a:pPr marL="177800" lvl="0" indent="-177800">
              <a:defRPr/>
            </a:pPr>
            <a:r>
              <a:rPr lang="en-US" sz="1100" kern="0" dirty="0">
                <a:latin typeface="Bahnschrift" panose="020B0502040204020203" pitchFamily="34" charset="0"/>
                <a:cs typeface="Segoe UI" panose="020B0502040204020203" pitchFamily="34" charset="0"/>
              </a:rPr>
              <a:t> </a:t>
            </a:r>
          </a:p>
          <a:p>
            <a:pPr marL="177800" lvl="0" indent="-177800">
              <a:defRPr/>
            </a:pPr>
            <a:endParaRPr lang="en-US" sz="1100" kern="0" dirty="0">
              <a:latin typeface="Bahnschrift" panose="020B0502040204020203" pitchFamily="34" charset="0"/>
              <a:cs typeface="Segoe UI" panose="020B0502040204020203" pitchFamily="34" charset="0"/>
            </a:endParaRPr>
          </a:p>
          <a:p>
            <a:pPr marL="177800" lvl="0" indent="-177800">
              <a:defRPr/>
            </a:pPr>
            <a:r>
              <a:rPr lang="en-US" sz="1900" b="1" u="sng" kern="0" dirty="0">
                <a:solidFill>
                  <a:schemeClr val="accent6">
                    <a:lumMod val="50000"/>
                  </a:schemeClr>
                </a:solidFill>
                <a:latin typeface="Bahnschrift" panose="020B0502040204020203" pitchFamily="34" charset="0"/>
                <a:cs typeface="Segoe UI" panose="020B0502040204020203" pitchFamily="34" charset="0"/>
              </a:rPr>
              <a:t>Problem 4: </a:t>
            </a:r>
            <a:r>
              <a:rPr lang="en-US" sz="1900" kern="0" dirty="0">
                <a:solidFill>
                  <a:srgbClr val="C00000"/>
                </a:solidFill>
                <a:latin typeface="Tw Cen MT Condensed" panose="020B0606020104020203" pitchFamily="34" charset="0"/>
                <a:cs typeface="Segoe UI" panose="020B0502040204020203" pitchFamily="34" charset="0"/>
              </a:rPr>
              <a:t>Overstatement</a:t>
            </a:r>
          </a:p>
          <a:p>
            <a:pPr marL="177800" lvl="0" indent="-177800">
              <a:defRPr/>
            </a:pPr>
            <a:r>
              <a:rPr lang="en-US" sz="1900" kern="0" dirty="0">
                <a:latin typeface="Bahnschrift" panose="020B0502040204020203" pitchFamily="34" charset="0"/>
                <a:cs typeface="Segoe UI" panose="020B0502040204020203" pitchFamily="34" charset="0"/>
              </a:rPr>
              <a:t>Solution: Ensure that only transactions that meet the criteria are included in the workbook. </a:t>
            </a:r>
          </a:p>
          <a:p>
            <a:pPr marL="635000" lvl="1" indent="-177800">
              <a:defRPr/>
            </a:pPr>
            <a:r>
              <a:rPr lang="en-US" sz="1900" kern="0" dirty="0">
                <a:latin typeface="Bahnschrift"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193385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1017653" y="1852993"/>
            <a:ext cx="6803762" cy="2538919"/>
          </a:xfrm>
        </p:spPr>
        <p:txBody>
          <a:bodyPr>
            <a:normAutofit/>
          </a:bodyPr>
          <a:lstStyle/>
          <a:p>
            <a:pPr marL="0" indent="0">
              <a:buNone/>
            </a:pPr>
            <a:r>
              <a:rPr lang="en-US" sz="8000" dirty="0" smtClean="0">
                <a:solidFill>
                  <a:schemeClr val="accent3">
                    <a:lumMod val="50000"/>
                  </a:schemeClr>
                </a:solidFill>
                <a:latin typeface="Bahnschrift" panose="020B0502040204020203" pitchFamily="34" charset="0"/>
                <a:cs typeface="Segoe UI" panose="020B0502040204020203" pitchFamily="34" charset="0"/>
              </a:rPr>
              <a:t>5. QUESTIONS</a:t>
            </a:r>
            <a:endParaRPr lang="en-ZA" sz="8000" dirty="0">
              <a:solidFill>
                <a:schemeClr val="accent3">
                  <a:lumMod val="50000"/>
                </a:schemeClr>
              </a:solidFill>
              <a:latin typeface="Bahnschrift" panose="020B0502040204020203"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836" y="3435682"/>
            <a:ext cx="2792065" cy="2792065"/>
          </a:xfrm>
          <a:prstGeom prst="rect">
            <a:avLst/>
          </a:prstGeom>
        </p:spPr>
      </p:pic>
    </p:spTree>
    <p:extLst>
      <p:ext uri="{BB962C8B-B14F-4D97-AF65-F5344CB8AC3E}">
        <p14:creationId xmlns:p14="http://schemas.microsoft.com/office/powerpoint/2010/main" val="1058882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stretch>
            <a:fillRect/>
          </a:stretch>
        </p:blipFill>
        <p:spPr>
          <a:xfrm>
            <a:off x="7619080" y="4196816"/>
            <a:ext cx="2938397" cy="2440482"/>
          </a:xfrm>
          <a:prstGeom prst="rect">
            <a:avLst/>
          </a:prstGeom>
        </p:spPr>
      </p:pic>
      <p:sp>
        <p:nvSpPr>
          <p:cNvPr id="21" name="Content Placeholder 2"/>
          <p:cNvSpPr>
            <a:spLocks noGrp="1"/>
          </p:cNvSpPr>
          <p:nvPr>
            <p:ph idx="1"/>
          </p:nvPr>
        </p:nvSpPr>
        <p:spPr>
          <a:xfrm>
            <a:off x="1721431" y="1657896"/>
            <a:ext cx="6803762" cy="2538919"/>
          </a:xfrm>
        </p:spPr>
        <p:txBody>
          <a:bodyPr>
            <a:normAutofit/>
          </a:bodyPr>
          <a:lstStyle/>
          <a:p>
            <a:pPr marL="0" indent="0">
              <a:buFont typeface="Wingdings" pitchFamily="2" charset="2"/>
              <a:buNone/>
            </a:pPr>
            <a:r>
              <a:rPr lang="en-US" sz="8000" dirty="0">
                <a:solidFill>
                  <a:schemeClr val="tx1">
                    <a:lumMod val="75000"/>
                    <a:lumOff val="25000"/>
                  </a:schemeClr>
                </a:solidFill>
                <a:latin typeface="Bahnschrift" panose="020B0502040204020203" pitchFamily="34" charset="0"/>
                <a:cs typeface="Segoe UI" panose="020B0502040204020203" pitchFamily="34" charset="0"/>
              </a:rPr>
              <a:t>Housekeeping and Welcome</a:t>
            </a:r>
          </a:p>
        </p:txBody>
      </p:sp>
    </p:spTree>
    <p:extLst>
      <p:ext uri="{BB962C8B-B14F-4D97-AF65-F5344CB8AC3E}">
        <p14:creationId xmlns:p14="http://schemas.microsoft.com/office/powerpoint/2010/main" val="34153816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ubtitle 2"/>
          <p:cNvSpPr txBox="1">
            <a:spLocks/>
          </p:cNvSpPr>
          <p:nvPr/>
        </p:nvSpPr>
        <p:spPr>
          <a:xfrm>
            <a:off x="4563454" y="6351987"/>
            <a:ext cx="6819544" cy="50601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South Africa Works </a:t>
            </a:r>
            <a:r>
              <a:rPr lang="en-US" sz="1400"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because of </a:t>
            </a:r>
            <a:r>
              <a:rPr lang="en-US" b="1" dirty="0" smtClean="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rPr>
              <a:t>Public Works</a:t>
            </a:r>
            <a:endParaRPr lang="en-US" b="1" dirty="0">
              <a:ln w="1905">
                <a:solidFill>
                  <a:schemeClr val="accent6">
                    <a:lumMod val="50000"/>
                  </a:schemeClr>
                </a:solidFill>
              </a:ln>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a:glow rad="63500">
                  <a:schemeClr val="accent3">
                    <a:satMod val="175000"/>
                    <a:alpha val="40000"/>
                  </a:schemeClr>
                </a:glow>
                <a:innerShdw blurRad="69850" dist="43180" dir="5400000">
                  <a:schemeClr val="tx1">
                    <a:lumMod val="65000"/>
                    <a:lumOff val="35000"/>
                    <a:alpha val="65000"/>
                  </a:schemeClr>
                </a:innerShdw>
              </a:effectLst>
              <a:latin typeface="Ebrima" panose="02000000000000000000" pitchFamily="2" charset="0"/>
              <a:ea typeface="Ebrima" panose="02000000000000000000" pitchFamily="2" charset="0"/>
              <a:cs typeface="Ebrima" panose="02000000000000000000" pitchFamily="2" charset="0"/>
            </a:endParaRPr>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a:spLocks noGrp="1"/>
          </p:cNvSpPr>
          <p:nvPr>
            <p:ph idx="1"/>
          </p:nvPr>
        </p:nvSpPr>
        <p:spPr>
          <a:xfrm>
            <a:off x="1393812" y="2580838"/>
            <a:ext cx="6803762" cy="2538919"/>
          </a:xfrm>
        </p:spPr>
        <p:txBody>
          <a:bodyPr>
            <a:normAutofit/>
          </a:bodyPr>
          <a:lstStyle/>
          <a:p>
            <a:pPr marL="0" indent="0">
              <a:buNone/>
            </a:pPr>
            <a:r>
              <a:rPr lang="en-US" sz="9600" b="1" dirty="0">
                <a:latin typeface="Bahnschrift SemiLight" panose="020B0502040204020203" pitchFamily="34" charset="0"/>
              </a:rPr>
              <a:t>THANK YOU</a:t>
            </a:r>
            <a:endParaRPr lang="en-ZA" sz="9600" dirty="0">
              <a:latin typeface="Bahnschrift" panose="020B0502040204020203" pitchFamily="34" charset="0"/>
            </a:endParaRPr>
          </a:p>
        </p:txBody>
      </p:sp>
    </p:spTree>
    <p:extLst>
      <p:ext uri="{BB962C8B-B14F-4D97-AF65-F5344CB8AC3E}">
        <p14:creationId xmlns:p14="http://schemas.microsoft.com/office/powerpoint/2010/main" val="3438772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599426" y="4517257"/>
            <a:ext cx="1019475" cy="999203"/>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sp>
        <p:nvSpPr>
          <p:cNvPr id="39" name="Oval 38"/>
          <p:cNvSpPr/>
          <p:nvPr/>
        </p:nvSpPr>
        <p:spPr>
          <a:xfrm>
            <a:off x="2535117" y="2731569"/>
            <a:ext cx="1019475" cy="97804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pic>
        <p:nvPicPr>
          <p:cNvPr id="40" name="Picture 39"/>
          <p:cNvPicPr>
            <a:picLocks noChangeAspect="1"/>
          </p:cNvPicPr>
          <p:nvPr/>
        </p:nvPicPr>
        <p:blipFill>
          <a:blip r:embed="rId3"/>
          <a:stretch>
            <a:fillRect/>
          </a:stretch>
        </p:blipFill>
        <p:spPr>
          <a:xfrm>
            <a:off x="2763892" y="2951917"/>
            <a:ext cx="619440" cy="571046"/>
          </a:xfrm>
          <a:prstGeom prst="rect">
            <a:avLst/>
          </a:prstGeom>
        </p:spPr>
      </p:pic>
      <p:sp>
        <p:nvSpPr>
          <p:cNvPr id="41" name="TextBox 40"/>
          <p:cNvSpPr txBox="1"/>
          <p:nvPr/>
        </p:nvSpPr>
        <p:spPr>
          <a:xfrm>
            <a:off x="3592705" y="2884308"/>
            <a:ext cx="2323565" cy="646331"/>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Please mute yourself unless you are acknowledged and requested to speak</a:t>
            </a:r>
            <a:endParaRPr lang="en-ZA" sz="1200" dirty="0">
              <a:solidFill>
                <a:schemeClr val="tx1">
                  <a:lumMod val="85000"/>
                  <a:lumOff val="15000"/>
                </a:schemeClr>
              </a:solidFill>
              <a:latin typeface="Bahnschrift" panose="020B0502040204020203" pitchFamily="34" charset="0"/>
            </a:endParaRPr>
          </a:p>
        </p:txBody>
      </p:sp>
      <p:pic>
        <p:nvPicPr>
          <p:cNvPr id="42" name="Picture 41"/>
          <p:cNvPicPr>
            <a:picLocks noChangeAspect="1"/>
          </p:cNvPicPr>
          <p:nvPr/>
        </p:nvPicPr>
        <p:blipFill>
          <a:blip r:embed="rId4"/>
          <a:stretch>
            <a:fillRect/>
          </a:stretch>
        </p:blipFill>
        <p:spPr>
          <a:xfrm>
            <a:off x="2762713" y="4715168"/>
            <a:ext cx="668839" cy="637834"/>
          </a:xfrm>
          <a:prstGeom prst="rect">
            <a:avLst/>
          </a:prstGeom>
        </p:spPr>
      </p:pic>
      <p:sp>
        <p:nvSpPr>
          <p:cNvPr id="43" name="TextBox 42"/>
          <p:cNvSpPr txBox="1"/>
          <p:nvPr/>
        </p:nvSpPr>
        <p:spPr>
          <a:xfrm>
            <a:off x="3649015" y="4447843"/>
            <a:ext cx="1989018" cy="1015663"/>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If you would like to be acknowledged to raise a question or provide a comment, please raise your hand</a:t>
            </a:r>
            <a:endParaRPr lang="en-ZA" sz="1200" dirty="0">
              <a:solidFill>
                <a:schemeClr val="tx1">
                  <a:lumMod val="85000"/>
                  <a:lumOff val="15000"/>
                </a:schemeClr>
              </a:solidFill>
              <a:latin typeface="Bahnschrift" panose="020B0502040204020203" pitchFamily="34" charset="0"/>
            </a:endParaRPr>
          </a:p>
        </p:txBody>
      </p:sp>
      <p:sp>
        <p:nvSpPr>
          <p:cNvPr id="44" name="Oval 43"/>
          <p:cNvSpPr/>
          <p:nvPr/>
        </p:nvSpPr>
        <p:spPr>
          <a:xfrm>
            <a:off x="6049036" y="2733265"/>
            <a:ext cx="1065290" cy="1008350"/>
          </a:xfrm>
          <a:prstGeom prst="ellipse">
            <a:avLst/>
          </a:prstGeom>
          <a:solidFill>
            <a:srgbClr val="920000"/>
          </a:solidFill>
          <a:ln>
            <a:solidFill>
              <a:srgbClr val="92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pic>
        <p:nvPicPr>
          <p:cNvPr id="45" name="Picture 44"/>
          <p:cNvPicPr>
            <a:picLocks noChangeAspect="1"/>
          </p:cNvPicPr>
          <p:nvPr/>
        </p:nvPicPr>
        <p:blipFill>
          <a:blip r:embed="rId5"/>
          <a:stretch>
            <a:fillRect/>
          </a:stretch>
        </p:blipFill>
        <p:spPr>
          <a:xfrm>
            <a:off x="6254606" y="2923217"/>
            <a:ext cx="636950" cy="636950"/>
          </a:xfrm>
          <a:prstGeom prst="rect">
            <a:avLst/>
          </a:prstGeom>
        </p:spPr>
      </p:pic>
      <p:sp>
        <p:nvSpPr>
          <p:cNvPr id="46" name="TextBox 45"/>
          <p:cNvSpPr txBox="1"/>
          <p:nvPr/>
        </p:nvSpPr>
        <p:spPr>
          <a:xfrm>
            <a:off x="7214531" y="2731569"/>
            <a:ext cx="2685695" cy="1015663"/>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Feel free to ask questions or make comments in the chat</a:t>
            </a:r>
            <a:r>
              <a:rPr lang="en-US" sz="1200" smtClean="0">
                <a:solidFill>
                  <a:schemeClr val="tx1">
                    <a:lumMod val="85000"/>
                    <a:lumOff val="15000"/>
                  </a:schemeClr>
                </a:solidFill>
                <a:latin typeface="Bahnschrift" panose="020B0502040204020203" pitchFamily="34" charset="0"/>
              </a:rPr>
              <a:t>, Kamogelo </a:t>
            </a:r>
            <a:r>
              <a:rPr lang="en-US" sz="1200" dirty="0" smtClean="0">
                <a:solidFill>
                  <a:schemeClr val="tx1">
                    <a:lumMod val="85000"/>
                    <a:lumOff val="15000"/>
                  </a:schemeClr>
                </a:solidFill>
                <a:latin typeface="Bahnschrift" panose="020B0502040204020203" pitchFamily="34" charset="0"/>
              </a:rPr>
              <a:t>will note them and we will go through them individually at the end of every training section</a:t>
            </a:r>
            <a:endParaRPr lang="en-ZA" sz="1200" dirty="0">
              <a:solidFill>
                <a:schemeClr val="tx1">
                  <a:lumMod val="85000"/>
                  <a:lumOff val="15000"/>
                </a:schemeClr>
              </a:solidFill>
              <a:latin typeface="Bahnschrift" panose="020B0502040204020203" pitchFamily="34" charset="0"/>
            </a:endParaRPr>
          </a:p>
        </p:txBody>
      </p:sp>
      <p:sp>
        <p:nvSpPr>
          <p:cNvPr id="47" name="Oval 46"/>
          <p:cNvSpPr/>
          <p:nvPr/>
        </p:nvSpPr>
        <p:spPr>
          <a:xfrm>
            <a:off x="6098197" y="4421959"/>
            <a:ext cx="1039559" cy="1041547"/>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85000"/>
                  <a:lumOff val="15000"/>
                </a:schemeClr>
              </a:solidFill>
            </a:endParaRPr>
          </a:p>
        </p:txBody>
      </p:sp>
      <p:pic>
        <p:nvPicPr>
          <p:cNvPr id="48" name="Picture 47"/>
          <p:cNvPicPr>
            <a:picLocks noChangeAspect="1"/>
          </p:cNvPicPr>
          <p:nvPr/>
        </p:nvPicPr>
        <p:blipFill>
          <a:blip r:embed="rId6"/>
          <a:stretch>
            <a:fillRect/>
          </a:stretch>
        </p:blipFill>
        <p:spPr>
          <a:xfrm>
            <a:off x="6281523" y="4628055"/>
            <a:ext cx="686426" cy="629353"/>
          </a:xfrm>
          <a:prstGeom prst="rect">
            <a:avLst/>
          </a:prstGeom>
        </p:spPr>
      </p:pic>
      <p:sp>
        <p:nvSpPr>
          <p:cNvPr id="49" name="TextBox 48"/>
          <p:cNvSpPr txBox="1"/>
          <p:nvPr/>
        </p:nvSpPr>
        <p:spPr>
          <a:xfrm>
            <a:off x="7263340" y="4757086"/>
            <a:ext cx="2635259" cy="276999"/>
          </a:xfrm>
          <a:prstGeom prst="rect">
            <a:avLst/>
          </a:prstGeom>
          <a:noFill/>
        </p:spPr>
        <p:txBody>
          <a:bodyPr wrap="square" rtlCol="0">
            <a:spAutoFit/>
          </a:bodyPr>
          <a:lstStyle/>
          <a:p>
            <a:r>
              <a:rPr lang="en-US" sz="1200" dirty="0" smtClean="0">
                <a:solidFill>
                  <a:schemeClr val="tx1">
                    <a:lumMod val="85000"/>
                    <a:lumOff val="15000"/>
                  </a:schemeClr>
                </a:solidFill>
                <a:latin typeface="Bahnschrift" panose="020B0502040204020203" pitchFamily="34" charset="0"/>
              </a:rPr>
              <a:t>Please turn your video off</a:t>
            </a:r>
            <a:endParaRPr lang="en-ZA" sz="1200" dirty="0">
              <a:solidFill>
                <a:schemeClr val="tx1">
                  <a:lumMod val="85000"/>
                  <a:lumOff val="15000"/>
                </a:schemeClr>
              </a:solidFill>
              <a:latin typeface="Bahnschrift" panose="020B0502040204020203" pitchFamily="34" charset="0"/>
            </a:endParaRPr>
          </a:p>
        </p:txBody>
      </p:sp>
      <p:sp>
        <p:nvSpPr>
          <p:cNvPr id="50" name="TextBox 49"/>
          <p:cNvSpPr txBox="1"/>
          <p:nvPr/>
        </p:nvSpPr>
        <p:spPr>
          <a:xfrm>
            <a:off x="1277178" y="546115"/>
            <a:ext cx="6351938" cy="1107996"/>
          </a:xfrm>
          <a:prstGeom prst="rect">
            <a:avLst/>
          </a:prstGeom>
          <a:noFill/>
        </p:spPr>
        <p:txBody>
          <a:bodyPr wrap="square" rtlCol="0">
            <a:spAutoFit/>
          </a:bodyPr>
          <a:lstStyle/>
          <a:p>
            <a:r>
              <a:rPr lang="en-US" sz="6600" u="sng" dirty="0" smtClean="0">
                <a:solidFill>
                  <a:schemeClr val="tx1">
                    <a:lumMod val="85000"/>
                    <a:lumOff val="15000"/>
                  </a:schemeClr>
                </a:solidFill>
                <a:latin typeface="Bahnschrift" panose="020B0502040204020203" pitchFamily="34" charset="0"/>
              </a:rPr>
              <a:t>HOUSEKEEPING</a:t>
            </a:r>
            <a:endParaRPr lang="en-ZA" sz="6600" u="sng" dirty="0">
              <a:solidFill>
                <a:schemeClr val="tx1">
                  <a:lumMod val="85000"/>
                  <a:lumOff val="15000"/>
                </a:schemeClr>
              </a:solidFill>
              <a:latin typeface="Bahnschrift" panose="020B0502040204020203" pitchFamily="34" charset="0"/>
            </a:endParaRPr>
          </a:p>
        </p:txBody>
      </p:sp>
      <p:sp>
        <p:nvSpPr>
          <p:cNvPr id="51" name="Rectangle 50"/>
          <p:cNvSpPr/>
          <p:nvPr/>
        </p:nvSpPr>
        <p:spPr>
          <a:xfrm>
            <a:off x="2217837" y="2105576"/>
            <a:ext cx="7765584" cy="3763256"/>
          </a:xfrm>
          <a:prstGeom prst="rect">
            <a:avLst/>
          </a:prstGeom>
          <a:noFill/>
          <a:ln w="539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758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p:cNvSpPr>
            <a:spLocks noGrp="1"/>
          </p:cNvSpPr>
          <p:nvPr>
            <p:ph idx="1"/>
          </p:nvPr>
        </p:nvSpPr>
        <p:spPr>
          <a:xfrm>
            <a:off x="1184512" y="1834457"/>
            <a:ext cx="7723341" cy="2538919"/>
          </a:xfrm>
        </p:spPr>
        <p:txBody>
          <a:bodyPr>
            <a:normAutofit/>
          </a:bodyPr>
          <a:lstStyle/>
          <a:p>
            <a:pPr marL="0" indent="0">
              <a:buNone/>
            </a:pPr>
            <a:r>
              <a:rPr lang="en-US" sz="8000" dirty="0" smtClean="0">
                <a:solidFill>
                  <a:schemeClr val="accent3">
                    <a:lumMod val="50000"/>
                  </a:schemeClr>
                </a:solidFill>
                <a:latin typeface="Bahnschrift" panose="020B0502040204020203" pitchFamily="34" charset="0"/>
                <a:cs typeface="Segoe UI" panose="020B0502040204020203" pitchFamily="34" charset="0"/>
              </a:rPr>
              <a:t>1. BACKGROUND</a:t>
            </a:r>
            <a:r>
              <a:rPr lang="en-ZA" sz="8000" dirty="0">
                <a:solidFill>
                  <a:schemeClr val="accent3">
                    <a:lumMod val="50000"/>
                  </a:schemeClr>
                </a:solidFill>
                <a:latin typeface="Bahnschrift" panose="020B0502040204020203" pitchFamily="34" charset="0"/>
              </a:rPr>
              <a:t/>
            </a:r>
            <a:br>
              <a:rPr lang="en-ZA" sz="8000" dirty="0">
                <a:solidFill>
                  <a:schemeClr val="accent3">
                    <a:lumMod val="50000"/>
                  </a:schemeClr>
                </a:solidFill>
                <a:latin typeface="Bahnschrift" panose="020B0502040204020203" pitchFamily="34" charset="0"/>
              </a:rPr>
            </a:br>
            <a:r>
              <a:rPr lang="en-ZA" sz="8000" dirty="0" smtClean="0">
                <a:solidFill>
                  <a:schemeClr val="accent3">
                    <a:lumMod val="50000"/>
                  </a:schemeClr>
                </a:solidFill>
                <a:latin typeface="Bahnschrift" panose="020B0502040204020203" pitchFamily="34" charset="0"/>
              </a:rPr>
              <a:t>&amp; CONTEXT</a:t>
            </a:r>
            <a:endParaRPr lang="en-US" sz="8000" dirty="0" smtClean="0">
              <a:solidFill>
                <a:schemeClr val="accent3">
                  <a:lumMod val="50000"/>
                </a:schemeClr>
              </a:solidFill>
              <a:latin typeface="Bahnschrift" panose="020B0502040204020203" pitchFamily="34" charset="0"/>
              <a:cs typeface="Segoe UI" panose="020B0502040204020203" pitchFamily="34" charset="0"/>
            </a:endParaRPr>
          </a:p>
        </p:txBody>
      </p:sp>
      <p:pic>
        <p:nvPicPr>
          <p:cNvPr id="26" name="Picture 25"/>
          <p:cNvPicPr>
            <a:picLocks noChangeAspect="1"/>
          </p:cNvPicPr>
          <p:nvPr/>
        </p:nvPicPr>
        <p:blipFill>
          <a:blip r:embed="rId3"/>
          <a:stretch>
            <a:fillRect/>
          </a:stretch>
        </p:blipFill>
        <p:spPr>
          <a:xfrm>
            <a:off x="7728000" y="3230709"/>
            <a:ext cx="2359705" cy="2783393"/>
          </a:xfrm>
          <a:prstGeom prst="rect">
            <a:avLst/>
          </a:prstGeom>
        </p:spPr>
      </p:pic>
    </p:spTree>
    <p:extLst>
      <p:ext uri="{BB962C8B-B14F-4D97-AF65-F5344CB8AC3E}">
        <p14:creationId xmlns:p14="http://schemas.microsoft.com/office/powerpoint/2010/main" val="22296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623128" y="-18956"/>
            <a:ext cx="10936483" cy="96567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tx1"/>
                </a:solidFill>
                <a:latin typeface="Bahnschrift SemiBold" panose="020B0502040204020203" pitchFamily="34" charset="0"/>
                <a:cs typeface="Segoe UI" panose="020B0502040204020203" pitchFamily="34" charset="0"/>
              </a:rPr>
              <a:t>BACKGROUND AND CONTEXT</a:t>
            </a:r>
            <a:endParaRPr lang="en-US" sz="4800" dirty="0">
              <a:solidFill>
                <a:schemeClr val="tx1"/>
              </a:solidFill>
            </a:endParaRPr>
          </a:p>
        </p:txBody>
      </p:sp>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38954" y="1230475"/>
            <a:ext cx="10313981" cy="4770537"/>
          </a:xfrm>
          <a:prstGeom prst="rect">
            <a:avLst/>
          </a:prstGeom>
          <a:noFill/>
        </p:spPr>
        <p:txBody>
          <a:bodyPr wrap="square" rtlCol="0">
            <a:spAutoFit/>
          </a:bodyPr>
          <a:lstStyle/>
          <a:p>
            <a:pPr marL="457200" indent="-457200">
              <a:buFont typeface="Arial" panose="020B0604020202020204" pitchFamily="34" charset="0"/>
              <a:buChar char="•"/>
            </a:pPr>
            <a:r>
              <a:rPr lang="en-US" sz="2600" dirty="0" smtClean="0">
                <a:latin typeface="Bahnschrift" panose="020B0502040204020203" pitchFamily="34" charset="0"/>
                <a:cs typeface="Segoe UI" panose="020B0502040204020203" pitchFamily="34" charset="0"/>
              </a:rPr>
              <a:t>AFS </a:t>
            </a:r>
            <a:r>
              <a:rPr lang="en-US" sz="2600" dirty="0">
                <a:latin typeface="Bahnschrift" panose="020B0502040204020203" pitchFamily="34" charset="0"/>
                <a:cs typeface="Segoe UI" panose="020B0502040204020203" pitchFamily="34" charset="0"/>
              </a:rPr>
              <a:t>provide information about the results of operations, financial position, and cash flows of an organisation.</a:t>
            </a:r>
          </a:p>
          <a:p>
            <a:pPr marL="457200" indent="-457200">
              <a:buFont typeface="Arial" panose="020B0604020202020204" pitchFamily="34" charset="0"/>
              <a:buChar char="•"/>
            </a:pPr>
            <a:r>
              <a:rPr lang="en-ZA" sz="2600" kern="0" dirty="0">
                <a:latin typeface="Bahnschrift" panose="020B0502040204020203" pitchFamily="34" charset="0"/>
                <a:cs typeface="Segoe UI" panose="020B0502040204020203" pitchFamily="34" charset="0"/>
              </a:rPr>
              <a:t>PMTE received a disclaimer </a:t>
            </a:r>
            <a:r>
              <a:rPr lang="en-ZA" sz="2600" kern="0" dirty="0" smtClean="0">
                <a:latin typeface="Bahnschrift" panose="020B0502040204020203" pitchFamily="34" charset="0"/>
                <a:cs typeface="Segoe UI" panose="020B0502040204020203" pitchFamily="34" charset="0"/>
              </a:rPr>
              <a:t>of audit </a:t>
            </a:r>
            <a:r>
              <a:rPr lang="en-ZA" sz="2600" kern="0" dirty="0">
                <a:latin typeface="Bahnschrift" panose="020B0502040204020203" pitchFamily="34" charset="0"/>
                <a:cs typeface="Segoe UI" panose="020B0502040204020203" pitchFamily="34" charset="0"/>
              </a:rPr>
              <a:t>opinion from AGSA for 2021/2022 AFS audit.</a:t>
            </a:r>
          </a:p>
          <a:p>
            <a:pPr marL="457200" indent="-457200">
              <a:buFont typeface="Arial" panose="020B0604020202020204" pitchFamily="34" charset="0"/>
              <a:buChar char="•"/>
            </a:pPr>
            <a:r>
              <a:rPr lang="en-ZA" sz="2600" kern="0" dirty="0">
                <a:latin typeface="Bahnschrift" panose="020B0502040204020203" pitchFamily="34" charset="0"/>
                <a:cs typeface="Segoe UI" panose="020B0502040204020203" pitchFamily="34" charset="0"/>
              </a:rPr>
              <a:t>To clear the disclaimer  - requires inputs and assistance from all units.</a:t>
            </a:r>
          </a:p>
          <a:p>
            <a:pPr marL="457200" indent="-457200">
              <a:buFont typeface="Arial" panose="020B0604020202020204" pitchFamily="34" charset="0"/>
              <a:buChar char="•"/>
            </a:pPr>
            <a:r>
              <a:rPr lang="en-ZA" sz="2600" kern="0" dirty="0" smtClean="0">
                <a:latin typeface="Bahnschrift" panose="020B0502040204020203" pitchFamily="34" charset="0"/>
                <a:cs typeface="Segoe UI" panose="020B0502040204020203" pitchFamily="34" charset="0"/>
              </a:rPr>
              <a:t>Line Functions and regions </a:t>
            </a:r>
            <a:r>
              <a:rPr lang="en-ZA" sz="2600" kern="0" dirty="0">
                <a:latin typeface="Bahnschrift" panose="020B0502040204020203" pitchFamily="34" charset="0"/>
                <a:cs typeface="Segoe UI" panose="020B0502040204020203" pitchFamily="34" charset="0"/>
              </a:rPr>
              <a:t>to provide additional inputs, via workbooks, to properly account for full effect of all transactions as per GRAP (Generally Recognised Accounting Practice)</a:t>
            </a:r>
          </a:p>
          <a:p>
            <a:pPr marL="457200" indent="-457200">
              <a:buFont typeface="Arial" panose="020B0604020202020204" pitchFamily="34" charset="0"/>
              <a:buChar char="•"/>
            </a:pPr>
            <a:r>
              <a:rPr lang="en-ZA" sz="2600" b="1" kern="0" dirty="0">
                <a:latin typeface="Bahnschrift" panose="020B0502040204020203" pitchFamily="34" charset="0"/>
                <a:cs typeface="Segoe UI" panose="020B0502040204020203" pitchFamily="34" charset="0"/>
              </a:rPr>
              <a:t>Accrual accounting knowledge</a:t>
            </a:r>
            <a:r>
              <a:rPr lang="en-ZA" sz="2600" kern="0" dirty="0">
                <a:latin typeface="Bahnschrift" panose="020B0502040204020203" pitchFamily="34" charset="0"/>
                <a:cs typeface="Segoe UI" panose="020B0502040204020203" pitchFamily="34" charset="0"/>
              </a:rPr>
              <a:t> is critical for </a:t>
            </a:r>
            <a:r>
              <a:rPr lang="en-ZA" sz="2600" kern="0" dirty="0">
                <a:solidFill>
                  <a:srgbClr val="C00000"/>
                </a:solidFill>
                <a:latin typeface="Bahnschrift" panose="020B0502040204020203" pitchFamily="34" charset="0"/>
                <a:cs typeface="Segoe UI" panose="020B0502040204020203" pitchFamily="34" charset="0"/>
              </a:rPr>
              <a:t>clean</a:t>
            </a:r>
            <a:r>
              <a:rPr lang="en-ZA" sz="2600" kern="0" dirty="0">
                <a:latin typeface="Bahnschrift" panose="020B0502040204020203" pitchFamily="34" charset="0"/>
                <a:cs typeface="Segoe UI" panose="020B0502040204020203" pitchFamily="34" charset="0"/>
              </a:rPr>
              <a:t> </a:t>
            </a:r>
            <a:r>
              <a:rPr lang="en-ZA" sz="2600" kern="0" dirty="0" smtClean="0">
                <a:latin typeface="Bahnschrift" panose="020B0502040204020203" pitchFamily="34" charset="0"/>
                <a:cs typeface="Segoe UI" panose="020B0502040204020203" pitchFamily="34" charset="0"/>
              </a:rPr>
              <a:t>and </a:t>
            </a:r>
            <a:r>
              <a:rPr lang="en-ZA" sz="2600" kern="0" dirty="0" smtClean="0">
                <a:solidFill>
                  <a:srgbClr val="C00000"/>
                </a:solidFill>
                <a:latin typeface="Bahnschrift" panose="020B0502040204020203" pitchFamily="34" charset="0"/>
                <a:cs typeface="Segoe UI" panose="020B0502040204020203" pitchFamily="34" charset="0"/>
              </a:rPr>
              <a:t>unqualified</a:t>
            </a:r>
            <a:r>
              <a:rPr lang="en-ZA" sz="2600" kern="0" dirty="0" smtClean="0">
                <a:latin typeface="Bahnschrift" panose="020B0502040204020203" pitchFamily="34" charset="0"/>
                <a:cs typeface="Segoe UI" panose="020B0502040204020203" pitchFamily="34" charset="0"/>
              </a:rPr>
              <a:t> audit</a:t>
            </a:r>
            <a:endParaRPr lang="en-US" sz="2600" dirty="0">
              <a:latin typeface="Bahnschrift" panose="020B0502040204020203" pitchFamily="34" charset="0"/>
              <a:cs typeface="Segoe UI" panose="020B0502040204020203" pitchFamily="34" charset="0"/>
            </a:endParaRPr>
          </a:p>
          <a:p>
            <a:endParaRPr lang="en-ZA" dirty="0"/>
          </a:p>
        </p:txBody>
      </p:sp>
      <p:pic>
        <p:nvPicPr>
          <p:cNvPr id="20" name="Picture 19"/>
          <p:cNvPicPr>
            <a:picLocks noChangeAspect="1"/>
          </p:cNvPicPr>
          <p:nvPr/>
        </p:nvPicPr>
        <p:blipFill>
          <a:blip r:embed="rId2"/>
          <a:stretch>
            <a:fillRect/>
          </a:stretch>
        </p:blipFill>
        <p:spPr>
          <a:xfrm>
            <a:off x="9062324" y="5759865"/>
            <a:ext cx="1956855" cy="786198"/>
          </a:xfrm>
          <a:prstGeom prst="rect">
            <a:avLst/>
          </a:prstGeom>
        </p:spPr>
      </p:pic>
    </p:spTree>
    <p:extLst>
      <p:ext uri="{BB962C8B-B14F-4D97-AF65-F5344CB8AC3E}">
        <p14:creationId xmlns:p14="http://schemas.microsoft.com/office/powerpoint/2010/main" val="382386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8195489" y="357411"/>
            <a:ext cx="2807009" cy="1127762"/>
          </a:xfrm>
          <a:prstGeom prst="rect">
            <a:avLst/>
          </a:prstGeom>
        </p:spPr>
      </p:pic>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a:spLocks noGrp="1"/>
          </p:cNvSpPr>
          <p:nvPr>
            <p:ph idx="1"/>
          </p:nvPr>
        </p:nvSpPr>
        <p:spPr>
          <a:xfrm>
            <a:off x="1091922" y="1529288"/>
            <a:ext cx="6803762" cy="2538919"/>
          </a:xfrm>
        </p:spPr>
        <p:txBody>
          <a:bodyPr>
            <a:normAutofit/>
          </a:bodyPr>
          <a:lstStyle/>
          <a:p>
            <a:pPr marL="0" indent="0">
              <a:buNone/>
            </a:pPr>
            <a:r>
              <a:rPr lang="en-US" sz="8000" dirty="0">
                <a:solidFill>
                  <a:schemeClr val="accent3">
                    <a:lumMod val="50000"/>
                  </a:schemeClr>
                </a:solidFill>
                <a:latin typeface="Bahnschrift" panose="020B0502040204020203" pitchFamily="34" charset="0"/>
                <a:cs typeface="Segoe UI" panose="020B0502040204020203" pitchFamily="34" charset="0"/>
              </a:rPr>
              <a:t>3.MUNICIPAL SERVICES</a:t>
            </a:r>
            <a:endParaRPr lang="en-ZA" sz="8000" dirty="0">
              <a:solidFill>
                <a:schemeClr val="accent3">
                  <a:lumMod val="50000"/>
                </a:schemeClr>
              </a:solidFill>
              <a:latin typeface="Bahnschrift" panose="020B0502040204020203"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129">
            <a:off x="7582544" y="3265336"/>
            <a:ext cx="2614408" cy="3152669"/>
          </a:xfrm>
          <a:prstGeom prst="rect">
            <a:avLst/>
          </a:prstGeom>
        </p:spPr>
      </p:pic>
    </p:spTree>
    <p:extLst>
      <p:ext uri="{BB962C8B-B14F-4D97-AF65-F5344CB8AC3E}">
        <p14:creationId xmlns:p14="http://schemas.microsoft.com/office/powerpoint/2010/main" val="835907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a:off x="0" y="5597495"/>
            <a:ext cx="2187723" cy="1260505"/>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p:cNvSpPr/>
          <p:nvPr/>
        </p:nvSpPr>
        <p:spPr>
          <a:xfrm rot="10800000">
            <a:off x="9955850" y="-10408"/>
            <a:ext cx="2236150" cy="1360644"/>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1568871" y="0"/>
            <a:ext cx="632389" cy="6858000"/>
          </a:xfrm>
          <a:prstGeom prst="rect">
            <a:avLst/>
          </a:prstGeom>
          <a:solidFill>
            <a:srgbClr val="DE7E14"/>
          </a:solidFill>
          <a:ln>
            <a:solidFill>
              <a:srgbClr val="EF95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568871" y="0"/>
            <a:ext cx="213645" cy="6858000"/>
          </a:xfrm>
          <a:prstGeom prst="rect">
            <a:avLst/>
          </a:prstGeom>
          <a:solidFill>
            <a:srgbClr val="27573A"/>
          </a:solidFill>
          <a:ln>
            <a:solidFill>
              <a:srgbClr val="2757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7667" y="-10409"/>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1778244" y="0"/>
            <a:ext cx="83107" cy="685800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stretch>
            <a:fillRect/>
          </a:stretch>
        </p:blipFill>
        <p:spPr>
          <a:xfrm>
            <a:off x="9062324" y="5759865"/>
            <a:ext cx="1956855" cy="786198"/>
          </a:xfrm>
          <a:prstGeom prst="rect">
            <a:avLst/>
          </a:prstGeom>
        </p:spPr>
      </p:pic>
      <p:sp>
        <p:nvSpPr>
          <p:cNvPr id="2" name="TextBox 1"/>
          <p:cNvSpPr txBox="1"/>
          <p:nvPr/>
        </p:nvSpPr>
        <p:spPr>
          <a:xfrm>
            <a:off x="1182080" y="333286"/>
            <a:ext cx="3646294" cy="800219"/>
          </a:xfrm>
          <a:prstGeom prst="rect">
            <a:avLst/>
          </a:prstGeom>
          <a:noFill/>
        </p:spPr>
        <p:txBody>
          <a:bodyPr wrap="square" rtlCol="0">
            <a:spAutoFit/>
          </a:bodyPr>
          <a:lstStyle/>
          <a:p>
            <a:r>
              <a:rPr lang="en-GB" sz="4600" dirty="0" smtClean="0">
                <a:solidFill>
                  <a:schemeClr val="tx1">
                    <a:lumMod val="75000"/>
                    <a:lumOff val="25000"/>
                  </a:schemeClr>
                </a:solidFill>
                <a:latin typeface="Bahnschrift" panose="020B0502040204020203" pitchFamily="34" charset="0"/>
              </a:rPr>
              <a:t>DISCLAIMER</a:t>
            </a:r>
            <a:endParaRPr lang="en-US" sz="4600" dirty="0">
              <a:solidFill>
                <a:schemeClr val="tx1">
                  <a:lumMod val="75000"/>
                  <a:lumOff val="25000"/>
                </a:schemeClr>
              </a:solidFill>
              <a:latin typeface="Bahnschrift" panose="020B0502040204020203" pitchFamily="34" charset="0"/>
            </a:endParaRPr>
          </a:p>
        </p:txBody>
      </p:sp>
      <p:sp>
        <p:nvSpPr>
          <p:cNvPr id="18" name="Rectangle 17"/>
          <p:cNvSpPr/>
          <p:nvPr/>
        </p:nvSpPr>
        <p:spPr>
          <a:xfrm>
            <a:off x="866826" y="1288871"/>
            <a:ext cx="10048864" cy="415325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1750">
            <a:solidFill>
              <a:srgbClr val="2336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1" u="sng" dirty="0" smtClean="0">
                <a:solidFill>
                  <a:schemeClr val="tx1">
                    <a:lumMod val="85000"/>
                    <a:lumOff val="15000"/>
                  </a:schemeClr>
                </a:solidFill>
                <a:latin typeface="Bahnschrift Light" panose="020B0502040204020203" pitchFamily="34" charset="0"/>
              </a:rPr>
              <a:t>In the following example:</a:t>
            </a:r>
            <a:r>
              <a:rPr lang="en-US" sz="3600" b="1" i="1" dirty="0" smtClean="0">
                <a:solidFill>
                  <a:schemeClr val="tx1">
                    <a:lumMod val="85000"/>
                    <a:lumOff val="15000"/>
                  </a:schemeClr>
                </a:solidFill>
                <a:latin typeface="Bahnschrift Light" panose="020B0502040204020203" pitchFamily="34" charset="0"/>
              </a:rPr>
              <a:t> </a:t>
            </a:r>
            <a:br>
              <a:rPr lang="en-US" sz="3600" b="1" i="1" dirty="0" smtClean="0">
                <a:solidFill>
                  <a:schemeClr val="tx1">
                    <a:lumMod val="85000"/>
                    <a:lumOff val="15000"/>
                  </a:schemeClr>
                </a:solidFill>
                <a:latin typeface="Bahnschrift Light" panose="020B0502040204020203" pitchFamily="34" charset="0"/>
              </a:rPr>
            </a:br>
            <a:r>
              <a:rPr lang="en-US" sz="3600" dirty="0" smtClean="0">
                <a:solidFill>
                  <a:schemeClr val="tx1">
                    <a:lumMod val="85000"/>
                    <a:lumOff val="15000"/>
                  </a:schemeClr>
                </a:solidFill>
                <a:latin typeface="Bahnschrift Light" panose="020B0502040204020203" pitchFamily="34" charset="0"/>
              </a:rPr>
              <a:t>All characters appearing in this work are fictitious. Any resemblance to real persons, with the exception to myself, is purely coincidental.  This is merely an example used to explain the thinking process used to create municipal service accruals.  </a:t>
            </a:r>
          </a:p>
        </p:txBody>
      </p:sp>
    </p:spTree>
    <p:extLst>
      <p:ext uri="{BB962C8B-B14F-4D97-AF65-F5344CB8AC3E}">
        <p14:creationId xmlns:p14="http://schemas.microsoft.com/office/powerpoint/2010/main" val="1892471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1799</TotalTime>
  <Words>1492</Words>
  <Application>Microsoft Office PowerPoint</Application>
  <PresentationFormat>Widescreen</PresentationFormat>
  <Paragraphs>205</Paragraphs>
  <Slides>40</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5" baseType="lpstr">
      <vt:lpstr>Arial</vt:lpstr>
      <vt:lpstr>Bahnschrift</vt:lpstr>
      <vt:lpstr>Bahnschrift Light</vt:lpstr>
      <vt:lpstr>Bahnschrift SemiBold</vt:lpstr>
      <vt:lpstr>Bahnschrift SemiLight</vt:lpstr>
      <vt:lpstr>Britannic Bold</vt:lpstr>
      <vt:lpstr>Calibri</vt:lpstr>
      <vt:lpstr>Calibri Light</vt:lpstr>
      <vt:lpstr>Ebrima</vt:lpstr>
      <vt:lpstr>Segoe UI</vt:lpstr>
      <vt:lpstr>Tw Cen MT Condensed</vt:lpstr>
      <vt:lpstr>Wingdings</vt:lpstr>
      <vt:lpstr>Office Theme</vt:lpstr>
      <vt:lpstr>Microsoft Excel Worksheet</vt:lpstr>
      <vt:lpstr>Worksheet</vt:lpstr>
      <vt:lpstr>WELCOME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Lillian Steyn</dc:creator>
  <cp:lastModifiedBy>Lillian Steyn</cp:lastModifiedBy>
  <cp:revision>112</cp:revision>
  <dcterms:created xsi:type="dcterms:W3CDTF">2023-03-14T09:34:05Z</dcterms:created>
  <dcterms:modified xsi:type="dcterms:W3CDTF">2023-04-04T10:35:24Z</dcterms:modified>
</cp:coreProperties>
</file>