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9" r:id="rId6"/>
    <p:sldId id="270" r:id="rId7"/>
    <p:sldId id="277" r:id="rId8"/>
    <p:sldId id="271" r:id="rId9"/>
    <p:sldId id="278" r:id="rId10"/>
    <p:sldId id="272" r:id="rId11"/>
    <p:sldId id="279" r:id="rId12"/>
    <p:sldId id="281" r:id="rId13"/>
    <p:sldId id="280" r:id="rId14"/>
    <p:sldId id="282" r:id="rId15"/>
    <p:sldId id="283" r:id="rId16"/>
    <p:sldId id="266" r:id="rId17"/>
    <p:sldId id="276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31" autoAdjust="0"/>
  </p:normalViewPr>
  <p:slideViewPr>
    <p:cSldViewPr snapToGrid="0" showGuides="1">
      <p:cViewPr varScale="1">
        <p:scale>
          <a:sx n="58" d="100"/>
          <a:sy n="58" d="100"/>
        </p:scale>
        <p:origin x="11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2000" b="1" dirty="0">
                <a:solidFill>
                  <a:schemeClr val="tx1"/>
                </a:solidFill>
              </a:rPr>
              <a:t>Predição do Faturamento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tx>
            <c:strRef>
              <c:f>Planilha1!$A$1</c:f>
              <c:strCache>
                <c:ptCount val="1"/>
                <c:pt idx="0">
                  <c:v>nome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Planilha1!$A$2:$A$297</c:f>
              <c:strCache>
                <c:ptCount val="296"/>
                <c:pt idx="0">
                  <c:v>A. E. Carvalho</c:v>
                </c:pt>
                <c:pt idx="1">
                  <c:v>Aclimação</c:v>
                </c:pt>
                <c:pt idx="2">
                  <c:v>Adventista</c:v>
                </c:pt>
                <c:pt idx="3">
                  <c:v>Água Branca</c:v>
                </c:pt>
                <c:pt idx="4">
                  <c:v>Água Funda</c:v>
                </c:pt>
                <c:pt idx="5">
                  <c:v>Água Rasa</c:v>
                </c:pt>
                <c:pt idx="6">
                  <c:v>Águia De Haia</c:v>
                </c:pt>
                <c:pt idx="7">
                  <c:v>Alfredo Pujol</c:v>
                </c:pt>
                <c:pt idx="8">
                  <c:v>Alto Da Lapa</c:v>
                </c:pt>
                <c:pt idx="9">
                  <c:v>Alto Da Mooca</c:v>
                </c:pt>
                <c:pt idx="10">
                  <c:v>Alto De Pinheiros</c:v>
                </c:pt>
                <c:pt idx="11">
                  <c:v>Ana Rosa</c:v>
                </c:pt>
                <c:pt idx="12">
                  <c:v>Anhanguera</c:v>
                </c:pt>
                <c:pt idx="13">
                  <c:v>Aricanduva</c:v>
                </c:pt>
                <c:pt idx="14">
                  <c:v>Armênia</c:v>
                </c:pt>
                <c:pt idx="15">
                  <c:v>Artur Alvim</c:v>
                </c:pt>
                <c:pt idx="16">
                  <c:v>Bandeirantes</c:v>
                </c:pt>
                <c:pt idx="17">
                  <c:v>Barra Funda</c:v>
                </c:pt>
                <c:pt idx="18">
                  <c:v>Bela Vista</c:v>
                </c:pt>
                <c:pt idx="19">
                  <c:v>Belém</c:v>
                </c:pt>
                <c:pt idx="20">
                  <c:v>Berrini - Vila Funchal</c:v>
                </c:pt>
                <c:pt idx="21">
                  <c:v>Bexiga</c:v>
                </c:pt>
                <c:pt idx="22">
                  <c:v>Boçava</c:v>
                </c:pt>
                <c:pt idx="23">
                  <c:v>Bom Retiro</c:v>
                </c:pt>
                <c:pt idx="24">
                  <c:v>Bonfiglioli</c:v>
                </c:pt>
                <c:pt idx="25">
                  <c:v>Bororé</c:v>
                </c:pt>
                <c:pt idx="26">
                  <c:v>Bosque Da Saúde</c:v>
                </c:pt>
                <c:pt idx="27">
                  <c:v>Brás</c:v>
                </c:pt>
                <c:pt idx="28">
                  <c:v>Brasilândia</c:v>
                </c:pt>
                <c:pt idx="29">
                  <c:v>Bresser</c:v>
                </c:pt>
                <c:pt idx="30">
                  <c:v>Brooklin</c:v>
                </c:pt>
                <c:pt idx="31">
                  <c:v>Butantã</c:v>
                </c:pt>
                <c:pt idx="32">
                  <c:v>Cachoeirinha</c:v>
                </c:pt>
                <c:pt idx="33">
                  <c:v>Cambuci</c:v>
                </c:pt>
                <c:pt idx="34">
                  <c:v>Campo Belo</c:v>
                </c:pt>
                <c:pt idx="35">
                  <c:v>Campo Grande</c:v>
                </c:pt>
                <c:pt idx="36">
                  <c:v>Campo Limpo</c:v>
                </c:pt>
                <c:pt idx="37">
                  <c:v>Cangaíba</c:v>
                </c:pt>
                <c:pt idx="38">
                  <c:v>Canindé</c:v>
                </c:pt>
                <c:pt idx="39">
                  <c:v>Cantareira</c:v>
                </c:pt>
                <c:pt idx="40">
                  <c:v>Capão Redondo</c:v>
                </c:pt>
                <c:pt idx="41">
                  <c:v>Capivari - Monos</c:v>
                </c:pt>
                <c:pt idx="42">
                  <c:v>Cardoso De Almeida</c:v>
                </c:pt>
                <c:pt idx="43">
                  <c:v>Casa Verde</c:v>
                </c:pt>
                <c:pt idx="44">
                  <c:v>Casa Verde Alta</c:v>
                </c:pt>
                <c:pt idx="45">
                  <c:v>Catumbi</c:v>
                </c:pt>
                <c:pt idx="46">
                  <c:v>Cdc Vigor</c:v>
                </c:pt>
                <c:pt idx="47">
                  <c:v>Ceasa</c:v>
                </c:pt>
                <c:pt idx="48">
                  <c:v>Centro Empresarial</c:v>
                </c:pt>
                <c:pt idx="49">
                  <c:v>Chácara Flora</c:v>
                </c:pt>
                <c:pt idx="50">
                  <c:v>Chácara Itaim</c:v>
                </c:pt>
                <c:pt idx="51">
                  <c:v>Chácara Klabin</c:v>
                </c:pt>
                <c:pt idx="52">
                  <c:v>Chácara Santo Antônio</c:v>
                </c:pt>
                <c:pt idx="53">
                  <c:v>Cidade Ademar</c:v>
                </c:pt>
                <c:pt idx="54">
                  <c:v>Cidade Dutra</c:v>
                </c:pt>
                <c:pt idx="55">
                  <c:v>Cidade Líder</c:v>
                </c:pt>
                <c:pt idx="56">
                  <c:v>Cidade Nitro-Operária</c:v>
                </c:pt>
                <c:pt idx="57">
                  <c:v>Cidade Quarto Centenário</c:v>
                </c:pt>
                <c:pt idx="58">
                  <c:v>Cidade Satélite</c:v>
                </c:pt>
                <c:pt idx="59">
                  <c:v>Cidade Tiradentes</c:v>
                </c:pt>
                <c:pt idx="60">
                  <c:v>Cidade Universitária</c:v>
                </c:pt>
                <c:pt idx="61">
                  <c:v>Cidade Vargas</c:v>
                </c:pt>
                <c:pt idx="62">
                  <c:v>Clínicas</c:v>
                </c:pt>
                <c:pt idx="63">
                  <c:v>Cocaia</c:v>
                </c:pt>
                <c:pt idx="64">
                  <c:v>Cohab Jova Rural</c:v>
                </c:pt>
                <c:pt idx="65">
                  <c:v>Congonhas</c:v>
                </c:pt>
                <c:pt idx="66">
                  <c:v>Consolação</c:v>
                </c:pt>
                <c:pt idx="67">
                  <c:v>Cratera - Colônia</c:v>
                </c:pt>
                <c:pt idx="68">
                  <c:v>Emissário</c:v>
                </c:pt>
                <c:pt idx="69">
                  <c:v>Encruzilhada - Barragem</c:v>
                </c:pt>
                <c:pt idx="70">
                  <c:v>Ermelino Matarazzo</c:v>
                </c:pt>
                <c:pt idx="71">
                  <c:v>Estação Tamanduateí</c:v>
                </c:pt>
                <c:pt idx="72">
                  <c:v>Eta Guaraú</c:v>
                </c:pt>
                <c:pt idx="73">
                  <c:v>Fábrica Bandeirante</c:v>
                </c:pt>
                <c:pt idx="74">
                  <c:v>Fazenda Caguaçu</c:v>
                </c:pt>
                <c:pt idx="75">
                  <c:v>Fazenda Da Juta</c:v>
                </c:pt>
                <c:pt idx="76">
                  <c:v>Fazenda Itaim</c:v>
                </c:pt>
                <c:pt idx="77">
                  <c:v>Fazenda Morumbi</c:v>
                </c:pt>
                <c:pt idx="78">
                  <c:v>Freguesia Do Ó</c:v>
                </c:pt>
                <c:pt idx="79">
                  <c:v>Gasômetro</c:v>
                </c:pt>
                <c:pt idx="80">
                  <c:v>Gleba Pêssego</c:v>
                </c:pt>
                <c:pt idx="81">
                  <c:v>Glicério</c:v>
                </c:pt>
                <c:pt idx="82">
                  <c:v>Grajaú</c:v>
                </c:pt>
                <c:pt idx="83">
                  <c:v>Granja Julieta</c:v>
                </c:pt>
                <c:pt idx="84">
                  <c:v>Guaianazes</c:v>
                </c:pt>
                <c:pt idx="85">
                  <c:v>Guarapiranga</c:v>
                </c:pt>
                <c:pt idx="86">
                  <c:v>Heliópolis</c:v>
                </c:pt>
                <c:pt idx="87">
                  <c:v>Higienópolis</c:v>
                </c:pt>
                <c:pt idx="88">
                  <c:v>Horto Florestal</c:v>
                </c:pt>
                <c:pt idx="89">
                  <c:v>Iguatemi</c:v>
                </c:pt>
                <c:pt idx="90">
                  <c:v>Independência</c:v>
                </c:pt>
                <c:pt idx="91">
                  <c:v>Interlagos</c:v>
                </c:pt>
                <c:pt idx="92">
                  <c:v>Ipiranga</c:v>
                </c:pt>
                <c:pt idx="93">
                  <c:v>Itaberaba</c:v>
                </c:pt>
                <c:pt idx="94">
                  <c:v>Itaim Paulista</c:v>
                </c:pt>
                <c:pt idx="95">
                  <c:v>Itaquera</c:v>
                </c:pt>
                <c:pt idx="96">
                  <c:v>Jabaquara</c:v>
                </c:pt>
                <c:pt idx="97">
                  <c:v>Jaçanã</c:v>
                </c:pt>
                <c:pt idx="98">
                  <c:v>Jaceguava</c:v>
                </c:pt>
                <c:pt idx="99">
                  <c:v>Jaguaré</c:v>
                </c:pt>
                <c:pt idx="100">
                  <c:v>Jardim Adalgiza</c:v>
                </c:pt>
                <c:pt idx="101">
                  <c:v>Jardim Aeroporto</c:v>
                </c:pt>
                <c:pt idx="102">
                  <c:v>Jardim Anália Franco</c:v>
                </c:pt>
                <c:pt idx="103">
                  <c:v>Jardim Ângela</c:v>
                </c:pt>
                <c:pt idx="104">
                  <c:v>Jardim Bom Clima</c:v>
                </c:pt>
                <c:pt idx="105">
                  <c:v>Jardim Bonifácio</c:v>
                </c:pt>
                <c:pt idx="106">
                  <c:v>Jardim Brasil</c:v>
                </c:pt>
                <c:pt idx="107">
                  <c:v>Jardim Cambará</c:v>
                </c:pt>
                <c:pt idx="108">
                  <c:v>Jardim Capela</c:v>
                </c:pt>
                <c:pt idx="109">
                  <c:v>Jardim Coimbra</c:v>
                </c:pt>
                <c:pt idx="110">
                  <c:v>Jardim Colorado</c:v>
                </c:pt>
                <c:pt idx="111">
                  <c:v>Jardim Da Glória</c:v>
                </c:pt>
                <c:pt idx="112">
                  <c:v>Jardim Da Saúde</c:v>
                </c:pt>
                <c:pt idx="113">
                  <c:v>Jardim Damsceno</c:v>
                </c:pt>
                <c:pt idx="114">
                  <c:v>Jardim Das Oliveiras</c:v>
                </c:pt>
                <c:pt idx="115">
                  <c:v>Jardim Das Pedras</c:v>
                </c:pt>
                <c:pt idx="116">
                  <c:v>Jardim Do Guapira</c:v>
                </c:pt>
                <c:pt idx="117">
                  <c:v>Jardim Domingos</c:v>
                </c:pt>
                <c:pt idx="118">
                  <c:v>Jardim Europa</c:v>
                </c:pt>
                <c:pt idx="119">
                  <c:v>Jardim Helena</c:v>
                </c:pt>
                <c:pt idx="120">
                  <c:v>Jardim João Xxiii</c:v>
                </c:pt>
                <c:pt idx="121">
                  <c:v>Jardim Jussara</c:v>
                </c:pt>
                <c:pt idx="122">
                  <c:v>Jardim Lusitânia</c:v>
                </c:pt>
                <c:pt idx="123">
                  <c:v>Jardim Marajoara</c:v>
                </c:pt>
                <c:pt idx="124">
                  <c:v>Jardim Maria Do Carmo</c:v>
                </c:pt>
                <c:pt idx="125">
                  <c:v>Jardim Miriam</c:v>
                </c:pt>
                <c:pt idx="126">
                  <c:v>Jardim Mitsutani</c:v>
                </c:pt>
                <c:pt idx="127">
                  <c:v>Jardim Mutinga</c:v>
                </c:pt>
                <c:pt idx="128">
                  <c:v>Jardim Paulistano</c:v>
                </c:pt>
                <c:pt idx="129">
                  <c:v>Jardim Peri</c:v>
                </c:pt>
                <c:pt idx="130">
                  <c:v>Jardim Presidente</c:v>
                </c:pt>
                <c:pt idx="131">
                  <c:v>Jardim Providência</c:v>
                </c:pt>
                <c:pt idx="132">
                  <c:v>Jardim Represa</c:v>
                </c:pt>
                <c:pt idx="133">
                  <c:v>Jardim Robru</c:v>
                </c:pt>
                <c:pt idx="134">
                  <c:v>Jardim Romano</c:v>
                </c:pt>
                <c:pt idx="135">
                  <c:v>Jardim São Luís</c:v>
                </c:pt>
                <c:pt idx="136">
                  <c:v>Jardim São Paulo</c:v>
                </c:pt>
                <c:pt idx="137">
                  <c:v>Jardim Umarizal</c:v>
                </c:pt>
                <c:pt idx="138">
                  <c:v>Jardins</c:v>
                </c:pt>
                <c:pt idx="139">
                  <c:v>Joaquim Nabuco</c:v>
                </c:pt>
                <c:pt idx="140">
                  <c:v>Jockey Clube</c:v>
                </c:pt>
                <c:pt idx="141">
                  <c:v>Jurubatuba</c:v>
                </c:pt>
                <c:pt idx="142">
                  <c:v>Juscelino Kubitschek</c:v>
                </c:pt>
                <c:pt idx="143">
                  <c:v>Ladeira Da Memória</c:v>
                </c:pt>
                <c:pt idx="144">
                  <c:v>Lajeado</c:v>
                </c:pt>
                <c:pt idx="145">
                  <c:v>Lapa</c:v>
                </c:pt>
                <c:pt idx="146">
                  <c:v>Lapa De Baixo</c:v>
                </c:pt>
                <c:pt idx="147">
                  <c:v>Liberdade/São Joaquim</c:v>
                </c:pt>
                <c:pt idx="148">
                  <c:v>Limão</c:v>
                </c:pt>
                <c:pt idx="149">
                  <c:v>Limoeiro</c:v>
                </c:pt>
                <c:pt idx="150">
                  <c:v>Luz</c:v>
                </c:pt>
                <c:pt idx="151">
                  <c:v>Mandaqui</c:v>
                </c:pt>
                <c:pt idx="152">
                  <c:v>Mar Paulista</c:v>
                </c:pt>
                <c:pt idx="153">
                  <c:v>Marcilac</c:v>
                </c:pt>
                <c:pt idx="154">
                  <c:v>Marechal Deodoro</c:v>
                </c:pt>
                <c:pt idx="155">
                  <c:v>Masp</c:v>
                </c:pt>
                <c:pt idx="156">
                  <c:v>M'Boi Mirim</c:v>
                </c:pt>
                <c:pt idx="157">
                  <c:v>Mirandópolis</c:v>
                </c:pt>
                <c:pt idx="158">
                  <c:v>Moema</c:v>
                </c:pt>
                <c:pt idx="159">
                  <c:v>Moinho Velho</c:v>
                </c:pt>
                <c:pt idx="160">
                  <c:v>Mooca</c:v>
                </c:pt>
                <c:pt idx="161">
                  <c:v>Morumbi</c:v>
                </c:pt>
                <c:pt idx="162">
                  <c:v>Nazaré - Alto Do Ipiranga</c:v>
                </c:pt>
                <c:pt idx="163">
                  <c:v>Nova Jaraguá</c:v>
                </c:pt>
                <c:pt idx="164">
                  <c:v>Oratório</c:v>
                </c:pt>
                <c:pt idx="165">
                  <c:v>Oriente</c:v>
                </c:pt>
                <c:pt idx="166">
                  <c:v>Pacaembu</c:v>
                </c:pt>
                <c:pt idx="167">
                  <c:v>Palmas Do Tremembé</c:v>
                </c:pt>
                <c:pt idx="168">
                  <c:v>Pamplona</c:v>
                </c:pt>
                <c:pt idx="169">
                  <c:v>Parada De Taipas</c:v>
                </c:pt>
                <c:pt idx="170">
                  <c:v>Parada Inglesa</c:v>
                </c:pt>
                <c:pt idx="171">
                  <c:v>Parada Quinze</c:v>
                </c:pt>
                <c:pt idx="172">
                  <c:v>Paraíso</c:v>
                </c:pt>
                <c:pt idx="173">
                  <c:v>Paraisópolis</c:v>
                </c:pt>
                <c:pt idx="174">
                  <c:v>Parelheiros</c:v>
                </c:pt>
                <c:pt idx="175">
                  <c:v>Pari</c:v>
                </c:pt>
                <c:pt idx="176">
                  <c:v>Parque Anhembi</c:v>
                </c:pt>
                <c:pt idx="177">
                  <c:v>Parque Arariba</c:v>
                </c:pt>
                <c:pt idx="178">
                  <c:v>Parque Belém</c:v>
                </c:pt>
                <c:pt idx="179">
                  <c:v>Parque Buturussu</c:v>
                </c:pt>
                <c:pt idx="180">
                  <c:v>Parque Continental</c:v>
                </c:pt>
                <c:pt idx="181">
                  <c:v>Parque Da Mooca</c:v>
                </c:pt>
                <c:pt idx="182">
                  <c:v>Parque Do Carmo</c:v>
                </c:pt>
                <c:pt idx="183">
                  <c:v>Parque Do Estado</c:v>
                </c:pt>
                <c:pt idx="184">
                  <c:v>Parque Dom Pedro</c:v>
                </c:pt>
                <c:pt idx="185">
                  <c:v>Parque Ecológico Tietê</c:v>
                </c:pt>
                <c:pt idx="186">
                  <c:v>Parque Edu Chaves</c:v>
                </c:pt>
                <c:pt idx="187">
                  <c:v>Parque Fernanda</c:v>
                </c:pt>
                <c:pt idx="188">
                  <c:v>Parque Ibirapuera</c:v>
                </c:pt>
                <c:pt idx="189">
                  <c:v>Parque Interlagos</c:v>
                </c:pt>
                <c:pt idx="190">
                  <c:v>Parque Morro Doce</c:v>
                </c:pt>
                <c:pt idx="191">
                  <c:v>Parque Novo Mundo</c:v>
                </c:pt>
                <c:pt idx="192">
                  <c:v>Parque Peruche</c:v>
                </c:pt>
                <c:pt idx="193">
                  <c:v>Parque Santa Madalena</c:v>
                </c:pt>
                <c:pt idx="194">
                  <c:v>Parque São Lucas</c:v>
                </c:pt>
                <c:pt idx="195">
                  <c:v>Parque São Rafael</c:v>
                </c:pt>
                <c:pt idx="196">
                  <c:v>Parque Savoy</c:v>
                </c:pt>
                <c:pt idx="197">
                  <c:v>Pedreira</c:v>
                </c:pt>
                <c:pt idx="198">
                  <c:v>Penha</c:v>
                </c:pt>
                <c:pt idx="199">
                  <c:v>Perdizes</c:v>
                </c:pt>
                <c:pt idx="200">
                  <c:v>Perus</c:v>
                </c:pt>
                <c:pt idx="201">
                  <c:v>Pico Do Jaraguá</c:v>
                </c:pt>
                <c:pt idx="202">
                  <c:v>Pinheiros</c:v>
                </c:pt>
                <c:pt idx="203">
                  <c:v>Piqueri/Parque São Jorge</c:v>
                </c:pt>
                <c:pt idx="204">
                  <c:v>Pirituba</c:v>
                </c:pt>
                <c:pt idx="205">
                  <c:v>Planalto Paulista</c:v>
                </c:pt>
                <c:pt idx="206">
                  <c:v>Pompéia</c:v>
                </c:pt>
                <c:pt idx="207">
                  <c:v>Ponte Rasa</c:v>
                </c:pt>
                <c:pt idx="208">
                  <c:v>Ponte Transamérica</c:v>
                </c:pt>
                <c:pt idx="209">
                  <c:v>Portal Do Morumbi</c:v>
                </c:pt>
                <c:pt idx="210">
                  <c:v>Praça João Mendes</c:v>
                </c:pt>
                <c:pt idx="211">
                  <c:v>Puc</c:v>
                </c:pt>
                <c:pt idx="212">
                  <c:v>Quarta Parada</c:v>
                </c:pt>
                <c:pt idx="213">
                  <c:v>Raposo Tavares</c:v>
                </c:pt>
                <c:pt idx="214">
                  <c:v>Real Parque</c:v>
                </c:pt>
                <c:pt idx="215">
                  <c:v>República</c:v>
                </c:pt>
                <c:pt idx="216">
                  <c:v>Reserva Da Cantareira</c:v>
                </c:pt>
                <c:pt idx="217">
                  <c:v>Rio Claro</c:v>
                </c:pt>
                <c:pt idx="218">
                  <c:v>Rio Pequeno</c:v>
                </c:pt>
                <c:pt idx="219">
                  <c:v>Rio Verde</c:v>
                </c:pt>
                <c:pt idx="220">
                  <c:v>Riviera</c:v>
                </c:pt>
                <c:pt idx="221">
                  <c:v>Rodolfo Pirani</c:v>
                </c:pt>
                <c:pt idx="222">
                  <c:v>Sacomã</c:v>
                </c:pt>
                <c:pt idx="223">
                  <c:v>Santa Cecília/Campos Elísios</c:v>
                </c:pt>
                <c:pt idx="224">
                  <c:v>Santa Clara</c:v>
                </c:pt>
                <c:pt idx="225">
                  <c:v>Santa Cruz</c:v>
                </c:pt>
                <c:pt idx="226">
                  <c:v>Santa Efigênia</c:v>
                </c:pt>
                <c:pt idx="227">
                  <c:v>Santa Marcelina</c:v>
                </c:pt>
                <c:pt idx="228">
                  <c:v>Santa Marina</c:v>
                </c:pt>
                <c:pt idx="229">
                  <c:v>Santana</c:v>
                </c:pt>
                <c:pt idx="230">
                  <c:v>Santo Amaro</c:v>
                </c:pt>
                <c:pt idx="231">
                  <c:v>São João Climaco</c:v>
                </c:pt>
                <c:pt idx="232">
                  <c:v>São Lucas</c:v>
                </c:pt>
                <c:pt idx="233">
                  <c:v>São Mateus</c:v>
                </c:pt>
                <c:pt idx="234">
                  <c:v>São Miguel Paulista</c:v>
                </c:pt>
                <c:pt idx="235">
                  <c:v>Saúde</c:v>
                </c:pt>
                <c:pt idx="236">
                  <c:v>Sete Praias</c:v>
                </c:pt>
                <c:pt idx="237">
                  <c:v>Sumaré</c:v>
                </c:pt>
                <c:pt idx="238">
                  <c:v>Tatuapé</c:v>
                </c:pt>
                <c:pt idx="239">
                  <c:v>Teotônio Vilela</c:v>
                </c:pt>
                <c:pt idx="240">
                  <c:v>Tietê</c:v>
                </c:pt>
                <c:pt idx="241">
                  <c:v>Tiquatira</c:v>
                </c:pt>
                <c:pt idx="242">
                  <c:v>Tremembé</c:v>
                </c:pt>
                <c:pt idx="243">
                  <c:v>Trianon</c:v>
                </c:pt>
                <c:pt idx="244">
                  <c:v>Tucuruvi</c:v>
                </c:pt>
                <c:pt idx="245">
                  <c:v>Várzea Da Barra Funda</c:v>
                </c:pt>
                <c:pt idx="246">
                  <c:v>Viera De Morais</c:v>
                </c:pt>
                <c:pt idx="247">
                  <c:v>Vila Alpina</c:v>
                </c:pt>
                <c:pt idx="248">
                  <c:v>Vila Anastácio</c:v>
                </c:pt>
                <c:pt idx="249">
                  <c:v>Vila Andrade</c:v>
                </c:pt>
                <c:pt idx="250">
                  <c:v>Vila Anglo Brasileira</c:v>
                </c:pt>
                <c:pt idx="251">
                  <c:v>Vila Beatriz</c:v>
                </c:pt>
                <c:pt idx="252">
                  <c:v>Vila Califórnia</c:v>
                </c:pt>
                <c:pt idx="253">
                  <c:v>Vila Carioca</c:v>
                </c:pt>
                <c:pt idx="254">
                  <c:v>Vila Carmosina</c:v>
                </c:pt>
                <c:pt idx="255">
                  <c:v>Vila Carrão</c:v>
                </c:pt>
                <c:pt idx="256">
                  <c:v>Vila Clementino</c:v>
                </c:pt>
                <c:pt idx="257">
                  <c:v>Vila Cordeiro</c:v>
                </c:pt>
                <c:pt idx="258">
                  <c:v>Vila Curuçá</c:v>
                </c:pt>
                <c:pt idx="259">
                  <c:v>Vila Ema</c:v>
                </c:pt>
                <c:pt idx="260">
                  <c:v>Vila Esperança</c:v>
                </c:pt>
                <c:pt idx="261">
                  <c:v>Vila Formosa</c:v>
                </c:pt>
                <c:pt idx="262">
                  <c:v>Vila Guilherme</c:v>
                </c:pt>
                <c:pt idx="263">
                  <c:v>Vila Guilhermina</c:v>
                </c:pt>
                <c:pt idx="264">
                  <c:v>Vila Gumercindo</c:v>
                </c:pt>
                <c:pt idx="265">
                  <c:v>Vila Gustavo</c:v>
                </c:pt>
                <c:pt idx="266">
                  <c:v>Vila Hamburguesa</c:v>
                </c:pt>
                <c:pt idx="267">
                  <c:v>Vila Independência</c:v>
                </c:pt>
                <c:pt idx="268">
                  <c:v>Vila Ipojuca</c:v>
                </c:pt>
                <c:pt idx="269">
                  <c:v>Vila Isolina Mazzei</c:v>
                </c:pt>
                <c:pt idx="270">
                  <c:v>Vila Jacuí</c:v>
                </c:pt>
                <c:pt idx="271">
                  <c:v>Vila Jaguará</c:v>
                </c:pt>
                <c:pt idx="272">
                  <c:v>Vila Leopoldina</c:v>
                </c:pt>
                <c:pt idx="273">
                  <c:v>Vila Madalena</c:v>
                </c:pt>
                <c:pt idx="274">
                  <c:v>Vila Maria</c:v>
                </c:pt>
                <c:pt idx="275">
                  <c:v>Vila Maria Alta</c:v>
                </c:pt>
                <c:pt idx="276">
                  <c:v>Vila Mariana</c:v>
                </c:pt>
                <c:pt idx="277">
                  <c:v>Vila Matilde</c:v>
                </c:pt>
                <c:pt idx="278">
                  <c:v>Vila Medeiros</c:v>
                </c:pt>
                <c:pt idx="279">
                  <c:v>Vila Missionária</c:v>
                </c:pt>
                <c:pt idx="280">
                  <c:v>Vila Monumento</c:v>
                </c:pt>
                <c:pt idx="281">
                  <c:v>Vila Morro Grande</c:v>
                </c:pt>
                <c:pt idx="282">
                  <c:v>Vila Nova Conceição</c:v>
                </c:pt>
                <c:pt idx="283">
                  <c:v>Vila Olímpia</c:v>
                </c:pt>
                <c:pt idx="284">
                  <c:v>Vila Progresso</c:v>
                </c:pt>
                <c:pt idx="285">
                  <c:v>Vila Prudente</c:v>
                </c:pt>
                <c:pt idx="286">
                  <c:v>Vila Rica</c:v>
                </c:pt>
                <c:pt idx="287">
                  <c:v>Vila Sabará</c:v>
                </c:pt>
                <c:pt idx="288">
                  <c:v>Vila Santa Catarina</c:v>
                </c:pt>
                <c:pt idx="289">
                  <c:v>Vila Silvia</c:v>
                </c:pt>
                <c:pt idx="290">
                  <c:v>Vila Socorro</c:v>
                </c:pt>
                <c:pt idx="291">
                  <c:v>Vila Sônia</c:v>
                </c:pt>
                <c:pt idx="292">
                  <c:v>Vila Suzana</c:v>
                </c:pt>
                <c:pt idx="293">
                  <c:v>Vila Terezinha</c:v>
                </c:pt>
                <c:pt idx="294">
                  <c:v>Vila Zatt</c:v>
                </c:pt>
                <c:pt idx="295">
                  <c:v>Vista Alegre</c:v>
                </c:pt>
              </c:strCache>
            </c:strRef>
          </c:cat>
          <c:val>
            <c:numRef>
              <c:f>Planilha1!$A$2:$A$297</c:f>
              <c:numCache>
                <c:formatCode>General</c:formatCode>
                <c:ptCount val="2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0-419A-B23E-D2D5665EF916}"/>
            </c:ext>
          </c:extLst>
        </c:ser>
        <c:ser>
          <c:idx val="4"/>
          <c:order val="4"/>
          <c:tx>
            <c:strRef>
              <c:f>Planilha1!$B$1</c:f>
              <c:strCache>
                <c:ptCount val="1"/>
                <c:pt idx="0">
                  <c:v>faturamento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Planilha1!$A$2:$A$297</c:f>
              <c:strCache>
                <c:ptCount val="296"/>
                <c:pt idx="0">
                  <c:v>A. E. Carvalho</c:v>
                </c:pt>
                <c:pt idx="1">
                  <c:v>Aclimação</c:v>
                </c:pt>
                <c:pt idx="2">
                  <c:v>Adventista</c:v>
                </c:pt>
                <c:pt idx="3">
                  <c:v>Água Branca</c:v>
                </c:pt>
                <c:pt idx="4">
                  <c:v>Água Funda</c:v>
                </c:pt>
                <c:pt idx="5">
                  <c:v>Água Rasa</c:v>
                </c:pt>
                <c:pt idx="6">
                  <c:v>Águia De Haia</c:v>
                </c:pt>
                <c:pt idx="7">
                  <c:v>Alfredo Pujol</c:v>
                </c:pt>
                <c:pt idx="8">
                  <c:v>Alto Da Lapa</c:v>
                </c:pt>
                <c:pt idx="9">
                  <c:v>Alto Da Mooca</c:v>
                </c:pt>
                <c:pt idx="10">
                  <c:v>Alto De Pinheiros</c:v>
                </c:pt>
                <c:pt idx="11">
                  <c:v>Ana Rosa</c:v>
                </c:pt>
                <c:pt idx="12">
                  <c:v>Anhanguera</c:v>
                </c:pt>
                <c:pt idx="13">
                  <c:v>Aricanduva</c:v>
                </c:pt>
                <c:pt idx="14">
                  <c:v>Armênia</c:v>
                </c:pt>
                <c:pt idx="15">
                  <c:v>Artur Alvim</c:v>
                </c:pt>
                <c:pt idx="16">
                  <c:v>Bandeirantes</c:v>
                </c:pt>
                <c:pt idx="17">
                  <c:v>Barra Funda</c:v>
                </c:pt>
                <c:pt idx="18">
                  <c:v>Bela Vista</c:v>
                </c:pt>
                <c:pt idx="19">
                  <c:v>Belém</c:v>
                </c:pt>
                <c:pt idx="20">
                  <c:v>Berrini - Vila Funchal</c:v>
                </c:pt>
                <c:pt idx="21">
                  <c:v>Bexiga</c:v>
                </c:pt>
                <c:pt idx="22">
                  <c:v>Boçava</c:v>
                </c:pt>
                <c:pt idx="23">
                  <c:v>Bom Retiro</c:v>
                </c:pt>
                <c:pt idx="24">
                  <c:v>Bonfiglioli</c:v>
                </c:pt>
                <c:pt idx="25">
                  <c:v>Bororé</c:v>
                </c:pt>
                <c:pt idx="26">
                  <c:v>Bosque Da Saúde</c:v>
                </c:pt>
                <c:pt idx="27">
                  <c:v>Brás</c:v>
                </c:pt>
                <c:pt idx="28">
                  <c:v>Brasilândia</c:v>
                </c:pt>
                <c:pt idx="29">
                  <c:v>Bresser</c:v>
                </c:pt>
                <c:pt idx="30">
                  <c:v>Brooklin</c:v>
                </c:pt>
                <c:pt idx="31">
                  <c:v>Butantã</c:v>
                </c:pt>
                <c:pt idx="32">
                  <c:v>Cachoeirinha</c:v>
                </c:pt>
                <c:pt idx="33">
                  <c:v>Cambuci</c:v>
                </c:pt>
                <c:pt idx="34">
                  <c:v>Campo Belo</c:v>
                </c:pt>
                <c:pt idx="35">
                  <c:v>Campo Grande</c:v>
                </c:pt>
                <c:pt idx="36">
                  <c:v>Campo Limpo</c:v>
                </c:pt>
                <c:pt idx="37">
                  <c:v>Cangaíba</c:v>
                </c:pt>
                <c:pt idx="38">
                  <c:v>Canindé</c:v>
                </c:pt>
                <c:pt idx="39">
                  <c:v>Cantareira</c:v>
                </c:pt>
                <c:pt idx="40">
                  <c:v>Capão Redondo</c:v>
                </c:pt>
                <c:pt idx="41">
                  <c:v>Capivari - Monos</c:v>
                </c:pt>
                <c:pt idx="42">
                  <c:v>Cardoso De Almeida</c:v>
                </c:pt>
                <c:pt idx="43">
                  <c:v>Casa Verde</c:v>
                </c:pt>
                <c:pt idx="44">
                  <c:v>Casa Verde Alta</c:v>
                </c:pt>
                <c:pt idx="45">
                  <c:v>Catumbi</c:v>
                </c:pt>
                <c:pt idx="46">
                  <c:v>Cdc Vigor</c:v>
                </c:pt>
                <c:pt idx="47">
                  <c:v>Ceasa</c:v>
                </c:pt>
                <c:pt idx="48">
                  <c:v>Centro Empresarial</c:v>
                </c:pt>
                <c:pt idx="49">
                  <c:v>Chácara Flora</c:v>
                </c:pt>
                <c:pt idx="50">
                  <c:v>Chácara Itaim</c:v>
                </c:pt>
                <c:pt idx="51">
                  <c:v>Chácara Klabin</c:v>
                </c:pt>
                <c:pt idx="52">
                  <c:v>Chácara Santo Antônio</c:v>
                </c:pt>
                <c:pt idx="53">
                  <c:v>Cidade Ademar</c:v>
                </c:pt>
                <c:pt idx="54">
                  <c:v>Cidade Dutra</c:v>
                </c:pt>
                <c:pt idx="55">
                  <c:v>Cidade Líder</c:v>
                </c:pt>
                <c:pt idx="56">
                  <c:v>Cidade Nitro-Operária</c:v>
                </c:pt>
                <c:pt idx="57">
                  <c:v>Cidade Quarto Centenário</c:v>
                </c:pt>
                <c:pt idx="58">
                  <c:v>Cidade Satélite</c:v>
                </c:pt>
                <c:pt idx="59">
                  <c:v>Cidade Tiradentes</c:v>
                </c:pt>
                <c:pt idx="60">
                  <c:v>Cidade Universitária</c:v>
                </c:pt>
                <c:pt idx="61">
                  <c:v>Cidade Vargas</c:v>
                </c:pt>
                <c:pt idx="62">
                  <c:v>Clínicas</c:v>
                </c:pt>
                <c:pt idx="63">
                  <c:v>Cocaia</c:v>
                </c:pt>
                <c:pt idx="64">
                  <c:v>Cohab Jova Rural</c:v>
                </c:pt>
                <c:pt idx="65">
                  <c:v>Congonhas</c:v>
                </c:pt>
                <c:pt idx="66">
                  <c:v>Consolação</c:v>
                </c:pt>
                <c:pt idx="67">
                  <c:v>Cratera - Colônia</c:v>
                </c:pt>
                <c:pt idx="68">
                  <c:v>Emissário</c:v>
                </c:pt>
                <c:pt idx="69">
                  <c:v>Encruzilhada - Barragem</c:v>
                </c:pt>
                <c:pt idx="70">
                  <c:v>Ermelino Matarazzo</c:v>
                </c:pt>
                <c:pt idx="71">
                  <c:v>Estação Tamanduateí</c:v>
                </c:pt>
                <c:pt idx="72">
                  <c:v>Eta Guaraú</c:v>
                </c:pt>
                <c:pt idx="73">
                  <c:v>Fábrica Bandeirante</c:v>
                </c:pt>
                <c:pt idx="74">
                  <c:v>Fazenda Caguaçu</c:v>
                </c:pt>
                <c:pt idx="75">
                  <c:v>Fazenda Da Juta</c:v>
                </c:pt>
                <c:pt idx="76">
                  <c:v>Fazenda Itaim</c:v>
                </c:pt>
                <c:pt idx="77">
                  <c:v>Fazenda Morumbi</c:v>
                </c:pt>
                <c:pt idx="78">
                  <c:v>Freguesia Do Ó</c:v>
                </c:pt>
                <c:pt idx="79">
                  <c:v>Gasômetro</c:v>
                </c:pt>
                <c:pt idx="80">
                  <c:v>Gleba Pêssego</c:v>
                </c:pt>
                <c:pt idx="81">
                  <c:v>Glicério</c:v>
                </c:pt>
                <c:pt idx="82">
                  <c:v>Grajaú</c:v>
                </c:pt>
                <c:pt idx="83">
                  <c:v>Granja Julieta</c:v>
                </c:pt>
                <c:pt idx="84">
                  <c:v>Guaianazes</c:v>
                </c:pt>
                <c:pt idx="85">
                  <c:v>Guarapiranga</c:v>
                </c:pt>
                <c:pt idx="86">
                  <c:v>Heliópolis</c:v>
                </c:pt>
                <c:pt idx="87">
                  <c:v>Higienópolis</c:v>
                </c:pt>
                <c:pt idx="88">
                  <c:v>Horto Florestal</c:v>
                </c:pt>
                <c:pt idx="89">
                  <c:v>Iguatemi</c:v>
                </c:pt>
                <c:pt idx="90">
                  <c:v>Independência</c:v>
                </c:pt>
                <c:pt idx="91">
                  <c:v>Interlagos</c:v>
                </c:pt>
                <c:pt idx="92">
                  <c:v>Ipiranga</c:v>
                </c:pt>
                <c:pt idx="93">
                  <c:v>Itaberaba</c:v>
                </c:pt>
                <c:pt idx="94">
                  <c:v>Itaim Paulista</c:v>
                </c:pt>
                <c:pt idx="95">
                  <c:v>Itaquera</c:v>
                </c:pt>
                <c:pt idx="96">
                  <c:v>Jabaquara</c:v>
                </c:pt>
                <c:pt idx="97">
                  <c:v>Jaçanã</c:v>
                </c:pt>
                <c:pt idx="98">
                  <c:v>Jaceguava</c:v>
                </c:pt>
                <c:pt idx="99">
                  <c:v>Jaguaré</c:v>
                </c:pt>
                <c:pt idx="100">
                  <c:v>Jardim Adalgiza</c:v>
                </c:pt>
                <c:pt idx="101">
                  <c:v>Jardim Aeroporto</c:v>
                </c:pt>
                <c:pt idx="102">
                  <c:v>Jardim Anália Franco</c:v>
                </c:pt>
                <c:pt idx="103">
                  <c:v>Jardim Ângela</c:v>
                </c:pt>
                <c:pt idx="104">
                  <c:v>Jardim Bom Clima</c:v>
                </c:pt>
                <c:pt idx="105">
                  <c:v>Jardim Bonifácio</c:v>
                </c:pt>
                <c:pt idx="106">
                  <c:v>Jardim Brasil</c:v>
                </c:pt>
                <c:pt idx="107">
                  <c:v>Jardim Cambará</c:v>
                </c:pt>
                <c:pt idx="108">
                  <c:v>Jardim Capela</c:v>
                </c:pt>
                <c:pt idx="109">
                  <c:v>Jardim Coimbra</c:v>
                </c:pt>
                <c:pt idx="110">
                  <c:v>Jardim Colorado</c:v>
                </c:pt>
                <c:pt idx="111">
                  <c:v>Jardim Da Glória</c:v>
                </c:pt>
                <c:pt idx="112">
                  <c:v>Jardim Da Saúde</c:v>
                </c:pt>
                <c:pt idx="113">
                  <c:v>Jardim Damsceno</c:v>
                </c:pt>
                <c:pt idx="114">
                  <c:v>Jardim Das Oliveiras</c:v>
                </c:pt>
                <c:pt idx="115">
                  <c:v>Jardim Das Pedras</c:v>
                </c:pt>
                <c:pt idx="116">
                  <c:v>Jardim Do Guapira</c:v>
                </c:pt>
                <c:pt idx="117">
                  <c:v>Jardim Domingos</c:v>
                </c:pt>
                <c:pt idx="118">
                  <c:v>Jardim Europa</c:v>
                </c:pt>
                <c:pt idx="119">
                  <c:v>Jardim Helena</c:v>
                </c:pt>
                <c:pt idx="120">
                  <c:v>Jardim João Xxiii</c:v>
                </c:pt>
                <c:pt idx="121">
                  <c:v>Jardim Jussara</c:v>
                </c:pt>
                <c:pt idx="122">
                  <c:v>Jardim Lusitânia</c:v>
                </c:pt>
                <c:pt idx="123">
                  <c:v>Jardim Marajoara</c:v>
                </c:pt>
                <c:pt idx="124">
                  <c:v>Jardim Maria Do Carmo</c:v>
                </c:pt>
                <c:pt idx="125">
                  <c:v>Jardim Miriam</c:v>
                </c:pt>
                <c:pt idx="126">
                  <c:v>Jardim Mitsutani</c:v>
                </c:pt>
                <c:pt idx="127">
                  <c:v>Jardim Mutinga</c:v>
                </c:pt>
                <c:pt idx="128">
                  <c:v>Jardim Paulistano</c:v>
                </c:pt>
                <c:pt idx="129">
                  <c:v>Jardim Peri</c:v>
                </c:pt>
                <c:pt idx="130">
                  <c:v>Jardim Presidente</c:v>
                </c:pt>
                <c:pt idx="131">
                  <c:v>Jardim Providência</c:v>
                </c:pt>
                <c:pt idx="132">
                  <c:v>Jardim Represa</c:v>
                </c:pt>
                <c:pt idx="133">
                  <c:v>Jardim Robru</c:v>
                </c:pt>
                <c:pt idx="134">
                  <c:v>Jardim Romano</c:v>
                </c:pt>
                <c:pt idx="135">
                  <c:v>Jardim São Luís</c:v>
                </c:pt>
                <c:pt idx="136">
                  <c:v>Jardim São Paulo</c:v>
                </c:pt>
                <c:pt idx="137">
                  <c:v>Jardim Umarizal</c:v>
                </c:pt>
                <c:pt idx="138">
                  <c:v>Jardins</c:v>
                </c:pt>
                <c:pt idx="139">
                  <c:v>Joaquim Nabuco</c:v>
                </c:pt>
                <c:pt idx="140">
                  <c:v>Jockey Clube</c:v>
                </c:pt>
                <c:pt idx="141">
                  <c:v>Jurubatuba</c:v>
                </c:pt>
                <c:pt idx="142">
                  <c:v>Juscelino Kubitschek</c:v>
                </c:pt>
                <c:pt idx="143">
                  <c:v>Ladeira Da Memória</c:v>
                </c:pt>
                <c:pt idx="144">
                  <c:v>Lajeado</c:v>
                </c:pt>
                <c:pt idx="145">
                  <c:v>Lapa</c:v>
                </c:pt>
                <c:pt idx="146">
                  <c:v>Lapa De Baixo</c:v>
                </c:pt>
                <c:pt idx="147">
                  <c:v>Liberdade/São Joaquim</c:v>
                </c:pt>
                <c:pt idx="148">
                  <c:v>Limão</c:v>
                </c:pt>
                <c:pt idx="149">
                  <c:v>Limoeiro</c:v>
                </c:pt>
                <c:pt idx="150">
                  <c:v>Luz</c:v>
                </c:pt>
                <c:pt idx="151">
                  <c:v>Mandaqui</c:v>
                </c:pt>
                <c:pt idx="152">
                  <c:v>Mar Paulista</c:v>
                </c:pt>
                <c:pt idx="153">
                  <c:v>Marcilac</c:v>
                </c:pt>
                <c:pt idx="154">
                  <c:v>Marechal Deodoro</c:v>
                </c:pt>
                <c:pt idx="155">
                  <c:v>Masp</c:v>
                </c:pt>
                <c:pt idx="156">
                  <c:v>M'Boi Mirim</c:v>
                </c:pt>
                <c:pt idx="157">
                  <c:v>Mirandópolis</c:v>
                </c:pt>
                <c:pt idx="158">
                  <c:v>Moema</c:v>
                </c:pt>
                <c:pt idx="159">
                  <c:v>Moinho Velho</c:v>
                </c:pt>
                <c:pt idx="160">
                  <c:v>Mooca</c:v>
                </c:pt>
                <c:pt idx="161">
                  <c:v>Morumbi</c:v>
                </c:pt>
                <c:pt idx="162">
                  <c:v>Nazaré - Alto Do Ipiranga</c:v>
                </c:pt>
                <c:pt idx="163">
                  <c:v>Nova Jaraguá</c:v>
                </c:pt>
                <c:pt idx="164">
                  <c:v>Oratório</c:v>
                </c:pt>
                <c:pt idx="165">
                  <c:v>Oriente</c:v>
                </c:pt>
                <c:pt idx="166">
                  <c:v>Pacaembu</c:v>
                </c:pt>
                <c:pt idx="167">
                  <c:v>Palmas Do Tremembé</c:v>
                </c:pt>
                <c:pt idx="168">
                  <c:v>Pamplona</c:v>
                </c:pt>
                <c:pt idx="169">
                  <c:v>Parada De Taipas</c:v>
                </c:pt>
                <c:pt idx="170">
                  <c:v>Parada Inglesa</c:v>
                </c:pt>
                <c:pt idx="171">
                  <c:v>Parada Quinze</c:v>
                </c:pt>
                <c:pt idx="172">
                  <c:v>Paraíso</c:v>
                </c:pt>
                <c:pt idx="173">
                  <c:v>Paraisópolis</c:v>
                </c:pt>
                <c:pt idx="174">
                  <c:v>Parelheiros</c:v>
                </c:pt>
                <c:pt idx="175">
                  <c:v>Pari</c:v>
                </c:pt>
                <c:pt idx="176">
                  <c:v>Parque Anhembi</c:v>
                </c:pt>
                <c:pt idx="177">
                  <c:v>Parque Arariba</c:v>
                </c:pt>
                <c:pt idx="178">
                  <c:v>Parque Belém</c:v>
                </c:pt>
                <c:pt idx="179">
                  <c:v>Parque Buturussu</c:v>
                </c:pt>
                <c:pt idx="180">
                  <c:v>Parque Continental</c:v>
                </c:pt>
                <c:pt idx="181">
                  <c:v>Parque Da Mooca</c:v>
                </c:pt>
                <c:pt idx="182">
                  <c:v>Parque Do Carmo</c:v>
                </c:pt>
                <c:pt idx="183">
                  <c:v>Parque Do Estado</c:v>
                </c:pt>
                <c:pt idx="184">
                  <c:v>Parque Dom Pedro</c:v>
                </c:pt>
                <c:pt idx="185">
                  <c:v>Parque Ecológico Tietê</c:v>
                </c:pt>
                <c:pt idx="186">
                  <c:v>Parque Edu Chaves</c:v>
                </c:pt>
                <c:pt idx="187">
                  <c:v>Parque Fernanda</c:v>
                </c:pt>
                <c:pt idx="188">
                  <c:v>Parque Ibirapuera</c:v>
                </c:pt>
                <c:pt idx="189">
                  <c:v>Parque Interlagos</c:v>
                </c:pt>
                <c:pt idx="190">
                  <c:v>Parque Morro Doce</c:v>
                </c:pt>
                <c:pt idx="191">
                  <c:v>Parque Novo Mundo</c:v>
                </c:pt>
                <c:pt idx="192">
                  <c:v>Parque Peruche</c:v>
                </c:pt>
                <c:pt idx="193">
                  <c:v>Parque Santa Madalena</c:v>
                </c:pt>
                <c:pt idx="194">
                  <c:v>Parque São Lucas</c:v>
                </c:pt>
                <c:pt idx="195">
                  <c:v>Parque São Rafael</c:v>
                </c:pt>
                <c:pt idx="196">
                  <c:v>Parque Savoy</c:v>
                </c:pt>
                <c:pt idx="197">
                  <c:v>Pedreira</c:v>
                </c:pt>
                <c:pt idx="198">
                  <c:v>Penha</c:v>
                </c:pt>
                <c:pt idx="199">
                  <c:v>Perdizes</c:v>
                </c:pt>
                <c:pt idx="200">
                  <c:v>Perus</c:v>
                </c:pt>
                <c:pt idx="201">
                  <c:v>Pico Do Jaraguá</c:v>
                </c:pt>
                <c:pt idx="202">
                  <c:v>Pinheiros</c:v>
                </c:pt>
                <c:pt idx="203">
                  <c:v>Piqueri/Parque São Jorge</c:v>
                </c:pt>
                <c:pt idx="204">
                  <c:v>Pirituba</c:v>
                </c:pt>
                <c:pt idx="205">
                  <c:v>Planalto Paulista</c:v>
                </c:pt>
                <c:pt idx="206">
                  <c:v>Pompéia</c:v>
                </c:pt>
                <c:pt idx="207">
                  <c:v>Ponte Rasa</c:v>
                </c:pt>
                <c:pt idx="208">
                  <c:v>Ponte Transamérica</c:v>
                </c:pt>
                <c:pt idx="209">
                  <c:v>Portal Do Morumbi</c:v>
                </c:pt>
                <c:pt idx="210">
                  <c:v>Praça João Mendes</c:v>
                </c:pt>
                <c:pt idx="211">
                  <c:v>Puc</c:v>
                </c:pt>
                <c:pt idx="212">
                  <c:v>Quarta Parada</c:v>
                </c:pt>
                <c:pt idx="213">
                  <c:v>Raposo Tavares</c:v>
                </c:pt>
                <c:pt idx="214">
                  <c:v>Real Parque</c:v>
                </c:pt>
                <c:pt idx="215">
                  <c:v>República</c:v>
                </c:pt>
                <c:pt idx="216">
                  <c:v>Reserva Da Cantareira</c:v>
                </c:pt>
                <c:pt idx="217">
                  <c:v>Rio Claro</c:v>
                </c:pt>
                <c:pt idx="218">
                  <c:v>Rio Pequeno</c:v>
                </c:pt>
                <c:pt idx="219">
                  <c:v>Rio Verde</c:v>
                </c:pt>
                <c:pt idx="220">
                  <c:v>Riviera</c:v>
                </c:pt>
                <c:pt idx="221">
                  <c:v>Rodolfo Pirani</c:v>
                </c:pt>
                <c:pt idx="222">
                  <c:v>Sacomã</c:v>
                </c:pt>
                <c:pt idx="223">
                  <c:v>Santa Cecília/Campos Elísios</c:v>
                </c:pt>
                <c:pt idx="224">
                  <c:v>Santa Clara</c:v>
                </c:pt>
                <c:pt idx="225">
                  <c:v>Santa Cruz</c:v>
                </c:pt>
                <c:pt idx="226">
                  <c:v>Santa Efigênia</c:v>
                </c:pt>
                <c:pt idx="227">
                  <c:v>Santa Marcelina</c:v>
                </c:pt>
                <c:pt idx="228">
                  <c:v>Santa Marina</c:v>
                </c:pt>
                <c:pt idx="229">
                  <c:v>Santana</c:v>
                </c:pt>
                <c:pt idx="230">
                  <c:v>Santo Amaro</c:v>
                </c:pt>
                <c:pt idx="231">
                  <c:v>São João Climaco</c:v>
                </c:pt>
                <c:pt idx="232">
                  <c:v>São Lucas</c:v>
                </c:pt>
                <c:pt idx="233">
                  <c:v>São Mateus</c:v>
                </c:pt>
                <c:pt idx="234">
                  <c:v>São Miguel Paulista</c:v>
                </c:pt>
                <c:pt idx="235">
                  <c:v>Saúde</c:v>
                </c:pt>
                <c:pt idx="236">
                  <c:v>Sete Praias</c:v>
                </c:pt>
                <c:pt idx="237">
                  <c:v>Sumaré</c:v>
                </c:pt>
                <c:pt idx="238">
                  <c:v>Tatuapé</c:v>
                </c:pt>
                <c:pt idx="239">
                  <c:v>Teotônio Vilela</c:v>
                </c:pt>
                <c:pt idx="240">
                  <c:v>Tietê</c:v>
                </c:pt>
                <c:pt idx="241">
                  <c:v>Tiquatira</c:v>
                </c:pt>
                <c:pt idx="242">
                  <c:v>Tremembé</c:v>
                </c:pt>
                <c:pt idx="243">
                  <c:v>Trianon</c:v>
                </c:pt>
                <c:pt idx="244">
                  <c:v>Tucuruvi</c:v>
                </c:pt>
                <c:pt idx="245">
                  <c:v>Várzea Da Barra Funda</c:v>
                </c:pt>
                <c:pt idx="246">
                  <c:v>Viera De Morais</c:v>
                </c:pt>
                <c:pt idx="247">
                  <c:v>Vila Alpina</c:v>
                </c:pt>
                <c:pt idx="248">
                  <c:v>Vila Anastácio</c:v>
                </c:pt>
                <c:pt idx="249">
                  <c:v>Vila Andrade</c:v>
                </c:pt>
                <c:pt idx="250">
                  <c:v>Vila Anglo Brasileira</c:v>
                </c:pt>
                <c:pt idx="251">
                  <c:v>Vila Beatriz</c:v>
                </c:pt>
                <c:pt idx="252">
                  <c:v>Vila Califórnia</c:v>
                </c:pt>
                <c:pt idx="253">
                  <c:v>Vila Carioca</c:v>
                </c:pt>
                <c:pt idx="254">
                  <c:v>Vila Carmosina</c:v>
                </c:pt>
                <c:pt idx="255">
                  <c:v>Vila Carrão</c:v>
                </c:pt>
                <c:pt idx="256">
                  <c:v>Vila Clementino</c:v>
                </c:pt>
                <c:pt idx="257">
                  <c:v>Vila Cordeiro</c:v>
                </c:pt>
                <c:pt idx="258">
                  <c:v>Vila Curuçá</c:v>
                </c:pt>
                <c:pt idx="259">
                  <c:v>Vila Ema</c:v>
                </c:pt>
                <c:pt idx="260">
                  <c:v>Vila Esperança</c:v>
                </c:pt>
                <c:pt idx="261">
                  <c:v>Vila Formosa</c:v>
                </c:pt>
                <c:pt idx="262">
                  <c:v>Vila Guilherme</c:v>
                </c:pt>
                <c:pt idx="263">
                  <c:v>Vila Guilhermina</c:v>
                </c:pt>
                <c:pt idx="264">
                  <c:v>Vila Gumercindo</c:v>
                </c:pt>
                <c:pt idx="265">
                  <c:v>Vila Gustavo</c:v>
                </c:pt>
                <c:pt idx="266">
                  <c:v>Vila Hamburguesa</c:v>
                </c:pt>
                <c:pt idx="267">
                  <c:v>Vila Independência</c:v>
                </c:pt>
                <c:pt idx="268">
                  <c:v>Vila Ipojuca</c:v>
                </c:pt>
                <c:pt idx="269">
                  <c:v>Vila Isolina Mazzei</c:v>
                </c:pt>
                <c:pt idx="270">
                  <c:v>Vila Jacuí</c:v>
                </c:pt>
                <c:pt idx="271">
                  <c:v>Vila Jaguará</c:v>
                </c:pt>
                <c:pt idx="272">
                  <c:v>Vila Leopoldina</c:v>
                </c:pt>
                <c:pt idx="273">
                  <c:v>Vila Madalena</c:v>
                </c:pt>
                <c:pt idx="274">
                  <c:v>Vila Maria</c:v>
                </c:pt>
                <c:pt idx="275">
                  <c:v>Vila Maria Alta</c:v>
                </c:pt>
                <c:pt idx="276">
                  <c:v>Vila Mariana</c:v>
                </c:pt>
                <c:pt idx="277">
                  <c:v>Vila Matilde</c:v>
                </c:pt>
                <c:pt idx="278">
                  <c:v>Vila Medeiros</c:v>
                </c:pt>
                <c:pt idx="279">
                  <c:v>Vila Missionária</c:v>
                </c:pt>
                <c:pt idx="280">
                  <c:v>Vila Monumento</c:v>
                </c:pt>
                <c:pt idx="281">
                  <c:v>Vila Morro Grande</c:v>
                </c:pt>
                <c:pt idx="282">
                  <c:v>Vila Nova Conceição</c:v>
                </c:pt>
                <c:pt idx="283">
                  <c:v>Vila Olímpia</c:v>
                </c:pt>
                <c:pt idx="284">
                  <c:v>Vila Progresso</c:v>
                </c:pt>
                <c:pt idx="285">
                  <c:v>Vila Prudente</c:v>
                </c:pt>
                <c:pt idx="286">
                  <c:v>Vila Rica</c:v>
                </c:pt>
                <c:pt idx="287">
                  <c:v>Vila Sabará</c:v>
                </c:pt>
                <c:pt idx="288">
                  <c:v>Vila Santa Catarina</c:v>
                </c:pt>
                <c:pt idx="289">
                  <c:v>Vila Silvia</c:v>
                </c:pt>
                <c:pt idx="290">
                  <c:v>Vila Socorro</c:v>
                </c:pt>
                <c:pt idx="291">
                  <c:v>Vila Sônia</c:v>
                </c:pt>
                <c:pt idx="292">
                  <c:v>Vila Suzana</c:v>
                </c:pt>
                <c:pt idx="293">
                  <c:v>Vila Terezinha</c:v>
                </c:pt>
                <c:pt idx="294">
                  <c:v>Vila Zatt</c:v>
                </c:pt>
                <c:pt idx="295">
                  <c:v>Vista Alegre</c:v>
                </c:pt>
              </c:strCache>
            </c:strRef>
          </c:cat>
          <c:val>
            <c:numRef>
              <c:f>Planilha1!$B$2:$B$297</c:f>
              <c:numCache>
                <c:formatCode>"$"\ #.##000</c:formatCode>
                <c:ptCount val="296"/>
                <c:pt idx="0">
                  <c:v>666178</c:v>
                </c:pt>
                <c:pt idx="1">
                  <c:v>970145</c:v>
                </c:pt>
                <c:pt idx="2">
                  <c:v>527877</c:v>
                </c:pt>
                <c:pt idx="3">
                  <c:v>674439</c:v>
                </c:pt>
                <c:pt idx="4">
                  <c:v>554147</c:v>
                </c:pt>
                <c:pt idx="5">
                  <c:v>807893</c:v>
                </c:pt>
                <c:pt idx="6">
                  <c:v>631767</c:v>
                </c:pt>
                <c:pt idx="7">
                  <c:v>1156661</c:v>
                </c:pt>
                <c:pt idx="8">
                  <c:v>735000</c:v>
                </c:pt>
                <c:pt idx="9">
                  <c:v>673282</c:v>
                </c:pt>
                <c:pt idx="10">
                  <c:v>871229</c:v>
                </c:pt>
                <c:pt idx="11">
                  <c:v>941332</c:v>
                </c:pt>
                <c:pt idx="12">
                  <c:v>232782</c:v>
                </c:pt>
                <c:pt idx="13">
                  <c:v>793985</c:v>
                </c:pt>
                <c:pt idx="14">
                  <c:v>173853</c:v>
                </c:pt>
                <c:pt idx="15">
                  <c:v>1049177</c:v>
                </c:pt>
                <c:pt idx="16">
                  <c:v>733691</c:v>
                </c:pt>
                <c:pt idx="17">
                  <c:v>124525</c:v>
                </c:pt>
                <c:pt idx="18">
                  <c:v>809746</c:v>
                </c:pt>
                <c:pt idx="19">
                  <c:v>594507</c:v>
                </c:pt>
                <c:pt idx="20">
                  <c:v>770061</c:v>
                </c:pt>
                <c:pt idx="21">
                  <c:v>919413</c:v>
                </c:pt>
                <c:pt idx="22">
                  <c:v>882981</c:v>
                </c:pt>
                <c:pt idx="23">
                  <c:v>190424</c:v>
                </c:pt>
                <c:pt idx="24">
                  <c:v>999913</c:v>
                </c:pt>
                <c:pt idx="25">
                  <c:v>73820</c:v>
                </c:pt>
                <c:pt idx="26">
                  <c:v>1000847</c:v>
                </c:pt>
                <c:pt idx="27">
                  <c:v>400206</c:v>
                </c:pt>
                <c:pt idx="28">
                  <c:v>839318</c:v>
                </c:pt>
                <c:pt idx="29">
                  <c:v>198725</c:v>
                </c:pt>
                <c:pt idx="30">
                  <c:v>963423</c:v>
                </c:pt>
                <c:pt idx="31">
                  <c:v>569383</c:v>
                </c:pt>
                <c:pt idx="32">
                  <c:v>1322213</c:v>
                </c:pt>
                <c:pt idx="33">
                  <c:v>623217</c:v>
                </c:pt>
                <c:pt idx="34">
                  <c:v>875765</c:v>
                </c:pt>
                <c:pt idx="35">
                  <c:v>851860</c:v>
                </c:pt>
                <c:pt idx="36">
                  <c:v>522102</c:v>
                </c:pt>
                <c:pt idx="37">
                  <c:v>903822</c:v>
                </c:pt>
                <c:pt idx="38">
                  <c:v>95216</c:v>
                </c:pt>
                <c:pt idx="39">
                  <c:v>86848</c:v>
                </c:pt>
                <c:pt idx="40">
                  <c:v>843009</c:v>
                </c:pt>
                <c:pt idx="41">
                  <c:v>50691</c:v>
                </c:pt>
                <c:pt idx="42">
                  <c:v>836951</c:v>
                </c:pt>
                <c:pt idx="43">
                  <c:v>866690</c:v>
                </c:pt>
                <c:pt idx="44">
                  <c:v>1152799</c:v>
                </c:pt>
                <c:pt idx="45">
                  <c:v>209670</c:v>
                </c:pt>
                <c:pt idx="46">
                  <c:v>157578</c:v>
                </c:pt>
                <c:pt idx="47">
                  <c:v>351793</c:v>
                </c:pt>
                <c:pt idx="48">
                  <c:v>778966</c:v>
                </c:pt>
                <c:pt idx="49">
                  <c:v>843591</c:v>
                </c:pt>
                <c:pt idx="50">
                  <c:v>1536597</c:v>
                </c:pt>
                <c:pt idx="51">
                  <c:v>1043573</c:v>
                </c:pt>
                <c:pt idx="52">
                  <c:v>582108</c:v>
                </c:pt>
                <c:pt idx="53">
                  <c:v>1173565</c:v>
                </c:pt>
                <c:pt idx="54">
                  <c:v>560424</c:v>
                </c:pt>
                <c:pt idx="55">
                  <c:v>523875</c:v>
                </c:pt>
                <c:pt idx="56">
                  <c:v>377521</c:v>
                </c:pt>
                <c:pt idx="57">
                  <c:v>452840</c:v>
                </c:pt>
                <c:pt idx="58">
                  <c:v>493579</c:v>
                </c:pt>
                <c:pt idx="59">
                  <c:v>283062</c:v>
                </c:pt>
                <c:pt idx="60">
                  <c:v>493886</c:v>
                </c:pt>
                <c:pt idx="61">
                  <c:v>1073043</c:v>
                </c:pt>
                <c:pt idx="62">
                  <c:v>1209666</c:v>
                </c:pt>
                <c:pt idx="63">
                  <c:v>506110</c:v>
                </c:pt>
                <c:pt idx="64">
                  <c:v>174796</c:v>
                </c:pt>
                <c:pt idx="65">
                  <c:v>292145</c:v>
                </c:pt>
                <c:pt idx="66">
                  <c:v>1201416</c:v>
                </c:pt>
                <c:pt idx="67">
                  <c:v>27923</c:v>
                </c:pt>
                <c:pt idx="68">
                  <c:v>268769</c:v>
                </c:pt>
                <c:pt idx="69">
                  <c:v>25309</c:v>
                </c:pt>
                <c:pt idx="70">
                  <c:v>521993</c:v>
                </c:pt>
                <c:pt idx="71">
                  <c:v>46150</c:v>
                </c:pt>
                <c:pt idx="72">
                  <c:v>0</c:v>
                </c:pt>
                <c:pt idx="73">
                  <c:v>218243</c:v>
                </c:pt>
                <c:pt idx="74">
                  <c:v>153111</c:v>
                </c:pt>
                <c:pt idx="75">
                  <c:v>371798</c:v>
                </c:pt>
                <c:pt idx="76">
                  <c:v>129070</c:v>
                </c:pt>
                <c:pt idx="77">
                  <c:v>738376</c:v>
                </c:pt>
                <c:pt idx="78">
                  <c:v>1213911</c:v>
                </c:pt>
                <c:pt idx="79">
                  <c:v>178591</c:v>
                </c:pt>
                <c:pt idx="80">
                  <c:v>112501</c:v>
                </c:pt>
                <c:pt idx="81">
                  <c:v>659049</c:v>
                </c:pt>
                <c:pt idx="82">
                  <c:v>868827</c:v>
                </c:pt>
                <c:pt idx="83">
                  <c:v>1091149</c:v>
                </c:pt>
                <c:pt idx="84">
                  <c:v>291179</c:v>
                </c:pt>
                <c:pt idx="85">
                  <c:v>630512</c:v>
                </c:pt>
                <c:pt idx="86">
                  <c:v>179568</c:v>
                </c:pt>
                <c:pt idx="87">
                  <c:v>818586</c:v>
                </c:pt>
                <c:pt idx="88">
                  <c:v>315409</c:v>
                </c:pt>
                <c:pt idx="89">
                  <c:v>464631</c:v>
                </c:pt>
                <c:pt idx="90">
                  <c:v>866838</c:v>
                </c:pt>
                <c:pt idx="91">
                  <c:v>442570</c:v>
                </c:pt>
                <c:pt idx="92">
                  <c:v>639944</c:v>
                </c:pt>
                <c:pt idx="93">
                  <c:v>527724</c:v>
                </c:pt>
                <c:pt idx="94">
                  <c:v>361350</c:v>
                </c:pt>
                <c:pt idx="95">
                  <c:v>550225</c:v>
                </c:pt>
                <c:pt idx="96">
                  <c:v>1101967</c:v>
                </c:pt>
                <c:pt idx="97">
                  <c:v>641357</c:v>
                </c:pt>
                <c:pt idx="98">
                  <c:v>125635</c:v>
                </c:pt>
                <c:pt idx="99">
                  <c:v>383353</c:v>
                </c:pt>
                <c:pt idx="100">
                  <c:v>829344</c:v>
                </c:pt>
                <c:pt idx="101">
                  <c:v>755790</c:v>
                </c:pt>
                <c:pt idx="102">
                  <c:v>679592</c:v>
                </c:pt>
                <c:pt idx="103">
                  <c:v>405783</c:v>
                </c:pt>
                <c:pt idx="104">
                  <c:v>824347</c:v>
                </c:pt>
                <c:pt idx="105">
                  <c:v>976738</c:v>
                </c:pt>
                <c:pt idx="106">
                  <c:v>734270</c:v>
                </c:pt>
                <c:pt idx="107">
                  <c:v>591723</c:v>
                </c:pt>
                <c:pt idx="108">
                  <c:v>91928</c:v>
                </c:pt>
                <c:pt idx="109">
                  <c:v>423640</c:v>
                </c:pt>
                <c:pt idx="110">
                  <c:v>644306</c:v>
                </c:pt>
                <c:pt idx="111">
                  <c:v>445764</c:v>
                </c:pt>
                <c:pt idx="112">
                  <c:v>693148</c:v>
                </c:pt>
                <c:pt idx="113">
                  <c:v>207669</c:v>
                </c:pt>
                <c:pt idx="114">
                  <c:v>278837</c:v>
                </c:pt>
                <c:pt idx="115">
                  <c:v>285669</c:v>
                </c:pt>
                <c:pt idx="116">
                  <c:v>638705</c:v>
                </c:pt>
                <c:pt idx="117">
                  <c:v>961400</c:v>
                </c:pt>
                <c:pt idx="118">
                  <c:v>1629891</c:v>
                </c:pt>
                <c:pt idx="119">
                  <c:v>294150</c:v>
                </c:pt>
                <c:pt idx="120">
                  <c:v>489392</c:v>
                </c:pt>
                <c:pt idx="121">
                  <c:v>813171</c:v>
                </c:pt>
                <c:pt idx="122">
                  <c:v>948502</c:v>
                </c:pt>
                <c:pt idx="123">
                  <c:v>1139415</c:v>
                </c:pt>
                <c:pt idx="124">
                  <c:v>615695</c:v>
                </c:pt>
                <c:pt idx="125">
                  <c:v>734397</c:v>
                </c:pt>
                <c:pt idx="126">
                  <c:v>451454</c:v>
                </c:pt>
                <c:pt idx="127">
                  <c:v>391180</c:v>
                </c:pt>
                <c:pt idx="128">
                  <c:v>1138603</c:v>
                </c:pt>
                <c:pt idx="129">
                  <c:v>262347</c:v>
                </c:pt>
                <c:pt idx="130">
                  <c:v>769932</c:v>
                </c:pt>
                <c:pt idx="131">
                  <c:v>493913</c:v>
                </c:pt>
                <c:pt idx="132">
                  <c:v>366060</c:v>
                </c:pt>
                <c:pt idx="133">
                  <c:v>316190</c:v>
                </c:pt>
                <c:pt idx="134">
                  <c:v>127095</c:v>
                </c:pt>
                <c:pt idx="135">
                  <c:v>735791</c:v>
                </c:pt>
                <c:pt idx="136">
                  <c:v>1187006</c:v>
                </c:pt>
                <c:pt idx="137">
                  <c:v>634760</c:v>
                </c:pt>
                <c:pt idx="138">
                  <c:v>886120</c:v>
                </c:pt>
                <c:pt idx="139">
                  <c:v>930478</c:v>
                </c:pt>
                <c:pt idx="140">
                  <c:v>1263338</c:v>
                </c:pt>
                <c:pt idx="141">
                  <c:v>860292</c:v>
                </c:pt>
                <c:pt idx="142">
                  <c:v>183092</c:v>
                </c:pt>
                <c:pt idx="143">
                  <c:v>741145</c:v>
                </c:pt>
                <c:pt idx="144">
                  <c:v>179644</c:v>
                </c:pt>
                <c:pt idx="145">
                  <c:v>951258</c:v>
                </c:pt>
                <c:pt idx="146">
                  <c:v>428723</c:v>
                </c:pt>
                <c:pt idx="147">
                  <c:v>597074</c:v>
                </c:pt>
                <c:pt idx="148">
                  <c:v>171872</c:v>
                </c:pt>
                <c:pt idx="149">
                  <c:v>559175</c:v>
                </c:pt>
                <c:pt idx="150">
                  <c:v>452461</c:v>
                </c:pt>
                <c:pt idx="151">
                  <c:v>2294709</c:v>
                </c:pt>
                <c:pt idx="152">
                  <c:v>381009</c:v>
                </c:pt>
                <c:pt idx="153">
                  <c:v>47702</c:v>
                </c:pt>
                <c:pt idx="154">
                  <c:v>1122410</c:v>
                </c:pt>
                <c:pt idx="155">
                  <c:v>1136497</c:v>
                </c:pt>
                <c:pt idx="156">
                  <c:v>195413</c:v>
                </c:pt>
                <c:pt idx="157">
                  <c:v>1185096</c:v>
                </c:pt>
                <c:pt idx="158">
                  <c:v>1424988</c:v>
                </c:pt>
                <c:pt idx="159">
                  <c:v>1029422</c:v>
                </c:pt>
                <c:pt idx="160">
                  <c:v>948940</c:v>
                </c:pt>
                <c:pt idx="161">
                  <c:v>1095094</c:v>
                </c:pt>
                <c:pt idx="162">
                  <c:v>915909</c:v>
                </c:pt>
                <c:pt idx="163">
                  <c:v>516287</c:v>
                </c:pt>
                <c:pt idx="164">
                  <c:v>670752</c:v>
                </c:pt>
                <c:pt idx="165">
                  <c:v>153009</c:v>
                </c:pt>
                <c:pt idx="166">
                  <c:v>1103673</c:v>
                </c:pt>
                <c:pt idx="167">
                  <c:v>354629</c:v>
                </c:pt>
                <c:pt idx="168">
                  <c:v>1068865</c:v>
                </c:pt>
                <c:pt idx="169">
                  <c:v>1010599</c:v>
                </c:pt>
                <c:pt idx="170">
                  <c:v>979363</c:v>
                </c:pt>
                <c:pt idx="171">
                  <c:v>580812</c:v>
                </c:pt>
                <c:pt idx="172">
                  <c:v>1207668</c:v>
                </c:pt>
                <c:pt idx="173">
                  <c:v>68682</c:v>
                </c:pt>
                <c:pt idx="174">
                  <c:v>165453</c:v>
                </c:pt>
                <c:pt idx="175">
                  <c:v>322282</c:v>
                </c:pt>
                <c:pt idx="176">
                  <c:v>427893</c:v>
                </c:pt>
                <c:pt idx="177">
                  <c:v>678450</c:v>
                </c:pt>
                <c:pt idx="178">
                  <c:v>416445</c:v>
                </c:pt>
                <c:pt idx="179">
                  <c:v>566530</c:v>
                </c:pt>
                <c:pt idx="180">
                  <c:v>727219</c:v>
                </c:pt>
                <c:pt idx="181">
                  <c:v>825298</c:v>
                </c:pt>
                <c:pt idx="182">
                  <c:v>39892</c:v>
                </c:pt>
                <c:pt idx="183">
                  <c:v>180174</c:v>
                </c:pt>
                <c:pt idx="184">
                  <c:v>254101</c:v>
                </c:pt>
                <c:pt idx="185">
                  <c:v>99399</c:v>
                </c:pt>
                <c:pt idx="186">
                  <c:v>314719</c:v>
                </c:pt>
                <c:pt idx="187">
                  <c:v>431994</c:v>
                </c:pt>
                <c:pt idx="188">
                  <c:v>760861</c:v>
                </c:pt>
                <c:pt idx="189">
                  <c:v>856600</c:v>
                </c:pt>
                <c:pt idx="190">
                  <c:v>428487</c:v>
                </c:pt>
                <c:pt idx="191">
                  <c:v>251087</c:v>
                </c:pt>
                <c:pt idx="192">
                  <c:v>728829</c:v>
                </c:pt>
                <c:pt idx="193">
                  <c:v>558972</c:v>
                </c:pt>
                <c:pt idx="194">
                  <c:v>1146822</c:v>
                </c:pt>
                <c:pt idx="195">
                  <c:v>148762</c:v>
                </c:pt>
                <c:pt idx="196">
                  <c:v>558392</c:v>
                </c:pt>
                <c:pt idx="197">
                  <c:v>279176</c:v>
                </c:pt>
                <c:pt idx="198">
                  <c:v>610459</c:v>
                </c:pt>
                <c:pt idx="199">
                  <c:v>1066627</c:v>
                </c:pt>
                <c:pt idx="200">
                  <c:v>339967</c:v>
                </c:pt>
                <c:pt idx="201">
                  <c:v>0</c:v>
                </c:pt>
                <c:pt idx="202">
                  <c:v>901831</c:v>
                </c:pt>
                <c:pt idx="203">
                  <c:v>1201930</c:v>
                </c:pt>
                <c:pt idx="204">
                  <c:v>1356625</c:v>
                </c:pt>
                <c:pt idx="205">
                  <c:v>707317</c:v>
                </c:pt>
                <c:pt idx="206">
                  <c:v>804640</c:v>
                </c:pt>
                <c:pt idx="207">
                  <c:v>744387</c:v>
                </c:pt>
                <c:pt idx="208">
                  <c:v>448021</c:v>
                </c:pt>
                <c:pt idx="209">
                  <c:v>484732</c:v>
                </c:pt>
                <c:pt idx="210">
                  <c:v>303295</c:v>
                </c:pt>
                <c:pt idx="211">
                  <c:v>861801</c:v>
                </c:pt>
                <c:pt idx="212">
                  <c:v>327347</c:v>
                </c:pt>
                <c:pt idx="213">
                  <c:v>321702</c:v>
                </c:pt>
                <c:pt idx="214">
                  <c:v>1004339</c:v>
                </c:pt>
                <c:pt idx="215">
                  <c:v>698822</c:v>
                </c:pt>
                <c:pt idx="216">
                  <c:v>0</c:v>
                </c:pt>
                <c:pt idx="217">
                  <c:v>311314</c:v>
                </c:pt>
                <c:pt idx="218">
                  <c:v>1193686</c:v>
                </c:pt>
                <c:pt idx="219">
                  <c:v>441337</c:v>
                </c:pt>
                <c:pt idx="220">
                  <c:v>147307</c:v>
                </c:pt>
                <c:pt idx="221">
                  <c:v>486445</c:v>
                </c:pt>
                <c:pt idx="222">
                  <c:v>1989093</c:v>
                </c:pt>
                <c:pt idx="223">
                  <c:v>1103894</c:v>
                </c:pt>
                <c:pt idx="224">
                  <c:v>626175</c:v>
                </c:pt>
                <c:pt idx="225">
                  <c:v>743368</c:v>
                </c:pt>
                <c:pt idx="226">
                  <c:v>435166</c:v>
                </c:pt>
                <c:pt idx="227">
                  <c:v>520357</c:v>
                </c:pt>
                <c:pt idx="228">
                  <c:v>108862</c:v>
                </c:pt>
                <c:pt idx="229">
                  <c:v>506913</c:v>
                </c:pt>
                <c:pt idx="230">
                  <c:v>706256</c:v>
                </c:pt>
                <c:pt idx="231">
                  <c:v>875895</c:v>
                </c:pt>
                <c:pt idx="232">
                  <c:v>539074</c:v>
                </c:pt>
                <c:pt idx="233">
                  <c:v>490707</c:v>
                </c:pt>
                <c:pt idx="234">
                  <c:v>313714</c:v>
                </c:pt>
                <c:pt idx="235">
                  <c:v>1635302</c:v>
                </c:pt>
                <c:pt idx="236">
                  <c:v>195351</c:v>
                </c:pt>
                <c:pt idx="237">
                  <c:v>809719</c:v>
                </c:pt>
                <c:pt idx="238">
                  <c:v>1309903</c:v>
                </c:pt>
                <c:pt idx="239">
                  <c:v>391801</c:v>
                </c:pt>
                <c:pt idx="240">
                  <c:v>771835</c:v>
                </c:pt>
                <c:pt idx="241">
                  <c:v>1037609</c:v>
                </c:pt>
                <c:pt idx="242">
                  <c:v>447658</c:v>
                </c:pt>
                <c:pt idx="243">
                  <c:v>1564675</c:v>
                </c:pt>
                <c:pt idx="244">
                  <c:v>628370</c:v>
                </c:pt>
                <c:pt idx="245">
                  <c:v>240369</c:v>
                </c:pt>
                <c:pt idx="246">
                  <c:v>1212058</c:v>
                </c:pt>
                <c:pt idx="247">
                  <c:v>967642</c:v>
                </c:pt>
                <c:pt idx="248">
                  <c:v>324665</c:v>
                </c:pt>
                <c:pt idx="249">
                  <c:v>1091096</c:v>
                </c:pt>
                <c:pt idx="250">
                  <c:v>530672</c:v>
                </c:pt>
                <c:pt idx="251">
                  <c:v>871555</c:v>
                </c:pt>
                <c:pt idx="252">
                  <c:v>1066652</c:v>
                </c:pt>
                <c:pt idx="253">
                  <c:v>191713</c:v>
                </c:pt>
                <c:pt idx="254">
                  <c:v>566675</c:v>
                </c:pt>
                <c:pt idx="255">
                  <c:v>850771</c:v>
                </c:pt>
                <c:pt idx="256">
                  <c:v>797853</c:v>
                </c:pt>
                <c:pt idx="257">
                  <c:v>584667</c:v>
                </c:pt>
                <c:pt idx="258">
                  <c:v>545588</c:v>
                </c:pt>
                <c:pt idx="259">
                  <c:v>1077569</c:v>
                </c:pt>
                <c:pt idx="260">
                  <c:v>809756</c:v>
                </c:pt>
                <c:pt idx="261">
                  <c:v>831017</c:v>
                </c:pt>
                <c:pt idx="262">
                  <c:v>220684</c:v>
                </c:pt>
                <c:pt idx="263">
                  <c:v>799313</c:v>
                </c:pt>
                <c:pt idx="264">
                  <c:v>1049664</c:v>
                </c:pt>
                <c:pt idx="265">
                  <c:v>1148529</c:v>
                </c:pt>
                <c:pt idx="266">
                  <c:v>709390</c:v>
                </c:pt>
                <c:pt idx="267">
                  <c:v>307656</c:v>
                </c:pt>
                <c:pt idx="268">
                  <c:v>817682</c:v>
                </c:pt>
                <c:pt idx="269">
                  <c:v>884670</c:v>
                </c:pt>
                <c:pt idx="270">
                  <c:v>373543</c:v>
                </c:pt>
                <c:pt idx="271">
                  <c:v>583457</c:v>
                </c:pt>
                <c:pt idx="272">
                  <c:v>759234</c:v>
                </c:pt>
                <c:pt idx="273">
                  <c:v>1009083</c:v>
                </c:pt>
                <c:pt idx="274">
                  <c:v>306129</c:v>
                </c:pt>
                <c:pt idx="275">
                  <c:v>751222</c:v>
                </c:pt>
                <c:pt idx="276">
                  <c:v>1437936</c:v>
                </c:pt>
                <c:pt idx="277">
                  <c:v>1164796</c:v>
                </c:pt>
                <c:pt idx="278">
                  <c:v>1017793</c:v>
                </c:pt>
                <c:pt idx="279">
                  <c:v>226587</c:v>
                </c:pt>
                <c:pt idx="280">
                  <c:v>616314</c:v>
                </c:pt>
                <c:pt idx="281">
                  <c:v>873623</c:v>
                </c:pt>
                <c:pt idx="282">
                  <c:v>955226</c:v>
                </c:pt>
                <c:pt idx="283">
                  <c:v>1079735</c:v>
                </c:pt>
                <c:pt idx="284">
                  <c:v>306040</c:v>
                </c:pt>
                <c:pt idx="285">
                  <c:v>799391</c:v>
                </c:pt>
                <c:pt idx="286">
                  <c:v>583129</c:v>
                </c:pt>
                <c:pt idx="287">
                  <c:v>442250</c:v>
                </c:pt>
                <c:pt idx="288">
                  <c:v>1128285</c:v>
                </c:pt>
                <c:pt idx="289">
                  <c:v>936708</c:v>
                </c:pt>
                <c:pt idx="290">
                  <c:v>506835</c:v>
                </c:pt>
                <c:pt idx="291">
                  <c:v>862951</c:v>
                </c:pt>
                <c:pt idx="292">
                  <c:v>830919</c:v>
                </c:pt>
                <c:pt idx="293">
                  <c:v>499147</c:v>
                </c:pt>
                <c:pt idx="294">
                  <c:v>1385515</c:v>
                </c:pt>
                <c:pt idx="295">
                  <c:v>79985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0-419A-B23E-D2D5665EF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91663695"/>
        <c:axId val="20916516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Planilha1!#REF!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Planilha1!$A$2:$A$297</c15:sqref>
                        </c15:formulaRef>
                      </c:ext>
                    </c:extLst>
                    <c:strCache>
                      <c:ptCount val="296"/>
                      <c:pt idx="0">
                        <c:v>A. E. Carvalho</c:v>
                      </c:pt>
                      <c:pt idx="1">
                        <c:v>Aclimação</c:v>
                      </c:pt>
                      <c:pt idx="2">
                        <c:v>Adventista</c:v>
                      </c:pt>
                      <c:pt idx="3">
                        <c:v>Água Branca</c:v>
                      </c:pt>
                      <c:pt idx="4">
                        <c:v>Água Funda</c:v>
                      </c:pt>
                      <c:pt idx="5">
                        <c:v>Água Rasa</c:v>
                      </c:pt>
                      <c:pt idx="6">
                        <c:v>Águia De Haia</c:v>
                      </c:pt>
                      <c:pt idx="7">
                        <c:v>Alfredo Pujol</c:v>
                      </c:pt>
                      <c:pt idx="8">
                        <c:v>Alto Da Lapa</c:v>
                      </c:pt>
                      <c:pt idx="9">
                        <c:v>Alto Da Mooca</c:v>
                      </c:pt>
                      <c:pt idx="10">
                        <c:v>Alto De Pinheiros</c:v>
                      </c:pt>
                      <c:pt idx="11">
                        <c:v>Ana Rosa</c:v>
                      </c:pt>
                      <c:pt idx="12">
                        <c:v>Anhanguera</c:v>
                      </c:pt>
                      <c:pt idx="13">
                        <c:v>Aricanduva</c:v>
                      </c:pt>
                      <c:pt idx="14">
                        <c:v>Armênia</c:v>
                      </c:pt>
                      <c:pt idx="15">
                        <c:v>Artur Alvim</c:v>
                      </c:pt>
                      <c:pt idx="16">
                        <c:v>Bandeirantes</c:v>
                      </c:pt>
                      <c:pt idx="17">
                        <c:v>Barra Funda</c:v>
                      </c:pt>
                      <c:pt idx="18">
                        <c:v>Bela Vista</c:v>
                      </c:pt>
                      <c:pt idx="19">
                        <c:v>Belém</c:v>
                      </c:pt>
                      <c:pt idx="20">
                        <c:v>Berrini - Vila Funchal</c:v>
                      </c:pt>
                      <c:pt idx="21">
                        <c:v>Bexiga</c:v>
                      </c:pt>
                      <c:pt idx="22">
                        <c:v>Boçava</c:v>
                      </c:pt>
                      <c:pt idx="23">
                        <c:v>Bom Retiro</c:v>
                      </c:pt>
                      <c:pt idx="24">
                        <c:v>Bonfiglioli</c:v>
                      </c:pt>
                      <c:pt idx="25">
                        <c:v>Bororé</c:v>
                      </c:pt>
                      <c:pt idx="26">
                        <c:v>Bosque Da Saúde</c:v>
                      </c:pt>
                      <c:pt idx="27">
                        <c:v>Brás</c:v>
                      </c:pt>
                      <c:pt idx="28">
                        <c:v>Brasilândia</c:v>
                      </c:pt>
                      <c:pt idx="29">
                        <c:v>Bresser</c:v>
                      </c:pt>
                      <c:pt idx="30">
                        <c:v>Brooklin</c:v>
                      </c:pt>
                      <c:pt idx="31">
                        <c:v>Butantã</c:v>
                      </c:pt>
                      <c:pt idx="32">
                        <c:v>Cachoeirinha</c:v>
                      </c:pt>
                      <c:pt idx="33">
                        <c:v>Cambuci</c:v>
                      </c:pt>
                      <c:pt idx="34">
                        <c:v>Campo Belo</c:v>
                      </c:pt>
                      <c:pt idx="35">
                        <c:v>Campo Grande</c:v>
                      </c:pt>
                      <c:pt idx="36">
                        <c:v>Campo Limpo</c:v>
                      </c:pt>
                      <c:pt idx="37">
                        <c:v>Cangaíba</c:v>
                      </c:pt>
                      <c:pt idx="38">
                        <c:v>Canindé</c:v>
                      </c:pt>
                      <c:pt idx="39">
                        <c:v>Cantareira</c:v>
                      </c:pt>
                      <c:pt idx="40">
                        <c:v>Capão Redondo</c:v>
                      </c:pt>
                      <c:pt idx="41">
                        <c:v>Capivari - Monos</c:v>
                      </c:pt>
                      <c:pt idx="42">
                        <c:v>Cardoso De Almeida</c:v>
                      </c:pt>
                      <c:pt idx="43">
                        <c:v>Casa Verde</c:v>
                      </c:pt>
                      <c:pt idx="44">
                        <c:v>Casa Verde Alta</c:v>
                      </c:pt>
                      <c:pt idx="45">
                        <c:v>Catumbi</c:v>
                      </c:pt>
                      <c:pt idx="46">
                        <c:v>Cdc Vigor</c:v>
                      </c:pt>
                      <c:pt idx="47">
                        <c:v>Ceasa</c:v>
                      </c:pt>
                      <c:pt idx="48">
                        <c:v>Centro Empresarial</c:v>
                      </c:pt>
                      <c:pt idx="49">
                        <c:v>Chácara Flora</c:v>
                      </c:pt>
                      <c:pt idx="50">
                        <c:v>Chácara Itaim</c:v>
                      </c:pt>
                      <c:pt idx="51">
                        <c:v>Chácara Klabin</c:v>
                      </c:pt>
                      <c:pt idx="52">
                        <c:v>Chácara Santo Antônio</c:v>
                      </c:pt>
                      <c:pt idx="53">
                        <c:v>Cidade Ademar</c:v>
                      </c:pt>
                      <c:pt idx="54">
                        <c:v>Cidade Dutra</c:v>
                      </c:pt>
                      <c:pt idx="55">
                        <c:v>Cidade Líder</c:v>
                      </c:pt>
                      <c:pt idx="56">
                        <c:v>Cidade Nitro-Operária</c:v>
                      </c:pt>
                      <c:pt idx="57">
                        <c:v>Cidade Quarto Centenário</c:v>
                      </c:pt>
                      <c:pt idx="58">
                        <c:v>Cidade Satélite</c:v>
                      </c:pt>
                      <c:pt idx="59">
                        <c:v>Cidade Tiradentes</c:v>
                      </c:pt>
                      <c:pt idx="60">
                        <c:v>Cidade Universitária</c:v>
                      </c:pt>
                      <c:pt idx="61">
                        <c:v>Cidade Vargas</c:v>
                      </c:pt>
                      <c:pt idx="62">
                        <c:v>Clínicas</c:v>
                      </c:pt>
                      <c:pt idx="63">
                        <c:v>Cocaia</c:v>
                      </c:pt>
                      <c:pt idx="64">
                        <c:v>Cohab Jova Rural</c:v>
                      </c:pt>
                      <c:pt idx="65">
                        <c:v>Congonhas</c:v>
                      </c:pt>
                      <c:pt idx="66">
                        <c:v>Consolação</c:v>
                      </c:pt>
                      <c:pt idx="67">
                        <c:v>Cratera - Colônia</c:v>
                      </c:pt>
                      <c:pt idx="68">
                        <c:v>Emissário</c:v>
                      </c:pt>
                      <c:pt idx="69">
                        <c:v>Encruzilhada - Barragem</c:v>
                      </c:pt>
                      <c:pt idx="70">
                        <c:v>Ermelino Matarazzo</c:v>
                      </c:pt>
                      <c:pt idx="71">
                        <c:v>Estação Tamanduateí</c:v>
                      </c:pt>
                      <c:pt idx="72">
                        <c:v>Eta Guaraú</c:v>
                      </c:pt>
                      <c:pt idx="73">
                        <c:v>Fábrica Bandeirante</c:v>
                      </c:pt>
                      <c:pt idx="74">
                        <c:v>Fazenda Caguaçu</c:v>
                      </c:pt>
                      <c:pt idx="75">
                        <c:v>Fazenda Da Juta</c:v>
                      </c:pt>
                      <c:pt idx="76">
                        <c:v>Fazenda Itaim</c:v>
                      </c:pt>
                      <c:pt idx="77">
                        <c:v>Fazenda Morumbi</c:v>
                      </c:pt>
                      <c:pt idx="78">
                        <c:v>Freguesia Do Ó</c:v>
                      </c:pt>
                      <c:pt idx="79">
                        <c:v>Gasômetro</c:v>
                      </c:pt>
                      <c:pt idx="80">
                        <c:v>Gleba Pêssego</c:v>
                      </c:pt>
                      <c:pt idx="81">
                        <c:v>Glicério</c:v>
                      </c:pt>
                      <c:pt idx="82">
                        <c:v>Grajaú</c:v>
                      </c:pt>
                      <c:pt idx="83">
                        <c:v>Granja Julieta</c:v>
                      </c:pt>
                      <c:pt idx="84">
                        <c:v>Guaianazes</c:v>
                      </c:pt>
                      <c:pt idx="85">
                        <c:v>Guarapiranga</c:v>
                      </c:pt>
                      <c:pt idx="86">
                        <c:v>Heliópolis</c:v>
                      </c:pt>
                      <c:pt idx="87">
                        <c:v>Higienópolis</c:v>
                      </c:pt>
                      <c:pt idx="88">
                        <c:v>Horto Florestal</c:v>
                      </c:pt>
                      <c:pt idx="89">
                        <c:v>Iguatemi</c:v>
                      </c:pt>
                      <c:pt idx="90">
                        <c:v>Independência</c:v>
                      </c:pt>
                      <c:pt idx="91">
                        <c:v>Interlagos</c:v>
                      </c:pt>
                      <c:pt idx="92">
                        <c:v>Ipiranga</c:v>
                      </c:pt>
                      <c:pt idx="93">
                        <c:v>Itaberaba</c:v>
                      </c:pt>
                      <c:pt idx="94">
                        <c:v>Itaim Paulista</c:v>
                      </c:pt>
                      <c:pt idx="95">
                        <c:v>Itaquera</c:v>
                      </c:pt>
                      <c:pt idx="96">
                        <c:v>Jabaquara</c:v>
                      </c:pt>
                      <c:pt idx="97">
                        <c:v>Jaçanã</c:v>
                      </c:pt>
                      <c:pt idx="98">
                        <c:v>Jaceguava</c:v>
                      </c:pt>
                      <c:pt idx="99">
                        <c:v>Jaguaré</c:v>
                      </c:pt>
                      <c:pt idx="100">
                        <c:v>Jardim Adalgiza</c:v>
                      </c:pt>
                      <c:pt idx="101">
                        <c:v>Jardim Aeroporto</c:v>
                      </c:pt>
                      <c:pt idx="102">
                        <c:v>Jardim Anália Franco</c:v>
                      </c:pt>
                      <c:pt idx="103">
                        <c:v>Jardim Ângela</c:v>
                      </c:pt>
                      <c:pt idx="104">
                        <c:v>Jardim Bom Clima</c:v>
                      </c:pt>
                      <c:pt idx="105">
                        <c:v>Jardim Bonifácio</c:v>
                      </c:pt>
                      <c:pt idx="106">
                        <c:v>Jardim Brasil</c:v>
                      </c:pt>
                      <c:pt idx="107">
                        <c:v>Jardim Cambará</c:v>
                      </c:pt>
                      <c:pt idx="108">
                        <c:v>Jardim Capela</c:v>
                      </c:pt>
                      <c:pt idx="109">
                        <c:v>Jardim Coimbra</c:v>
                      </c:pt>
                      <c:pt idx="110">
                        <c:v>Jardim Colorado</c:v>
                      </c:pt>
                      <c:pt idx="111">
                        <c:v>Jardim Da Glória</c:v>
                      </c:pt>
                      <c:pt idx="112">
                        <c:v>Jardim Da Saúde</c:v>
                      </c:pt>
                      <c:pt idx="113">
                        <c:v>Jardim Damsceno</c:v>
                      </c:pt>
                      <c:pt idx="114">
                        <c:v>Jardim Das Oliveiras</c:v>
                      </c:pt>
                      <c:pt idx="115">
                        <c:v>Jardim Das Pedras</c:v>
                      </c:pt>
                      <c:pt idx="116">
                        <c:v>Jardim Do Guapira</c:v>
                      </c:pt>
                      <c:pt idx="117">
                        <c:v>Jardim Domingos</c:v>
                      </c:pt>
                      <c:pt idx="118">
                        <c:v>Jardim Europa</c:v>
                      </c:pt>
                      <c:pt idx="119">
                        <c:v>Jardim Helena</c:v>
                      </c:pt>
                      <c:pt idx="120">
                        <c:v>Jardim João Xxiii</c:v>
                      </c:pt>
                      <c:pt idx="121">
                        <c:v>Jardim Jussara</c:v>
                      </c:pt>
                      <c:pt idx="122">
                        <c:v>Jardim Lusitânia</c:v>
                      </c:pt>
                      <c:pt idx="123">
                        <c:v>Jardim Marajoara</c:v>
                      </c:pt>
                      <c:pt idx="124">
                        <c:v>Jardim Maria Do Carmo</c:v>
                      </c:pt>
                      <c:pt idx="125">
                        <c:v>Jardim Miriam</c:v>
                      </c:pt>
                      <c:pt idx="126">
                        <c:v>Jardim Mitsutani</c:v>
                      </c:pt>
                      <c:pt idx="127">
                        <c:v>Jardim Mutinga</c:v>
                      </c:pt>
                      <c:pt idx="128">
                        <c:v>Jardim Paulistano</c:v>
                      </c:pt>
                      <c:pt idx="129">
                        <c:v>Jardim Peri</c:v>
                      </c:pt>
                      <c:pt idx="130">
                        <c:v>Jardim Presidente</c:v>
                      </c:pt>
                      <c:pt idx="131">
                        <c:v>Jardim Providência</c:v>
                      </c:pt>
                      <c:pt idx="132">
                        <c:v>Jardim Represa</c:v>
                      </c:pt>
                      <c:pt idx="133">
                        <c:v>Jardim Robru</c:v>
                      </c:pt>
                      <c:pt idx="134">
                        <c:v>Jardim Romano</c:v>
                      </c:pt>
                      <c:pt idx="135">
                        <c:v>Jardim São Luís</c:v>
                      </c:pt>
                      <c:pt idx="136">
                        <c:v>Jardim São Paulo</c:v>
                      </c:pt>
                      <c:pt idx="137">
                        <c:v>Jardim Umarizal</c:v>
                      </c:pt>
                      <c:pt idx="138">
                        <c:v>Jardins</c:v>
                      </c:pt>
                      <c:pt idx="139">
                        <c:v>Joaquim Nabuco</c:v>
                      </c:pt>
                      <c:pt idx="140">
                        <c:v>Jockey Clube</c:v>
                      </c:pt>
                      <c:pt idx="141">
                        <c:v>Jurubatuba</c:v>
                      </c:pt>
                      <c:pt idx="142">
                        <c:v>Juscelino Kubitschek</c:v>
                      </c:pt>
                      <c:pt idx="143">
                        <c:v>Ladeira Da Memória</c:v>
                      </c:pt>
                      <c:pt idx="144">
                        <c:v>Lajeado</c:v>
                      </c:pt>
                      <c:pt idx="145">
                        <c:v>Lapa</c:v>
                      </c:pt>
                      <c:pt idx="146">
                        <c:v>Lapa De Baixo</c:v>
                      </c:pt>
                      <c:pt idx="147">
                        <c:v>Liberdade/São Joaquim</c:v>
                      </c:pt>
                      <c:pt idx="148">
                        <c:v>Limão</c:v>
                      </c:pt>
                      <c:pt idx="149">
                        <c:v>Limoeiro</c:v>
                      </c:pt>
                      <c:pt idx="150">
                        <c:v>Luz</c:v>
                      </c:pt>
                      <c:pt idx="151">
                        <c:v>Mandaqui</c:v>
                      </c:pt>
                      <c:pt idx="152">
                        <c:v>Mar Paulista</c:v>
                      </c:pt>
                      <c:pt idx="153">
                        <c:v>Marcilac</c:v>
                      </c:pt>
                      <c:pt idx="154">
                        <c:v>Marechal Deodoro</c:v>
                      </c:pt>
                      <c:pt idx="155">
                        <c:v>Masp</c:v>
                      </c:pt>
                      <c:pt idx="156">
                        <c:v>M'Boi Mirim</c:v>
                      </c:pt>
                      <c:pt idx="157">
                        <c:v>Mirandópolis</c:v>
                      </c:pt>
                      <c:pt idx="158">
                        <c:v>Moema</c:v>
                      </c:pt>
                      <c:pt idx="159">
                        <c:v>Moinho Velho</c:v>
                      </c:pt>
                      <c:pt idx="160">
                        <c:v>Mooca</c:v>
                      </c:pt>
                      <c:pt idx="161">
                        <c:v>Morumbi</c:v>
                      </c:pt>
                      <c:pt idx="162">
                        <c:v>Nazaré - Alto Do Ipiranga</c:v>
                      </c:pt>
                      <c:pt idx="163">
                        <c:v>Nova Jaraguá</c:v>
                      </c:pt>
                      <c:pt idx="164">
                        <c:v>Oratório</c:v>
                      </c:pt>
                      <c:pt idx="165">
                        <c:v>Oriente</c:v>
                      </c:pt>
                      <c:pt idx="166">
                        <c:v>Pacaembu</c:v>
                      </c:pt>
                      <c:pt idx="167">
                        <c:v>Palmas Do Tremembé</c:v>
                      </c:pt>
                      <c:pt idx="168">
                        <c:v>Pamplona</c:v>
                      </c:pt>
                      <c:pt idx="169">
                        <c:v>Parada De Taipas</c:v>
                      </c:pt>
                      <c:pt idx="170">
                        <c:v>Parada Inglesa</c:v>
                      </c:pt>
                      <c:pt idx="171">
                        <c:v>Parada Quinze</c:v>
                      </c:pt>
                      <c:pt idx="172">
                        <c:v>Paraíso</c:v>
                      </c:pt>
                      <c:pt idx="173">
                        <c:v>Paraisópolis</c:v>
                      </c:pt>
                      <c:pt idx="174">
                        <c:v>Parelheiros</c:v>
                      </c:pt>
                      <c:pt idx="175">
                        <c:v>Pari</c:v>
                      </c:pt>
                      <c:pt idx="176">
                        <c:v>Parque Anhembi</c:v>
                      </c:pt>
                      <c:pt idx="177">
                        <c:v>Parque Arariba</c:v>
                      </c:pt>
                      <c:pt idx="178">
                        <c:v>Parque Belém</c:v>
                      </c:pt>
                      <c:pt idx="179">
                        <c:v>Parque Buturussu</c:v>
                      </c:pt>
                      <c:pt idx="180">
                        <c:v>Parque Continental</c:v>
                      </c:pt>
                      <c:pt idx="181">
                        <c:v>Parque Da Mooca</c:v>
                      </c:pt>
                      <c:pt idx="182">
                        <c:v>Parque Do Carmo</c:v>
                      </c:pt>
                      <c:pt idx="183">
                        <c:v>Parque Do Estado</c:v>
                      </c:pt>
                      <c:pt idx="184">
                        <c:v>Parque Dom Pedro</c:v>
                      </c:pt>
                      <c:pt idx="185">
                        <c:v>Parque Ecológico Tietê</c:v>
                      </c:pt>
                      <c:pt idx="186">
                        <c:v>Parque Edu Chaves</c:v>
                      </c:pt>
                      <c:pt idx="187">
                        <c:v>Parque Fernanda</c:v>
                      </c:pt>
                      <c:pt idx="188">
                        <c:v>Parque Ibirapuera</c:v>
                      </c:pt>
                      <c:pt idx="189">
                        <c:v>Parque Interlagos</c:v>
                      </c:pt>
                      <c:pt idx="190">
                        <c:v>Parque Morro Doce</c:v>
                      </c:pt>
                      <c:pt idx="191">
                        <c:v>Parque Novo Mundo</c:v>
                      </c:pt>
                      <c:pt idx="192">
                        <c:v>Parque Peruche</c:v>
                      </c:pt>
                      <c:pt idx="193">
                        <c:v>Parque Santa Madalena</c:v>
                      </c:pt>
                      <c:pt idx="194">
                        <c:v>Parque São Lucas</c:v>
                      </c:pt>
                      <c:pt idx="195">
                        <c:v>Parque São Rafael</c:v>
                      </c:pt>
                      <c:pt idx="196">
                        <c:v>Parque Savoy</c:v>
                      </c:pt>
                      <c:pt idx="197">
                        <c:v>Pedreira</c:v>
                      </c:pt>
                      <c:pt idx="198">
                        <c:v>Penha</c:v>
                      </c:pt>
                      <c:pt idx="199">
                        <c:v>Perdizes</c:v>
                      </c:pt>
                      <c:pt idx="200">
                        <c:v>Perus</c:v>
                      </c:pt>
                      <c:pt idx="201">
                        <c:v>Pico Do Jaraguá</c:v>
                      </c:pt>
                      <c:pt idx="202">
                        <c:v>Pinheiros</c:v>
                      </c:pt>
                      <c:pt idx="203">
                        <c:v>Piqueri/Parque São Jorge</c:v>
                      </c:pt>
                      <c:pt idx="204">
                        <c:v>Pirituba</c:v>
                      </c:pt>
                      <c:pt idx="205">
                        <c:v>Planalto Paulista</c:v>
                      </c:pt>
                      <c:pt idx="206">
                        <c:v>Pompéia</c:v>
                      </c:pt>
                      <c:pt idx="207">
                        <c:v>Ponte Rasa</c:v>
                      </c:pt>
                      <c:pt idx="208">
                        <c:v>Ponte Transamérica</c:v>
                      </c:pt>
                      <c:pt idx="209">
                        <c:v>Portal Do Morumbi</c:v>
                      </c:pt>
                      <c:pt idx="210">
                        <c:v>Praça João Mendes</c:v>
                      </c:pt>
                      <c:pt idx="211">
                        <c:v>Puc</c:v>
                      </c:pt>
                      <c:pt idx="212">
                        <c:v>Quarta Parada</c:v>
                      </c:pt>
                      <c:pt idx="213">
                        <c:v>Raposo Tavares</c:v>
                      </c:pt>
                      <c:pt idx="214">
                        <c:v>Real Parque</c:v>
                      </c:pt>
                      <c:pt idx="215">
                        <c:v>República</c:v>
                      </c:pt>
                      <c:pt idx="216">
                        <c:v>Reserva Da Cantareira</c:v>
                      </c:pt>
                      <c:pt idx="217">
                        <c:v>Rio Claro</c:v>
                      </c:pt>
                      <c:pt idx="218">
                        <c:v>Rio Pequeno</c:v>
                      </c:pt>
                      <c:pt idx="219">
                        <c:v>Rio Verde</c:v>
                      </c:pt>
                      <c:pt idx="220">
                        <c:v>Riviera</c:v>
                      </c:pt>
                      <c:pt idx="221">
                        <c:v>Rodolfo Pirani</c:v>
                      </c:pt>
                      <c:pt idx="222">
                        <c:v>Sacomã</c:v>
                      </c:pt>
                      <c:pt idx="223">
                        <c:v>Santa Cecília/Campos Elísios</c:v>
                      </c:pt>
                      <c:pt idx="224">
                        <c:v>Santa Clara</c:v>
                      </c:pt>
                      <c:pt idx="225">
                        <c:v>Santa Cruz</c:v>
                      </c:pt>
                      <c:pt idx="226">
                        <c:v>Santa Efigênia</c:v>
                      </c:pt>
                      <c:pt idx="227">
                        <c:v>Santa Marcelina</c:v>
                      </c:pt>
                      <c:pt idx="228">
                        <c:v>Santa Marina</c:v>
                      </c:pt>
                      <c:pt idx="229">
                        <c:v>Santana</c:v>
                      </c:pt>
                      <c:pt idx="230">
                        <c:v>Santo Amaro</c:v>
                      </c:pt>
                      <c:pt idx="231">
                        <c:v>São João Climaco</c:v>
                      </c:pt>
                      <c:pt idx="232">
                        <c:v>São Lucas</c:v>
                      </c:pt>
                      <c:pt idx="233">
                        <c:v>São Mateus</c:v>
                      </c:pt>
                      <c:pt idx="234">
                        <c:v>São Miguel Paulista</c:v>
                      </c:pt>
                      <c:pt idx="235">
                        <c:v>Saúde</c:v>
                      </c:pt>
                      <c:pt idx="236">
                        <c:v>Sete Praias</c:v>
                      </c:pt>
                      <c:pt idx="237">
                        <c:v>Sumaré</c:v>
                      </c:pt>
                      <c:pt idx="238">
                        <c:v>Tatuapé</c:v>
                      </c:pt>
                      <c:pt idx="239">
                        <c:v>Teotônio Vilela</c:v>
                      </c:pt>
                      <c:pt idx="240">
                        <c:v>Tietê</c:v>
                      </c:pt>
                      <c:pt idx="241">
                        <c:v>Tiquatira</c:v>
                      </c:pt>
                      <c:pt idx="242">
                        <c:v>Tremembé</c:v>
                      </c:pt>
                      <c:pt idx="243">
                        <c:v>Trianon</c:v>
                      </c:pt>
                      <c:pt idx="244">
                        <c:v>Tucuruvi</c:v>
                      </c:pt>
                      <c:pt idx="245">
                        <c:v>Várzea Da Barra Funda</c:v>
                      </c:pt>
                      <c:pt idx="246">
                        <c:v>Viera De Morais</c:v>
                      </c:pt>
                      <c:pt idx="247">
                        <c:v>Vila Alpina</c:v>
                      </c:pt>
                      <c:pt idx="248">
                        <c:v>Vila Anastácio</c:v>
                      </c:pt>
                      <c:pt idx="249">
                        <c:v>Vila Andrade</c:v>
                      </c:pt>
                      <c:pt idx="250">
                        <c:v>Vila Anglo Brasileira</c:v>
                      </c:pt>
                      <c:pt idx="251">
                        <c:v>Vila Beatriz</c:v>
                      </c:pt>
                      <c:pt idx="252">
                        <c:v>Vila Califórnia</c:v>
                      </c:pt>
                      <c:pt idx="253">
                        <c:v>Vila Carioca</c:v>
                      </c:pt>
                      <c:pt idx="254">
                        <c:v>Vila Carmosina</c:v>
                      </c:pt>
                      <c:pt idx="255">
                        <c:v>Vila Carrão</c:v>
                      </c:pt>
                      <c:pt idx="256">
                        <c:v>Vila Clementino</c:v>
                      </c:pt>
                      <c:pt idx="257">
                        <c:v>Vila Cordeiro</c:v>
                      </c:pt>
                      <c:pt idx="258">
                        <c:v>Vila Curuçá</c:v>
                      </c:pt>
                      <c:pt idx="259">
                        <c:v>Vila Ema</c:v>
                      </c:pt>
                      <c:pt idx="260">
                        <c:v>Vila Esperança</c:v>
                      </c:pt>
                      <c:pt idx="261">
                        <c:v>Vila Formosa</c:v>
                      </c:pt>
                      <c:pt idx="262">
                        <c:v>Vila Guilherme</c:v>
                      </c:pt>
                      <c:pt idx="263">
                        <c:v>Vila Guilhermina</c:v>
                      </c:pt>
                      <c:pt idx="264">
                        <c:v>Vila Gumercindo</c:v>
                      </c:pt>
                      <c:pt idx="265">
                        <c:v>Vila Gustavo</c:v>
                      </c:pt>
                      <c:pt idx="266">
                        <c:v>Vila Hamburguesa</c:v>
                      </c:pt>
                      <c:pt idx="267">
                        <c:v>Vila Independência</c:v>
                      </c:pt>
                      <c:pt idx="268">
                        <c:v>Vila Ipojuca</c:v>
                      </c:pt>
                      <c:pt idx="269">
                        <c:v>Vila Isolina Mazzei</c:v>
                      </c:pt>
                      <c:pt idx="270">
                        <c:v>Vila Jacuí</c:v>
                      </c:pt>
                      <c:pt idx="271">
                        <c:v>Vila Jaguará</c:v>
                      </c:pt>
                      <c:pt idx="272">
                        <c:v>Vila Leopoldina</c:v>
                      </c:pt>
                      <c:pt idx="273">
                        <c:v>Vila Madalena</c:v>
                      </c:pt>
                      <c:pt idx="274">
                        <c:v>Vila Maria</c:v>
                      </c:pt>
                      <c:pt idx="275">
                        <c:v>Vila Maria Alta</c:v>
                      </c:pt>
                      <c:pt idx="276">
                        <c:v>Vila Mariana</c:v>
                      </c:pt>
                      <c:pt idx="277">
                        <c:v>Vila Matilde</c:v>
                      </c:pt>
                      <c:pt idx="278">
                        <c:v>Vila Medeiros</c:v>
                      </c:pt>
                      <c:pt idx="279">
                        <c:v>Vila Missionária</c:v>
                      </c:pt>
                      <c:pt idx="280">
                        <c:v>Vila Monumento</c:v>
                      </c:pt>
                      <c:pt idx="281">
                        <c:v>Vila Morro Grande</c:v>
                      </c:pt>
                      <c:pt idx="282">
                        <c:v>Vila Nova Conceição</c:v>
                      </c:pt>
                      <c:pt idx="283">
                        <c:v>Vila Olímpia</c:v>
                      </c:pt>
                      <c:pt idx="284">
                        <c:v>Vila Progresso</c:v>
                      </c:pt>
                      <c:pt idx="285">
                        <c:v>Vila Prudente</c:v>
                      </c:pt>
                      <c:pt idx="286">
                        <c:v>Vila Rica</c:v>
                      </c:pt>
                      <c:pt idx="287">
                        <c:v>Vila Sabará</c:v>
                      </c:pt>
                      <c:pt idx="288">
                        <c:v>Vila Santa Catarina</c:v>
                      </c:pt>
                      <c:pt idx="289">
                        <c:v>Vila Silvia</c:v>
                      </c:pt>
                      <c:pt idx="290">
                        <c:v>Vila Socorro</c:v>
                      </c:pt>
                      <c:pt idx="291">
                        <c:v>Vila Sônia</c:v>
                      </c:pt>
                      <c:pt idx="292">
                        <c:v>Vila Suzana</c:v>
                      </c:pt>
                      <c:pt idx="293">
                        <c:v>Vila Terezinha</c:v>
                      </c:pt>
                      <c:pt idx="294">
                        <c:v>Vila Zatt</c:v>
                      </c:pt>
                      <c:pt idx="295">
                        <c:v>Vista Alegre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Planilha1!#REF!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5AFD-4FD2-AA7D-D75C06B8F3F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Planilha1!#REF!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Planilha1!$A$2:$A$297</c15:sqref>
                        </c15:formulaRef>
                      </c:ext>
                    </c:extLst>
                    <c:strCache>
                      <c:ptCount val="296"/>
                      <c:pt idx="0">
                        <c:v>A. E. Carvalho</c:v>
                      </c:pt>
                      <c:pt idx="1">
                        <c:v>Aclimação</c:v>
                      </c:pt>
                      <c:pt idx="2">
                        <c:v>Adventista</c:v>
                      </c:pt>
                      <c:pt idx="3">
                        <c:v>Água Branca</c:v>
                      </c:pt>
                      <c:pt idx="4">
                        <c:v>Água Funda</c:v>
                      </c:pt>
                      <c:pt idx="5">
                        <c:v>Água Rasa</c:v>
                      </c:pt>
                      <c:pt idx="6">
                        <c:v>Águia De Haia</c:v>
                      </c:pt>
                      <c:pt idx="7">
                        <c:v>Alfredo Pujol</c:v>
                      </c:pt>
                      <c:pt idx="8">
                        <c:v>Alto Da Lapa</c:v>
                      </c:pt>
                      <c:pt idx="9">
                        <c:v>Alto Da Mooca</c:v>
                      </c:pt>
                      <c:pt idx="10">
                        <c:v>Alto De Pinheiros</c:v>
                      </c:pt>
                      <c:pt idx="11">
                        <c:v>Ana Rosa</c:v>
                      </c:pt>
                      <c:pt idx="12">
                        <c:v>Anhanguera</c:v>
                      </c:pt>
                      <c:pt idx="13">
                        <c:v>Aricanduva</c:v>
                      </c:pt>
                      <c:pt idx="14">
                        <c:v>Armênia</c:v>
                      </c:pt>
                      <c:pt idx="15">
                        <c:v>Artur Alvim</c:v>
                      </c:pt>
                      <c:pt idx="16">
                        <c:v>Bandeirantes</c:v>
                      </c:pt>
                      <c:pt idx="17">
                        <c:v>Barra Funda</c:v>
                      </c:pt>
                      <c:pt idx="18">
                        <c:v>Bela Vista</c:v>
                      </c:pt>
                      <c:pt idx="19">
                        <c:v>Belém</c:v>
                      </c:pt>
                      <c:pt idx="20">
                        <c:v>Berrini - Vila Funchal</c:v>
                      </c:pt>
                      <c:pt idx="21">
                        <c:v>Bexiga</c:v>
                      </c:pt>
                      <c:pt idx="22">
                        <c:v>Boçava</c:v>
                      </c:pt>
                      <c:pt idx="23">
                        <c:v>Bom Retiro</c:v>
                      </c:pt>
                      <c:pt idx="24">
                        <c:v>Bonfiglioli</c:v>
                      </c:pt>
                      <c:pt idx="25">
                        <c:v>Bororé</c:v>
                      </c:pt>
                      <c:pt idx="26">
                        <c:v>Bosque Da Saúde</c:v>
                      </c:pt>
                      <c:pt idx="27">
                        <c:v>Brás</c:v>
                      </c:pt>
                      <c:pt idx="28">
                        <c:v>Brasilândia</c:v>
                      </c:pt>
                      <c:pt idx="29">
                        <c:v>Bresser</c:v>
                      </c:pt>
                      <c:pt idx="30">
                        <c:v>Brooklin</c:v>
                      </c:pt>
                      <c:pt idx="31">
                        <c:v>Butantã</c:v>
                      </c:pt>
                      <c:pt idx="32">
                        <c:v>Cachoeirinha</c:v>
                      </c:pt>
                      <c:pt idx="33">
                        <c:v>Cambuci</c:v>
                      </c:pt>
                      <c:pt idx="34">
                        <c:v>Campo Belo</c:v>
                      </c:pt>
                      <c:pt idx="35">
                        <c:v>Campo Grande</c:v>
                      </c:pt>
                      <c:pt idx="36">
                        <c:v>Campo Limpo</c:v>
                      </c:pt>
                      <c:pt idx="37">
                        <c:v>Cangaíba</c:v>
                      </c:pt>
                      <c:pt idx="38">
                        <c:v>Canindé</c:v>
                      </c:pt>
                      <c:pt idx="39">
                        <c:v>Cantareira</c:v>
                      </c:pt>
                      <c:pt idx="40">
                        <c:v>Capão Redondo</c:v>
                      </c:pt>
                      <c:pt idx="41">
                        <c:v>Capivari - Monos</c:v>
                      </c:pt>
                      <c:pt idx="42">
                        <c:v>Cardoso De Almeida</c:v>
                      </c:pt>
                      <c:pt idx="43">
                        <c:v>Casa Verde</c:v>
                      </c:pt>
                      <c:pt idx="44">
                        <c:v>Casa Verde Alta</c:v>
                      </c:pt>
                      <c:pt idx="45">
                        <c:v>Catumbi</c:v>
                      </c:pt>
                      <c:pt idx="46">
                        <c:v>Cdc Vigor</c:v>
                      </c:pt>
                      <c:pt idx="47">
                        <c:v>Ceasa</c:v>
                      </c:pt>
                      <c:pt idx="48">
                        <c:v>Centro Empresarial</c:v>
                      </c:pt>
                      <c:pt idx="49">
                        <c:v>Chácara Flora</c:v>
                      </c:pt>
                      <c:pt idx="50">
                        <c:v>Chácara Itaim</c:v>
                      </c:pt>
                      <c:pt idx="51">
                        <c:v>Chácara Klabin</c:v>
                      </c:pt>
                      <c:pt idx="52">
                        <c:v>Chácara Santo Antônio</c:v>
                      </c:pt>
                      <c:pt idx="53">
                        <c:v>Cidade Ademar</c:v>
                      </c:pt>
                      <c:pt idx="54">
                        <c:v>Cidade Dutra</c:v>
                      </c:pt>
                      <c:pt idx="55">
                        <c:v>Cidade Líder</c:v>
                      </c:pt>
                      <c:pt idx="56">
                        <c:v>Cidade Nitro-Operária</c:v>
                      </c:pt>
                      <c:pt idx="57">
                        <c:v>Cidade Quarto Centenário</c:v>
                      </c:pt>
                      <c:pt idx="58">
                        <c:v>Cidade Satélite</c:v>
                      </c:pt>
                      <c:pt idx="59">
                        <c:v>Cidade Tiradentes</c:v>
                      </c:pt>
                      <c:pt idx="60">
                        <c:v>Cidade Universitária</c:v>
                      </c:pt>
                      <c:pt idx="61">
                        <c:v>Cidade Vargas</c:v>
                      </c:pt>
                      <c:pt idx="62">
                        <c:v>Clínicas</c:v>
                      </c:pt>
                      <c:pt idx="63">
                        <c:v>Cocaia</c:v>
                      </c:pt>
                      <c:pt idx="64">
                        <c:v>Cohab Jova Rural</c:v>
                      </c:pt>
                      <c:pt idx="65">
                        <c:v>Congonhas</c:v>
                      </c:pt>
                      <c:pt idx="66">
                        <c:v>Consolação</c:v>
                      </c:pt>
                      <c:pt idx="67">
                        <c:v>Cratera - Colônia</c:v>
                      </c:pt>
                      <c:pt idx="68">
                        <c:v>Emissário</c:v>
                      </c:pt>
                      <c:pt idx="69">
                        <c:v>Encruzilhada - Barragem</c:v>
                      </c:pt>
                      <c:pt idx="70">
                        <c:v>Ermelino Matarazzo</c:v>
                      </c:pt>
                      <c:pt idx="71">
                        <c:v>Estação Tamanduateí</c:v>
                      </c:pt>
                      <c:pt idx="72">
                        <c:v>Eta Guaraú</c:v>
                      </c:pt>
                      <c:pt idx="73">
                        <c:v>Fábrica Bandeirante</c:v>
                      </c:pt>
                      <c:pt idx="74">
                        <c:v>Fazenda Caguaçu</c:v>
                      </c:pt>
                      <c:pt idx="75">
                        <c:v>Fazenda Da Juta</c:v>
                      </c:pt>
                      <c:pt idx="76">
                        <c:v>Fazenda Itaim</c:v>
                      </c:pt>
                      <c:pt idx="77">
                        <c:v>Fazenda Morumbi</c:v>
                      </c:pt>
                      <c:pt idx="78">
                        <c:v>Freguesia Do Ó</c:v>
                      </c:pt>
                      <c:pt idx="79">
                        <c:v>Gasômetro</c:v>
                      </c:pt>
                      <c:pt idx="80">
                        <c:v>Gleba Pêssego</c:v>
                      </c:pt>
                      <c:pt idx="81">
                        <c:v>Glicério</c:v>
                      </c:pt>
                      <c:pt idx="82">
                        <c:v>Grajaú</c:v>
                      </c:pt>
                      <c:pt idx="83">
                        <c:v>Granja Julieta</c:v>
                      </c:pt>
                      <c:pt idx="84">
                        <c:v>Guaianazes</c:v>
                      </c:pt>
                      <c:pt idx="85">
                        <c:v>Guarapiranga</c:v>
                      </c:pt>
                      <c:pt idx="86">
                        <c:v>Heliópolis</c:v>
                      </c:pt>
                      <c:pt idx="87">
                        <c:v>Higienópolis</c:v>
                      </c:pt>
                      <c:pt idx="88">
                        <c:v>Horto Florestal</c:v>
                      </c:pt>
                      <c:pt idx="89">
                        <c:v>Iguatemi</c:v>
                      </c:pt>
                      <c:pt idx="90">
                        <c:v>Independência</c:v>
                      </c:pt>
                      <c:pt idx="91">
                        <c:v>Interlagos</c:v>
                      </c:pt>
                      <c:pt idx="92">
                        <c:v>Ipiranga</c:v>
                      </c:pt>
                      <c:pt idx="93">
                        <c:v>Itaberaba</c:v>
                      </c:pt>
                      <c:pt idx="94">
                        <c:v>Itaim Paulista</c:v>
                      </c:pt>
                      <c:pt idx="95">
                        <c:v>Itaquera</c:v>
                      </c:pt>
                      <c:pt idx="96">
                        <c:v>Jabaquara</c:v>
                      </c:pt>
                      <c:pt idx="97">
                        <c:v>Jaçanã</c:v>
                      </c:pt>
                      <c:pt idx="98">
                        <c:v>Jaceguava</c:v>
                      </c:pt>
                      <c:pt idx="99">
                        <c:v>Jaguaré</c:v>
                      </c:pt>
                      <c:pt idx="100">
                        <c:v>Jardim Adalgiza</c:v>
                      </c:pt>
                      <c:pt idx="101">
                        <c:v>Jardim Aeroporto</c:v>
                      </c:pt>
                      <c:pt idx="102">
                        <c:v>Jardim Anália Franco</c:v>
                      </c:pt>
                      <c:pt idx="103">
                        <c:v>Jardim Ângela</c:v>
                      </c:pt>
                      <c:pt idx="104">
                        <c:v>Jardim Bom Clima</c:v>
                      </c:pt>
                      <c:pt idx="105">
                        <c:v>Jardim Bonifácio</c:v>
                      </c:pt>
                      <c:pt idx="106">
                        <c:v>Jardim Brasil</c:v>
                      </c:pt>
                      <c:pt idx="107">
                        <c:v>Jardim Cambará</c:v>
                      </c:pt>
                      <c:pt idx="108">
                        <c:v>Jardim Capela</c:v>
                      </c:pt>
                      <c:pt idx="109">
                        <c:v>Jardim Coimbra</c:v>
                      </c:pt>
                      <c:pt idx="110">
                        <c:v>Jardim Colorado</c:v>
                      </c:pt>
                      <c:pt idx="111">
                        <c:v>Jardim Da Glória</c:v>
                      </c:pt>
                      <c:pt idx="112">
                        <c:v>Jardim Da Saúde</c:v>
                      </c:pt>
                      <c:pt idx="113">
                        <c:v>Jardim Damsceno</c:v>
                      </c:pt>
                      <c:pt idx="114">
                        <c:v>Jardim Das Oliveiras</c:v>
                      </c:pt>
                      <c:pt idx="115">
                        <c:v>Jardim Das Pedras</c:v>
                      </c:pt>
                      <c:pt idx="116">
                        <c:v>Jardim Do Guapira</c:v>
                      </c:pt>
                      <c:pt idx="117">
                        <c:v>Jardim Domingos</c:v>
                      </c:pt>
                      <c:pt idx="118">
                        <c:v>Jardim Europa</c:v>
                      </c:pt>
                      <c:pt idx="119">
                        <c:v>Jardim Helena</c:v>
                      </c:pt>
                      <c:pt idx="120">
                        <c:v>Jardim João Xxiii</c:v>
                      </c:pt>
                      <c:pt idx="121">
                        <c:v>Jardim Jussara</c:v>
                      </c:pt>
                      <c:pt idx="122">
                        <c:v>Jardim Lusitânia</c:v>
                      </c:pt>
                      <c:pt idx="123">
                        <c:v>Jardim Marajoara</c:v>
                      </c:pt>
                      <c:pt idx="124">
                        <c:v>Jardim Maria Do Carmo</c:v>
                      </c:pt>
                      <c:pt idx="125">
                        <c:v>Jardim Miriam</c:v>
                      </c:pt>
                      <c:pt idx="126">
                        <c:v>Jardim Mitsutani</c:v>
                      </c:pt>
                      <c:pt idx="127">
                        <c:v>Jardim Mutinga</c:v>
                      </c:pt>
                      <c:pt idx="128">
                        <c:v>Jardim Paulistano</c:v>
                      </c:pt>
                      <c:pt idx="129">
                        <c:v>Jardim Peri</c:v>
                      </c:pt>
                      <c:pt idx="130">
                        <c:v>Jardim Presidente</c:v>
                      </c:pt>
                      <c:pt idx="131">
                        <c:v>Jardim Providência</c:v>
                      </c:pt>
                      <c:pt idx="132">
                        <c:v>Jardim Represa</c:v>
                      </c:pt>
                      <c:pt idx="133">
                        <c:v>Jardim Robru</c:v>
                      </c:pt>
                      <c:pt idx="134">
                        <c:v>Jardim Romano</c:v>
                      </c:pt>
                      <c:pt idx="135">
                        <c:v>Jardim São Luís</c:v>
                      </c:pt>
                      <c:pt idx="136">
                        <c:v>Jardim São Paulo</c:v>
                      </c:pt>
                      <c:pt idx="137">
                        <c:v>Jardim Umarizal</c:v>
                      </c:pt>
                      <c:pt idx="138">
                        <c:v>Jardins</c:v>
                      </c:pt>
                      <c:pt idx="139">
                        <c:v>Joaquim Nabuco</c:v>
                      </c:pt>
                      <c:pt idx="140">
                        <c:v>Jockey Clube</c:v>
                      </c:pt>
                      <c:pt idx="141">
                        <c:v>Jurubatuba</c:v>
                      </c:pt>
                      <c:pt idx="142">
                        <c:v>Juscelino Kubitschek</c:v>
                      </c:pt>
                      <c:pt idx="143">
                        <c:v>Ladeira Da Memória</c:v>
                      </c:pt>
                      <c:pt idx="144">
                        <c:v>Lajeado</c:v>
                      </c:pt>
                      <c:pt idx="145">
                        <c:v>Lapa</c:v>
                      </c:pt>
                      <c:pt idx="146">
                        <c:v>Lapa De Baixo</c:v>
                      </c:pt>
                      <c:pt idx="147">
                        <c:v>Liberdade/São Joaquim</c:v>
                      </c:pt>
                      <c:pt idx="148">
                        <c:v>Limão</c:v>
                      </c:pt>
                      <c:pt idx="149">
                        <c:v>Limoeiro</c:v>
                      </c:pt>
                      <c:pt idx="150">
                        <c:v>Luz</c:v>
                      </c:pt>
                      <c:pt idx="151">
                        <c:v>Mandaqui</c:v>
                      </c:pt>
                      <c:pt idx="152">
                        <c:v>Mar Paulista</c:v>
                      </c:pt>
                      <c:pt idx="153">
                        <c:v>Marcilac</c:v>
                      </c:pt>
                      <c:pt idx="154">
                        <c:v>Marechal Deodoro</c:v>
                      </c:pt>
                      <c:pt idx="155">
                        <c:v>Masp</c:v>
                      </c:pt>
                      <c:pt idx="156">
                        <c:v>M'Boi Mirim</c:v>
                      </c:pt>
                      <c:pt idx="157">
                        <c:v>Mirandópolis</c:v>
                      </c:pt>
                      <c:pt idx="158">
                        <c:v>Moema</c:v>
                      </c:pt>
                      <c:pt idx="159">
                        <c:v>Moinho Velho</c:v>
                      </c:pt>
                      <c:pt idx="160">
                        <c:v>Mooca</c:v>
                      </c:pt>
                      <c:pt idx="161">
                        <c:v>Morumbi</c:v>
                      </c:pt>
                      <c:pt idx="162">
                        <c:v>Nazaré - Alto Do Ipiranga</c:v>
                      </c:pt>
                      <c:pt idx="163">
                        <c:v>Nova Jaraguá</c:v>
                      </c:pt>
                      <c:pt idx="164">
                        <c:v>Oratório</c:v>
                      </c:pt>
                      <c:pt idx="165">
                        <c:v>Oriente</c:v>
                      </c:pt>
                      <c:pt idx="166">
                        <c:v>Pacaembu</c:v>
                      </c:pt>
                      <c:pt idx="167">
                        <c:v>Palmas Do Tremembé</c:v>
                      </c:pt>
                      <c:pt idx="168">
                        <c:v>Pamplona</c:v>
                      </c:pt>
                      <c:pt idx="169">
                        <c:v>Parada De Taipas</c:v>
                      </c:pt>
                      <c:pt idx="170">
                        <c:v>Parada Inglesa</c:v>
                      </c:pt>
                      <c:pt idx="171">
                        <c:v>Parada Quinze</c:v>
                      </c:pt>
                      <c:pt idx="172">
                        <c:v>Paraíso</c:v>
                      </c:pt>
                      <c:pt idx="173">
                        <c:v>Paraisópolis</c:v>
                      </c:pt>
                      <c:pt idx="174">
                        <c:v>Parelheiros</c:v>
                      </c:pt>
                      <c:pt idx="175">
                        <c:v>Pari</c:v>
                      </c:pt>
                      <c:pt idx="176">
                        <c:v>Parque Anhembi</c:v>
                      </c:pt>
                      <c:pt idx="177">
                        <c:v>Parque Arariba</c:v>
                      </c:pt>
                      <c:pt idx="178">
                        <c:v>Parque Belém</c:v>
                      </c:pt>
                      <c:pt idx="179">
                        <c:v>Parque Buturussu</c:v>
                      </c:pt>
                      <c:pt idx="180">
                        <c:v>Parque Continental</c:v>
                      </c:pt>
                      <c:pt idx="181">
                        <c:v>Parque Da Mooca</c:v>
                      </c:pt>
                      <c:pt idx="182">
                        <c:v>Parque Do Carmo</c:v>
                      </c:pt>
                      <c:pt idx="183">
                        <c:v>Parque Do Estado</c:v>
                      </c:pt>
                      <c:pt idx="184">
                        <c:v>Parque Dom Pedro</c:v>
                      </c:pt>
                      <c:pt idx="185">
                        <c:v>Parque Ecológico Tietê</c:v>
                      </c:pt>
                      <c:pt idx="186">
                        <c:v>Parque Edu Chaves</c:v>
                      </c:pt>
                      <c:pt idx="187">
                        <c:v>Parque Fernanda</c:v>
                      </c:pt>
                      <c:pt idx="188">
                        <c:v>Parque Ibirapuera</c:v>
                      </c:pt>
                      <c:pt idx="189">
                        <c:v>Parque Interlagos</c:v>
                      </c:pt>
                      <c:pt idx="190">
                        <c:v>Parque Morro Doce</c:v>
                      </c:pt>
                      <c:pt idx="191">
                        <c:v>Parque Novo Mundo</c:v>
                      </c:pt>
                      <c:pt idx="192">
                        <c:v>Parque Peruche</c:v>
                      </c:pt>
                      <c:pt idx="193">
                        <c:v>Parque Santa Madalena</c:v>
                      </c:pt>
                      <c:pt idx="194">
                        <c:v>Parque São Lucas</c:v>
                      </c:pt>
                      <c:pt idx="195">
                        <c:v>Parque São Rafael</c:v>
                      </c:pt>
                      <c:pt idx="196">
                        <c:v>Parque Savoy</c:v>
                      </c:pt>
                      <c:pt idx="197">
                        <c:v>Pedreira</c:v>
                      </c:pt>
                      <c:pt idx="198">
                        <c:v>Penha</c:v>
                      </c:pt>
                      <c:pt idx="199">
                        <c:v>Perdizes</c:v>
                      </c:pt>
                      <c:pt idx="200">
                        <c:v>Perus</c:v>
                      </c:pt>
                      <c:pt idx="201">
                        <c:v>Pico Do Jaraguá</c:v>
                      </c:pt>
                      <c:pt idx="202">
                        <c:v>Pinheiros</c:v>
                      </c:pt>
                      <c:pt idx="203">
                        <c:v>Piqueri/Parque São Jorge</c:v>
                      </c:pt>
                      <c:pt idx="204">
                        <c:v>Pirituba</c:v>
                      </c:pt>
                      <c:pt idx="205">
                        <c:v>Planalto Paulista</c:v>
                      </c:pt>
                      <c:pt idx="206">
                        <c:v>Pompéia</c:v>
                      </c:pt>
                      <c:pt idx="207">
                        <c:v>Ponte Rasa</c:v>
                      </c:pt>
                      <c:pt idx="208">
                        <c:v>Ponte Transamérica</c:v>
                      </c:pt>
                      <c:pt idx="209">
                        <c:v>Portal Do Morumbi</c:v>
                      </c:pt>
                      <c:pt idx="210">
                        <c:v>Praça João Mendes</c:v>
                      </c:pt>
                      <c:pt idx="211">
                        <c:v>Puc</c:v>
                      </c:pt>
                      <c:pt idx="212">
                        <c:v>Quarta Parada</c:v>
                      </c:pt>
                      <c:pt idx="213">
                        <c:v>Raposo Tavares</c:v>
                      </c:pt>
                      <c:pt idx="214">
                        <c:v>Real Parque</c:v>
                      </c:pt>
                      <c:pt idx="215">
                        <c:v>República</c:v>
                      </c:pt>
                      <c:pt idx="216">
                        <c:v>Reserva Da Cantareira</c:v>
                      </c:pt>
                      <c:pt idx="217">
                        <c:v>Rio Claro</c:v>
                      </c:pt>
                      <c:pt idx="218">
                        <c:v>Rio Pequeno</c:v>
                      </c:pt>
                      <c:pt idx="219">
                        <c:v>Rio Verde</c:v>
                      </c:pt>
                      <c:pt idx="220">
                        <c:v>Riviera</c:v>
                      </c:pt>
                      <c:pt idx="221">
                        <c:v>Rodolfo Pirani</c:v>
                      </c:pt>
                      <c:pt idx="222">
                        <c:v>Sacomã</c:v>
                      </c:pt>
                      <c:pt idx="223">
                        <c:v>Santa Cecília/Campos Elísios</c:v>
                      </c:pt>
                      <c:pt idx="224">
                        <c:v>Santa Clara</c:v>
                      </c:pt>
                      <c:pt idx="225">
                        <c:v>Santa Cruz</c:v>
                      </c:pt>
                      <c:pt idx="226">
                        <c:v>Santa Efigênia</c:v>
                      </c:pt>
                      <c:pt idx="227">
                        <c:v>Santa Marcelina</c:v>
                      </c:pt>
                      <c:pt idx="228">
                        <c:v>Santa Marina</c:v>
                      </c:pt>
                      <c:pt idx="229">
                        <c:v>Santana</c:v>
                      </c:pt>
                      <c:pt idx="230">
                        <c:v>Santo Amaro</c:v>
                      </c:pt>
                      <c:pt idx="231">
                        <c:v>São João Climaco</c:v>
                      </c:pt>
                      <c:pt idx="232">
                        <c:v>São Lucas</c:v>
                      </c:pt>
                      <c:pt idx="233">
                        <c:v>São Mateus</c:v>
                      </c:pt>
                      <c:pt idx="234">
                        <c:v>São Miguel Paulista</c:v>
                      </c:pt>
                      <c:pt idx="235">
                        <c:v>Saúde</c:v>
                      </c:pt>
                      <c:pt idx="236">
                        <c:v>Sete Praias</c:v>
                      </c:pt>
                      <c:pt idx="237">
                        <c:v>Sumaré</c:v>
                      </c:pt>
                      <c:pt idx="238">
                        <c:v>Tatuapé</c:v>
                      </c:pt>
                      <c:pt idx="239">
                        <c:v>Teotônio Vilela</c:v>
                      </c:pt>
                      <c:pt idx="240">
                        <c:v>Tietê</c:v>
                      </c:pt>
                      <c:pt idx="241">
                        <c:v>Tiquatira</c:v>
                      </c:pt>
                      <c:pt idx="242">
                        <c:v>Tremembé</c:v>
                      </c:pt>
                      <c:pt idx="243">
                        <c:v>Trianon</c:v>
                      </c:pt>
                      <c:pt idx="244">
                        <c:v>Tucuruvi</c:v>
                      </c:pt>
                      <c:pt idx="245">
                        <c:v>Várzea Da Barra Funda</c:v>
                      </c:pt>
                      <c:pt idx="246">
                        <c:v>Viera De Morais</c:v>
                      </c:pt>
                      <c:pt idx="247">
                        <c:v>Vila Alpina</c:v>
                      </c:pt>
                      <c:pt idx="248">
                        <c:v>Vila Anastácio</c:v>
                      </c:pt>
                      <c:pt idx="249">
                        <c:v>Vila Andrade</c:v>
                      </c:pt>
                      <c:pt idx="250">
                        <c:v>Vila Anglo Brasileira</c:v>
                      </c:pt>
                      <c:pt idx="251">
                        <c:v>Vila Beatriz</c:v>
                      </c:pt>
                      <c:pt idx="252">
                        <c:v>Vila Califórnia</c:v>
                      </c:pt>
                      <c:pt idx="253">
                        <c:v>Vila Carioca</c:v>
                      </c:pt>
                      <c:pt idx="254">
                        <c:v>Vila Carmosina</c:v>
                      </c:pt>
                      <c:pt idx="255">
                        <c:v>Vila Carrão</c:v>
                      </c:pt>
                      <c:pt idx="256">
                        <c:v>Vila Clementino</c:v>
                      </c:pt>
                      <c:pt idx="257">
                        <c:v>Vila Cordeiro</c:v>
                      </c:pt>
                      <c:pt idx="258">
                        <c:v>Vila Curuçá</c:v>
                      </c:pt>
                      <c:pt idx="259">
                        <c:v>Vila Ema</c:v>
                      </c:pt>
                      <c:pt idx="260">
                        <c:v>Vila Esperança</c:v>
                      </c:pt>
                      <c:pt idx="261">
                        <c:v>Vila Formosa</c:v>
                      </c:pt>
                      <c:pt idx="262">
                        <c:v>Vila Guilherme</c:v>
                      </c:pt>
                      <c:pt idx="263">
                        <c:v>Vila Guilhermina</c:v>
                      </c:pt>
                      <c:pt idx="264">
                        <c:v>Vila Gumercindo</c:v>
                      </c:pt>
                      <c:pt idx="265">
                        <c:v>Vila Gustavo</c:v>
                      </c:pt>
                      <c:pt idx="266">
                        <c:v>Vila Hamburguesa</c:v>
                      </c:pt>
                      <c:pt idx="267">
                        <c:v>Vila Independência</c:v>
                      </c:pt>
                      <c:pt idx="268">
                        <c:v>Vila Ipojuca</c:v>
                      </c:pt>
                      <c:pt idx="269">
                        <c:v>Vila Isolina Mazzei</c:v>
                      </c:pt>
                      <c:pt idx="270">
                        <c:v>Vila Jacuí</c:v>
                      </c:pt>
                      <c:pt idx="271">
                        <c:v>Vila Jaguará</c:v>
                      </c:pt>
                      <c:pt idx="272">
                        <c:v>Vila Leopoldina</c:v>
                      </c:pt>
                      <c:pt idx="273">
                        <c:v>Vila Madalena</c:v>
                      </c:pt>
                      <c:pt idx="274">
                        <c:v>Vila Maria</c:v>
                      </c:pt>
                      <c:pt idx="275">
                        <c:v>Vila Maria Alta</c:v>
                      </c:pt>
                      <c:pt idx="276">
                        <c:v>Vila Mariana</c:v>
                      </c:pt>
                      <c:pt idx="277">
                        <c:v>Vila Matilde</c:v>
                      </c:pt>
                      <c:pt idx="278">
                        <c:v>Vila Medeiros</c:v>
                      </c:pt>
                      <c:pt idx="279">
                        <c:v>Vila Missionária</c:v>
                      </c:pt>
                      <c:pt idx="280">
                        <c:v>Vila Monumento</c:v>
                      </c:pt>
                      <c:pt idx="281">
                        <c:v>Vila Morro Grande</c:v>
                      </c:pt>
                      <c:pt idx="282">
                        <c:v>Vila Nova Conceição</c:v>
                      </c:pt>
                      <c:pt idx="283">
                        <c:v>Vila Olímpia</c:v>
                      </c:pt>
                      <c:pt idx="284">
                        <c:v>Vila Progresso</c:v>
                      </c:pt>
                      <c:pt idx="285">
                        <c:v>Vila Prudente</c:v>
                      </c:pt>
                      <c:pt idx="286">
                        <c:v>Vila Rica</c:v>
                      </c:pt>
                      <c:pt idx="287">
                        <c:v>Vila Sabará</c:v>
                      </c:pt>
                      <c:pt idx="288">
                        <c:v>Vila Santa Catarina</c:v>
                      </c:pt>
                      <c:pt idx="289">
                        <c:v>Vila Silvia</c:v>
                      </c:pt>
                      <c:pt idx="290">
                        <c:v>Vila Socorro</c:v>
                      </c:pt>
                      <c:pt idx="291">
                        <c:v>Vila Sônia</c:v>
                      </c:pt>
                      <c:pt idx="292">
                        <c:v>Vila Suzana</c:v>
                      </c:pt>
                      <c:pt idx="293">
                        <c:v>Vila Terezinha</c:v>
                      </c:pt>
                      <c:pt idx="294">
                        <c:v>Vila Zatt</c:v>
                      </c:pt>
                      <c:pt idx="295">
                        <c:v>Vista Alegre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Planilha1!#REF!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5AFD-4FD2-AA7D-D75C06B8F3F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Planilha1!#REF!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3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3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3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Planilha1!$A$2:$A$297</c15:sqref>
                        </c15:formulaRef>
                      </c:ext>
                    </c:extLst>
                    <c:strCache>
                      <c:ptCount val="296"/>
                      <c:pt idx="0">
                        <c:v>A. E. Carvalho</c:v>
                      </c:pt>
                      <c:pt idx="1">
                        <c:v>Aclimação</c:v>
                      </c:pt>
                      <c:pt idx="2">
                        <c:v>Adventista</c:v>
                      </c:pt>
                      <c:pt idx="3">
                        <c:v>Água Branca</c:v>
                      </c:pt>
                      <c:pt idx="4">
                        <c:v>Água Funda</c:v>
                      </c:pt>
                      <c:pt idx="5">
                        <c:v>Água Rasa</c:v>
                      </c:pt>
                      <c:pt idx="6">
                        <c:v>Águia De Haia</c:v>
                      </c:pt>
                      <c:pt idx="7">
                        <c:v>Alfredo Pujol</c:v>
                      </c:pt>
                      <c:pt idx="8">
                        <c:v>Alto Da Lapa</c:v>
                      </c:pt>
                      <c:pt idx="9">
                        <c:v>Alto Da Mooca</c:v>
                      </c:pt>
                      <c:pt idx="10">
                        <c:v>Alto De Pinheiros</c:v>
                      </c:pt>
                      <c:pt idx="11">
                        <c:v>Ana Rosa</c:v>
                      </c:pt>
                      <c:pt idx="12">
                        <c:v>Anhanguera</c:v>
                      </c:pt>
                      <c:pt idx="13">
                        <c:v>Aricanduva</c:v>
                      </c:pt>
                      <c:pt idx="14">
                        <c:v>Armênia</c:v>
                      </c:pt>
                      <c:pt idx="15">
                        <c:v>Artur Alvim</c:v>
                      </c:pt>
                      <c:pt idx="16">
                        <c:v>Bandeirantes</c:v>
                      </c:pt>
                      <c:pt idx="17">
                        <c:v>Barra Funda</c:v>
                      </c:pt>
                      <c:pt idx="18">
                        <c:v>Bela Vista</c:v>
                      </c:pt>
                      <c:pt idx="19">
                        <c:v>Belém</c:v>
                      </c:pt>
                      <c:pt idx="20">
                        <c:v>Berrini - Vila Funchal</c:v>
                      </c:pt>
                      <c:pt idx="21">
                        <c:v>Bexiga</c:v>
                      </c:pt>
                      <c:pt idx="22">
                        <c:v>Boçava</c:v>
                      </c:pt>
                      <c:pt idx="23">
                        <c:v>Bom Retiro</c:v>
                      </c:pt>
                      <c:pt idx="24">
                        <c:v>Bonfiglioli</c:v>
                      </c:pt>
                      <c:pt idx="25">
                        <c:v>Bororé</c:v>
                      </c:pt>
                      <c:pt idx="26">
                        <c:v>Bosque Da Saúde</c:v>
                      </c:pt>
                      <c:pt idx="27">
                        <c:v>Brás</c:v>
                      </c:pt>
                      <c:pt idx="28">
                        <c:v>Brasilândia</c:v>
                      </c:pt>
                      <c:pt idx="29">
                        <c:v>Bresser</c:v>
                      </c:pt>
                      <c:pt idx="30">
                        <c:v>Brooklin</c:v>
                      </c:pt>
                      <c:pt idx="31">
                        <c:v>Butantã</c:v>
                      </c:pt>
                      <c:pt idx="32">
                        <c:v>Cachoeirinha</c:v>
                      </c:pt>
                      <c:pt idx="33">
                        <c:v>Cambuci</c:v>
                      </c:pt>
                      <c:pt idx="34">
                        <c:v>Campo Belo</c:v>
                      </c:pt>
                      <c:pt idx="35">
                        <c:v>Campo Grande</c:v>
                      </c:pt>
                      <c:pt idx="36">
                        <c:v>Campo Limpo</c:v>
                      </c:pt>
                      <c:pt idx="37">
                        <c:v>Cangaíba</c:v>
                      </c:pt>
                      <c:pt idx="38">
                        <c:v>Canindé</c:v>
                      </c:pt>
                      <c:pt idx="39">
                        <c:v>Cantareira</c:v>
                      </c:pt>
                      <c:pt idx="40">
                        <c:v>Capão Redondo</c:v>
                      </c:pt>
                      <c:pt idx="41">
                        <c:v>Capivari - Monos</c:v>
                      </c:pt>
                      <c:pt idx="42">
                        <c:v>Cardoso De Almeida</c:v>
                      </c:pt>
                      <c:pt idx="43">
                        <c:v>Casa Verde</c:v>
                      </c:pt>
                      <c:pt idx="44">
                        <c:v>Casa Verde Alta</c:v>
                      </c:pt>
                      <c:pt idx="45">
                        <c:v>Catumbi</c:v>
                      </c:pt>
                      <c:pt idx="46">
                        <c:v>Cdc Vigor</c:v>
                      </c:pt>
                      <c:pt idx="47">
                        <c:v>Ceasa</c:v>
                      </c:pt>
                      <c:pt idx="48">
                        <c:v>Centro Empresarial</c:v>
                      </c:pt>
                      <c:pt idx="49">
                        <c:v>Chácara Flora</c:v>
                      </c:pt>
                      <c:pt idx="50">
                        <c:v>Chácara Itaim</c:v>
                      </c:pt>
                      <c:pt idx="51">
                        <c:v>Chácara Klabin</c:v>
                      </c:pt>
                      <c:pt idx="52">
                        <c:v>Chácara Santo Antônio</c:v>
                      </c:pt>
                      <c:pt idx="53">
                        <c:v>Cidade Ademar</c:v>
                      </c:pt>
                      <c:pt idx="54">
                        <c:v>Cidade Dutra</c:v>
                      </c:pt>
                      <c:pt idx="55">
                        <c:v>Cidade Líder</c:v>
                      </c:pt>
                      <c:pt idx="56">
                        <c:v>Cidade Nitro-Operária</c:v>
                      </c:pt>
                      <c:pt idx="57">
                        <c:v>Cidade Quarto Centenário</c:v>
                      </c:pt>
                      <c:pt idx="58">
                        <c:v>Cidade Satélite</c:v>
                      </c:pt>
                      <c:pt idx="59">
                        <c:v>Cidade Tiradentes</c:v>
                      </c:pt>
                      <c:pt idx="60">
                        <c:v>Cidade Universitária</c:v>
                      </c:pt>
                      <c:pt idx="61">
                        <c:v>Cidade Vargas</c:v>
                      </c:pt>
                      <c:pt idx="62">
                        <c:v>Clínicas</c:v>
                      </c:pt>
                      <c:pt idx="63">
                        <c:v>Cocaia</c:v>
                      </c:pt>
                      <c:pt idx="64">
                        <c:v>Cohab Jova Rural</c:v>
                      </c:pt>
                      <c:pt idx="65">
                        <c:v>Congonhas</c:v>
                      </c:pt>
                      <c:pt idx="66">
                        <c:v>Consolação</c:v>
                      </c:pt>
                      <c:pt idx="67">
                        <c:v>Cratera - Colônia</c:v>
                      </c:pt>
                      <c:pt idx="68">
                        <c:v>Emissário</c:v>
                      </c:pt>
                      <c:pt idx="69">
                        <c:v>Encruzilhada - Barragem</c:v>
                      </c:pt>
                      <c:pt idx="70">
                        <c:v>Ermelino Matarazzo</c:v>
                      </c:pt>
                      <c:pt idx="71">
                        <c:v>Estação Tamanduateí</c:v>
                      </c:pt>
                      <c:pt idx="72">
                        <c:v>Eta Guaraú</c:v>
                      </c:pt>
                      <c:pt idx="73">
                        <c:v>Fábrica Bandeirante</c:v>
                      </c:pt>
                      <c:pt idx="74">
                        <c:v>Fazenda Caguaçu</c:v>
                      </c:pt>
                      <c:pt idx="75">
                        <c:v>Fazenda Da Juta</c:v>
                      </c:pt>
                      <c:pt idx="76">
                        <c:v>Fazenda Itaim</c:v>
                      </c:pt>
                      <c:pt idx="77">
                        <c:v>Fazenda Morumbi</c:v>
                      </c:pt>
                      <c:pt idx="78">
                        <c:v>Freguesia Do Ó</c:v>
                      </c:pt>
                      <c:pt idx="79">
                        <c:v>Gasômetro</c:v>
                      </c:pt>
                      <c:pt idx="80">
                        <c:v>Gleba Pêssego</c:v>
                      </c:pt>
                      <c:pt idx="81">
                        <c:v>Glicério</c:v>
                      </c:pt>
                      <c:pt idx="82">
                        <c:v>Grajaú</c:v>
                      </c:pt>
                      <c:pt idx="83">
                        <c:v>Granja Julieta</c:v>
                      </c:pt>
                      <c:pt idx="84">
                        <c:v>Guaianazes</c:v>
                      </c:pt>
                      <c:pt idx="85">
                        <c:v>Guarapiranga</c:v>
                      </c:pt>
                      <c:pt idx="86">
                        <c:v>Heliópolis</c:v>
                      </c:pt>
                      <c:pt idx="87">
                        <c:v>Higienópolis</c:v>
                      </c:pt>
                      <c:pt idx="88">
                        <c:v>Horto Florestal</c:v>
                      </c:pt>
                      <c:pt idx="89">
                        <c:v>Iguatemi</c:v>
                      </c:pt>
                      <c:pt idx="90">
                        <c:v>Independência</c:v>
                      </c:pt>
                      <c:pt idx="91">
                        <c:v>Interlagos</c:v>
                      </c:pt>
                      <c:pt idx="92">
                        <c:v>Ipiranga</c:v>
                      </c:pt>
                      <c:pt idx="93">
                        <c:v>Itaberaba</c:v>
                      </c:pt>
                      <c:pt idx="94">
                        <c:v>Itaim Paulista</c:v>
                      </c:pt>
                      <c:pt idx="95">
                        <c:v>Itaquera</c:v>
                      </c:pt>
                      <c:pt idx="96">
                        <c:v>Jabaquara</c:v>
                      </c:pt>
                      <c:pt idx="97">
                        <c:v>Jaçanã</c:v>
                      </c:pt>
                      <c:pt idx="98">
                        <c:v>Jaceguava</c:v>
                      </c:pt>
                      <c:pt idx="99">
                        <c:v>Jaguaré</c:v>
                      </c:pt>
                      <c:pt idx="100">
                        <c:v>Jardim Adalgiza</c:v>
                      </c:pt>
                      <c:pt idx="101">
                        <c:v>Jardim Aeroporto</c:v>
                      </c:pt>
                      <c:pt idx="102">
                        <c:v>Jardim Anália Franco</c:v>
                      </c:pt>
                      <c:pt idx="103">
                        <c:v>Jardim Ângela</c:v>
                      </c:pt>
                      <c:pt idx="104">
                        <c:v>Jardim Bom Clima</c:v>
                      </c:pt>
                      <c:pt idx="105">
                        <c:v>Jardim Bonifácio</c:v>
                      </c:pt>
                      <c:pt idx="106">
                        <c:v>Jardim Brasil</c:v>
                      </c:pt>
                      <c:pt idx="107">
                        <c:v>Jardim Cambará</c:v>
                      </c:pt>
                      <c:pt idx="108">
                        <c:v>Jardim Capela</c:v>
                      </c:pt>
                      <c:pt idx="109">
                        <c:v>Jardim Coimbra</c:v>
                      </c:pt>
                      <c:pt idx="110">
                        <c:v>Jardim Colorado</c:v>
                      </c:pt>
                      <c:pt idx="111">
                        <c:v>Jardim Da Glória</c:v>
                      </c:pt>
                      <c:pt idx="112">
                        <c:v>Jardim Da Saúde</c:v>
                      </c:pt>
                      <c:pt idx="113">
                        <c:v>Jardim Damsceno</c:v>
                      </c:pt>
                      <c:pt idx="114">
                        <c:v>Jardim Das Oliveiras</c:v>
                      </c:pt>
                      <c:pt idx="115">
                        <c:v>Jardim Das Pedras</c:v>
                      </c:pt>
                      <c:pt idx="116">
                        <c:v>Jardim Do Guapira</c:v>
                      </c:pt>
                      <c:pt idx="117">
                        <c:v>Jardim Domingos</c:v>
                      </c:pt>
                      <c:pt idx="118">
                        <c:v>Jardim Europa</c:v>
                      </c:pt>
                      <c:pt idx="119">
                        <c:v>Jardim Helena</c:v>
                      </c:pt>
                      <c:pt idx="120">
                        <c:v>Jardim João Xxiii</c:v>
                      </c:pt>
                      <c:pt idx="121">
                        <c:v>Jardim Jussara</c:v>
                      </c:pt>
                      <c:pt idx="122">
                        <c:v>Jardim Lusitânia</c:v>
                      </c:pt>
                      <c:pt idx="123">
                        <c:v>Jardim Marajoara</c:v>
                      </c:pt>
                      <c:pt idx="124">
                        <c:v>Jardim Maria Do Carmo</c:v>
                      </c:pt>
                      <c:pt idx="125">
                        <c:v>Jardim Miriam</c:v>
                      </c:pt>
                      <c:pt idx="126">
                        <c:v>Jardim Mitsutani</c:v>
                      </c:pt>
                      <c:pt idx="127">
                        <c:v>Jardim Mutinga</c:v>
                      </c:pt>
                      <c:pt idx="128">
                        <c:v>Jardim Paulistano</c:v>
                      </c:pt>
                      <c:pt idx="129">
                        <c:v>Jardim Peri</c:v>
                      </c:pt>
                      <c:pt idx="130">
                        <c:v>Jardim Presidente</c:v>
                      </c:pt>
                      <c:pt idx="131">
                        <c:v>Jardim Providência</c:v>
                      </c:pt>
                      <c:pt idx="132">
                        <c:v>Jardim Represa</c:v>
                      </c:pt>
                      <c:pt idx="133">
                        <c:v>Jardim Robru</c:v>
                      </c:pt>
                      <c:pt idx="134">
                        <c:v>Jardim Romano</c:v>
                      </c:pt>
                      <c:pt idx="135">
                        <c:v>Jardim São Luís</c:v>
                      </c:pt>
                      <c:pt idx="136">
                        <c:v>Jardim São Paulo</c:v>
                      </c:pt>
                      <c:pt idx="137">
                        <c:v>Jardim Umarizal</c:v>
                      </c:pt>
                      <c:pt idx="138">
                        <c:v>Jardins</c:v>
                      </c:pt>
                      <c:pt idx="139">
                        <c:v>Joaquim Nabuco</c:v>
                      </c:pt>
                      <c:pt idx="140">
                        <c:v>Jockey Clube</c:v>
                      </c:pt>
                      <c:pt idx="141">
                        <c:v>Jurubatuba</c:v>
                      </c:pt>
                      <c:pt idx="142">
                        <c:v>Juscelino Kubitschek</c:v>
                      </c:pt>
                      <c:pt idx="143">
                        <c:v>Ladeira Da Memória</c:v>
                      </c:pt>
                      <c:pt idx="144">
                        <c:v>Lajeado</c:v>
                      </c:pt>
                      <c:pt idx="145">
                        <c:v>Lapa</c:v>
                      </c:pt>
                      <c:pt idx="146">
                        <c:v>Lapa De Baixo</c:v>
                      </c:pt>
                      <c:pt idx="147">
                        <c:v>Liberdade/São Joaquim</c:v>
                      </c:pt>
                      <c:pt idx="148">
                        <c:v>Limão</c:v>
                      </c:pt>
                      <c:pt idx="149">
                        <c:v>Limoeiro</c:v>
                      </c:pt>
                      <c:pt idx="150">
                        <c:v>Luz</c:v>
                      </c:pt>
                      <c:pt idx="151">
                        <c:v>Mandaqui</c:v>
                      </c:pt>
                      <c:pt idx="152">
                        <c:v>Mar Paulista</c:v>
                      </c:pt>
                      <c:pt idx="153">
                        <c:v>Marcilac</c:v>
                      </c:pt>
                      <c:pt idx="154">
                        <c:v>Marechal Deodoro</c:v>
                      </c:pt>
                      <c:pt idx="155">
                        <c:v>Masp</c:v>
                      </c:pt>
                      <c:pt idx="156">
                        <c:v>M'Boi Mirim</c:v>
                      </c:pt>
                      <c:pt idx="157">
                        <c:v>Mirandópolis</c:v>
                      </c:pt>
                      <c:pt idx="158">
                        <c:v>Moema</c:v>
                      </c:pt>
                      <c:pt idx="159">
                        <c:v>Moinho Velho</c:v>
                      </c:pt>
                      <c:pt idx="160">
                        <c:v>Mooca</c:v>
                      </c:pt>
                      <c:pt idx="161">
                        <c:v>Morumbi</c:v>
                      </c:pt>
                      <c:pt idx="162">
                        <c:v>Nazaré - Alto Do Ipiranga</c:v>
                      </c:pt>
                      <c:pt idx="163">
                        <c:v>Nova Jaraguá</c:v>
                      </c:pt>
                      <c:pt idx="164">
                        <c:v>Oratório</c:v>
                      </c:pt>
                      <c:pt idx="165">
                        <c:v>Oriente</c:v>
                      </c:pt>
                      <c:pt idx="166">
                        <c:v>Pacaembu</c:v>
                      </c:pt>
                      <c:pt idx="167">
                        <c:v>Palmas Do Tremembé</c:v>
                      </c:pt>
                      <c:pt idx="168">
                        <c:v>Pamplona</c:v>
                      </c:pt>
                      <c:pt idx="169">
                        <c:v>Parada De Taipas</c:v>
                      </c:pt>
                      <c:pt idx="170">
                        <c:v>Parada Inglesa</c:v>
                      </c:pt>
                      <c:pt idx="171">
                        <c:v>Parada Quinze</c:v>
                      </c:pt>
                      <c:pt idx="172">
                        <c:v>Paraíso</c:v>
                      </c:pt>
                      <c:pt idx="173">
                        <c:v>Paraisópolis</c:v>
                      </c:pt>
                      <c:pt idx="174">
                        <c:v>Parelheiros</c:v>
                      </c:pt>
                      <c:pt idx="175">
                        <c:v>Pari</c:v>
                      </c:pt>
                      <c:pt idx="176">
                        <c:v>Parque Anhembi</c:v>
                      </c:pt>
                      <c:pt idx="177">
                        <c:v>Parque Arariba</c:v>
                      </c:pt>
                      <c:pt idx="178">
                        <c:v>Parque Belém</c:v>
                      </c:pt>
                      <c:pt idx="179">
                        <c:v>Parque Buturussu</c:v>
                      </c:pt>
                      <c:pt idx="180">
                        <c:v>Parque Continental</c:v>
                      </c:pt>
                      <c:pt idx="181">
                        <c:v>Parque Da Mooca</c:v>
                      </c:pt>
                      <c:pt idx="182">
                        <c:v>Parque Do Carmo</c:v>
                      </c:pt>
                      <c:pt idx="183">
                        <c:v>Parque Do Estado</c:v>
                      </c:pt>
                      <c:pt idx="184">
                        <c:v>Parque Dom Pedro</c:v>
                      </c:pt>
                      <c:pt idx="185">
                        <c:v>Parque Ecológico Tietê</c:v>
                      </c:pt>
                      <c:pt idx="186">
                        <c:v>Parque Edu Chaves</c:v>
                      </c:pt>
                      <c:pt idx="187">
                        <c:v>Parque Fernanda</c:v>
                      </c:pt>
                      <c:pt idx="188">
                        <c:v>Parque Ibirapuera</c:v>
                      </c:pt>
                      <c:pt idx="189">
                        <c:v>Parque Interlagos</c:v>
                      </c:pt>
                      <c:pt idx="190">
                        <c:v>Parque Morro Doce</c:v>
                      </c:pt>
                      <c:pt idx="191">
                        <c:v>Parque Novo Mundo</c:v>
                      </c:pt>
                      <c:pt idx="192">
                        <c:v>Parque Peruche</c:v>
                      </c:pt>
                      <c:pt idx="193">
                        <c:v>Parque Santa Madalena</c:v>
                      </c:pt>
                      <c:pt idx="194">
                        <c:v>Parque São Lucas</c:v>
                      </c:pt>
                      <c:pt idx="195">
                        <c:v>Parque São Rafael</c:v>
                      </c:pt>
                      <c:pt idx="196">
                        <c:v>Parque Savoy</c:v>
                      </c:pt>
                      <c:pt idx="197">
                        <c:v>Pedreira</c:v>
                      </c:pt>
                      <c:pt idx="198">
                        <c:v>Penha</c:v>
                      </c:pt>
                      <c:pt idx="199">
                        <c:v>Perdizes</c:v>
                      </c:pt>
                      <c:pt idx="200">
                        <c:v>Perus</c:v>
                      </c:pt>
                      <c:pt idx="201">
                        <c:v>Pico Do Jaraguá</c:v>
                      </c:pt>
                      <c:pt idx="202">
                        <c:v>Pinheiros</c:v>
                      </c:pt>
                      <c:pt idx="203">
                        <c:v>Piqueri/Parque São Jorge</c:v>
                      </c:pt>
                      <c:pt idx="204">
                        <c:v>Pirituba</c:v>
                      </c:pt>
                      <c:pt idx="205">
                        <c:v>Planalto Paulista</c:v>
                      </c:pt>
                      <c:pt idx="206">
                        <c:v>Pompéia</c:v>
                      </c:pt>
                      <c:pt idx="207">
                        <c:v>Ponte Rasa</c:v>
                      </c:pt>
                      <c:pt idx="208">
                        <c:v>Ponte Transamérica</c:v>
                      </c:pt>
                      <c:pt idx="209">
                        <c:v>Portal Do Morumbi</c:v>
                      </c:pt>
                      <c:pt idx="210">
                        <c:v>Praça João Mendes</c:v>
                      </c:pt>
                      <c:pt idx="211">
                        <c:v>Puc</c:v>
                      </c:pt>
                      <c:pt idx="212">
                        <c:v>Quarta Parada</c:v>
                      </c:pt>
                      <c:pt idx="213">
                        <c:v>Raposo Tavares</c:v>
                      </c:pt>
                      <c:pt idx="214">
                        <c:v>Real Parque</c:v>
                      </c:pt>
                      <c:pt idx="215">
                        <c:v>República</c:v>
                      </c:pt>
                      <c:pt idx="216">
                        <c:v>Reserva Da Cantareira</c:v>
                      </c:pt>
                      <c:pt idx="217">
                        <c:v>Rio Claro</c:v>
                      </c:pt>
                      <c:pt idx="218">
                        <c:v>Rio Pequeno</c:v>
                      </c:pt>
                      <c:pt idx="219">
                        <c:v>Rio Verde</c:v>
                      </c:pt>
                      <c:pt idx="220">
                        <c:v>Riviera</c:v>
                      </c:pt>
                      <c:pt idx="221">
                        <c:v>Rodolfo Pirani</c:v>
                      </c:pt>
                      <c:pt idx="222">
                        <c:v>Sacomã</c:v>
                      </c:pt>
                      <c:pt idx="223">
                        <c:v>Santa Cecília/Campos Elísios</c:v>
                      </c:pt>
                      <c:pt idx="224">
                        <c:v>Santa Clara</c:v>
                      </c:pt>
                      <c:pt idx="225">
                        <c:v>Santa Cruz</c:v>
                      </c:pt>
                      <c:pt idx="226">
                        <c:v>Santa Efigênia</c:v>
                      </c:pt>
                      <c:pt idx="227">
                        <c:v>Santa Marcelina</c:v>
                      </c:pt>
                      <c:pt idx="228">
                        <c:v>Santa Marina</c:v>
                      </c:pt>
                      <c:pt idx="229">
                        <c:v>Santana</c:v>
                      </c:pt>
                      <c:pt idx="230">
                        <c:v>Santo Amaro</c:v>
                      </c:pt>
                      <c:pt idx="231">
                        <c:v>São João Climaco</c:v>
                      </c:pt>
                      <c:pt idx="232">
                        <c:v>São Lucas</c:v>
                      </c:pt>
                      <c:pt idx="233">
                        <c:v>São Mateus</c:v>
                      </c:pt>
                      <c:pt idx="234">
                        <c:v>São Miguel Paulista</c:v>
                      </c:pt>
                      <c:pt idx="235">
                        <c:v>Saúde</c:v>
                      </c:pt>
                      <c:pt idx="236">
                        <c:v>Sete Praias</c:v>
                      </c:pt>
                      <c:pt idx="237">
                        <c:v>Sumaré</c:v>
                      </c:pt>
                      <c:pt idx="238">
                        <c:v>Tatuapé</c:v>
                      </c:pt>
                      <c:pt idx="239">
                        <c:v>Teotônio Vilela</c:v>
                      </c:pt>
                      <c:pt idx="240">
                        <c:v>Tietê</c:v>
                      </c:pt>
                      <c:pt idx="241">
                        <c:v>Tiquatira</c:v>
                      </c:pt>
                      <c:pt idx="242">
                        <c:v>Tremembé</c:v>
                      </c:pt>
                      <c:pt idx="243">
                        <c:v>Trianon</c:v>
                      </c:pt>
                      <c:pt idx="244">
                        <c:v>Tucuruvi</c:v>
                      </c:pt>
                      <c:pt idx="245">
                        <c:v>Várzea Da Barra Funda</c:v>
                      </c:pt>
                      <c:pt idx="246">
                        <c:v>Viera De Morais</c:v>
                      </c:pt>
                      <c:pt idx="247">
                        <c:v>Vila Alpina</c:v>
                      </c:pt>
                      <c:pt idx="248">
                        <c:v>Vila Anastácio</c:v>
                      </c:pt>
                      <c:pt idx="249">
                        <c:v>Vila Andrade</c:v>
                      </c:pt>
                      <c:pt idx="250">
                        <c:v>Vila Anglo Brasileira</c:v>
                      </c:pt>
                      <c:pt idx="251">
                        <c:v>Vila Beatriz</c:v>
                      </c:pt>
                      <c:pt idx="252">
                        <c:v>Vila Califórnia</c:v>
                      </c:pt>
                      <c:pt idx="253">
                        <c:v>Vila Carioca</c:v>
                      </c:pt>
                      <c:pt idx="254">
                        <c:v>Vila Carmosina</c:v>
                      </c:pt>
                      <c:pt idx="255">
                        <c:v>Vila Carrão</c:v>
                      </c:pt>
                      <c:pt idx="256">
                        <c:v>Vila Clementino</c:v>
                      </c:pt>
                      <c:pt idx="257">
                        <c:v>Vila Cordeiro</c:v>
                      </c:pt>
                      <c:pt idx="258">
                        <c:v>Vila Curuçá</c:v>
                      </c:pt>
                      <c:pt idx="259">
                        <c:v>Vila Ema</c:v>
                      </c:pt>
                      <c:pt idx="260">
                        <c:v>Vila Esperança</c:v>
                      </c:pt>
                      <c:pt idx="261">
                        <c:v>Vila Formosa</c:v>
                      </c:pt>
                      <c:pt idx="262">
                        <c:v>Vila Guilherme</c:v>
                      </c:pt>
                      <c:pt idx="263">
                        <c:v>Vila Guilhermina</c:v>
                      </c:pt>
                      <c:pt idx="264">
                        <c:v>Vila Gumercindo</c:v>
                      </c:pt>
                      <c:pt idx="265">
                        <c:v>Vila Gustavo</c:v>
                      </c:pt>
                      <c:pt idx="266">
                        <c:v>Vila Hamburguesa</c:v>
                      </c:pt>
                      <c:pt idx="267">
                        <c:v>Vila Independência</c:v>
                      </c:pt>
                      <c:pt idx="268">
                        <c:v>Vila Ipojuca</c:v>
                      </c:pt>
                      <c:pt idx="269">
                        <c:v>Vila Isolina Mazzei</c:v>
                      </c:pt>
                      <c:pt idx="270">
                        <c:v>Vila Jacuí</c:v>
                      </c:pt>
                      <c:pt idx="271">
                        <c:v>Vila Jaguará</c:v>
                      </c:pt>
                      <c:pt idx="272">
                        <c:v>Vila Leopoldina</c:v>
                      </c:pt>
                      <c:pt idx="273">
                        <c:v>Vila Madalena</c:v>
                      </c:pt>
                      <c:pt idx="274">
                        <c:v>Vila Maria</c:v>
                      </c:pt>
                      <c:pt idx="275">
                        <c:v>Vila Maria Alta</c:v>
                      </c:pt>
                      <c:pt idx="276">
                        <c:v>Vila Mariana</c:v>
                      </c:pt>
                      <c:pt idx="277">
                        <c:v>Vila Matilde</c:v>
                      </c:pt>
                      <c:pt idx="278">
                        <c:v>Vila Medeiros</c:v>
                      </c:pt>
                      <c:pt idx="279">
                        <c:v>Vila Missionária</c:v>
                      </c:pt>
                      <c:pt idx="280">
                        <c:v>Vila Monumento</c:v>
                      </c:pt>
                      <c:pt idx="281">
                        <c:v>Vila Morro Grande</c:v>
                      </c:pt>
                      <c:pt idx="282">
                        <c:v>Vila Nova Conceição</c:v>
                      </c:pt>
                      <c:pt idx="283">
                        <c:v>Vila Olímpia</c:v>
                      </c:pt>
                      <c:pt idx="284">
                        <c:v>Vila Progresso</c:v>
                      </c:pt>
                      <c:pt idx="285">
                        <c:v>Vila Prudente</c:v>
                      </c:pt>
                      <c:pt idx="286">
                        <c:v>Vila Rica</c:v>
                      </c:pt>
                      <c:pt idx="287">
                        <c:v>Vila Sabará</c:v>
                      </c:pt>
                      <c:pt idx="288">
                        <c:v>Vila Santa Catarina</c:v>
                      </c:pt>
                      <c:pt idx="289">
                        <c:v>Vila Silvia</c:v>
                      </c:pt>
                      <c:pt idx="290">
                        <c:v>Vila Socorro</c:v>
                      </c:pt>
                      <c:pt idx="291">
                        <c:v>Vila Sônia</c:v>
                      </c:pt>
                      <c:pt idx="292">
                        <c:v>Vila Suzana</c:v>
                      </c:pt>
                      <c:pt idx="293">
                        <c:v>Vila Terezinha</c:v>
                      </c:pt>
                      <c:pt idx="294">
                        <c:v>Vila Zatt</c:v>
                      </c:pt>
                      <c:pt idx="295">
                        <c:v>Vista Alegre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Planilha1!#REF!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AFD-4FD2-AA7D-D75C06B8F3FA}"/>
                  </c:ext>
                </c:extLst>
              </c15:ser>
            </c15:filteredBarSeries>
          </c:ext>
        </c:extLst>
      </c:barChart>
      <c:catAx>
        <c:axId val="209166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91651631"/>
        <c:crosses val="autoZero"/>
        <c:auto val="1"/>
        <c:lblAlgn val="ctr"/>
        <c:lblOffset val="100"/>
        <c:noMultiLvlLbl val="0"/>
      </c:catAx>
      <c:valAx>
        <c:axId val="2091651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91663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Potencial dos bairros de São Paulo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Quantidade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Planilha1!$A$2:$A$5</c:f>
              <c:strCache>
                <c:ptCount val="3"/>
                <c:pt idx="0">
                  <c:v>Alto</c:v>
                </c:pt>
                <c:pt idx="1">
                  <c:v>Médio</c:v>
                </c:pt>
                <c:pt idx="2">
                  <c:v>Baixo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169</c:v>
                </c:pt>
                <c:pt idx="1">
                  <c:v>69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3-4C7A-BC58-40D7E3067E1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Planilha1!$A$2:$A$5</c:f>
              <c:strCache>
                <c:ptCount val="3"/>
                <c:pt idx="0">
                  <c:v>Alto</c:v>
                </c:pt>
                <c:pt idx="1">
                  <c:v>Médio</c:v>
                </c:pt>
                <c:pt idx="2">
                  <c:v>Baixo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453-4C7A-BC58-40D7E3067E1F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Planilha1!$A$2:$A$5</c:f>
              <c:strCache>
                <c:ptCount val="3"/>
                <c:pt idx="0">
                  <c:v>Alto</c:v>
                </c:pt>
                <c:pt idx="1">
                  <c:v>Médio</c:v>
                </c:pt>
                <c:pt idx="2">
                  <c:v>Baixo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453-4C7A-BC58-40D7E3067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70275679"/>
        <c:axId val="1870274431"/>
      </c:barChart>
      <c:catAx>
        <c:axId val="187027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70274431"/>
        <c:crosses val="autoZero"/>
        <c:auto val="1"/>
        <c:lblAlgn val="ctr"/>
        <c:lblOffset val="100"/>
        <c:noMultiLvlLbl val="0"/>
      </c:catAx>
      <c:valAx>
        <c:axId val="187027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7027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Predição</a:t>
            </a:r>
            <a:r>
              <a:rPr lang="pt-BR" baseline="0" dirty="0"/>
              <a:t> do potencial dos bairros e faturamento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Alto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Planilha1!$A$2:$A$170</c:f>
              <c:numCache>
                <c:formatCode>General</c:formatCode>
                <c:ptCount val="169"/>
              </c:numCache>
            </c:numRef>
          </c:cat>
          <c:val>
            <c:numRef>
              <c:f>Planilha1!$B$2:$B$170</c:f>
              <c:numCache>
                <c:formatCode>"R$"\ #,##0.00</c:formatCode>
                <c:ptCount val="169"/>
                <c:pt idx="0">
                  <c:v>868827</c:v>
                </c:pt>
                <c:pt idx="1">
                  <c:v>843009</c:v>
                </c:pt>
                <c:pt idx="2">
                  <c:v>678450</c:v>
                </c:pt>
                <c:pt idx="3">
                  <c:v>634760</c:v>
                </c:pt>
                <c:pt idx="4">
                  <c:v>778966</c:v>
                </c:pt>
                <c:pt idx="5">
                  <c:v>735791</c:v>
                </c:pt>
                <c:pt idx="6">
                  <c:v>856600</c:v>
                </c:pt>
                <c:pt idx="7">
                  <c:v>769932</c:v>
                </c:pt>
                <c:pt idx="8">
                  <c:v>560424</c:v>
                </c:pt>
                <c:pt idx="9">
                  <c:v>976738</c:v>
                </c:pt>
                <c:pt idx="10">
                  <c:v>666178</c:v>
                </c:pt>
                <c:pt idx="11">
                  <c:v>559175</c:v>
                </c:pt>
                <c:pt idx="12">
                  <c:v>566530</c:v>
                </c:pt>
                <c:pt idx="13">
                  <c:v>744387</c:v>
                </c:pt>
                <c:pt idx="14">
                  <c:v>936708</c:v>
                </c:pt>
                <c:pt idx="15">
                  <c:v>903822</c:v>
                </c:pt>
                <c:pt idx="16">
                  <c:v>641357</c:v>
                </c:pt>
                <c:pt idx="17">
                  <c:v>638705</c:v>
                </c:pt>
                <c:pt idx="18">
                  <c:v>354629</c:v>
                </c:pt>
                <c:pt idx="19">
                  <c:v>447658</c:v>
                </c:pt>
                <c:pt idx="20">
                  <c:v>1010599</c:v>
                </c:pt>
                <c:pt idx="21">
                  <c:v>727219</c:v>
                </c:pt>
                <c:pt idx="22">
                  <c:v>383353</c:v>
                </c:pt>
                <c:pt idx="23">
                  <c:v>829344</c:v>
                </c:pt>
                <c:pt idx="24">
                  <c:v>1193686</c:v>
                </c:pt>
                <c:pt idx="25">
                  <c:v>591723</c:v>
                </c:pt>
                <c:pt idx="26">
                  <c:v>999913</c:v>
                </c:pt>
                <c:pt idx="27">
                  <c:v>569383</c:v>
                </c:pt>
                <c:pt idx="28">
                  <c:v>615695</c:v>
                </c:pt>
                <c:pt idx="29">
                  <c:v>813171</c:v>
                </c:pt>
                <c:pt idx="30">
                  <c:v>484732</c:v>
                </c:pt>
                <c:pt idx="31">
                  <c:v>862951</c:v>
                </c:pt>
                <c:pt idx="32">
                  <c:v>1004339</c:v>
                </c:pt>
                <c:pt idx="33">
                  <c:v>1095094</c:v>
                </c:pt>
                <c:pt idx="34">
                  <c:v>830919</c:v>
                </c:pt>
                <c:pt idx="35">
                  <c:v>1091096</c:v>
                </c:pt>
                <c:pt idx="36">
                  <c:v>843591</c:v>
                </c:pt>
                <c:pt idx="37">
                  <c:v>1091149</c:v>
                </c:pt>
                <c:pt idx="38">
                  <c:v>582108</c:v>
                </c:pt>
                <c:pt idx="39">
                  <c:v>706256</c:v>
                </c:pt>
                <c:pt idx="40">
                  <c:v>1139415</c:v>
                </c:pt>
                <c:pt idx="41">
                  <c:v>860292</c:v>
                </c:pt>
                <c:pt idx="42">
                  <c:v>851860</c:v>
                </c:pt>
                <c:pt idx="43">
                  <c:v>734397</c:v>
                </c:pt>
                <c:pt idx="44">
                  <c:v>1173565</c:v>
                </c:pt>
                <c:pt idx="45">
                  <c:v>423640</c:v>
                </c:pt>
                <c:pt idx="46">
                  <c:v>1049177</c:v>
                </c:pt>
                <c:pt idx="47">
                  <c:v>799313</c:v>
                </c:pt>
                <c:pt idx="48">
                  <c:v>1164796</c:v>
                </c:pt>
                <c:pt idx="49">
                  <c:v>809756</c:v>
                </c:pt>
                <c:pt idx="50">
                  <c:v>1037609</c:v>
                </c:pt>
                <c:pt idx="51">
                  <c:v>610459</c:v>
                </c:pt>
                <c:pt idx="52">
                  <c:v>734270</c:v>
                </c:pt>
                <c:pt idx="53">
                  <c:v>1017793</c:v>
                </c:pt>
                <c:pt idx="54">
                  <c:v>979363</c:v>
                </c:pt>
                <c:pt idx="55">
                  <c:v>1148529</c:v>
                </c:pt>
                <c:pt idx="56">
                  <c:v>628370</c:v>
                </c:pt>
                <c:pt idx="57">
                  <c:v>2294709</c:v>
                </c:pt>
                <c:pt idx="58">
                  <c:v>1322213</c:v>
                </c:pt>
                <c:pt idx="59">
                  <c:v>499147</c:v>
                </c:pt>
                <c:pt idx="60">
                  <c:v>839318</c:v>
                </c:pt>
                <c:pt idx="61">
                  <c:v>873623</c:v>
                </c:pt>
                <c:pt idx="62">
                  <c:v>1213911</c:v>
                </c:pt>
                <c:pt idx="63">
                  <c:v>1385515</c:v>
                </c:pt>
                <c:pt idx="64">
                  <c:v>1356625</c:v>
                </c:pt>
                <c:pt idx="65">
                  <c:v>961400</c:v>
                </c:pt>
                <c:pt idx="66">
                  <c:v>583457</c:v>
                </c:pt>
                <c:pt idx="67">
                  <c:v>709390</c:v>
                </c:pt>
                <c:pt idx="68">
                  <c:v>759234</c:v>
                </c:pt>
                <c:pt idx="69">
                  <c:v>735000</c:v>
                </c:pt>
                <c:pt idx="70">
                  <c:v>817682</c:v>
                </c:pt>
                <c:pt idx="71">
                  <c:v>951258</c:v>
                </c:pt>
                <c:pt idx="72">
                  <c:v>871555</c:v>
                </c:pt>
                <c:pt idx="73">
                  <c:v>882981</c:v>
                </c:pt>
                <c:pt idx="74">
                  <c:v>1629891</c:v>
                </c:pt>
                <c:pt idx="75">
                  <c:v>1138603</c:v>
                </c:pt>
                <c:pt idx="76">
                  <c:v>1009083</c:v>
                </c:pt>
                <c:pt idx="77">
                  <c:v>901831</c:v>
                </c:pt>
                <c:pt idx="78">
                  <c:v>770061</c:v>
                </c:pt>
                <c:pt idx="79">
                  <c:v>584667</c:v>
                </c:pt>
                <c:pt idx="80">
                  <c:v>963423</c:v>
                </c:pt>
                <c:pt idx="81">
                  <c:v>1079735</c:v>
                </c:pt>
                <c:pt idx="82">
                  <c:v>1536597</c:v>
                </c:pt>
                <c:pt idx="83">
                  <c:v>1212058</c:v>
                </c:pt>
                <c:pt idx="84">
                  <c:v>930478</c:v>
                </c:pt>
                <c:pt idx="85">
                  <c:v>755790</c:v>
                </c:pt>
                <c:pt idx="86">
                  <c:v>875765</c:v>
                </c:pt>
                <c:pt idx="87">
                  <c:v>1128285</c:v>
                </c:pt>
                <c:pt idx="88">
                  <c:v>824347</c:v>
                </c:pt>
                <c:pt idx="89">
                  <c:v>1073043</c:v>
                </c:pt>
                <c:pt idx="90">
                  <c:v>1101967</c:v>
                </c:pt>
                <c:pt idx="91">
                  <c:v>644306</c:v>
                </c:pt>
                <c:pt idx="92">
                  <c:v>793985</c:v>
                </c:pt>
                <c:pt idx="93">
                  <c:v>679592</c:v>
                </c:pt>
                <c:pt idx="94">
                  <c:v>831017</c:v>
                </c:pt>
                <c:pt idx="95">
                  <c:v>1066652</c:v>
                </c:pt>
                <c:pt idx="96">
                  <c:v>850771</c:v>
                </c:pt>
                <c:pt idx="97">
                  <c:v>1201930</c:v>
                </c:pt>
                <c:pt idx="98">
                  <c:v>1309903</c:v>
                </c:pt>
                <c:pt idx="99">
                  <c:v>751222</c:v>
                </c:pt>
                <c:pt idx="100">
                  <c:v>884670</c:v>
                </c:pt>
                <c:pt idx="101">
                  <c:v>1187006</c:v>
                </c:pt>
                <c:pt idx="102">
                  <c:v>771835</c:v>
                </c:pt>
                <c:pt idx="103">
                  <c:v>1156661</c:v>
                </c:pt>
                <c:pt idx="104">
                  <c:v>728829</c:v>
                </c:pt>
                <c:pt idx="105">
                  <c:v>866690</c:v>
                </c:pt>
                <c:pt idx="106">
                  <c:v>1152799</c:v>
                </c:pt>
                <c:pt idx="107">
                  <c:v>674439</c:v>
                </c:pt>
                <c:pt idx="108">
                  <c:v>804640</c:v>
                </c:pt>
                <c:pt idx="109">
                  <c:v>530672</c:v>
                </c:pt>
                <c:pt idx="110">
                  <c:v>809719</c:v>
                </c:pt>
                <c:pt idx="111">
                  <c:v>836951</c:v>
                </c:pt>
                <c:pt idx="112">
                  <c:v>861801</c:v>
                </c:pt>
                <c:pt idx="113">
                  <c:v>1066627</c:v>
                </c:pt>
                <c:pt idx="114">
                  <c:v>1068865</c:v>
                </c:pt>
                <c:pt idx="115">
                  <c:v>1564675</c:v>
                </c:pt>
                <c:pt idx="116">
                  <c:v>1209666</c:v>
                </c:pt>
                <c:pt idx="117">
                  <c:v>886120</c:v>
                </c:pt>
                <c:pt idx="118">
                  <c:v>733691</c:v>
                </c:pt>
                <c:pt idx="119">
                  <c:v>955226</c:v>
                </c:pt>
                <c:pt idx="120">
                  <c:v>1424988</c:v>
                </c:pt>
                <c:pt idx="121">
                  <c:v>1000847</c:v>
                </c:pt>
                <c:pt idx="122">
                  <c:v>1185096</c:v>
                </c:pt>
                <c:pt idx="123">
                  <c:v>707317</c:v>
                </c:pt>
                <c:pt idx="124">
                  <c:v>1635302</c:v>
                </c:pt>
                <c:pt idx="125">
                  <c:v>554147</c:v>
                </c:pt>
                <c:pt idx="126">
                  <c:v>493913</c:v>
                </c:pt>
                <c:pt idx="127">
                  <c:v>693148</c:v>
                </c:pt>
                <c:pt idx="128">
                  <c:v>1049664</c:v>
                </c:pt>
                <c:pt idx="129">
                  <c:v>1029422</c:v>
                </c:pt>
                <c:pt idx="130">
                  <c:v>875895</c:v>
                </c:pt>
                <c:pt idx="131">
                  <c:v>1989093</c:v>
                </c:pt>
                <c:pt idx="132">
                  <c:v>1077569</c:v>
                </c:pt>
                <c:pt idx="133">
                  <c:v>1146822</c:v>
                </c:pt>
                <c:pt idx="134">
                  <c:v>539074</c:v>
                </c:pt>
                <c:pt idx="135">
                  <c:v>967642</c:v>
                </c:pt>
                <c:pt idx="136">
                  <c:v>799391</c:v>
                </c:pt>
                <c:pt idx="137">
                  <c:v>807893</c:v>
                </c:pt>
                <c:pt idx="138">
                  <c:v>670752</c:v>
                </c:pt>
                <c:pt idx="139">
                  <c:v>626175</c:v>
                </c:pt>
                <c:pt idx="140">
                  <c:v>1207668</c:v>
                </c:pt>
                <c:pt idx="141">
                  <c:v>941332</c:v>
                </c:pt>
                <c:pt idx="142">
                  <c:v>445764</c:v>
                </c:pt>
                <c:pt idx="143">
                  <c:v>1043573</c:v>
                </c:pt>
                <c:pt idx="144">
                  <c:v>743368</c:v>
                </c:pt>
                <c:pt idx="145">
                  <c:v>797853</c:v>
                </c:pt>
                <c:pt idx="146">
                  <c:v>1437936</c:v>
                </c:pt>
                <c:pt idx="147">
                  <c:v>915909</c:v>
                </c:pt>
                <c:pt idx="148">
                  <c:v>616314</c:v>
                </c:pt>
                <c:pt idx="149">
                  <c:v>639944</c:v>
                </c:pt>
                <c:pt idx="150">
                  <c:v>673282</c:v>
                </c:pt>
                <c:pt idx="151">
                  <c:v>825298</c:v>
                </c:pt>
                <c:pt idx="152">
                  <c:v>948940</c:v>
                </c:pt>
                <c:pt idx="153">
                  <c:v>594507</c:v>
                </c:pt>
                <c:pt idx="154">
                  <c:v>1122410</c:v>
                </c:pt>
                <c:pt idx="155">
                  <c:v>1103894</c:v>
                </c:pt>
                <c:pt idx="156">
                  <c:v>818586</c:v>
                </c:pt>
                <c:pt idx="157">
                  <c:v>1103673</c:v>
                </c:pt>
                <c:pt idx="158">
                  <c:v>1201416</c:v>
                </c:pt>
                <c:pt idx="159">
                  <c:v>1136497</c:v>
                </c:pt>
                <c:pt idx="160">
                  <c:v>919413</c:v>
                </c:pt>
                <c:pt idx="161">
                  <c:v>809746</c:v>
                </c:pt>
                <c:pt idx="162">
                  <c:v>659049</c:v>
                </c:pt>
                <c:pt idx="163">
                  <c:v>970145</c:v>
                </c:pt>
                <c:pt idx="164">
                  <c:v>597074</c:v>
                </c:pt>
                <c:pt idx="165">
                  <c:v>866838</c:v>
                </c:pt>
                <c:pt idx="166">
                  <c:v>623217</c:v>
                </c:pt>
                <c:pt idx="167">
                  <c:v>741145</c:v>
                </c:pt>
                <c:pt idx="168">
                  <c:v>698822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C0-4AF6-9EB0-D208F95D82D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Médio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Planilha1!$A$2:$A$170</c:f>
              <c:numCache>
                <c:formatCode>General</c:formatCode>
                <c:ptCount val="169"/>
              </c:numCache>
            </c:numRef>
          </c:cat>
          <c:val>
            <c:numRef>
              <c:f>Planilha1!$C$2:$C$170</c:f>
              <c:numCache>
                <c:formatCode>"R$"\ #,##0.00</c:formatCode>
                <c:ptCount val="169"/>
                <c:pt idx="0">
                  <c:v>165453</c:v>
                </c:pt>
                <c:pt idx="1">
                  <c:v>91928</c:v>
                </c:pt>
                <c:pt idx="2">
                  <c:v>195413</c:v>
                </c:pt>
                <c:pt idx="3">
                  <c:v>405783</c:v>
                </c:pt>
                <c:pt idx="4">
                  <c:v>527877</c:v>
                </c:pt>
                <c:pt idx="5">
                  <c:v>451454</c:v>
                </c:pt>
                <c:pt idx="6">
                  <c:v>522102</c:v>
                </c:pt>
                <c:pt idx="7">
                  <c:v>630512</c:v>
                </c:pt>
                <c:pt idx="8">
                  <c:v>506835</c:v>
                </c:pt>
                <c:pt idx="9">
                  <c:v>366060</c:v>
                </c:pt>
                <c:pt idx="10">
                  <c:v>442570</c:v>
                </c:pt>
                <c:pt idx="11">
                  <c:v>291179</c:v>
                </c:pt>
                <c:pt idx="12">
                  <c:v>179644</c:v>
                </c:pt>
                <c:pt idx="13">
                  <c:v>129070</c:v>
                </c:pt>
                <c:pt idx="14">
                  <c:v>361350</c:v>
                </c:pt>
                <c:pt idx="15">
                  <c:v>545588</c:v>
                </c:pt>
                <c:pt idx="16">
                  <c:v>306040</c:v>
                </c:pt>
                <c:pt idx="17">
                  <c:v>377521</c:v>
                </c:pt>
                <c:pt idx="18">
                  <c:v>313714</c:v>
                </c:pt>
                <c:pt idx="19">
                  <c:v>580812</c:v>
                </c:pt>
                <c:pt idx="20">
                  <c:v>441337</c:v>
                </c:pt>
                <c:pt idx="21">
                  <c:v>550225</c:v>
                </c:pt>
                <c:pt idx="22">
                  <c:v>373543</c:v>
                </c:pt>
                <c:pt idx="23">
                  <c:v>521993</c:v>
                </c:pt>
                <c:pt idx="24">
                  <c:v>631767</c:v>
                </c:pt>
                <c:pt idx="25">
                  <c:v>314719</c:v>
                </c:pt>
                <c:pt idx="26">
                  <c:v>285669</c:v>
                </c:pt>
                <c:pt idx="27">
                  <c:v>428487</c:v>
                </c:pt>
                <c:pt idx="28">
                  <c:v>516287</c:v>
                </c:pt>
                <c:pt idx="29">
                  <c:v>489392</c:v>
                </c:pt>
                <c:pt idx="30">
                  <c:v>493886</c:v>
                </c:pt>
                <c:pt idx="31">
                  <c:v>738376</c:v>
                </c:pt>
                <c:pt idx="32">
                  <c:v>1263338</c:v>
                </c:pt>
                <c:pt idx="33">
                  <c:v>68682</c:v>
                </c:pt>
                <c:pt idx="34">
                  <c:v>448021</c:v>
                </c:pt>
                <c:pt idx="35">
                  <c:v>442250</c:v>
                </c:pt>
                <c:pt idx="36">
                  <c:v>226587</c:v>
                </c:pt>
                <c:pt idx="37">
                  <c:v>381009</c:v>
                </c:pt>
                <c:pt idx="38">
                  <c:v>566675</c:v>
                </c:pt>
                <c:pt idx="39">
                  <c:v>558392</c:v>
                </c:pt>
                <c:pt idx="40">
                  <c:v>520357</c:v>
                </c:pt>
                <c:pt idx="41">
                  <c:v>523875</c:v>
                </c:pt>
                <c:pt idx="42">
                  <c:v>262347</c:v>
                </c:pt>
                <c:pt idx="43">
                  <c:v>527724</c:v>
                </c:pt>
                <c:pt idx="44">
                  <c:v>391180</c:v>
                </c:pt>
                <c:pt idx="45">
                  <c:v>351793</c:v>
                </c:pt>
                <c:pt idx="46">
                  <c:v>428723</c:v>
                </c:pt>
                <c:pt idx="47">
                  <c:v>324665</c:v>
                </c:pt>
                <c:pt idx="48">
                  <c:v>871229</c:v>
                </c:pt>
                <c:pt idx="49">
                  <c:v>486445</c:v>
                </c:pt>
                <c:pt idx="50">
                  <c:v>148762</c:v>
                </c:pt>
                <c:pt idx="51">
                  <c:v>493579</c:v>
                </c:pt>
                <c:pt idx="52">
                  <c:v>452840</c:v>
                </c:pt>
                <c:pt idx="53">
                  <c:v>490707</c:v>
                </c:pt>
                <c:pt idx="54">
                  <c:v>371798</c:v>
                </c:pt>
                <c:pt idx="55">
                  <c:v>558972</c:v>
                </c:pt>
                <c:pt idx="56">
                  <c:v>391801</c:v>
                </c:pt>
                <c:pt idx="57">
                  <c:v>583129</c:v>
                </c:pt>
                <c:pt idx="58">
                  <c:v>251087</c:v>
                </c:pt>
                <c:pt idx="59">
                  <c:v>306129</c:v>
                </c:pt>
                <c:pt idx="60">
                  <c:v>506913</c:v>
                </c:pt>
                <c:pt idx="61">
                  <c:v>948502</c:v>
                </c:pt>
                <c:pt idx="62">
                  <c:v>760861</c:v>
                </c:pt>
                <c:pt idx="63">
                  <c:v>179568</c:v>
                </c:pt>
                <c:pt idx="64">
                  <c:v>416445</c:v>
                </c:pt>
                <c:pt idx="65">
                  <c:v>400206</c:v>
                </c:pt>
                <c:pt idx="66">
                  <c:v>322282</c:v>
                </c:pt>
                <c:pt idx="67">
                  <c:v>452461</c:v>
                </c:pt>
                <c:pt idx="68">
                  <c:v>435166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0-4AF6-9EB0-D208F95D82D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Baixo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Planilha1!$A$2:$A$170</c:f>
              <c:numCache>
                <c:formatCode>General</c:formatCode>
                <c:ptCount val="169"/>
              </c:numCache>
            </c:numRef>
          </c:cat>
          <c:val>
            <c:numRef>
              <c:f>Planilha1!$D$2:$D$170</c:f>
              <c:numCache>
                <c:formatCode>"R$"\ #,##0.00</c:formatCode>
                <c:ptCount val="169"/>
                <c:pt idx="0">
                  <c:v>50691</c:v>
                </c:pt>
                <c:pt idx="1">
                  <c:v>47702</c:v>
                </c:pt>
                <c:pt idx="2">
                  <c:v>25309</c:v>
                </c:pt>
                <c:pt idx="3">
                  <c:v>27923</c:v>
                </c:pt>
                <c:pt idx="4">
                  <c:v>125635</c:v>
                </c:pt>
                <c:pt idx="5">
                  <c:v>73820</c:v>
                </c:pt>
                <c:pt idx="6">
                  <c:v>506110</c:v>
                </c:pt>
                <c:pt idx="7">
                  <c:v>147307</c:v>
                </c:pt>
                <c:pt idx="8">
                  <c:v>431994</c:v>
                </c:pt>
                <c:pt idx="9">
                  <c:v>283062</c:v>
                </c:pt>
                <c:pt idx="10">
                  <c:v>183092</c:v>
                </c:pt>
                <c:pt idx="11">
                  <c:v>112501</c:v>
                </c:pt>
                <c:pt idx="12">
                  <c:v>218243</c:v>
                </c:pt>
                <c:pt idx="13">
                  <c:v>278837</c:v>
                </c:pt>
                <c:pt idx="14">
                  <c:v>316190</c:v>
                </c:pt>
                <c:pt idx="15">
                  <c:v>127095</c:v>
                </c:pt>
                <c:pt idx="16">
                  <c:v>294150</c:v>
                </c:pt>
                <c:pt idx="17">
                  <c:v>99399</c:v>
                </c:pt>
                <c:pt idx="18">
                  <c:v>174796</c:v>
                </c:pt>
                <c:pt idx="19">
                  <c:v>86848</c:v>
                </c:pt>
                <c:pt idx="20">
                  <c:v>339967</c:v>
                </c:pt>
                <c:pt idx="21">
                  <c:v>232782</c:v>
                </c:pt>
                <c:pt idx="22">
                  <c:v>0</c:v>
                </c:pt>
                <c:pt idx="23">
                  <c:v>321702</c:v>
                </c:pt>
                <c:pt idx="24">
                  <c:v>195351</c:v>
                </c:pt>
                <c:pt idx="25">
                  <c:v>279176</c:v>
                </c:pt>
                <c:pt idx="26">
                  <c:v>464631</c:v>
                </c:pt>
                <c:pt idx="27">
                  <c:v>153111</c:v>
                </c:pt>
                <c:pt idx="28">
                  <c:v>39892</c:v>
                </c:pt>
                <c:pt idx="29">
                  <c:v>0</c:v>
                </c:pt>
                <c:pt idx="30">
                  <c:v>315409</c:v>
                </c:pt>
                <c:pt idx="31">
                  <c:v>0</c:v>
                </c:pt>
                <c:pt idx="32">
                  <c:v>79985</c:v>
                </c:pt>
                <c:pt idx="33">
                  <c:v>207669</c:v>
                </c:pt>
                <c:pt idx="34">
                  <c:v>268769</c:v>
                </c:pt>
                <c:pt idx="35">
                  <c:v>292145</c:v>
                </c:pt>
                <c:pt idx="36">
                  <c:v>311314</c:v>
                </c:pt>
                <c:pt idx="37">
                  <c:v>220684</c:v>
                </c:pt>
                <c:pt idx="38">
                  <c:v>427893</c:v>
                </c:pt>
                <c:pt idx="39">
                  <c:v>171872</c:v>
                </c:pt>
                <c:pt idx="40">
                  <c:v>108862</c:v>
                </c:pt>
                <c:pt idx="41">
                  <c:v>124525</c:v>
                </c:pt>
                <c:pt idx="42">
                  <c:v>180174</c:v>
                </c:pt>
                <c:pt idx="43">
                  <c:v>46150</c:v>
                </c:pt>
                <c:pt idx="44">
                  <c:v>307656</c:v>
                </c:pt>
                <c:pt idx="45">
                  <c:v>191713</c:v>
                </c:pt>
                <c:pt idx="46">
                  <c:v>209670</c:v>
                </c:pt>
                <c:pt idx="47">
                  <c:v>327347</c:v>
                </c:pt>
                <c:pt idx="48">
                  <c:v>240369</c:v>
                </c:pt>
                <c:pt idx="49">
                  <c:v>178591</c:v>
                </c:pt>
                <c:pt idx="50">
                  <c:v>153009</c:v>
                </c:pt>
                <c:pt idx="51">
                  <c:v>198725</c:v>
                </c:pt>
                <c:pt idx="52">
                  <c:v>157578</c:v>
                </c:pt>
                <c:pt idx="53">
                  <c:v>95216</c:v>
                </c:pt>
                <c:pt idx="54">
                  <c:v>173853</c:v>
                </c:pt>
                <c:pt idx="55">
                  <c:v>190424</c:v>
                </c:pt>
                <c:pt idx="56">
                  <c:v>303295</c:v>
                </c:pt>
                <c:pt idx="57">
                  <c:v>254101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C0-4AF6-9EB0-D208F95D8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3140175"/>
        <c:axId val="1793130191"/>
      </c:lineChart>
      <c:catAx>
        <c:axId val="179314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3130191"/>
        <c:crosses val="autoZero"/>
        <c:auto val="1"/>
        <c:lblAlgn val="ctr"/>
        <c:lblOffset val="100"/>
        <c:noMultiLvlLbl val="0"/>
      </c:catAx>
      <c:valAx>
        <c:axId val="179313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314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551971323609169"/>
          <c:y val="0.94015560978111568"/>
          <c:w val="0.22443275987266148"/>
          <c:h val="5.0034974044439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DAD411-51A3-44EC-A607-AABB9E0BDAA8}" type="datetime1">
              <a:rPr lang="pt-BR" smtClean="0"/>
              <a:t>20/07/2022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65547-F970-4280-B697-690EC9C34826}" type="datetime1">
              <a:rPr lang="pt-BR" smtClean="0"/>
              <a:pPr/>
              <a:t>20/07/2022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17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7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79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8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02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4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29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pt-BR" noProof="0" dirty="0"/>
              <a:t>URL do site vem aqui</a:t>
            </a:r>
          </a:p>
        </p:txBody>
      </p:sp>
      <p:pic>
        <p:nvPicPr>
          <p:cNvPr id="17" name="Gráfico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áfico 17" descr="Red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do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áfico 19" descr="Rede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22" name="Espaço Reservado para Tex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 dirty="0"/>
              <a:t>URL do site vem aqui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a Livre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0" name="Forma Liv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noProof="0" dirty="0"/>
              </a:p>
            </p:txBody>
          </p:sp>
        </p:grpSp>
      </p:grp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a Livre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a Livre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a Livre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conteúd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9" name="Títu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a livre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Título vem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a Livre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Texto fictício vem aqui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a Livre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Imagem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accent2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Tópico 01 vem aqui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Tópico 02 vem aqui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Espaço Reservado para Imagem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a Livre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" name="Forma liv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a Livre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7" name="Forma liv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8" name="Forma Liv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pt-BR" noProof="0" dirty="0"/>
              <a:t>Executivo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3B5D4D7-8A2B-47AF-98EF-704B6B792E96}" type="datetime1">
              <a:rPr lang="pt-BR" noProof="0" smtClean="0"/>
              <a:t>20/07/2022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1486" y="2129745"/>
            <a:ext cx="6110513" cy="2090808"/>
          </a:xfrm>
        </p:spPr>
        <p:txBody>
          <a:bodyPr rtlCol="0"/>
          <a:lstStyle/>
          <a:p>
            <a:pPr rtl="0"/>
            <a:r>
              <a:rPr lang="pt-BR" sz="4400" dirty="0"/>
              <a:t>Implementação de lojas em são Paulo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Predição de locais e faturamento</a:t>
            </a:r>
          </a:p>
        </p:txBody>
      </p:sp>
      <p:pic>
        <p:nvPicPr>
          <p:cNvPr id="10" name="Espaço Reservado para Imagem 9" descr="Paisagem urbana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CD9B0A-E629-2EF1-C202-9EC10BC02689}"/>
              </a:ext>
            </a:extLst>
          </p:cNvPr>
          <p:cNvSpPr/>
          <p:nvPr/>
        </p:nvSpPr>
        <p:spPr>
          <a:xfrm>
            <a:off x="6299200" y="1088571"/>
            <a:ext cx="2046514" cy="10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37DEB4-DB3A-293B-B270-EB63E535C21E}"/>
              </a:ext>
            </a:extLst>
          </p:cNvPr>
          <p:cNvSpPr/>
          <p:nvPr/>
        </p:nvSpPr>
        <p:spPr>
          <a:xfrm>
            <a:off x="0" y="1451429"/>
            <a:ext cx="6168571" cy="1640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9D9BB37-1A14-C192-3B5C-C4244C6BBFD2}"/>
              </a:ext>
            </a:extLst>
          </p:cNvPr>
          <p:cNvSpPr/>
          <p:nvPr/>
        </p:nvSpPr>
        <p:spPr>
          <a:xfrm>
            <a:off x="6081486" y="4688114"/>
            <a:ext cx="6110514" cy="2169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F7E0F1A-B1C6-6E97-D8CD-A1A7A7305BB0}"/>
              </a:ext>
            </a:extLst>
          </p:cNvPr>
          <p:cNvSpPr/>
          <p:nvPr/>
        </p:nvSpPr>
        <p:spPr>
          <a:xfrm>
            <a:off x="362857" y="6183086"/>
            <a:ext cx="1335314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Código QR&#10;&#10;Descrição gerada automaticamente">
            <a:extLst>
              <a:ext uri="{FF2B5EF4-FFF2-40B4-BE49-F238E27FC236}">
                <a16:creationId xmlns:a16="http://schemas.microsoft.com/office/drawing/2014/main" id="{CA8BECA0-1120-5758-1DC8-87AEF6D1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9" y="0"/>
            <a:ext cx="11387571" cy="68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37DEB4-DB3A-293B-B270-EB63E535C21E}"/>
              </a:ext>
            </a:extLst>
          </p:cNvPr>
          <p:cNvSpPr/>
          <p:nvPr/>
        </p:nvSpPr>
        <p:spPr>
          <a:xfrm>
            <a:off x="0" y="1451429"/>
            <a:ext cx="6168571" cy="1640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9D9BB37-1A14-C192-3B5C-C4244C6BBFD2}"/>
              </a:ext>
            </a:extLst>
          </p:cNvPr>
          <p:cNvSpPr/>
          <p:nvPr/>
        </p:nvSpPr>
        <p:spPr>
          <a:xfrm>
            <a:off x="6081486" y="4688114"/>
            <a:ext cx="6110514" cy="2169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F7E0F1A-B1C6-6E97-D8CD-A1A7A7305BB0}"/>
              </a:ext>
            </a:extLst>
          </p:cNvPr>
          <p:cNvSpPr/>
          <p:nvPr/>
        </p:nvSpPr>
        <p:spPr>
          <a:xfrm>
            <a:off x="362857" y="6183086"/>
            <a:ext cx="1335314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775F40BC-2AED-BE4D-5F28-71301A42E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045170"/>
              </p:ext>
            </p:extLst>
          </p:nvPr>
        </p:nvGraphicFramePr>
        <p:xfrm>
          <a:off x="1509484" y="356809"/>
          <a:ext cx="9492344" cy="598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64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37DEB4-DB3A-293B-B270-EB63E535C21E}"/>
              </a:ext>
            </a:extLst>
          </p:cNvPr>
          <p:cNvSpPr/>
          <p:nvPr/>
        </p:nvSpPr>
        <p:spPr>
          <a:xfrm>
            <a:off x="0" y="1451429"/>
            <a:ext cx="6168571" cy="1640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9D9BB37-1A14-C192-3B5C-C4244C6BBFD2}"/>
              </a:ext>
            </a:extLst>
          </p:cNvPr>
          <p:cNvSpPr/>
          <p:nvPr/>
        </p:nvSpPr>
        <p:spPr>
          <a:xfrm>
            <a:off x="6081486" y="4688114"/>
            <a:ext cx="6110514" cy="2169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F7E0F1A-B1C6-6E97-D8CD-A1A7A7305BB0}"/>
              </a:ext>
            </a:extLst>
          </p:cNvPr>
          <p:cNvSpPr/>
          <p:nvPr/>
        </p:nvSpPr>
        <p:spPr>
          <a:xfrm>
            <a:off x="362857" y="6183086"/>
            <a:ext cx="1335314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AEEC6FD-2A65-C463-9965-6182C1CF0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281010"/>
              </p:ext>
            </p:extLst>
          </p:nvPr>
        </p:nvGraphicFramePr>
        <p:xfrm>
          <a:off x="508000" y="174171"/>
          <a:ext cx="11219543" cy="647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65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0B5E5D-1E31-DBEC-97E4-0DAB5462D116}"/>
              </a:ext>
            </a:extLst>
          </p:cNvPr>
          <p:cNvSpPr/>
          <p:nvPr/>
        </p:nvSpPr>
        <p:spPr>
          <a:xfrm>
            <a:off x="10486572" y="6204857"/>
            <a:ext cx="1465943" cy="5370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9537AB-5FAC-E6BC-A435-38A2690247C1}"/>
              </a:ext>
            </a:extLst>
          </p:cNvPr>
          <p:cNvSpPr/>
          <p:nvPr/>
        </p:nvSpPr>
        <p:spPr>
          <a:xfrm>
            <a:off x="304800" y="6197600"/>
            <a:ext cx="1465943" cy="5370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124754" y="0"/>
            <a:ext cx="11150600" cy="920336"/>
          </a:xfrm>
        </p:spPr>
        <p:txBody>
          <a:bodyPr rtlCol="0"/>
          <a:lstStyle/>
          <a:p>
            <a:pPr rtl="0"/>
            <a:r>
              <a:rPr lang="pt-BR" dirty="0"/>
              <a:t>Conclusão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73096"/>
              </p:ext>
            </p:extLst>
          </p:nvPr>
        </p:nvGraphicFramePr>
        <p:xfrm>
          <a:off x="206616" y="353576"/>
          <a:ext cx="6419034" cy="627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982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369348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1784704">
                  <a:extLst>
                    <a:ext uri="{9D8B030D-6E8A-4147-A177-3AD203B41FA5}">
                      <a16:colId xmlns:a16="http://schemas.microsoft.com/office/drawing/2014/main" val="417297352"/>
                    </a:ext>
                  </a:extLst>
                </a:gridCol>
              </a:tblGrid>
              <a:tr h="732467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Bairros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Faturamento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Potencial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Vila Matilde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R$ 1.164.796,00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Vila Terezinha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R$ 499.147,00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Alto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Vila Zatt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R$ 1.385.515,00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Alto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Chácara Itaim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R$ 1.536.597,00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Alto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Cidade Vargas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R$ 1.073.043,00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Alto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Água Funda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R$ 554.147,00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Alto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Ipiranga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R$ 639.944,00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R$ 452.461,00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Médio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7831439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Santa Efigênia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R$ 435.166,00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Médio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994449"/>
                  </a:ext>
                </a:extLst>
              </a:tr>
              <a:tr h="470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Capivari - Monos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R$ 50.691,00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Baixo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5846120"/>
                  </a:ext>
                </a:extLst>
              </a:tr>
              <a:tr h="470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Cohab Jova Rural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R$ 174.796,00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Baixo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011343"/>
                  </a:ext>
                </a:extLst>
              </a:tr>
              <a:tr h="470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Canindé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R$ 95.216,00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Baixo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8682932"/>
                  </a:ext>
                </a:extLst>
              </a:tr>
            </a:tbl>
          </a:graphicData>
        </a:graphic>
      </p:graphicFrame>
      <p:sp>
        <p:nvSpPr>
          <p:cNvPr id="9" name="Espaço Reservado para Conteúdo 24">
            <a:extLst>
              <a:ext uri="{FF2B5EF4-FFF2-40B4-BE49-F238E27FC236}">
                <a16:creationId xmlns:a16="http://schemas.microsoft.com/office/drawing/2014/main" id="{A5D95059-801E-CAC6-E6AE-E46F011CC346}"/>
              </a:ext>
            </a:extLst>
          </p:cNvPr>
          <p:cNvSpPr txBox="1">
            <a:spLocks/>
          </p:cNvSpPr>
          <p:nvPr/>
        </p:nvSpPr>
        <p:spPr>
          <a:xfrm>
            <a:off x="6910226" y="1132336"/>
            <a:ext cx="4632201" cy="45058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pt-BR" dirty="0"/>
              <a:t>Após feita a análise dos dados fornecidos, a tabela apresenta a predição final da implementação das novas lojas nos bairros da cidade de São, com possíveis faturamentos e a indicação do potencial de cada um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9" descr="Paisagem urbana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Mailinemoraes@gmail.com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Obrigada!!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DDEB82-4213-4DC9-03C4-72BC91D7537E}"/>
              </a:ext>
            </a:extLst>
          </p:cNvPr>
          <p:cNvSpPr/>
          <p:nvPr/>
        </p:nvSpPr>
        <p:spPr>
          <a:xfrm>
            <a:off x="6175948" y="4841823"/>
            <a:ext cx="944381" cy="64457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C5E5672-9081-D36E-486B-CD0FBB21AC25}"/>
              </a:ext>
            </a:extLst>
          </p:cNvPr>
          <p:cNvSpPr/>
          <p:nvPr/>
        </p:nvSpPr>
        <p:spPr>
          <a:xfrm>
            <a:off x="348343" y="6125029"/>
            <a:ext cx="1335314" cy="7329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13154"/>
            <a:ext cx="3175461" cy="4923517"/>
          </a:xfrm>
        </p:spPr>
        <p:txBody>
          <a:bodyPr rtlCol="0"/>
          <a:lstStyle/>
          <a:p>
            <a:pPr algn="just"/>
            <a:r>
              <a:rPr lang="pt-BR" dirty="0"/>
              <a:t>Essa foi a tabela fornecida para serem feitas predições de onde implementar  as lojas na cidade de São Paulo.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Possui 456 linhas e 24 colunas, com dados sobre os bairros do Rio de Janeiro que possuem lojas e os bairros de São Paulo, cuja predição será feita.</a:t>
            </a:r>
          </a:p>
          <a:p>
            <a:pPr marL="0" indent="0" algn="just">
              <a:buNone/>
            </a:pPr>
            <a:endParaRPr lang="pt-BR" sz="18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2" y="267367"/>
            <a:ext cx="7974919" cy="1325563"/>
          </a:xfrm>
        </p:spPr>
        <p:txBody>
          <a:bodyPr rtlCol="0"/>
          <a:lstStyle/>
          <a:p>
            <a:pPr rtl="0"/>
            <a:r>
              <a:rPr lang="pt-BR" dirty="0"/>
              <a:t>Estudo da Tabela de Dados</a:t>
            </a:r>
            <a:br>
              <a:rPr lang="pt-BR" dirty="0"/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01AB201-9FDD-396F-B45A-E4955009C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190" t="24750" r="26776" b="9186"/>
          <a:stretch/>
        </p:blipFill>
        <p:spPr>
          <a:xfrm>
            <a:off x="3178629" y="972455"/>
            <a:ext cx="8951512" cy="57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CBEFDC1-2AA6-FEC8-4343-123AB2082759}"/>
              </a:ext>
            </a:extLst>
          </p:cNvPr>
          <p:cNvSpPr/>
          <p:nvPr/>
        </p:nvSpPr>
        <p:spPr>
          <a:xfrm>
            <a:off x="188686" y="6284685"/>
            <a:ext cx="1669143" cy="4426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78" y="240515"/>
            <a:ext cx="7012622" cy="1325563"/>
          </a:xfrm>
        </p:spPr>
        <p:txBody>
          <a:bodyPr rtlCol="0"/>
          <a:lstStyle/>
          <a:p>
            <a:pPr rtl="0"/>
            <a:r>
              <a:rPr lang="pt-BR" dirty="0"/>
              <a:t>Tabela que será trabalhada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91B32C0-5E61-447F-9557-57AF415D6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520" y="1207315"/>
                <a:ext cx="4625223" cy="5120914"/>
              </a:xfrm>
            </p:spPr>
            <p:txBody>
              <a:bodyPr rtlCol="0"/>
              <a:lstStyle/>
              <a:p>
                <a:pPr algn="just"/>
                <a:r>
                  <a:rPr lang="pt-BR" sz="2000" dirty="0"/>
                  <a:t>Seguindo as diretrizes da case, o público alvo são pessoas da faixa etária de 25 a 50 anos. A tabela ao lado está reduzida e renomeada para uma melhor a execução dos algoritmos.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é a população total do bairro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/>
                  <a:t> é a população de 25 a 34 anos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000" dirty="0"/>
                  <a:t> é a população de 35 a 50 anos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000" dirty="0"/>
                  <a:t> domicílios classe A1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sz="2000" dirty="0"/>
                  <a:t> domicílios classe A2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pt-BR" sz="2000" dirty="0"/>
                  <a:t> domicílios classe B1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pt-BR" sz="2000" dirty="0"/>
                  <a:t> domicílios classe B2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pt-BR" sz="2000" dirty="0"/>
                  <a:t> renda média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000" dirty="0"/>
                  <a:t> faturamento</a:t>
                </a:r>
              </a:p>
              <a:p>
                <a:endParaRPr lang="pt-BR" sz="1800" dirty="0"/>
              </a:p>
              <a:p>
                <a:pPr marL="0" indent="0" rtl="0">
                  <a:buNone/>
                </a:pPr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91B32C0-5E61-447F-9557-57AF415D6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520" y="1207315"/>
                <a:ext cx="4625223" cy="5120914"/>
              </a:xfrm>
              <a:blipFill>
                <a:blip r:embed="rId3"/>
                <a:stretch>
                  <a:fillRect l="-3166" t="-2143" r="-3430" b="-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B0111CC-6E1A-057D-0BC9-A250CED85B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67" t="31769" r="38875" b="26549"/>
          <a:stretch/>
        </p:blipFill>
        <p:spPr>
          <a:xfrm>
            <a:off x="5008909" y="972457"/>
            <a:ext cx="7183091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44E6ACF-7975-5085-64D6-F6BB92138843}"/>
              </a:ext>
            </a:extLst>
          </p:cNvPr>
          <p:cNvSpPr/>
          <p:nvPr/>
        </p:nvSpPr>
        <p:spPr>
          <a:xfrm>
            <a:off x="333829" y="6226629"/>
            <a:ext cx="1393371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21FB9-A059-6D85-61AC-25880516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32" y="969280"/>
            <a:ext cx="7284240" cy="4633233"/>
          </a:xfrm>
        </p:spPr>
        <p:txBody>
          <a:bodyPr/>
          <a:lstStyle/>
          <a:p>
            <a:pPr algn="just"/>
            <a:r>
              <a:rPr lang="pt-BR" sz="2800" dirty="0"/>
              <a:t>A seguir apresenta-se duas tabelas, uma com as informações do Rio de Janeiro, que será usada para treino e teste dos algoritmos e outra, com informações de São Paulo, que será usada para as predições.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A redução da tabela foi feita baseada nas orientações da case e no público alvo.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Não foi utilizada a faixa de 50 a 59, pois ultrapassa além do público alvo e não era possível separar apenas as pessoas com 50 anos.</a:t>
            </a:r>
          </a:p>
        </p:txBody>
      </p:sp>
    </p:spTree>
    <p:extLst>
      <p:ext uri="{BB962C8B-B14F-4D97-AF65-F5344CB8AC3E}">
        <p14:creationId xmlns:p14="http://schemas.microsoft.com/office/powerpoint/2010/main" val="304045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0"/>
            <a:ext cx="4622119" cy="920336"/>
          </a:xfrm>
        </p:spPr>
        <p:txBody>
          <a:bodyPr rtlCol="0"/>
          <a:lstStyle/>
          <a:p>
            <a:pPr rtl="0"/>
            <a:r>
              <a:rPr lang="pt-BR" dirty="0"/>
              <a:t>Tabela Treino e teste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A2E5BA-4493-9969-C247-C59DA5AD9FD5}"/>
              </a:ext>
            </a:extLst>
          </p:cNvPr>
          <p:cNvSpPr txBox="1"/>
          <p:nvPr/>
        </p:nvSpPr>
        <p:spPr>
          <a:xfrm>
            <a:off x="6872514" y="389784"/>
            <a:ext cx="6168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32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Tabela de predição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046A40B-EEC1-33B7-AA42-D1F17B160854}"/>
              </a:ext>
            </a:extLst>
          </p:cNvPr>
          <p:cNvSpPr/>
          <p:nvPr/>
        </p:nvSpPr>
        <p:spPr>
          <a:xfrm>
            <a:off x="314793" y="6071016"/>
            <a:ext cx="1379096" cy="786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B22849E-BBF3-374C-567A-1806C879C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86" t="40419" r="41071" b="12786"/>
          <a:stretch/>
        </p:blipFill>
        <p:spPr>
          <a:xfrm>
            <a:off x="0" y="1335314"/>
            <a:ext cx="5791200" cy="5007429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127D81E6-4F41-2BB5-6813-754C5863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6" t="26867" r="43928" b="30573"/>
          <a:stretch/>
        </p:blipFill>
        <p:spPr>
          <a:xfrm>
            <a:off x="6328229" y="1465944"/>
            <a:ext cx="5863771" cy="460102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F3271C1-8FFC-99EC-F042-3973B2D2F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29" t="66251" r="70238" b="30149"/>
          <a:stretch/>
        </p:blipFill>
        <p:spPr>
          <a:xfrm>
            <a:off x="6357256" y="5950857"/>
            <a:ext cx="1915887" cy="406400"/>
          </a:xfrm>
          <a:prstGeom prst="rect">
            <a:avLst/>
          </a:pr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568A0139-1D00-3EE0-71D6-305C9C99E600}"/>
              </a:ext>
            </a:extLst>
          </p:cNvPr>
          <p:cNvSpPr/>
          <p:nvPr/>
        </p:nvSpPr>
        <p:spPr>
          <a:xfrm>
            <a:off x="11263086" y="6284686"/>
            <a:ext cx="493485" cy="4281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Regressão linear múltipla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F7E0F1A-B1C6-6E97-D8CD-A1A7A7305BB0}"/>
              </a:ext>
            </a:extLst>
          </p:cNvPr>
          <p:cNvSpPr/>
          <p:nvPr/>
        </p:nvSpPr>
        <p:spPr>
          <a:xfrm>
            <a:off x="362857" y="6183086"/>
            <a:ext cx="1335314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A2E1979-EF18-E150-9AC6-CE27053F3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2857" t="21785" r="49557" b="67112"/>
          <a:stretch/>
        </p:blipFill>
        <p:spPr>
          <a:xfrm>
            <a:off x="945613" y="1625600"/>
            <a:ext cx="5193928" cy="2510972"/>
          </a:xfrm>
          <a:prstGeom prst="rect">
            <a:avLst/>
          </a:prstGeom>
          <a:effectLst>
            <a:innerShdw blurRad="419100">
              <a:prstClr val="black"/>
            </a:innerShdw>
          </a:effectLst>
        </p:spPr>
      </p:pic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D069278E-39F0-9C09-ED7B-2F07F9B9F827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84684" y="907958"/>
            <a:ext cx="5718631" cy="363501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 regressão múltipla fornece um relatório com informações importantes, aqui ao lado tem-se o R-</a:t>
            </a:r>
            <a:r>
              <a:rPr lang="pt-BR" sz="2000" i="1" dirty="0" err="1"/>
              <a:t>Squared</a:t>
            </a:r>
            <a:r>
              <a:rPr lang="pt-BR" sz="2000" dirty="0"/>
              <a:t> ou R², que é o coeficiente de determinação da eficiência do modelo. Nesse caso, o modelo está funcionando com 70% de eficiência.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Tem-se também o F-</a:t>
            </a:r>
            <a:r>
              <a:rPr lang="pt-BR" sz="2000" i="1" dirty="0" err="1"/>
              <a:t>Statistic</a:t>
            </a:r>
            <a:r>
              <a:rPr lang="pt-BR" sz="2000" dirty="0"/>
              <a:t>, que determina o quanto os dados estão dispersos, quanto maior o valor de F, mais dispersos os dados estão. Nesse caso o valor fornecido de 44.41 é um valor baixo, o que nos mostra a concentração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45768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39D9BB37-1A14-C192-3B5C-C4244C6BBFD2}"/>
              </a:ext>
            </a:extLst>
          </p:cNvPr>
          <p:cNvSpPr/>
          <p:nvPr/>
        </p:nvSpPr>
        <p:spPr>
          <a:xfrm>
            <a:off x="6081486" y="4688114"/>
            <a:ext cx="6110514" cy="2169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Regressão linear múltipla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F7E0F1A-B1C6-6E97-D8CD-A1A7A7305BB0}"/>
              </a:ext>
            </a:extLst>
          </p:cNvPr>
          <p:cNvSpPr/>
          <p:nvPr/>
        </p:nvSpPr>
        <p:spPr>
          <a:xfrm>
            <a:off x="362857" y="6183086"/>
            <a:ext cx="1335314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D069278E-39F0-9C09-ED7B-2F07F9B9F827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633555" y="1735273"/>
            <a:ext cx="5369757" cy="4505870"/>
          </a:xfrm>
        </p:spPr>
        <p:txBody>
          <a:bodyPr/>
          <a:lstStyle/>
          <a:p>
            <a:pPr algn="just"/>
            <a:r>
              <a:rPr lang="pt-BR" sz="2400" dirty="0"/>
              <a:t>Continuando o relatório da regressão, na tabela ao lado é possível encontrar: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/>
              <a:t>Coef</a:t>
            </a:r>
            <a:r>
              <a:rPr lang="pt-BR" sz="2400" dirty="0"/>
              <a:t>: os coeficientes da regressão múltipla;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i="1" dirty="0" err="1"/>
              <a:t>Std</a:t>
            </a:r>
            <a:r>
              <a:rPr lang="pt-BR" sz="2400" i="1" dirty="0"/>
              <a:t> </a:t>
            </a:r>
            <a:r>
              <a:rPr lang="pt-BR" sz="2400" i="1" dirty="0" err="1"/>
              <a:t>err</a:t>
            </a:r>
            <a:r>
              <a:rPr lang="pt-BR" sz="2400" dirty="0"/>
              <a:t>: os erros padrão (estimativa do desvio padrão do </a:t>
            </a:r>
            <a:r>
              <a:rPr lang="pt-BR" sz="2400" dirty="0" err="1"/>
              <a:t>coeficiciente</a:t>
            </a:r>
            <a:r>
              <a:rPr lang="pt-BR" sz="2400" dirty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T: a significância individual dos parâmetros (testagem de parâmetro);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|P|&gt;|t|: P-valor, estatística que relata os resultados de um teste de hipótese, probabilidade exata de cometer um erro do tipo rejeitar a hipótese nula quando ela é verdadeira;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[0.025 – 0.75]: intervalos de confiança</a:t>
            </a:r>
            <a:r>
              <a:rPr lang="pt-BR" sz="2000" dirty="0"/>
              <a:t>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8721D06-E975-CA4C-1512-492432FFA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5576" t="40602" r="55890" b="27279"/>
          <a:stretch/>
        </p:blipFill>
        <p:spPr>
          <a:xfrm>
            <a:off x="145142" y="1436914"/>
            <a:ext cx="5979887" cy="345440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37DEB4-DB3A-293B-B270-EB63E535C21E}"/>
              </a:ext>
            </a:extLst>
          </p:cNvPr>
          <p:cNvSpPr/>
          <p:nvPr/>
        </p:nvSpPr>
        <p:spPr>
          <a:xfrm>
            <a:off x="0" y="1451429"/>
            <a:ext cx="6168571" cy="1640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9D9BB37-1A14-C192-3B5C-C4244C6BBFD2}"/>
              </a:ext>
            </a:extLst>
          </p:cNvPr>
          <p:cNvSpPr/>
          <p:nvPr/>
        </p:nvSpPr>
        <p:spPr>
          <a:xfrm>
            <a:off x="6081486" y="4688114"/>
            <a:ext cx="6110514" cy="2169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F7E0F1A-B1C6-6E97-D8CD-A1A7A7305BB0}"/>
              </a:ext>
            </a:extLst>
          </p:cNvPr>
          <p:cNvSpPr/>
          <p:nvPr/>
        </p:nvSpPr>
        <p:spPr>
          <a:xfrm>
            <a:off x="362857" y="6183086"/>
            <a:ext cx="1335314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94227695-6496-5F29-9E60-9497D2D73126}"/>
              </a:ext>
            </a:extLst>
          </p:cNvPr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2843887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253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5C1966-4538-D737-F632-F6224C278517}"/>
              </a:ext>
            </a:extLst>
          </p:cNvPr>
          <p:cNvSpPr/>
          <p:nvPr/>
        </p:nvSpPr>
        <p:spPr>
          <a:xfrm>
            <a:off x="0" y="1529592"/>
            <a:ext cx="6610662" cy="2169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9D9BB37-1A14-C192-3B5C-C4244C6BBFD2}"/>
              </a:ext>
            </a:extLst>
          </p:cNvPr>
          <p:cNvSpPr/>
          <p:nvPr/>
        </p:nvSpPr>
        <p:spPr>
          <a:xfrm>
            <a:off x="5511859" y="3953596"/>
            <a:ext cx="6110514" cy="2169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Árvore de Decisão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F7E0F1A-B1C6-6E97-D8CD-A1A7A7305BB0}"/>
              </a:ext>
            </a:extLst>
          </p:cNvPr>
          <p:cNvSpPr/>
          <p:nvPr/>
        </p:nvSpPr>
        <p:spPr>
          <a:xfrm>
            <a:off x="362857" y="6183086"/>
            <a:ext cx="1335314" cy="49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D069278E-39F0-9C09-ED7B-2F07F9B9F827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64455" y="-606524"/>
            <a:ext cx="11107951" cy="450587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árvore de decisão foi usada para testar e treinar o modelo para predizendo o potencial dos bairros e classificando-os em “Baixo, Médio e Alto” potencial. Essa análise dos bairros, para implementação das lojas, foi feita de acordo com o público alvo e gerou a imagem a seguir 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187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9_TF34076243" id="{B19F647D-052F-462D-B13C-2924197F5B65}" vid="{157B9AD0-794D-43A3-8A38-D606FE21B80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esferas azuis</Template>
  <TotalTime>386</TotalTime>
  <Words>645</Words>
  <Application>Microsoft Office PowerPoint</Application>
  <PresentationFormat>Widescreen</PresentationFormat>
  <Paragraphs>98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Tema do Office</vt:lpstr>
      <vt:lpstr>Implementação de lojas em são Paulo</vt:lpstr>
      <vt:lpstr>Estudo da Tabela de Dados </vt:lpstr>
      <vt:lpstr>Tabela que será trabalhada </vt:lpstr>
      <vt:lpstr>Apresentação do PowerPoint</vt:lpstr>
      <vt:lpstr>Tabela Treino e teste</vt:lpstr>
      <vt:lpstr>Regressão linear múltipla</vt:lpstr>
      <vt:lpstr>Regressão linear múltipla</vt:lpstr>
      <vt:lpstr>Apresentação do PowerPoint</vt:lpstr>
      <vt:lpstr>Árvore de Decisão</vt:lpstr>
      <vt:lpstr>Apresentação do PowerPoint</vt:lpstr>
      <vt:lpstr>Apresentação do PowerPoint</vt:lpstr>
      <vt:lpstr>Apresentação do PowerPoint</vt:lpstr>
      <vt:lpstr>Conclusão</vt:lpstr>
      <vt:lpstr>Obrigada!!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novas lojas em são pAulo</dc:title>
  <dc:creator>Rodrigo Ferreira Mendonça</dc:creator>
  <cp:lastModifiedBy>Rodrigo Ferreira Mendonça</cp:lastModifiedBy>
  <cp:revision>5</cp:revision>
  <dcterms:created xsi:type="dcterms:W3CDTF">2022-07-20T03:44:04Z</dcterms:created>
  <dcterms:modified xsi:type="dcterms:W3CDTF">2022-07-20T17:05:29Z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