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48" r:id="rId2"/>
    <p:sldMasterId id="214748383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os\git\SWKrimpSim\SWPattern\experimentalResults\scholarDatasets\2ndBatchExp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os\git\SWKrimpSim\SWPattern\experimentalResults\scholarDatasets\2ndBatchExp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os\git\SWKrimpSim\SWPattern\experimentalResults\scholarDatasets\2ndBatchExp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sz="2800"/>
              <a:t>Averaged Difference Ratios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9.7291519684013658E-2"/>
          <c:y val="0.14767797619047618"/>
          <c:w val="0.84515425634145602"/>
          <c:h val="0.61199107142857145"/>
        </c:manualLayout>
      </c:layout>
      <c:lineChart>
        <c:grouping val="standard"/>
        <c:varyColors val="0"/>
        <c:ser>
          <c:idx val="3"/>
          <c:order val="3"/>
          <c:tx>
            <c:v>Property Based (PB)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numRef>
              <c:f>'EKAW16-1stBatch'!$B$2:$F$2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AverageValues!$I$6:$M$6</c:f>
              <c:numCache>
                <c:formatCode>General</c:formatCode>
                <c:ptCount val="5"/>
                <c:pt idx="0">
                  <c:v>1.7932313795736194</c:v>
                </c:pt>
                <c:pt idx="1">
                  <c:v>2.1090430363409567</c:v>
                </c:pt>
                <c:pt idx="2">
                  <c:v>2.1776392027298517</c:v>
                </c:pt>
                <c:pt idx="3">
                  <c:v>2.2724897137620776</c:v>
                </c:pt>
                <c:pt idx="4">
                  <c:v>2.2556622130552864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FB-4D65-9417-D29288DF5F8B}"/>
            </c:ext>
          </c:extLst>
        </c:ser>
        <c:ser>
          <c:idx val="4"/>
          <c:order val="4"/>
          <c:tx>
            <c:v>Property Class Based (PCB)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'EKAW16-1stBatch'!$B$2:$F$2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AverageValues!$I$11:$M$11</c:f>
              <c:numCache>
                <c:formatCode>General</c:formatCode>
                <c:ptCount val="5"/>
                <c:pt idx="0">
                  <c:v>2.4320707455432582</c:v>
                </c:pt>
                <c:pt idx="1">
                  <c:v>3.0247367039422826</c:v>
                </c:pt>
                <c:pt idx="2">
                  <c:v>3.2052817455399558</c:v>
                </c:pt>
                <c:pt idx="3">
                  <c:v>3.4161161416924308</c:v>
                </c:pt>
                <c:pt idx="4">
                  <c:v>3.4211513109539253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FB-4D65-9417-D29288DF5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300216"/>
        <c:axId val="48430054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InstanceBased-KrimpDirect</c:v>
                </c:tx>
                <c:cat>
                  <c:numRef>
                    <c:extLst>
                      <c:ext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AverageValues!$B$6:$F$6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1.7659172296402545</c:v>
                      </c:pt>
                      <c:pt idx="1">
                        <c:v>2.0513916183493879</c:v>
                      </c:pt>
                      <c:pt idx="2">
                        <c:v>2.1008847060353513</c:v>
                      </c:pt>
                      <c:pt idx="3">
                        <c:v>2.1699997249202059</c:v>
                      </c:pt>
                      <c:pt idx="4">
                        <c:v>2.1491168132827574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1FB-4D65-9417-D29288DF5F8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PropertyBased-KrimpDirect</c:v>
                </c:tx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AverageValues!$B$11:$F$11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2.3829694792739402</c:v>
                      </c:pt>
                      <c:pt idx="1">
                        <c:v>2.9201707024018155</c:v>
                      </c:pt>
                      <c:pt idx="2">
                        <c:v>3.0654234810473402</c:v>
                      </c:pt>
                      <c:pt idx="3">
                        <c:v>3.219898442906489</c:v>
                      </c:pt>
                      <c:pt idx="4">
                        <c:v>3.2145417206597031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1FB-4D65-9417-D29288DF5F8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Both-KrimpDirect</c:v>
                </c:tx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AverageValues!$B$16:$F$16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2.27387257464243</c:v>
                      </c:pt>
                      <c:pt idx="1">
                        <c:v>2.8070058673239764</c:v>
                      </c:pt>
                      <c:pt idx="2">
                        <c:v>2.9295974141965289</c:v>
                      </c:pt>
                      <c:pt idx="3">
                        <c:v>3.1228408423033294</c:v>
                      </c:pt>
                      <c:pt idx="4">
                        <c:v>3.1167261255333436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1FB-4D65-9417-D29288DF5F8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v>Both-NotCT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AverageValues!$I$16:$M$16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2.3281637793798846</c:v>
                      </c:pt>
                      <c:pt idx="1">
                        <c:v>2.9081016559892667</c:v>
                      </c:pt>
                      <c:pt idx="2">
                        <c:v>3.0389504755705699</c:v>
                      </c:pt>
                      <c:pt idx="3">
                        <c:v>3.2969914607730644</c:v>
                      </c:pt>
                      <c:pt idx="4">
                        <c:v>3.2855610892246117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1FB-4D65-9417-D29288DF5F8B}"/>
                  </c:ext>
                </c:extLst>
              </c15:ser>
            </c15:filteredLineSeries>
          </c:ext>
        </c:extLst>
      </c:lineChart>
      <c:catAx>
        <c:axId val="484300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/>
                  <a:t>Portion </a:t>
                </a:r>
                <a:r>
                  <a:rPr lang="es-ES" sz="1800" baseline="0"/>
                  <a:t>of the Dataset Modifed </a:t>
                </a:r>
                <a:endParaRPr lang="es-ES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300544"/>
        <c:crosses val="autoZero"/>
        <c:auto val="0"/>
        <c:lblAlgn val="ctr"/>
        <c:lblOffset val="100"/>
        <c:noMultiLvlLbl val="0"/>
      </c:catAx>
      <c:valAx>
        <c:axId val="484300544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/>
                  <a:t>Measured Ratio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3002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37685185185185"/>
          <c:y val="0.90549702380952379"/>
          <c:w val="0.76092619047619048"/>
          <c:h val="5.1665674603174602E-2"/>
        </c:manualLayout>
      </c:layout>
      <c:overlay val="0"/>
      <c:spPr>
        <a:noFill/>
        <a:ln>
          <a:solidFill>
            <a:schemeClr val="tx1"/>
          </a:solidFill>
        </a:ln>
        <a:effectLst>
          <a:softEdge rad="12700"/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sz="2800"/>
              <a:t>Averaged Difference Ratios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9.7291519684013658E-2"/>
          <c:y val="0.14767797619047618"/>
          <c:w val="0.84515425634145602"/>
          <c:h val="0.61199107142857145"/>
        </c:manualLayout>
      </c:layout>
      <c:lineChart>
        <c:grouping val="standard"/>
        <c:varyColors val="0"/>
        <c:ser>
          <c:idx val="3"/>
          <c:order val="3"/>
          <c:tx>
            <c:v>Property Based (PB)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numRef>
              <c:f>'EKAW16-1stBatch'!$B$2:$F$2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AverageValues!$I$6:$M$6</c:f>
              <c:numCache>
                <c:formatCode>General</c:formatCode>
                <c:ptCount val="5"/>
                <c:pt idx="0">
                  <c:v>1.7932313795736194</c:v>
                </c:pt>
                <c:pt idx="1">
                  <c:v>2.1090430363409567</c:v>
                </c:pt>
                <c:pt idx="2">
                  <c:v>2.1776392027298517</c:v>
                </c:pt>
                <c:pt idx="3">
                  <c:v>2.2724897137620776</c:v>
                </c:pt>
                <c:pt idx="4">
                  <c:v>2.2556622130552864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FB-4D65-9417-D29288DF5F8B}"/>
            </c:ext>
          </c:extLst>
        </c:ser>
        <c:ser>
          <c:idx val="4"/>
          <c:order val="4"/>
          <c:tx>
            <c:v>Property Class Based (PCB)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'EKAW16-1stBatch'!$B$2:$F$2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AverageValues!$I$11:$M$11</c:f>
              <c:numCache>
                <c:formatCode>General</c:formatCode>
                <c:ptCount val="5"/>
                <c:pt idx="0">
                  <c:v>2.4320707455432582</c:v>
                </c:pt>
                <c:pt idx="1">
                  <c:v>3.0247367039422826</c:v>
                </c:pt>
                <c:pt idx="2">
                  <c:v>3.2052817455399558</c:v>
                </c:pt>
                <c:pt idx="3">
                  <c:v>3.4161161416924308</c:v>
                </c:pt>
                <c:pt idx="4">
                  <c:v>3.4211513109539253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FB-4D65-9417-D29288DF5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300216"/>
        <c:axId val="48430054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InstanceBased-KrimpDirect</c:v>
                </c:tx>
                <c:cat>
                  <c:numRef>
                    <c:extLst>
                      <c:ext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AverageValues!$B$6:$F$6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1.7659172296402545</c:v>
                      </c:pt>
                      <c:pt idx="1">
                        <c:v>2.0513916183493879</c:v>
                      </c:pt>
                      <c:pt idx="2">
                        <c:v>2.1008847060353513</c:v>
                      </c:pt>
                      <c:pt idx="3">
                        <c:v>2.1699997249202059</c:v>
                      </c:pt>
                      <c:pt idx="4">
                        <c:v>2.1491168132827574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1FB-4D65-9417-D29288DF5F8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PropertyBased-KrimpDirect</c:v>
                </c:tx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AverageValues!$B$11:$F$11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2.3829694792739402</c:v>
                      </c:pt>
                      <c:pt idx="1">
                        <c:v>2.9201707024018155</c:v>
                      </c:pt>
                      <c:pt idx="2">
                        <c:v>3.0654234810473402</c:v>
                      </c:pt>
                      <c:pt idx="3">
                        <c:v>3.219898442906489</c:v>
                      </c:pt>
                      <c:pt idx="4">
                        <c:v>3.2145417206597031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1FB-4D65-9417-D29288DF5F8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Both-KrimpDirect</c:v>
                </c:tx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AverageValues!$B$16:$F$16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2.27387257464243</c:v>
                      </c:pt>
                      <c:pt idx="1">
                        <c:v>2.8070058673239764</c:v>
                      </c:pt>
                      <c:pt idx="2">
                        <c:v>2.9295974141965289</c:v>
                      </c:pt>
                      <c:pt idx="3">
                        <c:v>3.1228408423033294</c:v>
                      </c:pt>
                      <c:pt idx="4">
                        <c:v>3.1167261255333436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1FB-4D65-9417-D29288DF5F8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v>Both-NotCT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AverageValues!$I$16:$M$16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2.3281637793798846</c:v>
                      </c:pt>
                      <c:pt idx="1">
                        <c:v>2.9081016559892667</c:v>
                      </c:pt>
                      <c:pt idx="2">
                        <c:v>3.0389504755705699</c:v>
                      </c:pt>
                      <c:pt idx="3">
                        <c:v>3.2969914607730644</c:v>
                      </c:pt>
                      <c:pt idx="4">
                        <c:v>3.2855610892246117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1FB-4D65-9417-D29288DF5F8B}"/>
                  </c:ext>
                </c:extLst>
              </c15:ser>
            </c15:filteredLineSeries>
          </c:ext>
        </c:extLst>
      </c:lineChart>
      <c:catAx>
        <c:axId val="484300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/>
                  <a:t>Portion </a:t>
                </a:r>
                <a:r>
                  <a:rPr lang="es-ES" sz="1800" baseline="0"/>
                  <a:t>of the Dataset Modifed </a:t>
                </a:r>
                <a:endParaRPr lang="es-ES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300544"/>
        <c:crosses val="autoZero"/>
        <c:auto val="0"/>
        <c:lblAlgn val="ctr"/>
        <c:lblOffset val="100"/>
        <c:noMultiLvlLbl val="0"/>
      </c:catAx>
      <c:valAx>
        <c:axId val="484300544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/>
                  <a:t>Measured Ratio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3002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37685185185185"/>
          <c:y val="0.90549702380952379"/>
          <c:w val="0.76092619047619048"/>
          <c:h val="5.1665674603174602E-2"/>
        </c:manualLayout>
      </c:layout>
      <c:overlay val="0"/>
      <c:spPr>
        <a:noFill/>
        <a:ln>
          <a:solidFill>
            <a:schemeClr val="tx1"/>
          </a:solidFill>
        </a:ln>
        <a:effectLst>
          <a:softEdge rad="12700"/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sz="2800"/>
              <a:t>Averaged</a:t>
            </a:r>
            <a:r>
              <a:rPr lang="es-ES" sz="2800" baseline="0"/>
              <a:t> </a:t>
            </a:r>
            <a:r>
              <a:rPr lang="es-ES" sz="2800"/>
              <a:t> - ISWC'13</a:t>
            </a:r>
          </a:p>
          <a:p>
            <a:pPr>
              <a:defRPr/>
            </a:pPr>
            <a:endParaRPr lang="es-ES" sz="280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9.7291519684013658E-2"/>
          <c:y val="0.14767797619047618"/>
          <c:w val="0.84515425634145602"/>
          <c:h val="0.61199107142857145"/>
        </c:manualLayout>
      </c:layout>
      <c:lineChart>
        <c:grouping val="standard"/>
        <c:varyColors val="0"/>
        <c:ser>
          <c:idx val="3"/>
          <c:order val="3"/>
          <c:tx>
            <c:v>Property Based (PB)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numRef>
              <c:f>'EKAW16-1stBatch'!$B$2:$F$2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'ISWC13-AveragedData'!$I$6:$M$6</c:f>
              <c:numCache>
                <c:formatCode>General</c:formatCode>
                <c:ptCount val="5"/>
                <c:pt idx="0">
                  <c:v>1.5980992681709687</c:v>
                </c:pt>
                <c:pt idx="1">
                  <c:v>1.925664602815121</c:v>
                </c:pt>
                <c:pt idx="2">
                  <c:v>1.9759951482014344</c:v>
                </c:pt>
                <c:pt idx="3">
                  <c:v>2.0643154932121148</c:v>
                </c:pt>
                <c:pt idx="4">
                  <c:v>2.1044162926765764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0A-478A-AD78-9BAA2B62970D}"/>
            </c:ext>
          </c:extLst>
        </c:ser>
        <c:ser>
          <c:idx val="4"/>
          <c:order val="4"/>
          <c:tx>
            <c:v>Property Class Based (PCB)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'EKAW16-1stBatch'!$B$2:$F$2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'ISWC13-AveragedData'!$I$11:$M$11</c:f>
              <c:numCache>
                <c:formatCode>General</c:formatCode>
                <c:ptCount val="5"/>
                <c:pt idx="0">
                  <c:v>2.1273417606255696</c:v>
                </c:pt>
                <c:pt idx="1">
                  <c:v>2.7881015759635144</c:v>
                </c:pt>
                <c:pt idx="2">
                  <c:v>2.9751443552254968</c:v>
                </c:pt>
                <c:pt idx="3">
                  <c:v>3.1193225454074267</c:v>
                </c:pt>
                <c:pt idx="4">
                  <c:v>3.2460725726501356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0A-478A-AD78-9BAA2B629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300216"/>
        <c:axId val="48430054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Property-KrimpDirect</c:v>
                </c:tx>
                <c:cat>
                  <c:numRef>
                    <c:extLst>
                      <c:ext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'ISWC13-AveragedData'!$B$6:$F$6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1.5854196445673823</c:v>
                      </c:pt>
                      <c:pt idx="1">
                        <c:v>1.8983658995898323</c:v>
                      </c:pt>
                      <c:pt idx="2">
                        <c:v>1.9389715739056246</c:v>
                      </c:pt>
                      <c:pt idx="3">
                        <c:v>2.0152902008499844</c:v>
                      </c:pt>
                      <c:pt idx="4">
                        <c:v>2.0506363491309521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F0A-478A-AD78-9BAA2B62970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PropertyAndTypes-KrimpDirect</c:v>
                </c:tx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'ISWC13-AveragedData'!$B$11:$F$11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2.1086294635861171</c:v>
                      </c:pt>
                      <c:pt idx="1">
                        <c:v>2.7391425062000692</c:v>
                      </c:pt>
                      <c:pt idx="2">
                        <c:v>2.9070364878659247</c:v>
                      </c:pt>
                      <c:pt idx="3">
                        <c:v>3.0309201238599979</c:v>
                      </c:pt>
                      <c:pt idx="4">
                        <c:v>3.145241395886639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F0A-478A-AD78-9BAA2B62970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PropertyAndOthers-KrimpDirect</c:v>
                </c:tx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'ISWC13-AveragedData'!$B$16:$F$16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1.997499835172899</c:v>
                      </c:pt>
                      <c:pt idx="1">
                        <c:v>2.6546226861926989</c:v>
                      </c:pt>
                      <c:pt idx="2">
                        <c:v>2.7247228148325053</c:v>
                      </c:pt>
                      <c:pt idx="3">
                        <c:v>2.8928979904503325</c:v>
                      </c:pt>
                      <c:pt idx="4">
                        <c:v>3.010165627184509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F0A-478A-AD78-9BAA2B62970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v>PropertyAndOthers-NotCT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'EKAW16-1stBatch'!$B$2:$F$2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'ISWC13-AveragedData'!$I$16:$M$16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2.0128483484302042</c:v>
                      </c:pt>
                      <c:pt idx="1">
                        <c:v>2.7051751018367902</c:v>
                      </c:pt>
                      <c:pt idx="2">
                        <c:v>2.7373353568057586</c:v>
                      </c:pt>
                      <c:pt idx="3">
                        <c:v>2.9301940478704331</c:v>
                      </c:pt>
                      <c:pt idx="4">
                        <c:v>3.0341892613087733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F0A-478A-AD78-9BAA2B62970D}"/>
                  </c:ext>
                </c:extLst>
              </c15:ser>
            </c15:filteredLineSeries>
          </c:ext>
        </c:extLst>
      </c:lineChart>
      <c:catAx>
        <c:axId val="484300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/>
                  <a:t>Portion </a:t>
                </a:r>
                <a:r>
                  <a:rPr lang="es-ES" sz="1800" baseline="0"/>
                  <a:t>of the Dataset Modifed </a:t>
                </a:r>
                <a:endParaRPr lang="es-ES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300544"/>
        <c:crosses val="autoZero"/>
        <c:auto val="0"/>
        <c:lblAlgn val="ctr"/>
        <c:lblOffset val="100"/>
        <c:noMultiLvlLbl val="0"/>
      </c:catAx>
      <c:valAx>
        <c:axId val="484300544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/>
                  <a:t>Measured Ratio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3002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37685185185185"/>
          <c:y val="0.90549702380952379"/>
          <c:w val="0.76092619047619048"/>
          <c:h val="5.1665674603174602E-2"/>
        </c:manualLayout>
      </c:layout>
      <c:overlay val="0"/>
      <c:spPr>
        <a:noFill/>
        <a:ln>
          <a:solidFill>
            <a:schemeClr val="tx1"/>
          </a:solidFill>
        </a:ln>
        <a:effectLst>
          <a:softEdge rad="12700"/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6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4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06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62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69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82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905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5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63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8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214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583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224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055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7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054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609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5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045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330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17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601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72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91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74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24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56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07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02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67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52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0C95964-8CE8-46F9-A7DF-D238893A9A45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3EF339-03CA-407A-B3AE-6B777E5D54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59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Experimental </a:t>
            </a:r>
            <a:r>
              <a:rPr lang="es-ES" dirty="0" err="1" smtClean="0"/>
              <a:t>Results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4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Real </a:t>
            </a:r>
            <a:r>
              <a:rPr lang="es-ES" i="1" dirty="0" err="1" smtClean="0"/>
              <a:t>Collection</a:t>
            </a:r>
            <a:endParaRPr lang="es-ES" i="1" dirty="0" smtClean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87299"/>
              </p:ext>
            </p:extLst>
          </p:nvPr>
        </p:nvGraphicFramePr>
        <p:xfrm>
          <a:off x="1261872" y="2187981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880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82512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464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Conference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#RDF Triples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#</a:t>
                      </a:r>
                      <a:r>
                        <a:rPr lang="es-ES" dirty="0" err="1" smtClean="0"/>
                        <a:t>Transactions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4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EKAW’16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11,278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1,866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7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ISWC’12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12,211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2,694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ISWC’10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12,809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2,436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4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ESWC’12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13,147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2,314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8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ESWC’15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13,826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2,533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WWW’11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16,689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3,137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3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ISWC’13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21,128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4,679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7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ESWC’14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21,509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3,851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7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ESWC’17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23,053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4,021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3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LREC’08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38,248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7,304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WWW’12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39,650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7,076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5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i="1" dirty="0" err="1" smtClean="0"/>
              <a:t>Evolution</a:t>
            </a:r>
            <a:r>
              <a:rPr lang="es-ES" i="1" dirty="0" smtClean="0"/>
              <a:t> </a:t>
            </a:r>
            <a:r>
              <a:rPr lang="es-ES" i="1" dirty="0" err="1" smtClean="0"/>
              <a:t>Collection</a:t>
            </a:r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  <a:p>
            <a:endParaRPr lang="es-ES" i="1" dirty="0"/>
          </a:p>
          <a:p>
            <a:r>
              <a:rPr lang="es-ES" i="1" dirty="0" err="1" smtClean="0"/>
              <a:t>Modifications</a:t>
            </a:r>
            <a:r>
              <a:rPr lang="es-ES" i="1" dirty="0" smtClean="0"/>
              <a:t>:</a:t>
            </a:r>
          </a:p>
          <a:p>
            <a:pPr lvl="1"/>
            <a:r>
              <a:rPr lang="es-ES" i="1" dirty="0" err="1" smtClean="0"/>
              <a:t>Randomly</a:t>
            </a:r>
            <a:r>
              <a:rPr lang="es-ES" i="1" dirty="0" smtClean="0"/>
              <a:t> </a:t>
            </a:r>
            <a:r>
              <a:rPr lang="es-ES" i="1" dirty="0" err="1" smtClean="0"/>
              <a:t>deleting</a:t>
            </a:r>
            <a:r>
              <a:rPr lang="es-ES" i="1" dirty="0" smtClean="0"/>
              <a:t> </a:t>
            </a:r>
            <a:r>
              <a:rPr lang="es-ES" i="1" dirty="0" err="1" smtClean="0"/>
              <a:t>class</a:t>
            </a:r>
            <a:r>
              <a:rPr lang="es-ES" i="1" dirty="0" smtClean="0"/>
              <a:t> </a:t>
            </a:r>
            <a:r>
              <a:rPr lang="es-ES" i="1" dirty="0" err="1" smtClean="0"/>
              <a:t>assertions</a:t>
            </a:r>
            <a:endParaRPr lang="es-ES" i="1" dirty="0" smtClean="0"/>
          </a:p>
          <a:p>
            <a:pPr lvl="1"/>
            <a:r>
              <a:rPr lang="es-ES" i="1" dirty="0" err="1" smtClean="0"/>
              <a:t>Randomly</a:t>
            </a:r>
            <a:r>
              <a:rPr lang="es-ES" i="1" dirty="0" smtClean="0"/>
              <a:t> </a:t>
            </a:r>
            <a:r>
              <a:rPr lang="es-ES" i="1" dirty="0" err="1" smtClean="0"/>
              <a:t>deleting</a:t>
            </a:r>
            <a:r>
              <a:rPr lang="es-ES" i="1" dirty="0" smtClean="0"/>
              <a:t> </a:t>
            </a:r>
            <a:r>
              <a:rPr lang="es-ES" i="1" dirty="0" err="1" smtClean="0"/>
              <a:t>property</a:t>
            </a:r>
            <a:r>
              <a:rPr lang="es-ES" i="1" dirty="0" smtClean="0"/>
              <a:t> </a:t>
            </a:r>
            <a:r>
              <a:rPr lang="es-ES" i="1" dirty="0" err="1" smtClean="0"/>
              <a:t>assertions</a:t>
            </a:r>
            <a:endParaRPr lang="es-ES" i="1" dirty="0" smtClean="0"/>
          </a:p>
          <a:p>
            <a:pPr lvl="1"/>
            <a:r>
              <a:rPr lang="es-ES" i="1" dirty="0" err="1" smtClean="0"/>
              <a:t>Randomly</a:t>
            </a:r>
            <a:r>
              <a:rPr lang="es-ES" i="1" dirty="0" smtClean="0"/>
              <a:t> </a:t>
            </a:r>
            <a:r>
              <a:rPr lang="es-ES" i="1" dirty="0" err="1" smtClean="0"/>
              <a:t>changing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</a:t>
            </a:r>
            <a:r>
              <a:rPr lang="es-ES" i="1" dirty="0" err="1" smtClean="0"/>
              <a:t>values</a:t>
            </a:r>
            <a:r>
              <a:rPr lang="es-ES" i="1" dirty="0" smtClean="0"/>
              <a:t> of </a:t>
            </a:r>
            <a:r>
              <a:rPr lang="es-ES" i="1" dirty="0" err="1" smtClean="0"/>
              <a:t>the</a:t>
            </a:r>
            <a:r>
              <a:rPr lang="es-ES" i="1" dirty="0" smtClean="0"/>
              <a:t> </a:t>
            </a:r>
            <a:r>
              <a:rPr lang="es-ES" i="1" dirty="0" err="1" smtClean="0"/>
              <a:t>properties</a:t>
            </a:r>
            <a:r>
              <a:rPr lang="es-ES" i="1" dirty="0" smtClean="0"/>
              <a:t> </a:t>
            </a:r>
          </a:p>
          <a:p>
            <a:r>
              <a:rPr lang="es-ES" i="1" dirty="0" smtClean="0"/>
              <a:t>45 </a:t>
            </a:r>
            <a:r>
              <a:rPr lang="es-ES" i="1" dirty="0" err="1" smtClean="0"/>
              <a:t>Datasets</a:t>
            </a:r>
            <a:r>
              <a:rPr lang="es-ES" i="1" dirty="0" smtClean="0"/>
              <a:t> </a:t>
            </a:r>
            <a:r>
              <a:rPr lang="es-ES" i="1" dirty="0" err="1" smtClean="0"/>
              <a:t>derived</a:t>
            </a:r>
            <a:r>
              <a:rPr lang="es-ES" i="1" dirty="0" smtClean="0"/>
              <a:t> (3 </a:t>
            </a:r>
            <a:r>
              <a:rPr lang="es-ES" i="1" dirty="0" err="1" smtClean="0"/>
              <a:t>generations</a:t>
            </a:r>
            <a:r>
              <a:rPr lang="es-ES" i="1" dirty="0" smtClean="0"/>
              <a:t> to </a:t>
            </a:r>
            <a:r>
              <a:rPr lang="es-ES" i="1" dirty="0" err="1" smtClean="0"/>
              <a:t>avoid</a:t>
            </a:r>
            <a:r>
              <a:rPr lang="es-ES" i="1" dirty="0" smtClean="0"/>
              <a:t> </a:t>
            </a:r>
            <a:r>
              <a:rPr lang="es-ES" i="1" dirty="0" err="1" smtClean="0"/>
              <a:t>bias</a:t>
            </a:r>
            <a:r>
              <a:rPr lang="es-ES" i="1" dirty="0" smtClean="0"/>
              <a:t>)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3947"/>
              </p:ext>
            </p:extLst>
          </p:nvPr>
        </p:nvGraphicFramePr>
        <p:xfrm>
          <a:off x="1261872" y="218798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880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82512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464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Conference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#RDF Triples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#</a:t>
                      </a:r>
                      <a:r>
                        <a:rPr lang="es-ES" dirty="0" err="1" smtClean="0"/>
                        <a:t>Transactions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4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EKAW’16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11,278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1,866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7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ESWC’12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13,147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2,314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8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WWW’11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16,689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3,137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3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ISWC’13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21,128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4,679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7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WWW’12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39,650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7,076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5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Inclusion</a:t>
            </a:r>
            <a:r>
              <a:rPr lang="es-ES" i="1" dirty="0" smtClean="0"/>
              <a:t> </a:t>
            </a:r>
            <a:r>
              <a:rPr lang="es-ES" i="1" dirty="0" err="1" smtClean="0"/>
              <a:t>Collection</a:t>
            </a:r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  <a:p>
            <a:endParaRPr lang="es-ES" i="1" dirty="0" smtClean="0"/>
          </a:p>
          <a:p>
            <a:endParaRPr lang="es-ES" i="1" dirty="0"/>
          </a:p>
          <a:p>
            <a:r>
              <a:rPr lang="es-ES" i="1" dirty="0" err="1" smtClean="0"/>
              <a:t>Integrated</a:t>
            </a:r>
            <a:r>
              <a:rPr lang="es-ES" i="1" dirty="0" smtClean="0"/>
              <a:t> </a:t>
            </a:r>
            <a:r>
              <a:rPr lang="es-ES" i="1" dirty="0" err="1" smtClean="0"/>
              <a:t>with</a:t>
            </a:r>
            <a:r>
              <a:rPr lang="es-ES" i="1" dirty="0" smtClean="0"/>
              <a:t> </a:t>
            </a:r>
            <a:r>
              <a:rPr lang="es-ES" i="1" dirty="0" err="1" smtClean="0"/>
              <a:t>all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</a:t>
            </a:r>
            <a:r>
              <a:rPr lang="es-ES" i="1" dirty="0" err="1" smtClean="0"/>
              <a:t>rest</a:t>
            </a:r>
            <a:r>
              <a:rPr lang="es-ES" i="1" dirty="0" smtClean="0"/>
              <a:t> of </a:t>
            </a:r>
            <a:r>
              <a:rPr lang="es-ES" i="1" dirty="0" err="1" smtClean="0"/>
              <a:t>the</a:t>
            </a:r>
            <a:r>
              <a:rPr lang="es-ES" i="1" dirty="0" smtClean="0"/>
              <a:t> </a:t>
            </a:r>
            <a:r>
              <a:rPr lang="es-ES" i="1" dirty="0" err="1" smtClean="0"/>
              <a:t>datasets</a:t>
            </a:r>
            <a:r>
              <a:rPr lang="es-ES" i="1" dirty="0"/>
              <a:t> </a:t>
            </a:r>
            <a:r>
              <a:rPr lang="es-ES" i="1" dirty="0" smtClean="0"/>
              <a:t>in Real </a:t>
            </a:r>
            <a:r>
              <a:rPr lang="es-ES" i="1" dirty="0" err="1" smtClean="0"/>
              <a:t>Collection</a:t>
            </a:r>
            <a:endParaRPr lang="es-ES" i="1" dirty="0" smtClean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05685"/>
              </p:ext>
            </p:extLst>
          </p:nvPr>
        </p:nvGraphicFramePr>
        <p:xfrm>
          <a:off x="1261872" y="218798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880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82512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464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Conference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#RDF Triples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#</a:t>
                      </a:r>
                      <a:r>
                        <a:rPr lang="es-ES" dirty="0" err="1" smtClean="0"/>
                        <a:t>Transactions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4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EKAW’16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11,278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1,866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7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ISWC’12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12,211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2,694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WWW’12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39,650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7,076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5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0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Capturing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	</a:t>
            </a:r>
            <a:endParaRPr lang="es-ES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813840"/>
              </p:ext>
            </p:extLst>
          </p:nvPr>
        </p:nvGraphicFramePr>
        <p:xfrm>
          <a:off x="2328192" y="1691322"/>
          <a:ext cx="75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Capturing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	</a:t>
            </a:r>
            <a:endParaRPr lang="es-ES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2328192" y="1691322"/>
          <a:ext cx="75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920651"/>
              </p:ext>
            </p:extLst>
          </p:nvPr>
        </p:nvGraphicFramePr>
        <p:xfrm>
          <a:off x="3526677" y="1691322"/>
          <a:ext cx="75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33138 -0.16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76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Measuring</a:t>
            </a:r>
            <a:r>
              <a:rPr lang="es-ES" dirty="0" smtClean="0"/>
              <a:t> Real </a:t>
            </a:r>
            <a:r>
              <a:rPr lang="es-ES" dirty="0" err="1" smtClean="0"/>
              <a:t>Datasets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78235"/>
              </p:ext>
            </p:extLst>
          </p:nvPr>
        </p:nvGraphicFramePr>
        <p:xfrm>
          <a:off x="1261872" y="2161835"/>
          <a:ext cx="9692639" cy="3937128"/>
        </p:xfrm>
        <a:graphic>
          <a:graphicData uri="http://schemas.openxmlformats.org/drawingml/2006/table">
            <a:tbl>
              <a:tblPr/>
              <a:tblGrid>
                <a:gridCol w="2004319">
                  <a:extLst>
                    <a:ext uri="{9D8B030D-6E8A-4147-A177-3AD203B41FA5}">
                      <a16:colId xmlns:a16="http://schemas.microsoft.com/office/drawing/2014/main" val="1388746732"/>
                    </a:ext>
                  </a:extLst>
                </a:gridCol>
                <a:gridCol w="703807">
                  <a:extLst>
                    <a:ext uri="{9D8B030D-6E8A-4147-A177-3AD203B41FA5}">
                      <a16:colId xmlns:a16="http://schemas.microsoft.com/office/drawing/2014/main" val="1890583064"/>
                    </a:ext>
                  </a:extLst>
                </a:gridCol>
                <a:gridCol w="688507">
                  <a:extLst>
                    <a:ext uri="{9D8B030D-6E8A-4147-A177-3AD203B41FA5}">
                      <a16:colId xmlns:a16="http://schemas.microsoft.com/office/drawing/2014/main" val="3626884965"/>
                    </a:ext>
                  </a:extLst>
                </a:gridCol>
                <a:gridCol w="703807">
                  <a:extLst>
                    <a:ext uri="{9D8B030D-6E8A-4147-A177-3AD203B41FA5}">
                      <a16:colId xmlns:a16="http://schemas.microsoft.com/office/drawing/2014/main" val="528278835"/>
                    </a:ext>
                  </a:extLst>
                </a:gridCol>
                <a:gridCol w="703807">
                  <a:extLst>
                    <a:ext uri="{9D8B030D-6E8A-4147-A177-3AD203B41FA5}">
                      <a16:colId xmlns:a16="http://schemas.microsoft.com/office/drawing/2014/main" val="269846707"/>
                    </a:ext>
                  </a:extLst>
                </a:gridCol>
                <a:gridCol w="703807">
                  <a:extLst>
                    <a:ext uri="{9D8B030D-6E8A-4147-A177-3AD203B41FA5}">
                      <a16:colId xmlns:a16="http://schemas.microsoft.com/office/drawing/2014/main" val="4271569326"/>
                    </a:ext>
                  </a:extLst>
                </a:gridCol>
                <a:gridCol w="673206">
                  <a:extLst>
                    <a:ext uri="{9D8B030D-6E8A-4147-A177-3AD203B41FA5}">
                      <a16:colId xmlns:a16="http://schemas.microsoft.com/office/drawing/2014/main" val="3272440256"/>
                    </a:ext>
                  </a:extLst>
                </a:gridCol>
                <a:gridCol w="673206">
                  <a:extLst>
                    <a:ext uri="{9D8B030D-6E8A-4147-A177-3AD203B41FA5}">
                      <a16:colId xmlns:a16="http://schemas.microsoft.com/office/drawing/2014/main" val="3759233367"/>
                    </a:ext>
                  </a:extLst>
                </a:gridCol>
                <a:gridCol w="673206">
                  <a:extLst>
                    <a:ext uri="{9D8B030D-6E8A-4147-A177-3AD203B41FA5}">
                      <a16:colId xmlns:a16="http://schemas.microsoft.com/office/drawing/2014/main" val="3222178789"/>
                    </a:ext>
                  </a:extLst>
                </a:gridCol>
                <a:gridCol w="627305">
                  <a:extLst>
                    <a:ext uri="{9D8B030D-6E8A-4147-A177-3AD203B41FA5}">
                      <a16:colId xmlns:a16="http://schemas.microsoft.com/office/drawing/2014/main" val="3192786488"/>
                    </a:ext>
                  </a:extLst>
                </a:gridCol>
                <a:gridCol w="768831">
                  <a:extLst>
                    <a:ext uri="{9D8B030D-6E8A-4147-A177-3AD203B41FA5}">
                      <a16:colId xmlns:a16="http://schemas.microsoft.com/office/drawing/2014/main" val="3317601380"/>
                    </a:ext>
                  </a:extLst>
                </a:gridCol>
                <a:gridCol w="768831">
                  <a:extLst>
                    <a:ext uri="{9D8B030D-6E8A-4147-A177-3AD203B41FA5}">
                      <a16:colId xmlns:a16="http://schemas.microsoft.com/office/drawing/2014/main" val="3980703790"/>
                    </a:ext>
                  </a:extLst>
                </a:gridCol>
              </a:tblGrid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Property Based (PB)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51122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D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193197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69422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90334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05171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54399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B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74947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67012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C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69370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36563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827579"/>
                  </a:ext>
                </a:extLst>
              </a:tr>
              <a:tr h="3280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0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9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Measuring</a:t>
            </a:r>
            <a:r>
              <a:rPr lang="es-ES" dirty="0" smtClean="0"/>
              <a:t> Real </a:t>
            </a:r>
            <a:r>
              <a:rPr lang="es-ES" dirty="0" err="1" smtClean="0"/>
              <a:t>Datasets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69242"/>
              </p:ext>
            </p:extLst>
          </p:nvPr>
        </p:nvGraphicFramePr>
        <p:xfrm>
          <a:off x="1261870" y="2163600"/>
          <a:ext cx="9692640" cy="4043266"/>
        </p:xfrm>
        <a:graphic>
          <a:graphicData uri="http://schemas.openxmlformats.org/drawingml/2006/table">
            <a:tbl>
              <a:tblPr/>
              <a:tblGrid>
                <a:gridCol w="2004320">
                  <a:extLst>
                    <a:ext uri="{9D8B030D-6E8A-4147-A177-3AD203B41FA5}">
                      <a16:colId xmlns:a16="http://schemas.microsoft.com/office/drawing/2014/main" val="1733031902"/>
                    </a:ext>
                  </a:extLst>
                </a:gridCol>
                <a:gridCol w="703807">
                  <a:extLst>
                    <a:ext uri="{9D8B030D-6E8A-4147-A177-3AD203B41FA5}">
                      <a16:colId xmlns:a16="http://schemas.microsoft.com/office/drawing/2014/main" val="2479078920"/>
                    </a:ext>
                  </a:extLst>
                </a:gridCol>
                <a:gridCol w="688507">
                  <a:extLst>
                    <a:ext uri="{9D8B030D-6E8A-4147-A177-3AD203B41FA5}">
                      <a16:colId xmlns:a16="http://schemas.microsoft.com/office/drawing/2014/main" val="2967011549"/>
                    </a:ext>
                  </a:extLst>
                </a:gridCol>
                <a:gridCol w="703807">
                  <a:extLst>
                    <a:ext uri="{9D8B030D-6E8A-4147-A177-3AD203B41FA5}">
                      <a16:colId xmlns:a16="http://schemas.microsoft.com/office/drawing/2014/main" val="518948082"/>
                    </a:ext>
                  </a:extLst>
                </a:gridCol>
                <a:gridCol w="703807">
                  <a:extLst>
                    <a:ext uri="{9D8B030D-6E8A-4147-A177-3AD203B41FA5}">
                      <a16:colId xmlns:a16="http://schemas.microsoft.com/office/drawing/2014/main" val="1507603895"/>
                    </a:ext>
                  </a:extLst>
                </a:gridCol>
                <a:gridCol w="703807">
                  <a:extLst>
                    <a:ext uri="{9D8B030D-6E8A-4147-A177-3AD203B41FA5}">
                      <a16:colId xmlns:a16="http://schemas.microsoft.com/office/drawing/2014/main" val="2581600978"/>
                    </a:ext>
                  </a:extLst>
                </a:gridCol>
                <a:gridCol w="673206">
                  <a:extLst>
                    <a:ext uri="{9D8B030D-6E8A-4147-A177-3AD203B41FA5}">
                      <a16:colId xmlns:a16="http://schemas.microsoft.com/office/drawing/2014/main" val="2629260083"/>
                    </a:ext>
                  </a:extLst>
                </a:gridCol>
                <a:gridCol w="673206">
                  <a:extLst>
                    <a:ext uri="{9D8B030D-6E8A-4147-A177-3AD203B41FA5}">
                      <a16:colId xmlns:a16="http://schemas.microsoft.com/office/drawing/2014/main" val="3141107899"/>
                    </a:ext>
                  </a:extLst>
                </a:gridCol>
                <a:gridCol w="673206">
                  <a:extLst>
                    <a:ext uri="{9D8B030D-6E8A-4147-A177-3AD203B41FA5}">
                      <a16:colId xmlns:a16="http://schemas.microsoft.com/office/drawing/2014/main" val="3058794593"/>
                    </a:ext>
                  </a:extLst>
                </a:gridCol>
                <a:gridCol w="627305">
                  <a:extLst>
                    <a:ext uri="{9D8B030D-6E8A-4147-A177-3AD203B41FA5}">
                      <a16:colId xmlns:a16="http://schemas.microsoft.com/office/drawing/2014/main" val="2206694840"/>
                    </a:ext>
                  </a:extLst>
                </a:gridCol>
                <a:gridCol w="768831">
                  <a:extLst>
                    <a:ext uri="{9D8B030D-6E8A-4147-A177-3AD203B41FA5}">
                      <a16:colId xmlns:a16="http://schemas.microsoft.com/office/drawing/2014/main" val="520804402"/>
                    </a:ext>
                  </a:extLst>
                </a:gridCol>
                <a:gridCol w="768831">
                  <a:extLst>
                    <a:ext uri="{9D8B030D-6E8A-4147-A177-3AD203B41FA5}">
                      <a16:colId xmlns:a16="http://schemas.microsoft.com/office/drawing/2014/main" val="2951485110"/>
                    </a:ext>
                  </a:extLst>
                </a:gridCol>
              </a:tblGrid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 err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  <a:r>
                        <a:rPr lang="es-E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r>
                        <a:rPr lang="es-E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s-ES" sz="1400" b="1" i="0" u="none" strike="noStrike" dirty="0" smtClean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s-ES" sz="1400" b="1" i="0" u="none" strike="noStrike" dirty="0" err="1" smtClean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Based</a:t>
                      </a:r>
                      <a:r>
                        <a:rPr lang="es-ES" sz="14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(PCB)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32049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04544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21458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6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90497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9476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10593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75052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21663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B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06736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86377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20305"/>
                  </a:ext>
                </a:extLst>
              </a:tr>
              <a:tr h="3279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E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18416"/>
                  </a:ext>
                </a:extLst>
              </a:tr>
            </a:tbl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3148336" y="2086983"/>
            <a:ext cx="1585030" cy="4195484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3148336" y="2086983"/>
            <a:ext cx="7899768" cy="1215615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6703626" y="4184725"/>
            <a:ext cx="2171433" cy="1132316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1151068" y="4445078"/>
            <a:ext cx="9897036" cy="554168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8"/>
          <p:cNvSpPr/>
          <p:nvPr/>
        </p:nvSpPr>
        <p:spPr>
          <a:xfrm>
            <a:off x="1151068" y="5779270"/>
            <a:ext cx="9897036" cy="554168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10124017" y="4445078"/>
            <a:ext cx="924087" cy="554168"/>
          </a:xfrm>
          <a:prstGeom prst="round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4542591" y="5779270"/>
            <a:ext cx="924087" cy="554168"/>
          </a:xfrm>
          <a:prstGeom prst="round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0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Inclusion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7712670"/>
              </p:ext>
            </p:extLst>
          </p:nvPr>
        </p:nvGraphicFramePr>
        <p:xfrm>
          <a:off x="1261872" y="2065465"/>
          <a:ext cx="4455321" cy="3341503"/>
        </p:xfrm>
        <a:graphic>
          <a:graphicData uri="http://schemas.openxmlformats.org/drawingml/2006/table">
            <a:tbl>
              <a:tblPr/>
              <a:tblGrid>
                <a:gridCol w="1348721">
                  <a:extLst>
                    <a:ext uri="{9D8B030D-6E8A-4147-A177-3AD203B41FA5}">
                      <a16:colId xmlns:a16="http://schemas.microsoft.com/office/drawing/2014/main" val="2776100547"/>
                    </a:ext>
                  </a:extLst>
                </a:gridCol>
                <a:gridCol w="772861">
                  <a:extLst>
                    <a:ext uri="{9D8B030D-6E8A-4147-A177-3AD203B41FA5}">
                      <a16:colId xmlns:a16="http://schemas.microsoft.com/office/drawing/2014/main" val="1729142186"/>
                    </a:ext>
                  </a:extLst>
                </a:gridCol>
                <a:gridCol w="1560878">
                  <a:extLst>
                    <a:ext uri="{9D8B030D-6E8A-4147-A177-3AD203B41FA5}">
                      <a16:colId xmlns:a16="http://schemas.microsoft.com/office/drawing/2014/main" val="3956043769"/>
                    </a:ext>
                  </a:extLst>
                </a:gridCol>
                <a:gridCol w="772861">
                  <a:extLst>
                    <a:ext uri="{9D8B030D-6E8A-4147-A177-3AD203B41FA5}">
                      <a16:colId xmlns:a16="http://schemas.microsoft.com/office/drawing/2014/main" val="2564055709"/>
                    </a:ext>
                  </a:extLst>
                </a:gridCol>
              </a:tblGrid>
              <a:tr h="3037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 Property Class Based (PCB) [ISWC'12 &lt;= *]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93067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2.236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1.405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59964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2.818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1.972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120963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46566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1.295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97367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1.606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1.260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1306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97176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1.110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1.061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03358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1.025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56470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484798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WWW'12+Ref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</a:t>
                      </a:r>
                    </a:p>
                  </a:txBody>
                  <a:tcPr marL="15189" marR="15189" marT="15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87867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15044"/>
              </p:ext>
            </p:extLst>
          </p:nvPr>
        </p:nvGraphicFramePr>
        <p:xfrm>
          <a:off x="6260950" y="2069183"/>
          <a:ext cx="4450379" cy="3337785"/>
        </p:xfrm>
        <a:graphic>
          <a:graphicData uri="http://schemas.openxmlformats.org/drawingml/2006/table">
            <a:tbl>
              <a:tblPr/>
              <a:tblGrid>
                <a:gridCol w="1347225">
                  <a:extLst>
                    <a:ext uri="{9D8B030D-6E8A-4147-A177-3AD203B41FA5}">
                      <a16:colId xmlns:a16="http://schemas.microsoft.com/office/drawing/2014/main" val="4150479990"/>
                    </a:ext>
                  </a:extLst>
                </a:gridCol>
                <a:gridCol w="772004">
                  <a:extLst>
                    <a:ext uri="{9D8B030D-6E8A-4147-A177-3AD203B41FA5}">
                      <a16:colId xmlns:a16="http://schemas.microsoft.com/office/drawing/2014/main" val="2779207056"/>
                    </a:ext>
                  </a:extLst>
                </a:gridCol>
                <a:gridCol w="1559146">
                  <a:extLst>
                    <a:ext uri="{9D8B030D-6E8A-4147-A177-3AD203B41FA5}">
                      <a16:colId xmlns:a16="http://schemas.microsoft.com/office/drawing/2014/main" val="3251162136"/>
                    </a:ext>
                  </a:extLst>
                </a:gridCol>
                <a:gridCol w="772004">
                  <a:extLst>
                    <a:ext uri="{9D8B030D-6E8A-4147-A177-3AD203B41FA5}">
                      <a16:colId xmlns:a16="http://schemas.microsoft.com/office/drawing/2014/main" val="1814717204"/>
                    </a:ext>
                  </a:extLst>
                </a:gridCol>
              </a:tblGrid>
              <a:tr h="3034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 Property Class Based (PCB) [* &lt;= ISWC'12]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17278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8.918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EKAW'16+Ref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003423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7.645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ESWC'17+Ref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86157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4.195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ESWC'12+Ref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06214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4.183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ESWC'14+Ref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7515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4.237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ESWC'15+Ref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6429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4.077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ISWC'10+Ref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83390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ISWC'13+Ref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65308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LREC'08+Ref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37759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1.874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WWW'11+Ref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46352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1.867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WWW'12+Ref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</a:t>
                      </a:r>
                    </a:p>
                  </a:txBody>
                  <a:tcPr marL="15172" marR="15172" marT="151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09469"/>
                  </a:ext>
                </a:extLst>
              </a:tr>
            </a:tbl>
          </a:graphicData>
        </a:graphic>
      </p:graphicFrame>
      <p:grpSp>
        <p:nvGrpSpPr>
          <p:cNvPr id="14" name="Grupo 13"/>
          <p:cNvGrpSpPr/>
          <p:nvPr/>
        </p:nvGrpSpPr>
        <p:grpSpPr>
          <a:xfrm>
            <a:off x="2226833" y="5520301"/>
            <a:ext cx="2592593" cy="1220867"/>
            <a:chOff x="2226833" y="5520301"/>
            <a:chExt cx="2592593" cy="1220867"/>
          </a:xfrm>
        </p:grpSpPr>
        <p:sp>
          <p:nvSpPr>
            <p:cNvPr id="3" name="Triángulo isósceles 2"/>
            <p:cNvSpPr/>
            <p:nvPr/>
          </p:nvSpPr>
          <p:spPr>
            <a:xfrm>
              <a:off x="2226833" y="5867173"/>
              <a:ext cx="527125" cy="5271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Triángulo isósceles 6"/>
            <p:cNvSpPr/>
            <p:nvPr/>
          </p:nvSpPr>
          <p:spPr>
            <a:xfrm>
              <a:off x="3414228" y="5520301"/>
              <a:ext cx="1405198" cy="12208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DSet</a:t>
              </a:r>
              <a:endParaRPr lang="es-ES" dirty="0"/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 flipH="1">
              <a:off x="2861534" y="6130734"/>
              <a:ext cx="627998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/>
          <p:cNvGrpSpPr/>
          <p:nvPr/>
        </p:nvGrpSpPr>
        <p:grpSpPr>
          <a:xfrm>
            <a:off x="6912257" y="5520300"/>
            <a:ext cx="2631570" cy="1220867"/>
            <a:chOff x="6901499" y="5541817"/>
            <a:chExt cx="2631570" cy="1220867"/>
          </a:xfrm>
        </p:grpSpPr>
        <p:sp>
          <p:nvSpPr>
            <p:cNvPr id="8" name="Triángulo isósceles 7"/>
            <p:cNvSpPr/>
            <p:nvPr/>
          </p:nvSpPr>
          <p:spPr>
            <a:xfrm>
              <a:off x="6901499" y="5541817"/>
              <a:ext cx="1405198" cy="122086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DSet</a:t>
              </a:r>
              <a:endParaRPr lang="es-ES" dirty="0"/>
            </a:p>
          </p:txBody>
        </p:sp>
        <p:sp>
          <p:nvSpPr>
            <p:cNvPr id="9" name="Triángulo isósceles 8"/>
            <p:cNvSpPr/>
            <p:nvPr/>
          </p:nvSpPr>
          <p:spPr>
            <a:xfrm>
              <a:off x="9005944" y="5888689"/>
              <a:ext cx="527125" cy="5271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8306697" y="6174433"/>
              <a:ext cx="627998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ángulo redondeado 14"/>
          <p:cNvSpPr/>
          <p:nvPr/>
        </p:nvSpPr>
        <p:spPr>
          <a:xfrm>
            <a:off x="2490395" y="1914861"/>
            <a:ext cx="999137" cy="3605439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redondeado 15"/>
          <p:cNvSpPr/>
          <p:nvPr/>
        </p:nvSpPr>
        <p:spPr>
          <a:xfrm>
            <a:off x="7487002" y="1914861"/>
            <a:ext cx="999137" cy="3649805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4852856" y="1914861"/>
            <a:ext cx="956273" cy="3605439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/>
          <p:cNvSpPr/>
          <p:nvPr/>
        </p:nvSpPr>
        <p:spPr>
          <a:xfrm>
            <a:off x="9835330" y="1914861"/>
            <a:ext cx="956273" cy="3649805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2083632" y="639429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ISWC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893458" y="6371835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ISWC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10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55</TotalTime>
  <Words>569</Words>
  <Application>Microsoft Office PowerPoint</Application>
  <PresentationFormat>Panorámica</PresentationFormat>
  <Paragraphs>477</Paragraphs>
  <Slides>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Wingdings 2</vt:lpstr>
      <vt:lpstr>HDOfficeLightV0</vt:lpstr>
      <vt:lpstr>1_HDOfficeLightV0</vt:lpstr>
      <vt:lpstr>View</vt:lpstr>
      <vt:lpstr>Experimental Results</vt:lpstr>
      <vt:lpstr>Datasets </vt:lpstr>
      <vt:lpstr>Datasets </vt:lpstr>
      <vt:lpstr>Datasets </vt:lpstr>
      <vt:lpstr>Capturing Differences </vt:lpstr>
      <vt:lpstr>Capturing Differences </vt:lpstr>
      <vt:lpstr>Measuring Real Datasets</vt:lpstr>
      <vt:lpstr>Measuring Real Datasets</vt:lpstr>
      <vt:lpstr>Inclusion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Settings</dc:title>
  <dc:creator>Usuario de Windows</dc:creator>
  <cp:lastModifiedBy>Usuario de Windows</cp:lastModifiedBy>
  <cp:revision>7</cp:revision>
  <dcterms:created xsi:type="dcterms:W3CDTF">2017-10-04T12:55:34Z</dcterms:created>
  <dcterms:modified xsi:type="dcterms:W3CDTF">2017-10-04T13:50:59Z</dcterms:modified>
</cp:coreProperties>
</file>