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Quattrocento Sans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orient="horz" pos="4056">
          <p15:clr>
            <a:srgbClr val="A4A3A4"/>
          </p15:clr>
        </p15:guide>
        <p15:guide id="4" pos="3864">
          <p15:clr>
            <a:srgbClr val="A4A3A4"/>
          </p15:clr>
        </p15:guide>
        <p15:guide id="5" pos="7512">
          <p15:clr>
            <a:srgbClr val="A4A3A4"/>
          </p15:clr>
        </p15:guide>
        <p15:guide id="6" pos="144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622ktxsC+1CmhxTTQyIfzY5kN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A9AD10-AA5B-42DF-9DC9-E534BB1A33E7}">
  <a:tblStyle styleId="{43A9AD10-AA5B-42DF-9DC9-E534BB1A33E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4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4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624" orient="horz"/>
        <p:guide pos="4056" orient="horz"/>
        <p:guide pos="3864"/>
        <p:guide pos="7512"/>
        <p:guide pos="1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0" y="2875816"/>
            <a:ext cx="12192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b="1" lang="it-I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Obesity level estimation based on machine learning algorithms</a:t>
            </a:r>
            <a:endParaRPr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92663" y="-608013"/>
            <a:ext cx="2606675" cy="2606676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25938" y="-1770063"/>
            <a:ext cx="3540125" cy="354012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0" y="5770562"/>
            <a:ext cx="121920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-IT" sz="22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Millone A. (mat. 846588), Rossi S. (mat. 857183), Università degli Studi di Milano-Bicocca,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-IT" sz="22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Laurea Magistrale in Biostatistica, 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11713" l="12990" r="12906" t="12665"/>
          <a:stretch/>
        </p:blipFill>
        <p:spPr>
          <a:xfrm>
            <a:off x="10644188" y="233363"/>
            <a:ext cx="1323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11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188" name="Google Shape;188;p11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89" name="Google Shape;189;p11"/>
          <p:cNvSpPr txBox="1"/>
          <p:nvPr/>
        </p:nvSpPr>
        <p:spPr>
          <a:xfrm>
            <a:off x="719916" y="5042476"/>
            <a:ext cx="10928350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Sono calcolate sul dataset di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conferma il problema dell’overfitting nelle </a:t>
            </a: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reti neurali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modelli </a:t>
            </a: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forest, xgboost e gradient boosting </a:t>
            </a: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risultano i migliori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0" l="0" r="3894" t="6385"/>
          <a:stretch/>
        </p:blipFill>
        <p:spPr>
          <a:xfrm>
            <a:off x="2862622" y="976313"/>
            <a:ext cx="6466756" cy="3922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Confronto Curve ROC</a:t>
            </a:r>
            <a:endParaRPr b="1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29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97" name="Google Shape;197;p29"/>
          <p:cNvSpPr txBox="1"/>
          <p:nvPr/>
        </p:nvSpPr>
        <p:spPr>
          <a:xfrm>
            <a:off x="228600" y="51955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Curve Lift</a:t>
            </a:r>
            <a:b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dei modelli </a:t>
            </a:r>
            <a:endParaRPr b="1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8" name="Google Shape;198;p29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99" name="Google Shape;199;p29"/>
          <p:cNvSpPr txBox="1"/>
          <p:nvPr/>
        </p:nvSpPr>
        <p:spPr>
          <a:xfrm>
            <a:off x="1692887" y="5940906"/>
            <a:ext cx="3566124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Curve Lift del Gradient boosting</a:t>
            </a:r>
            <a:endParaRPr b="0" i="1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27551"/>
            <a:ext cx="6263640" cy="51133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29"/>
          <p:cNvGraphicFramePr/>
          <p:nvPr/>
        </p:nvGraphicFramePr>
        <p:xfrm>
          <a:off x="6366918" y="12978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{43A9AD10-AA5B-42DF-9DC9-E534BB1A33E7}</a:tableStyleId>
              </a:tblPr>
              <a:tblGrid>
                <a:gridCol w="1685625"/>
                <a:gridCol w="1614025"/>
                <a:gridCol w="1007025"/>
                <a:gridCol w="1186525"/>
              </a:tblGrid>
              <a:tr h="72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Modello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Popolazione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Gain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Score point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1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XGboost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20/100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it-IT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42,53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it-IT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0,923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Random forest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20/100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43,30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0,850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Gradient boosting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20/100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41,49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0,803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2" name="Google Shape;202;p29"/>
          <p:cNvSpPr txBox="1"/>
          <p:nvPr/>
        </p:nvSpPr>
        <p:spPr>
          <a:xfrm>
            <a:off x="6680714" y="4003233"/>
            <a:ext cx="5179404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it-IT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 Curve Lift indicano la percentuale di corretti obesi (evento principale dello studio in generale) per ogni porzione di popolazione scelta. 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it-IT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Tutti i modelli al 20% della popolazione riescono a catturare almeno il 40% della popolazione d’interesse (pazienti obesi)</a:t>
            </a:r>
            <a:br>
              <a:rPr b="0" i="0" lang="it-IT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2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08" name="Google Shape;208;p12"/>
          <p:cNvSpPr txBox="1"/>
          <p:nvPr/>
        </p:nvSpPr>
        <p:spPr>
          <a:xfrm>
            <a:off x="228600" y="51955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Differenze curve ROC </a:t>
            </a:r>
            <a:b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 train e test</a:t>
            </a:r>
            <a:endParaRPr b="1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9" name="Google Shape;209;p12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3404" t="6203"/>
          <a:stretch/>
        </p:blipFill>
        <p:spPr>
          <a:xfrm>
            <a:off x="117764" y="3835801"/>
            <a:ext cx="5209789" cy="29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 rotWithShape="1">
          <a:blip r:embed="rId4">
            <a:alphaModFix/>
          </a:blip>
          <a:srcRect b="1904" l="0" r="3443" t="6475"/>
          <a:stretch/>
        </p:blipFill>
        <p:spPr>
          <a:xfrm>
            <a:off x="3542645" y="883101"/>
            <a:ext cx="5106709" cy="2859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2"/>
          <p:cNvPicPr preferRelativeResize="0"/>
          <p:nvPr/>
        </p:nvPicPr>
        <p:blipFill rotWithShape="1">
          <a:blip r:embed="rId5">
            <a:alphaModFix/>
          </a:blip>
          <a:srcRect b="0" l="0" r="3551" t="6072"/>
          <a:stretch/>
        </p:blipFill>
        <p:spPr>
          <a:xfrm>
            <a:off x="6938777" y="3873871"/>
            <a:ext cx="5126223" cy="294582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8649354" y="1233220"/>
            <a:ext cx="216182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Gradient boosting</a:t>
            </a:r>
            <a:endParaRPr b="0" i="1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10984085" y="3511753"/>
            <a:ext cx="216182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Xgboost</a:t>
            </a:r>
            <a:endParaRPr b="0" i="1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560829" y="3499807"/>
            <a:ext cx="216182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</a:t>
            </a:r>
            <a:endParaRPr b="0" i="1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13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221" name="Google Shape;221;p13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22" name="Google Shape;222;p13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Scelta treshold</a:t>
            </a:r>
            <a:endParaRPr b="1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3" name="Google Shape;223;p13"/>
          <p:cNvGrpSpPr/>
          <p:nvPr/>
        </p:nvGrpSpPr>
        <p:grpSpPr>
          <a:xfrm>
            <a:off x="1699490" y="766619"/>
            <a:ext cx="8645236" cy="5207080"/>
            <a:chOff x="1717964" y="781048"/>
            <a:chExt cx="8115302" cy="4887898"/>
          </a:xfrm>
        </p:grpSpPr>
        <p:pic>
          <p:nvPicPr>
            <p:cNvPr id="224" name="Google Shape;224;p13"/>
            <p:cNvPicPr preferRelativeResize="0"/>
            <p:nvPr/>
          </p:nvPicPr>
          <p:blipFill rotWithShape="1">
            <a:blip r:embed="rId3">
              <a:alphaModFix/>
            </a:blip>
            <a:srcRect b="1138" l="0" r="0" t="2147"/>
            <a:stretch/>
          </p:blipFill>
          <p:spPr>
            <a:xfrm>
              <a:off x="1717964" y="781048"/>
              <a:ext cx="8115302" cy="48878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5" name="Google Shape;225;p13"/>
            <p:cNvCxnSpPr/>
            <p:nvPr/>
          </p:nvCxnSpPr>
          <p:spPr>
            <a:xfrm flipH="1" rot="10800000">
              <a:off x="5154456" y="2026373"/>
              <a:ext cx="18474" cy="322911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lgDash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13"/>
            <p:cNvCxnSpPr/>
            <p:nvPr/>
          </p:nvCxnSpPr>
          <p:spPr>
            <a:xfrm>
              <a:off x="2262908" y="2026373"/>
              <a:ext cx="2918692" cy="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227" name="Google Shape;227;p13"/>
          <p:cNvSpPr txBox="1"/>
          <p:nvPr/>
        </p:nvSpPr>
        <p:spPr>
          <a:xfrm>
            <a:off x="766098" y="6120295"/>
            <a:ext cx="1092835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sceglie come soglia 0.375, ciò garantisce una sensitivity elevata (all’incirca  0.86) e una buona specificity (all’incirca 0.75)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5323441" y="2056319"/>
            <a:ext cx="92364" cy="83127"/>
          </a:xfrm>
          <a:prstGeom prst="flowChartConnector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14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234" name="Google Shape;234;p14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35" name="Google Shape;235;p14"/>
          <p:cNvSpPr txBox="1"/>
          <p:nvPr/>
        </p:nvSpPr>
        <p:spPr>
          <a:xfrm>
            <a:off x="725119" y="5058158"/>
            <a:ext cx="1092835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dei nuovi dati contenente 100 osservazioni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valori delle metriche di sensitivity e specificity rimangono simili a quelli mostrati in precedenza (sensitivity:86% e specificty:73%)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Ulteriore conferma della bontà del modello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 su nuovi dati</a:t>
            </a:r>
            <a:endParaRPr b="1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579" r="0" t="4713"/>
          <a:stretch/>
        </p:blipFill>
        <p:spPr>
          <a:xfrm>
            <a:off x="3018279" y="771965"/>
            <a:ext cx="6342031" cy="409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15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243" name="Google Shape;243;p15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44" name="Google Shape;244;p15"/>
          <p:cNvSpPr txBox="1"/>
          <p:nvPr/>
        </p:nvSpPr>
        <p:spPr>
          <a:xfrm>
            <a:off x="631823" y="3846946"/>
            <a:ext cx="10928350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Variabile target con tutti e 7 i livelli: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Sottopeso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Normopeso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Sovrappeso</a:t>
            </a: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 livello, II livello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Obeso</a:t>
            </a: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 livello, II livello e III livello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Impossibilità a calcolare le curve ROC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modelli migliori (secondo la metrica AUC) risultano gli stessi di quelli ottenuti con la target binarizzata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228600" y="115855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con 4 e 7 livelli</a:t>
            </a:r>
            <a:endParaRPr b="1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46" name="Google Shape;246;p15"/>
          <p:cNvGraphicFramePr/>
          <p:nvPr/>
        </p:nvGraphicFramePr>
        <p:xfrm>
          <a:off x="3349398" y="9292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{43A9AD10-AA5B-42DF-9DC9-E534BB1A33E7}</a:tableStyleId>
              </a:tblPr>
              <a:tblGrid>
                <a:gridCol w="2150025"/>
                <a:gridCol w="1829750"/>
                <a:gridCol w="1513425"/>
              </a:tblGrid>
              <a:tr h="72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Modello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Valore AUC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(target 7 lv.)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Valore AUC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(target 4 lv.)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1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Reti neurali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it-IT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Random forest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96%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99,99%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Gradient boosting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94%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99,63%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Knn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81%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66,82%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7" name="Google Shape;247;p15"/>
          <p:cNvSpPr txBox="1"/>
          <p:nvPr/>
        </p:nvSpPr>
        <p:spPr>
          <a:xfrm>
            <a:off x="6499225" y="3828310"/>
            <a:ext cx="54641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Variabile target con 4 livelli: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Sottopeso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Normopeso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Sovrappeso</a:t>
            </a: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Obeso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/>
          <p:nvPr/>
        </p:nvSpPr>
        <p:spPr>
          <a:xfrm>
            <a:off x="4835525" y="990600"/>
            <a:ext cx="2520950" cy="5810250"/>
          </a:xfrm>
          <a:prstGeom prst="ellipse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4" name="Google Shape;254;p16"/>
          <p:cNvSpPr/>
          <p:nvPr/>
        </p:nvSpPr>
        <p:spPr>
          <a:xfrm rot="-4052973">
            <a:off x="4835525" y="981075"/>
            <a:ext cx="2520950" cy="5810250"/>
          </a:xfrm>
          <a:prstGeom prst="ellipse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16"/>
          <p:cNvSpPr/>
          <p:nvPr/>
        </p:nvSpPr>
        <p:spPr>
          <a:xfrm rot="4044665">
            <a:off x="4835525" y="981075"/>
            <a:ext cx="2520950" cy="5810250"/>
          </a:xfrm>
          <a:prstGeom prst="ellipse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p16"/>
          <p:cNvSpPr/>
          <p:nvPr/>
        </p:nvSpPr>
        <p:spPr>
          <a:xfrm rot="-4052973">
            <a:off x="4835525" y="990600"/>
            <a:ext cx="2520950" cy="5810250"/>
          </a:xfrm>
          <a:prstGeom prst="ellipse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7" name="Google Shape;257;p16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58" name="Google Shape;258;p16"/>
          <p:cNvSpPr txBox="1"/>
          <p:nvPr/>
        </p:nvSpPr>
        <p:spPr>
          <a:xfrm>
            <a:off x="228600" y="162792"/>
            <a:ext cx="11734800" cy="1052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Criticità incontrate 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potenzialità future</a:t>
            </a:r>
            <a:br>
              <a:rPr b="0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it-IT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9" name="Google Shape;259;p16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60" name="Google Shape;260;p16"/>
          <p:cNvSpPr/>
          <p:nvPr/>
        </p:nvSpPr>
        <p:spPr>
          <a:xfrm>
            <a:off x="4679950" y="1946275"/>
            <a:ext cx="730250" cy="715963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809047" y="5633806"/>
            <a:ext cx="4137344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Il modello finale </a:t>
            </a:r>
            <a:r>
              <a:rPr b="0" i="1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gradient boosting</a:t>
            </a:r>
            <a:r>
              <a:rPr b="0" i="0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ha tempi computazionali ristretti, garantisce risparmio di tempo e risorse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7512050" y="1288302"/>
            <a:ext cx="4024312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Overfitting nel modello </a:t>
            </a:r>
            <a:br>
              <a:rPr b="0" i="0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solitamente migliore </a:t>
            </a:r>
            <a:r>
              <a:rPr b="0" i="1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(neural network), </a:t>
            </a:r>
            <a:r>
              <a:rPr b="0" i="0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dovuto ai pochi dati presenti</a:t>
            </a:r>
            <a:endParaRPr b="0" i="1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4679950" y="5087938"/>
            <a:ext cx="730250" cy="715962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8821738" y="3513138"/>
            <a:ext cx="257175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66% dati simulati, alcuni valori poco attendibili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6788150" y="1946275"/>
            <a:ext cx="731838" cy="715963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8020050" y="3529013"/>
            <a:ext cx="731838" cy="714375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3440113" y="3529013"/>
            <a:ext cx="731837" cy="714375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6788150" y="5089525"/>
            <a:ext cx="731838" cy="715963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446963" y="5651500"/>
            <a:ext cx="376713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target è stata binarizzata: potenziale perdita di informazione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615949" y="1425398"/>
            <a:ext cx="4024313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Il modello finale </a:t>
            </a:r>
            <a:r>
              <a:rPr b="0" i="1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gradient boosting</a:t>
            </a:r>
            <a:r>
              <a:rPr b="0" i="0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garantisce una buona generalizzabilità e una buona replicabilità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124071" y="3371641"/>
            <a:ext cx="3546764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Valutazione accurata della treshold per garantire risultati buoni nella metrica di maggiore interesse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4633913" y="2105025"/>
            <a:ext cx="1027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3413125" y="3686175"/>
            <a:ext cx="9667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4654550" y="5262563"/>
            <a:ext cx="1012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6735763" y="5262563"/>
            <a:ext cx="10826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954963" y="3686175"/>
            <a:ext cx="1098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6716713" y="2105025"/>
            <a:ext cx="1084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-IT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3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00" name="Google Shape;100;p3"/>
          <p:cNvSpPr txBox="1"/>
          <p:nvPr/>
        </p:nvSpPr>
        <p:spPr>
          <a:xfrm>
            <a:off x="228600" y="190500"/>
            <a:ext cx="11734800" cy="3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Introduzione</a:t>
            </a:r>
            <a:endParaRPr b="0" i="0" sz="2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2" name="Google Shape;102;p3"/>
          <p:cNvSpPr txBox="1"/>
          <p:nvPr/>
        </p:nvSpPr>
        <p:spPr>
          <a:xfrm>
            <a:off x="666750" y="1097732"/>
            <a:ext cx="10928350" cy="313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Coorte di 2111 pazienti provenienti dallo stato del Messico;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con variabili relative a caratteristiche fisiche del paziente, altre storie di obesità in famiglia e abitudine fisiche ed alimentari del soggetto;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Il 33% dei dati è ottenuto da questionari sottoposti a pazienti reali, mentre il restante 66% è stato generato da una simulazione con lo strumento Weka (learning models) e il filtro SMOTE (che</a:t>
            </a: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permette operazioni di oversampling)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1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Obiettivo</a:t>
            </a: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trovare il modello che classifica meglio i pazienti obesi in base alle variabili in studio e successivamente valutare le sue performance come modello previsionale per nuovi pazienti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740641" y="4519890"/>
            <a:ext cx="10928350" cy="1828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i="0" lang="it-IT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Pillole sull’obesità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4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Italia si stima che il 10-11% della popolazione sperimenti l’obesità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4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 è una differenza sostanziale tra donne e uomini e tra fasce d’età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4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Aumento della probabilità di sviluppare patologie quali diabete, malattie cardiovascolari e tumori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4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10" name="Google Shape;110;p4"/>
          <p:cNvSpPr txBox="1"/>
          <p:nvPr/>
        </p:nvSpPr>
        <p:spPr>
          <a:xfrm>
            <a:off x="228600" y="190500"/>
            <a:ext cx="11734800" cy="3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Variabili in esame</a:t>
            </a:r>
            <a:endParaRPr b="0" i="0" sz="2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1" name="Google Shape;111;p4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2" name="Google Shape;112;p4"/>
          <p:cNvSpPr txBox="1"/>
          <p:nvPr/>
        </p:nvSpPr>
        <p:spPr>
          <a:xfrm>
            <a:off x="631825" y="1481211"/>
            <a:ext cx="10928350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Variabile target: Nobesity, categoriale a 7 livelli: Peso Insufficiente, Peso Normale, Sovrappeso Livello I, II e III, Obesità di tipo I, II e III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 variabili sono divise principalmente in 4 macrogruppi: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Abitudini alimentari (numero di pasti, consumo di verdura, alcool, livello di idratazione)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97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Abitudini fisiche (attività motoria, fumo, utilizzo dispositivi tecnologici, tipo di trasporto)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97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Caratteristiche fisiche (peso, altezza, età)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97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Suscettibilità famigliare della condizione di salute in studio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5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19" name="Google Shape;119;p5"/>
          <p:cNvSpPr txBox="1"/>
          <p:nvPr/>
        </p:nvSpPr>
        <p:spPr>
          <a:xfrm>
            <a:off x="228600" y="190500"/>
            <a:ext cx="11734800" cy="3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Disegno dello studio</a:t>
            </a:r>
            <a:endParaRPr b="0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0" name="Google Shape;120;p5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21" name="Google Shape;121;p5"/>
          <p:cNvSpPr/>
          <p:nvPr/>
        </p:nvSpPr>
        <p:spPr>
          <a:xfrm rot="5400000">
            <a:off x="-645319" y="2486819"/>
            <a:ext cx="4881563" cy="237807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5"/>
          <p:cNvSpPr/>
          <p:nvPr/>
        </p:nvSpPr>
        <p:spPr>
          <a:xfrm rot="5400000">
            <a:off x="2214561" y="2487612"/>
            <a:ext cx="4881563" cy="2376488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5"/>
          <p:cNvSpPr/>
          <p:nvPr/>
        </p:nvSpPr>
        <p:spPr>
          <a:xfrm rot="5400000">
            <a:off x="5072857" y="2551906"/>
            <a:ext cx="4883150" cy="2376487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762000" y="2398713"/>
            <a:ext cx="2066925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PROCEDURE PRELIMINARI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3621879" y="2398752"/>
            <a:ext cx="206692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DESCRITTIVE E 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6326184" y="2260232"/>
            <a:ext cx="23764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FITTING DEI MODELLI SUL DATASET DI 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450850" y="3383855"/>
            <a:ext cx="2378075" cy="1758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Missing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Ricodifica ed esclusione di alcune variabili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 rot="5400000">
            <a:off x="7931944" y="2561431"/>
            <a:ext cx="4883150" cy="2376488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9228137" y="2302452"/>
            <a:ext cx="22907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VALUTAZIONE DEI MODELLI MIGLIORI SUL DATASET DI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424233" y="3090826"/>
            <a:ext cx="2376488" cy="2051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825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Statistiche descrittive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Correlazione, near zero-variance e model selection</a:t>
            </a:r>
            <a:endParaRPr b="0" i="0" sz="1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6289244" y="3429000"/>
            <a:ext cx="2376485" cy="1758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Stima dei modelli di machine learning</a:t>
            </a:r>
            <a:endParaRPr b="0" i="0" sz="1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825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Valutazione metriche su dataset di training</a:t>
            </a:r>
            <a:endParaRPr b="0" i="0" sz="1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9228137" y="3282485"/>
            <a:ext cx="2290762" cy="2344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28575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Analisi delle curve ROC,Lift e overfitting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Scelta treshold</a:t>
            </a:r>
            <a:endParaRPr b="0" i="0" sz="1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Score su nuovi dati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6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39" name="Google Shape;139;p6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Procedure preliminari</a:t>
            </a:r>
            <a:endParaRPr b="0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41" name="Google Shape;141;p6"/>
          <p:cNvSpPr txBox="1"/>
          <p:nvPr/>
        </p:nvSpPr>
        <p:spPr>
          <a:xfrm>
            <a:off x="666750" y="846863"/>
            <a:ext cx="109284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Controllo dei missing data: nessuna variabile presenta valori mancanti o nulli;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Ricodifica di alcune variabili da «character» a «factor»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Eliminazione variabili quali il peso e altezza poiché troppo correlate con la variabile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Binarizzazione della variabile target «obesità»: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Livello 0: pazienti sottopeso, normopeso e sovrappeso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Livello 1: pazienti obesi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631825" y="5039061"/>
            <a:ext cx="1092835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 vantaggi: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variabile target è bilanciata (54% «livello 0» e restante 46% «livello 1»)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97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binarizzazione risponde al quesito clinico che si vuole indagare in questa analisi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7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49" name="Google Shape;149;p7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Statistiche descrittive </a:t>
            </a:r>
            <a:endParaRPr b="0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0" name="Google Shape;150;p7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graphicFrame>
        <p:nvGraphicFramePr>
          <p:cNvPr id="151" name="Google Shape;151;p7"/>
          <p:cNvGraphicFramePr/>
          <p:nvPr/>
        </p:nvGraphicFramePr>
        <p:xfrm>
          <a:off x="236528" y="107798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{43A9AD10-AA5B-42DF-9DC9-E534BB1A33E7}</a:tableStyleId>
              </a:tblPr>
              <a:tblGrid>
                <a:gridCol w="945550"/>
                <a:gridCol w="905625"/>
                <a:gridCol w="1006350"/>
                <a:gridCol w="1096550"/>
                <a:gridCol w="999775"/>
                <a:gridCol w="905625"/>
              </a:tblGrid>
              <a:tr h="51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 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t-IT" sz="1500" u="none" cap="none" strike="noStrike"/>
                        <a:t>Media 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t-IT" sz="1500" u="none" cap="none" strike="noStrike"/>
                        <a:t>1° quart.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t-IT" sz="1500" u="none" cap="none" strike="noStrike"/>
                        <a:t>Mediana 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t-IT" sz="1500" u="none" cap="none" strike="noStrike"/>
                        <a:t>3° quart.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t-IT" sz="1500" u="none" cap="none" strike="noStrike"/>
                        <a:t>sd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Age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24.391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19.12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22.185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26.00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19.830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Height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13.598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1.633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1.710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1.786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43.286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Weight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84.21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60.00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80.726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105.03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53.328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FCVC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11.439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2.000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2.497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3.000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45.186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NCP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9.407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2.764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3.000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3.000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42.308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CH20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11.850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1.634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2.000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2.619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44.966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FAF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6.557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0.124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1.000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1.800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30.530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TUE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3.036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0.000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0.625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1.000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700" u="none" cap="none" strike="noStrike"/>
                        <a:t>19.447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4350" marL="94350" anchor="ctr"/>
                </a:tc>
              </a:tr>
            </a:tbl>
          </a:graphicData>
        </a:graphic>
      </p:graphicFrame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15515" l="0" r="4532" t="3604"/>
          <a:stretch/>
        </p:blipFill>
        <p:spPr>
          <a:xfrm>
            <a:off x="6581861" y="966652"/>
            <a:ext cx="5430347" cy="28540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426551" y="4031807"/>
            <a:ext cx="10928350" cy="2523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Frequenza di consumo  di verdure (FCVC), Numero di pasti principali (NCP), Frequenza dell’attività fisica (FAF),</a:t>
            </a: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Consumo di acqua giornaliero (CH20), Tempo di utilizzo di dispositivi tecnologici (TUE)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Distribuzione del sesso equilibrata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L’82% dei pazienti ha famigliarità con lo stato di salute «obeso»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Il 74% usa i trasporti pubblici, il 21% ha l’auto e solo il 5% camminano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8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60" name="Google Shape;160;p8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Correlazione</a:t>
            </a:r>
            <a:endParaRPr b="0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1" name="Google Shape;161;p8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15096" l="11528" r="9465" t="11924"/>
          <a:stretch/>
        </p:blipFill>
        <p:spPr>
          <a:xfrm>
            <a:off x="2983345" y="833936"/>
            <a:ext cx="6225309" cy="460022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4086225" y="5949783"/>
            <a:ext cx="6559453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Assenza di variabili collineari</a:t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9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70" name="Google Shape;170;p9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selection</a:t>
            </a:r>
            <a:endParaRPr b="0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1" name="Google Shape;171;p9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5308" l="6135" r="5120" t="11753"/>
          <a:stretch/>
        </p:blipFill>
        <p:spPr>
          <a:xfrm>
            <a:off x="3100873" y="1031798"/>
            <a:ext cx="5990254" cy="4478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3837991" y="5963986"/>
            <a:ext cx="49514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it-IT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Selezione delle variabili tramite albero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10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79" name="Google Shape;179;p10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Fitting dei modelli</a:t>
            </a:r>
            <a:br>
              <a:rPr b="0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0" name="Google Shape;180;p10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181" name="Google Shape;181;p10"/>
          <p:cNvPicPr preferRelativeResize="0"/>
          <p:nvPr/>
        </p:nvPicPr>
        <p:blipFill rotWithShape="1">
          <a:blip r:embed="rId3">
            <a:alphaModFix/>
          </a:blip>
          <a:srcRect b="5703" l="0" r="0" t="0"/>
          <a:stretch/>
        </p:blipFill>
        <p:spPr>
          <a:xfrm>
            <a:off x="2655108" y="578299"/>
            <a:ext cx="6881784" cy="374789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/>
        </p:nvSpPr>
        <p:spPr>
          <a:xfrm>
            <a:off x="631825" y="4587055"/>
            <a:ext cx="10928350" cy="20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Ogni algoritmo è stato sviluppato con la tecnica </a:t>
            </a: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 Validation a 10 Fold</a:t>
            </a:r>
            <a:b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1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 ogni modello abbiamo svolto il </a:t>
            </a: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tuning dei parametri</a:t>
            </a:r>
            <a:b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1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modelli più performanti (per le metriche: ROC, sensitivity e specificity) sono: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Reti neurali </a:t>
            </a: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(potenziale overfitting)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Famiglia dei modelli degli alberi: </a:t>
            </a: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forest, gradient boosting</a:t>
            </a:r>
            <a:r>
              <a:rPr b="0" i="0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 </a:t>
            </a:r>
            <a:r>
              <a:rPr b="0" i="1" lang="it-IT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xgboost</a:t>
            </a:r>
            <a:endParaRPr b="0" i="1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2023-01-20T08:04:48Z</dcterms:created>
  <dc:creator>a.millone@campus.unimib.it</dc:creator>
</cp:coreProperties>
</file>