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804" r:id="rId4"/>
  </p:sldMasterIdLst>
  <p:notesMasterIdLst>
    <p:notesMasterId r:id="rId14"/>
  </p:notesMasterIdLst>
  <p:handoutMasterIdLst>
    <p:handoutMasterId r:id="rId15"/>
  </p:handoutMasterIdLst>
  <p:sldIdLst>
    <p:sldId id="568" r:id="rId5"/>
    <p:sldId id="570" r:id="rId6"/>
    <p:sldId id="575" r:id="rId7"/>
    <p:sldId id="576" r:id="rId8"/>
    <p:sldId id="578" r:id="rId9"/>
    <p:sldId id="580" r:id="rId10"/>
    <p:sldId id="579" r:id="rId11"/>
    <p:sldId id="581" r:id="rId12"/>
    <p:sldId id="584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8E8"/>
    <a:srgbClr val="000000"/>
    <a:srgbClr val="B9B8BB"/>
    <a:srgbClr val="822980"/>
    <a:srgbClr val="B9B9BB"/>
    <a:srgbClr val="B6B8BB"/>
    <a:srgbClr val="87898B"/>
    <a:srgbClr val="CCCCCC"/>
    <a:srgbClr val="999999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7246" autoAdjust="0"/>
    <p:restoredTop sz="88727" autoAdjust="0"/>
  </p:normalViewPr>
  <p:slideViewPr>
    <p:cSldViewPr snapToGrid="0">
      <p:cViewPr varScale="1">
        <p:scale>
          <a:sx n="110" d="100"/>
          <a:sy n="110" d="100"/>
        </p:scale>
        <p:origin x="-976" y="-104"/>
      </p:cViewPr>
      <p:guideLst>
        <p:guide orient="horz" pos="3083"/>
        <p:guide orient="horz" pos="743"/>
        <p:guide orient="horz" pos="893"/>
        <p:guide orient="horz" pos="438"/>
        <p:guide orient="horz" pos="1671"/>
        <p:guide orient="horz" pos="2236"/>
        <p:guide orient="horz" pos="146"/>
        <p:guide orient="horz" pos="2443"/>
        <p:guide pos="1794"/>
        <p:guide pos="2736"/>
        <p:guide pos="202"/>
        <p:guide pos="5322"/>
        <p:guide pos="5625"/>
        <p:guide pos="2878"/>
        <p:guide pos="3555"/>
        <p:guide pos="1965"/>
        <p:guide pos="3723"/>
      </p:guideLst>
    </p:cSldViewPr>
  </p:slideViewPr>
  <p:outlineViewPr>
    <p:cViewPr>
      <p:scale>
        <a:sx n="33" d="100"/>
        <a:sy n="33" d="100"/>
      </p:scale>
      <p:origin x="0" y="198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448"/>
    </p:cViewPr>
  </p:sorterViewPr>
  <p:notesViewPr>
    <p:cSldViewPr snapToGrid="0" snapToObjects="1" showGuides="1">
      <p:cViewPr varScale="1">
        <p:scale>
          <a:sx n="117" d="100"/>
          <a:sy n="117" d="100"/>
        </p:scale>
        <p:origin x="-4024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78B55-319B-2D4F-AE49-6C1B6E1A4DDA}" type="datetimeFigureOut">
              <a:rPr lang="en-US" smtClean="0">
                <a:latin typeface="HP Simplified"/>
                <a:cs typeface="HP Simplified"/>
              </a:rPr>
              <a:pPr/>
              <a:t>7/10/14</a:t>
            </a:fld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27340-60F0-7D46-BC5B-91B08A318A82}" type="slidenum">
              <a:rPr lang="en-GB" smtClean="0">
                <a:latin typeface="HP Simplified"/>
                <a:cs typeface="HP Simplified"/>
              </a:rPr>
              <a:pPr/>
              <a:t>‹#›</a:t>
            </a:fld>
            <a:endParaRPr lang="en-GB" dirty="0">
              <a:latin typeface="HP Simplified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493217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P Simplified"/>
                <a:cs typeface="HP Simplified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P Simplified"/>
                <a:cs typeface="HP Simplified"/>
              </a:defRPr>
            </a:lvl1pPr>
          </a:lstStyle>
          <a:p>
            <a:fld id="{2D9CAF8C-0805-8440-B43D-DCCAAA4D80CE}" type="datetimeFigureOut">
              <a:rPr lang="en-US" smtClean="0"/>
              <a:pPr/>
              <a:t>7/10/14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P Simplified"/>
                <a:cs typeface="HP Simplified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P Simplified"/>
                <a:cs typeface="HP Simplified"/>
              </a:defRPr>
            </a:lvl1pPr>
          </a:lstStyle>
          <a:p>
            <a:fld id="{22A853E8-D85F-5D49-95D2-E1D96ABFE2B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80798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250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(7/11/14 13:37) -----</a:t>
            </a:r>
          </a:p>
          <a:p>
            <a:r>
              <a:rPr lang="en-US"/>
              <a:t>problem to solve</a:t>
            </a:r>
          </a:p>
          <a:p>
            <a:r>
              <a:rPr lang="en-US"/>
              <a:t>decrease the amount of time required to find the best fit for a text string within a text box</a:t>
            </a:r>
          </a:p>
          <a:p>
            <a:endParaRPr lang="en-US"/>
          </a:p>
          <a:p>
            <a:r>
              <a:rPr lang="en-US"/>
              <a:t>imagemagick does have an autofit, but doesnt seem usable in rmagick</a:t>
            </a:r>
          </a:p>
          <a:p>
            <a:r>
              <a:rPr lang="en-US"/>
              <a:t>imagemagick is also bulky, so i looked into alternatives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4641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(7/11/14 13:49) -----</a:t>
            </a:r>
          </a:p>
          <a:p>
            <a:r>
              <a:rPr lang="en-US"/>
              <a:t>in order to check if text fits, we have to give layout font description, which contains info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5145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Blue_RGB_150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B9B8BB"/>
                </a:solidFill>
                <a:latin typeface="+mn-lt"/>
                <a:cs typeface="HP Simplified"/>
              </a:rPr>
              <a:t>© Copyright 2014 Hewlett-Packard Development Company, L.P.  The information contained herein is subject to change without notice.</a:t>
            </a:r>
            <a:endParaRPr lang="en-US" sz="700" b="0" i="0" dirty="0" smtClean="0">
              <a:solidFill>
                <a:srgbClr val="B9B8BB"/>
              </a:solidFill>
              <a:latin typeface="HP Simplified"/>
              <a:cs typeface="HP Simplified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2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9039"/>
            <a:ext cx="252374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9039"/>
            <a:ext cx="2523744" cy="32226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9039"/>
            <a:ext cx="2527300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351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+mn-lt"/>
                <a:cs typeface="HP Simplified"/>
              </a:rPr>
              <a:t>© Copyright 2014 Hewlett-Packard Development Company, L.P.  The information contained herein is subject to change without notice.</a:t>
            </a:r>
            <a:endParaRPr lang="en-US" sz="700" b="0" i="0" dirty="0" smtClean="0">
              <a:solidFill>
                <a:schemeClr val="bg1"/>
              </a:solidFill>
              <a:latin typeface="HP Simplified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2276755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7744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accent5"/>
                </a:solidFill>
                <a:latin typeface="+mn-lt"/>
                <a:cs typeface="HP Simplified"/>
              </a:rPr>
              <a:t>© Copyright 2014 Hewlett-Packard Development Company, L.P.  The information contained herein is subject to change without notice.</a:t>
            </a:r>
            <a:endParaRPr lang="en-US" sz="700" b="0" i="0" dirty="0" smtClean="0">
              <a:solidFill>
                <a:schemeClr val="accent5"/>
              </a:solidFill>
              <a:latin typeface="HP Simplified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3574790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40919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+mn-lt"/>
                <a:cs typeface="HP Simplified"/>
              </a:rPr>
              <a:t>© Copyright 2014 Hewlett-Packard Development Company, L.P.  The information contained herein is subject to change without notice.</a:t>
            </a:r>
            <a:endParaRPr lang="en-US" sz="700" b="0" i="0" dirty="0" smtClean="0">
              <a:solidFill>
                <a:schemeClr val="bg1"/>
              </a:solidFill>
              <a:latin typeface="HP Simplified"/>
              <a:cs typeface="HP Simplified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51480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8848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5252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09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1pPr marL="171450" indent="-171450">
              <a:buFont typeface="HP Simplified" pitchFamily="34" charset="0"/>
              <a:buChar char="•"/>
              <a:defRPr sz="1400" b="0">
                <a:solidFill>
                  <a:schemeClr val="tx1"/>
                </a:solidFill>
              </a:defRPr>
            </a:lvl1pPr>
            <a:lvl2pPr marL="342900" indent="-171450">
              <a:buSzPct val="80000"/>
              <a:buFont typeface="HP Simplified" pitchFamily="34" charset="0"/>
              <a:buChar char="–"/>
              <a:defRPr sz="1400">
                <a:solidFill>
                  <a:srgbClr val="000000"/>
                </a:solidFill>
              </a:defRPr>
            </a:lvl2pPr>
            <a:lvl3pPr marL="512763" indent="-169863">
              <a:defRPr sz="1400">
                <a:solidFill>
                  <a:srgbClr val="000000"/>
                </a:solidFill>
              </a:defRPr>
            </a:lvl3pPr>
            <a:lvl4pPr marL="690563" indent="-180975">
              <a:defRPr sz="1400">
                <a:solidFill>
                  <a:srgbClr val="000000"/>
                </a:solidFill>
              </a:defRPr>
            </a:lvl4pPr>
            <a:lvl5pPr marL="833438" indent="-150813"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09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1" y="235063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32330" y="1188720"/>
            <a:ext cx="4030662" cy="3219769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5864"/>
            <a:ext cx="387826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4705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7" y="1186047"/>
            <a:ext cx="3878263" cy="3222441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0519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8614" y="235064"/>
            <a:ext cx="812323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30200" y="1188720"/>
            <a:ext cx="8119872" cy="32197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1" y="4758803"/>
            <a:ext cx="8012545" cy="22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B9B8BB"/>
                </a:solidFill>
                <a:latin typeface="+mn-lt"/>
                <a:cs typeface="HP Simplified"/>
              </a:rPr>
              <a:t>© Copyright 2014 Hewlett-Packard Development Company, L.P.  The information contained herein is subject to change without notice.</a:t>
            </a:r>
            <a:endParaRPr lang="en-US" sz="700" b="0" i="0" dirty="0" smtClean="0">
              <a:solidFill>
                <a:srgbClr val="B9B8BB"/>
              </a:solidFill>
              <a:latin typeface="HP Simplified"/>
              <a:cs typeface="HP Simplified"/>
            </a:endParaRP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4" y="4788485"/>
            <a:ext cx="323009" cy="149332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marL="0" algn="l" defTabSz="914400" rtl="0" eaLnBrk="1" latinLnBrk="0" hangingPunct="1"/>
            <a:fld id="{6C5AF65D-6854-49AF-ABC5-48B5BA0EA842}" type="slidenum">
              <a:rPr lang="en-US" sz="700" b="0" i="0" kern="1200" smtClean="0">
                <a:solidFill>
                  <a:srgbClr val="B9B8BB"/>
                </a:solidFill>
                <a:latin typeface="HP Simplified"/>
                <a:ea typeface="+mn-ea"/>
                <a:cs typeface="HP Simplified"/>
              </a:rPr>
              <a:pPr marL="0" algn="l" defTabSz="914400" rtl="0" eaLnBrk="1" latinLnBrk="0" hangingPunct="1"/>
              <a:t>‹#›</a:t>
            </a:fld>
            <a:endParaRPr lang="en-US" sz="700" b="0" i="0" kern="1200" dirty="0" smtClean="0">
              <a:solidFill>
                <a:srgbClr val="B9B8BB"/>
              </a:solidFill>
              <a:latin typeface="HP Simplified"/>
              <a:ea typeface="+mn-ea"/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7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30" r:id="rId2"/>
    <p:sldLayoutId id="2147483834" r:id="rId3"/>
    <p:sldLayoutId id="2147483833" r:id="rId4"/>
    <p:sldLayoutId id="2147483837" r:id="rId5"/>
    <p:sldLayoutId id="2147483809" r:id="rId6"/>
    <p:sldLayoutId id="2147483839" r:id="rId7"/>
    <p:sldLayoutId id="2147483823" r:id="rId8"/>
    <p:sldLayoutId id="2147483824" r:id="rId9"/>
    <p:sldLayoutId id="2147483825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chemeClr val="accent1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HP Simplified" pitchFamily="34" charset="0"/>
        <a:buChar char="–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tabLst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Fast Text </a:t>
            </a:r>
            <a:r>
              <a:rPr lang="en-US" dirty="0" smtClean="0"/>
              <a:t>Generation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dirty="0" smtClean="0"/>
              <a:t>Dennis </a:t>
            </a:r>
            <a:r>
              <a:rPr lang="en-US" b="0" dirty="0" smtClean="0"/>
              <a:t>Chen/ </a:t>
            </a:r>
            <a:r>
              <a:rPr lang="en-US" dirty="0" smtClean="0"/>
              <a:t>July 11</a:t>
            </a:r>
            <a:r>
              <a:rPr lang="en-US" b="0" dirty="0" smtClean="0"/>
              <a:t>, </a:t>
            </a:r>
            <a:r>
              <a:rPr lang="en-US" b="0" dirty="0" smtClean="0"/>
              <a:t>2014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671"/>
    </mc:Choice>
    <mc:Fallback>
      <p:transition xmlns:p14="http://schemas.microsoft.com/office/powerpoint/2010/main" spd="slow" advTm="2367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Imagemagick</a:t>
            </a:r>
            <a:r>
              <a:rPr lang="en-US" dirty="0" smtClean="0"/>
              <a:t>/</a:t>
            </a:r>
            <a:r>
              <a:rPr lang="en-US" dirty="0" err="1" smtClean="0"/>
              <a:t>Rmagick</a:t>
            </a:r>
            <a:r>
              <a:rPr lang="en-US" dirty="0" smtClean="0"/>
              <a:t> is slow for resizing text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dirty="0" smtClean="0"/>
              <a:t>Lengthy code</a:t>
            </a:r>
          </a:p>
          <a:p>
            <a:r>
              <a:rPr lang="en-US" sz="1800" dirty="0" smtClean="0"/>
              <a:t>Slow</a:t>
            </a:r>
          </a:p>
          <a:p>
            <a:pPr lvl="1"/>
            <a:r>
              <a:rPr lang="en-US" sz="1800" dirty="0" smtClean="0"/>
              <a:t>As is the case with </a:t>
            </a:r>
            <a:r>
              <a:rPr lang="en-US" sz="1800" dirty="0" err="1" smtClean="0"/>
              <a:t>panini</a:t>
            </a:r>
            <a:endParaRPr lang="en-US" sz="1800" dirty="0" smtClean="0"/>
          </a:p>
          <a:p>
            <a:endParaRPr lang="en-US" sz="1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573" y="1774536"/>
            <a:ext cx="2806700" cy="289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2554"/>
    </mc:Choice>
    <mc:Fallback>
      <p:transition xmlns:p14="http://schemas.microsoft.com/office/powerpoint/2010/main" spd="slow" advTm="6255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Is there a better way?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dirty="0" smtClean="0"/>
              <a:t>Use a different </a:t>
            </a:r>
            <a:r>
              <a:rPr lang="en-US" sz="1800" dirty="0" smtClean="0"/>
              <a:t>text image rendering library.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991" y="1570182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31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101"/>
    </mc:Choice>
    <mc:Fallback>
      <p:transition xmlns:p14="http://schemas.microsoft.com/office/powerpoint/2010/main" spd="slow" advTm="710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Pango</a:t>
            </a:r>
            <a:r>
              <a:rPr lang="en-US" sz="3600" dirty="0" smtClean="0"/>
              <a:t> Cairo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dirty="0" smtClean="0"/>
              <a:t>Cairo is an image rendering library</a:t>
            </a:r>
          </a:p>
          <a:p>
            <a:r>
              <a:rPr lang="en-US" sz="1800" dirty="0" err="1" smtClean="0"/>
              <a:t>Pango</a:t>
            </a:r>
            <a:r>
              <a:rPr lang="en-US" sz="1800" dirty="0" smtClean="0"/>
              <a:t> is a text </a:t>
            </a:r>
            <a:r>
              <a:rPr lang="en-US" sz="1800" dirty="0" err="1" smtClean="0"/>
              <a:t>layouting</a:t>
            </a:r>
            <a:r>
              <a:rPr lang="en-US" sz="1800" dirty="0" smtClean="0"/>
              <a:t> library </a:t>
            </a:r>
          </a:p>
          <a:p>
            <a:pPr lvl="1"/>
            <a:r>
              <a:rPr lang="en-US" sz="1800" dirty="0" err="1" smtClean="0"/>
              <a:t>Pango</a:t>
            </a:r>
            <a:r>
              <a:rPr lang="en-US" sz="1800" dirty="0" smtClean="0"/>
              <a:t> creates layouts for </a:t>
            </a:r>
            <a:r>
              <a:rPr lang="en-US" sz="1800" dirty="0" err="1" smtClean="0"/>
              <a:t>cairo</a:t>
            </a:r>
            <a:r>
              <a:rPr lang="en-US" sz="1800" dirty="0"/>
              <a:t> </a:t>
            </a:r>
            <a:r>
              <a:rPr lang="en-US" sz="1800" dirty="0" smtClean="0"/>
              <a:t>to use.</a:t>
            </a:r>
          </a:p>
          <a:p>
            <a:r>
              <a:rPr lang="en-US" sz="1800" dirty="0"/>
              <a:t>We can check bounds of the text before rasterizing it.</a:t>
            </a:r>
          </a:p>
          <a:p>
            <a:pPr lvl="1"/>
            <a:r>
              <a:rPr lang="en-US" sz="1800" dirty="0"/>
              <a:t>This way we can do many more checks within a shorter time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endParaRPr lang="en-US" sz="1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091" y="163945"/>
            <a:ext cx="46990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323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448"/>
    </mc:Choice>
    <mc:Fallback>
      <p:transition xmlns:p14="http://schemas.microsoft.com/office/powerpoint/2010/main" spd="slow" advTm="3444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Pango</a:t>
            </a:r>
            <a:r>
              <a:rPr lang="en-US" sz="3600" dirty="0" smtClean="0"/>
              <a:t> Cairo text gen implementation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3472694" cy="3228975"/>
          </a:xfrm>
        </p:spPr>
        <p:txBody>
          <a:bodyPr/>
          <a:lstStyle/>
          <a:p>
            <a:r>
              <a:rPr lang="en-US" dirty="0" smtClean="0"/>
              <a:t>Straight forward</a:t>
            </a:r>
          </a:p>
          <a:p>
            <a:pPr lvl="1"/>
            <a:r>
              <a:rPr lang="en-US" dirty="0" smtClean="0"/>
              <a:t>C++</a:t>
            </a:r>
          </a:p>
          <a:p>
            <a:pPr lvl="1"/>
            <a:r>
              <a:rPr lang="en-US" dirty="0" smtClean="0"/>
              <a:t>Outputs </a:t>
            </a:r>
            <a:r>
              <a:rPr lang="en-US" dirty="0" err="1" smtClean="0"/>
              <a:t>png</a:t>
            </a:r>
            <a:endParaRPr lang="en-US" dirty="0" smtClean="0"/>
          </a:p>
          <a:p>
            <a:r>
              <a:rPr lang="en-US" dirty="0" smtClean="0"/>
              <a:t>Transmitting it over the network</a:t>
            </a:r>
          </a:p>
          <a:p>
            <a:pPr lvl="1"/>
            <a:r>
              <a:rPr lang="en-US" dirty="0" err="1" smtClean="0"/>
              <a:t>Node.js</a:t>
            </a:r>
            <a:endParaRPr lang="en-US" dirty="0" smtClean="0"/>
          </a:p>
          <a:p>
            <a:pPr lvl="2"/>
            <a:r>
              <a:rPr lang="en-US" dirty="0" smtClean="0"/>
              <a:t>Executes C++ binary and sends the output image back to client.</a:t>
            </a:r>
          </a:p>
          <a:p>
            <a:pPr lvl="2"/>
            <a:endParaRPr lang="en-US" dirty="0" smtClean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black">
          <a:xfrm>
            <a:off x="3801925" y="1075576"/>
            <a:ext cx="6582910" cy="32289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17145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HP Simplified" pitchFamily="34" charset="0"/>
              <a:buChar char="•"/>
              <a:defRPr sz="1400" b="0" i="0" kern="1200">
                <a:solidFill>
                  <a:schemeClr val="tx1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342900" indent="-17145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5127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690563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833438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 smtClean="0">
                <a:latin typeface="Monaco"/>
                <a:cs typeface="Monaco"/>
              </a:rPr>
              <a:t>// a layout is a text entity</a:t>
            </a:r>
          </a:p>
          <a:p>
            <a:pPr marL="0" indent="0">
              <a:buNone/>
            </a:pPr>
            <a:r>
              <a:rPr lang="en-US" sz="1000" dirty="0" smtClean="0">
                <a:latin typeface="Monaco"/>
                <a:cs typeface="Monaco"/>
              </a:rPr>
              <a:t>// font description represents the font</a:t>
            </a:r>
          </a:p>
          <a:p>
            <a:pPr marL="0" indent="0">
              <a:buNone/>
            </a:pPr>
            <a:r>
              <a:rPr lang="en-US" sz="1000" dirty="0" smtClean="0">
                <a:latin typeface="Monaco"/>
                <a:cs typeface="Monaco"/>
              </a:rPr>
              <a:t>layout </a:t>
            </a:r>
            <a:r>
              <a:rPr lang="en-US" sz="1000" dirty="0">
                <a:latin typeface="Monaco"/>
                <a:cs typeface="Monaco"/>
              </a:rPr>
              <a:t>= </a:t>
            </a:r>
            <a:r>
              <a:rPr lang="en-US" sz="1000" dirty="0" err="1">
                <a:latin typeface="Monaco"/>
                <a:cs typeface="Monaco"/>
              </a:rPr>
              <a:t>pango_cairo_create_layout</a:t>
            </a:r>
            <a:r>
              <a:rPr lang="en-US" sz="1000" dirty="0">
                <a:latin typeface="Monaco"/>
                <a:cs typeface="Monaco"/>
              </a:rPr>
              <a:t> (</a:t>
            </a:r>
            <a:r>
              <a:rPr lang="en-US" sz="1000" dirty="0" err="1">
                <a:latin typeface="Monaco"/>
                <a:cs typeface="Monaco"/>
              </a:rPr>
              <a:t>cr</a:t>
            </a:r>
            <a:r>
              <a:rPr lang="en-US" sz="1000" dirty="0">
                <a:latin typeface="Monaco"/>
                <a:cs typeface="Monaco"/>
              </a:rPr>
              <a:t>)</a:t>
            </a:r>
            <a:r>
              <a:rPr lang="en-US" sz="1000" dirty="0" smtClean="0">
                <a:latin typeface="Monaco"/>
                <a:cs typeface="Monaco"/>
              </a:rPr>
              <a:t>;</a:t>
            </a:r>
            <a:endParaRPr lang="en-US" sz="1000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1000" dirty="0" err="1">
                <a:latin typeface="Monaco"/>
                <a:cs typeface="Monaco"/>
              </a:rPr>
              <a:t>pango_layout_set_text</a:t>
            </a:r>
            <a:r>
              <a:rPr lang="en-US" sz="1000" dirty="0">
                <a:latin typeface="Monaco"/>
                <a:cs typeface="Monaco"/>
              </a:rPr>
              <a:t> (layout, </a:t>
            </a:r>
            <a:r>
              <a:rPr lang="en-US" sz="1000" dirty="0" err="1">
                <a:latin typeface="Monaco"/>
                <a:cs typeface="Monaco"/>
              </a:rPr>
              <a:t>text.c_str</a:t>
            </a:r>
            <a:r>
              <a:rPr lang="en-US" sz="1000" dirty="0">
                <a:latin typeface="Monaco"/>
                <a:cs typeface="Monaco"/>
              </a:rPr>
              <a:t>() , -1)</a:t>
            </a:r>
            <a:r>
              <a:rPr lang="en-US" sz="1000" dirty="0" smtClean="0">
                <a:latin typeface="Monaco"/>
                <a:cs typeface="Monaco"/>
              </a:rPr>
              <a:t>;</a:t>
            </a:r>
            <a:endParaRPr lang="en-US" sz="1000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1000" dirty="0" err="1" smtClean="0">
                <a:latin typeface="Monaco"/>
                <a:cs typeface="Monaco"/>
              </a:rPr>
              <a:t>pango_layout_set_width</a:t>
            </a:r>
            <a:r>
              <a:rPr lang="en-US" sz="1000" dirty="0">
                <a:latin typeface="Monaco"/>
                <a:cs typeface="Monaco"/>
              </a:rPr>
              <a:t>(layout, </a:t>
            </a:r>
            <a:r>
              <a:rPr lang="en-US" sz="1000" dirty="0" err="1">
                <a:latin typeface="Monaco"/>
                <a:cs typeface="Monaco"/>
              </a:rPr>
              <a:t>text_width</a:t>
            </a:r>
            <a:r>
              <a:rPr lang="en-US" sz="1000" dirty="0">
                <a:latin typeface="Monaco"/>
                <a:cs typeface="Monaco"/>
              </a:rPr>
              <a:t> * PANGO_SCALE);</a:t>
            </a:r>
          </a:p>
          <a:p>
            <a:pPr marL="0" indent="0">
              <a:buNone/>
            </a:pPr>
            <a:r>
              <a:rPr lang="en-US" sz="1000" dirty="0" err="1" smtClean="0">
                <a:latin typeface="Monaco"/>
                <a:cs typeface="Monaco"/>
              </a:rPr>
              <a:t>pango_layout_set_height</a:t>
            </a:r>
            <a:r>
              <a:rPr lang="en-US" sz="1000" dirty="0">
                <a:latin typeface="Monaco"/>
                <a:cs typeface="Monaco"/>
              </a:rPr>
              <a:t>(layout, </a:t>
            </a:r>
            <a:r>
              <a:rPr lang="en-US" sz="1000" dirty="0" err="1">
                <a:latin typeface="Monaco"/>
                <a:cs typeface="Monaco"/>
              </a:rPr>
              <a:t>text_height</a:t>
            </a:r>
            <a:r>
              <a:rPr lang="en-US" sz="1000" dirty="0">
                <a:latin typeface="Monaco"/>
                <a:cs typeface="Monaco"/>
              </a:rPr>
              <a:t> * PANGO_SCALE)</a:t>
            </a:r>
            <a:r>
              <a:rPr lang="en-US" sz="1000" dirty="0" smtClean="0">
                <a:latin typeface="Monaco"/>
                <a:cs typeface="Monaco"/>
              </a:rPr>
              <a:t>;</a:t>
            </a:r>
          </a:p>
          <a:p>
            <a:pPr marL="0" indent="0">
              <a:buNone/>
            </a:pPr>
            <a:r>
              <a:rPr lang="en-US" sz="1000" dirty="0" err="1" smtClean="0">
                <a:latin typeface="Monaco"/>
                <a:cs typeface="Monaco"/>
              </a:rPr>
              <a:t>pango_layout_set_wrap</a:t>
            </a:r>
            <a:r>
              <a:rPr lang="en-US" sz="1000" dirty="0" smtClean="0">
                <a:latin typeface="Monaco"/>
                <a:cs typeface="Monaco"/>
              </a:rPr>
              <a:t>(layout, PANGO_WRAP_WORD);</a:t>
            </a:r>
          </a:p>
          <a:p>
            <a:pPr marL="0" indent="0">
              <a:buNone/>
            </a:pPr>
            <a:endParaRPr lang="en-US" sz="1000" dirty="0" smtClean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1000" dirty="0" smtClean="0">
                <a:latin typeface="Monaco"/>
                <a:cs typeface="Monaco"/>
              </a:rPr>
              <a:t>do{</a:t>
            </a:r>
          </a:p>
          <a:p>
            <a:pPr marL="0" indent="0">
              <a:buNone/>
            </a:pPr>
            <a:r>
              <a:rPr lang="en-US" sz="1000" dirty="0">
                <a:latin typeface="Monaco"/>
                <a:cs typeface="Monaco"/>
              </a:rPr>
              <a:t> </a:t>
            </a:r>
            <a:r>
              <a:rPr lang="en-US" sz="1000" dirty="0" smtClean="0">
                <a:latin typeface="Monaco"/>
                <a:cs typeface="Monaco"/>
              </a:rPr>
              <a:t>   </a:t>
            </a:r>
            <a:r>
              <a:rPr lang="en-US" sz="1000" dirty="0" err="1" smtClean="0">
                <a:latin typeface="Monaco"/>
                <a:cs typeface="Monaco"/>
              </a:rPr>
              <a:t>pango_font_description_set_size</a:t>
            </a:r>
            <a:r>
              <a:rPr lang="en-US" sz="1000" dirty="0">
                <a:latin typeface="Monaco"/>
                <a:cs typeface="Monaco"/>
              </a:rPr>
              <a:t>(</a:t>
            </a:r>
            <a:r>
              <a:rPr lang="en-US" sz="1000" dirty="0" err="1">
                <a:latin typeface="Monaco"/>
                <a:cs typeface="Monaco"/>
              </a:rPr>
              <a:t>desc</a:t>
            </a:r>
            <a:r>
              <a:rPr lang="en-US" sz="1000" dirty="0">
                <a:latin typeface="Monaco"/>
                <a:cs typeface="Monaco"/>
              </a:rPr>
              <a:t>, </a:t>
            </a:r>
            <a:r>
              <a:rPr lang="en-US" sz="1000" dirty="0" err="1">
                <a:latin typeface="Monaco"/>
                <a:cs typeface="Monaco"/>
              </a:rPr>
              <a:t>font_size</a:t>
            </a:r>
            <a:r>
              <a:rPr lang="en-US" sz="1000" dirty="0">
                <a:latin typeface="Monaco"/>
                <a:cs typeface="Monaco"/>
              </a:rPr>
              <a:t>*PANGO_SCALE);</a:t>
            </a:r>
          </a:p>
          <a:p>
            <a:pPr marL="0" indent="0">
              <a:buNone/>
            </a:pPr>
            <a:r>
              <a:rPr lang="en-US" sz="1000" dirty="0">
                <a:latin typeface="Monaco"/>
                <a:cs typeface="Monaco"/>
              </a:rPr>
              <a:t>    </a:t>
            </a:r>
            <a:r>
              <a:rPr lang="en-US" sz="1000" dirty="0" err="1">
                <a:latin typeface="Monaco"/>
                <a:cs typeface="Monaco"/>
              </a:rPr>
              <a:t>pango_layout_set_font_description</a:t>
            </a:r>
            <a:r>
              <a:rPr lang="en-US" sz="1000" dirty="0">
                <a:latin typeface="Monaco"/>
                <a:cs typeface="Monaco"/>
              </a:rPr>
              <a:t> (layout, </a:t>
            </a:r>
            <a:r>
              <a:rPr lang="en-US" sz="1000" dirty="0" err="1">
                <a:latin typeface="Monaco"/>
                <a:cs typeface="Monaco"/>
              </a:rPr>
              <a:t>desc</a:t>
            </a:r>
            <a:r>
              <a:rPr lang="en-US" sz="1000" dirty="0">
                <a:latin typeface="Monaco"/>
                <a:cs typeface="Monaco"/>
              </a:rPr>
              <a:t>);</a:t>
            </a:r>
          </a:p>
          <a:p>
            <a:pPr marL="0" indent="0">
              <a:buNone/>
            </a:pPr>
            <a:endParaRPr lang="en-US" sz="1000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1000" dirty="0">
                <a:latin typeface="Monaco"/>
                <a:cs typeface="Monaco"/>
              </a:rPr>
              <a:t>    </a:t>
            </a:r>
            <a:r>
              <a:rPr lang="en-US" sz="1000" dirty="0" err="1">
                <a:latin typeface="Monaco"/>
                <a:cs typeface="Monaco"/>
              </a:rPr>
              <a:t>pango_layout_get_pixel_size</a:t>
            </a:r>
            <a:r>
              <a:rPr lang="en-US" sz="1000" dirty="0">
                <a:latin typeface="Monaco"/>
                <a:cs typeface="Monaco"/>
              </a:rPr>
              <a:t>(layout, &amp;cx, &amp;cy);</a:t>
            </a:r>
          </a:p>
          <a:p>
            <a:pPr marL="0" indent="0">
              <a:buNone/>
            </a:pPr>
            <a:r>
              <a:rPr lang="en-US" sz="1000" dirty="0">
                <a:latin typeface="Monaco"/>
                <a:cs typeface="Monaco"/>
              </a:rPr>
              <a:t>    </a:t>
            </a:r>
            <a:r>
              <a:rPr lang="en-US" sz="1000" dirty="0" err="1">
                <a:latin typeface="Monaco"/>
                <a:cs typeface="Monaco"/>
              </a:rPr>
              <a:t>font_size</a:t>
            </a:r>
            <a:r>
              <a:rPr lang="en-US" sz="1000" dirty="0">
                <a:latin typeface="Monaco"/>
                <a:cs typeface="Monaco"/>
              </a:rPr>
              <a:t> -= 1;</a:t>
            </a:r>
          </a:p>
          <a:p>
            <a:pPr marL="0" indent="0">
              <a:buNone/>
            </a:pPr>
            <a:r>
              <a:rPr lang="en-US" sz="1000" dirty="0" smtClean="0">
                <a:latin typeface="Monaco"/>
                <a:cs typeface="Monaco"/>
              </a:rPr>
              <a:t>}</a:t>
            </a:r>
            <a:r>
              <a:rPr lang="en-US" sz="1000" dirty="0">
                <a:latin typeface="Monaco"/>
                <a:cs typeface="Monaco"/>
              </a:rPr>
              <a:t>while(cy &gt; </a:t>
            </a:r>
            <a:r>
              <a:rPr lang="en-US" sz="1000" dirty="0" err="1">
                <a:latin typeface="Monaco"/>
                <a:cs typeface="Monaco"/>
              </a:rPr>
              <a:t>text_height</a:t>
            </a:r>
            <a:r>
              <a:rPr lang="en-US" sz="1000" dirty="0">
                <a:latin typeface="Monaco"/>
                <a:cs typeface="Monaco"/>
              </a:rPr>
              <a:t> || cx &gt; </a:t>
            </a:r>
            <a:r>
              <a:rPr lang="en-US" sz="1000" dirty="0" err="1">
                <a:latin typeface="Monaco"/>
                <a:cs typeface="Monaco"/>
              </a:rPr>
              <a:t>text_width</a:t>
            </a:r>
            <a:r>
              <a:rPr lang="en-US" sz="1000" dirty="0">
                <a:latin typeface="Monaco"/>
                <a:cs typeface="Monaco"/>
              </a:rPr>
              <a:t>);</a:t>
            </a:r>
            <a:endParaRPr lang="en-US" sz="1000" dirty="0" smtClean="0">
              <a:latin typeface="Monaco"/>
              <a:cs typeface="Monaco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54" y="3114388"/>
            <a:ext cx="2758208" cy="137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37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3044"/>
    </mc:Choice>
    <mc:Fallback>
      <p:transition xmlns:p14="http://schemas.microsoft.com/office/powerpoint/2010/main" spd="slow" advTm="12304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Testing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 hardcoded the text to be resized 20 </a:t>
            </a:r>
            <a:r>
              <a:rPr lang="en-US" dirty="0" smtClean="0"/>
              <a:t>times</a:t>
            </a:r>
          </a:p>
          <a:p>
            <a:r>
              <a:rPr lang="en-US" dirty="0" smtClean="0"/>
              <a:t>Curl the image generation 1000 times</a:t>
            </a:r>
          </a:p>
          <a:p>
            <a:pPr lvl="1"/>
            <a:r>
              <a:rPr lang="en-US" dirty="0" smtClean="0"/>
              <a:t>Result:</a:t>
            </a:r>
            <a:endParaRPr lang="en-US" dirty="0"/>
          </a:p>
          <a:p>
            <a:pPr lvl="2"/>
            <a:r>
              <a:rPr lang="en-US" dirty="0" err="1" smtClean="0"/>
              <a:t>Imagemagick</a:t>
            </a:r>
            <a:r>
              <a:rPr lang="en-US" dirty="0" smtClean="0"/>
              <a:t> curl 1000x</a:t>
            </a:r>
            <a:endParaRPr lang="en-US" dirty="0"/>
          </a:p>
          <a:p>
            <a:pPr lvl="3"/>
            <a:r>
              <a:rPr lang="en-US" dirty="0"/>
              <a:t>real	10m16.489s</a:t>
            </a:r>
          </a:p>
          <a:p>
            <a:pPr lvl="3"/>
            <a:r>
              <a:rPr lang="en-US" dirty="0"/>
              <a:t>user	0m5.536s</a:t>
            </a:r>
          </a:p>
          <a:p>
            <a:pPr lvl="3"/>
            <a:r>
              <a:rPr lang="en-US" dirty="0"/>
              <a:t>sys	0m3.167s</a:t>
            </a:r>
          </a:p>
          <a:p>
            <a:pPr lvl="2"/>
            <a:r>
              <a:rPr lang="en-US" dirty="0" err="1" smtClean="0"/>
              <a:t>Pango</a:t>
            </a:r>
            <a:r>
              <a:rPr lang="en-US" dirty="0" smtClean="0"/>
              <a:t> Cairo executable curl 1000x</a:t>
            </a:r>
            <a:endParaRPr lang="en-US" dirty="0"/>
          </a:p>
          <a:p>
            <a:pPr lvl="3"/>
            <a:r>
              <a:rPr lang="en-US" dirty="0"/>
              <a:t>real	3m34.851s</a:t>
            </a:r>
          </a:p>
          <a:p>
            <a:pPr lvl="3"/>
            <a:r>
              <a:rPr lang="en-US" dirty="0"/>
              <a:t>user	0m4.093s</a:t>
            </a:r>
          </a:p>
          <a:p>
            <a:pPr lvl="3"/>
            <a:r>
              <a:rPr lang="en-US" dirty="0"/>
              <a:t>sys	0m2.098s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1214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690"/>
    </mc:Choice>
    <mc:Fallback>
      <p:transition xmlns:p14="http://schemas.microsoft.com/office/powerpoint/2010/main" spd="slow" advTm="3769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Problems with running it as an executable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Pango</a:t>
            </a:r>
            <a:r>
              <a:rPr lang="en-US" dirty="0" smtClean="0"/>
              <a:t> Cairo text gen implementation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The program writes the image to disk before sending it.</a:t>
            </a:r>
          </a:p>
          <a:p>
            <a:r>
              <a:rPr lang="en-US" dirty="0" smtClean="0"/>
              <a:t>The program is </a:t>
            </a:r>
            <a:r>
              <a:rPr lang="en-US" dirty="0" err="1" smtClean="0"/>
              <a:t>reexecuted</a:t>
            </a:r>
            <a:r>
              <a:rPr lang="en-US" dirty="0" smtClean="0"/>
              <a:t> every request.</a:t>
            </a:r>
          </a:p>
        </p:txBody>
      </p:sp>
    </p:spTree>
    <p:extLst>
      <p:ext uri="{BB962C8B-B14F-4D97-AF65-F5344CB8AC3E}">
        <p14:creationId xmlns:p14="http://schemas.microsoft.com/office/powerpoint/2010/main" val="3635327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2321"/>
    </mc:Choice>
    <mc:Fallback>
      <p:transition xmlns:p14="http://schemas.microsoft.com/office/powerpoint/2010/main" spd="slow" advTm="5232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Rewriting the app as a node-</a:t>
            </a:r>
            <a:r>
              <a:rPr lang="en-US" sz="3600" dirty="0" err="1" smtClean="0"/>
              <a:t>addon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29184" y="980902"/>
            <a:ext cx="3399998" cy="3228975"/>
          </a:xfrm>
        </p:spPr>
        <p:txBody>
          <a:bodyPr/>
          <a:lstStyle/>
          <a:p>
            <a:pPr lvl="1"/>
            <a:r>
              <a:rPr lang="en-US" dirty="0" smtClean="0"/>
              <a:t>Node </a:t>
            </a:r>
            <a:r>
              <a:rPr lang="en-US" dirty="0" err="1" smtClean="0"/>
              <a:t>addons</a:t>
            </a:r>
            <a:r>
              <a:rPr lang="en-US" dirty="0" smtClean="0"/>
              <a:t> are loaded under node as a module in memory.</a:t>
            </a:r>
          </a:p>
          <a:p>
            <a:pPr lvl="1"/>
            <a:r>
              <a:rPr lang="en-US" dirty="0" smtClean="0"/>
              <a:t>We can write C++ programs as a shared object using v8, which is a library used for interfacing C++ with </a:t>
            </a:r>
            <a:r>
              <a:rPr lang="en-US" dirty="0" err="1" smtClean="0"/>
              <a:t>javascript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 wrote a wrapper the image generating function.</a:t>
            </a:r>
          </a:p>
          <a:p>
            <a:pPr lvl="2"/>
            <a:r>
              <a:rPr lang="en-US" dirty="0" smtClean="0"/>
              <a:t>Exposed the function</a:t>
            </a:r>
          </a:p>
          <a:p>
            <a:pPr lvl="2"/>
            <a:r>
              <a:rPr lang="en-US" dirty="0" smtClean="0"/>
              <a:t>This function can be called within </a:t>
            </a:r>
            <a:r>
              <a:rPr lang="en-US" dirty="0" err="1" smtClean="0"/>
              <a:t>node.js</a:t>
            </a:r>
            <a:r>
              <a:rPr lang="en-US" dirty="0" smtClean="0"/>
              <a:t> server.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 </a:t>
            </a:r>
            <a:r>
              <a:rPr lang="en-US" dirty="0"/>
              <a:t>stored the image to a buffer and returned it to the </a:t>
            </a:r>
            <a:r>
              <a:rPr lang="en-US" dirty="0" err="1"/>
              <a:t>node.js</a:t>
            </a:r>
            <a:r>
              <a:rPr lang="en-US" dirty="0"/>
              <a:t> server.</a:t>
            </a:r>
          </a:p>
          <a:p>
            <a:pPr lvl="1"/>
            <a:r>
              <a:rPr lang="en-US" dirty="0" err="1"/>
              <a:t>Node.js</a:t>
            </a:r>
            <a:r>
              <a:rPr lang="en-US" dirty="0"/>
              <a:t> sends </a:t>
            </a:r>
            <a:r>
              <a:rPr lang="en-US" dirty="0" err="1"/>
              <a:t>png</a:t>
            </a:r>
            <a:r>
              <a:rPr lang="en-US" dirty="0"/>
              <a:t> to client.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black">
          <a:xfrm>
            <a:off x="5053584" y="1133302"/>
            <a:ext cx="3399998" cy="32289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17145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HP Simplified" pitchFamily="34" charset="0"/>
              <a:buChar char="•"/>
              <a:defRPr sz="1400" b="0" i="0" kern="1200">
                <a:solidFill>
                  <a:schemeClr val="tx1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342900" indent="-17145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5127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690563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833438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Result:</a:t>
            </a:r>
          </a:p>
          <a:p>
            <a:pPr lvl="1"/>
            <a:r>
              <a:rPr lang="en-US" dirty="0" smtClean="0"/>
              <a:t>Node</a:t>
            </a:r>
            <a:r>
              <a:rPr lang="en-US" dirty="0"/>
              <a:t>-</a:t>
            </a:r>
            <a:r>
              <a:rPr lang="en-US" dirty="0" err="1"/>
              <a:t>addon</a:t>
            </a:r>
            <a:endParaRPr lang="en-US" dirty="0"/>
          </a:p>
          <a:p>
            <a:pPr lvl="2"/>
            <a:r>
              <a:rPr lang="en-US" dirty="0"/>
              <a:t>real	2m43.128s</a:t>
            </a:r>
          </a:p>
          <a:p>
            <a:pPr lvl="2"/>
            <a:r>
              <a:rPr lang="en-US" dirty="0"/>
              <a:t>user	0m4.111s</a:t>
            </a:r>
          </a:p>
          <a:p>
            <a:pPr lvl="2"/>
            <a:r>
              <a:rPr lang="en-US" dirty="0"/>
              <a:t>sys	0m2.120s</a:t>
            </a:r>
          </a:p>
          <a:p>
            <a:pPr lvl="1"/>
            <a:r>
              <a:rPr lang="en-US" dirty="0"/>
              <a:t>executable</a:t>
            </a:r>
          </a:p>
          <a:p>
            <a:pPr lvl="2"/>
            <a:r>
              <a:rPr lang="en-US" dirty="0"/>
              <a:t>real	3m34.851s</a:t>
            </a:r>
          </a:p>
          <a:p>
            <a:pPr lvl="2"/>
            <a:r>
              <a:rPr lang="en-US" dirty="0"/>
              <a:t>user	0m4.093s</a:t>
            </a:r>
          </a:p>
          <a:p>
            <a:pPr lvl="2"/>
            <a:r>
              <a:rPr lang="en-US" dirty="0"/>
              <a:t>sys	0m2.098s</a:t>
            </a:r>
          </a:p>
          <a:p>
            <a:pPr marL="0" defTabSz="430213"/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595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7120"/>
    </mc:Choice>
    <mc:Fallback>
      <p:transition xmlns:p14="http://schemas.microsoft.com/office/powerpoint/2010/main" spd="slow" advTm="7712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470" y="235064"/>
            <a:ext cx="8117206" cy="2907907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811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85"/>
    </mc:Choice>
    <mc:Fallback>
      <p:transition xmlns:p14="http://schemas.microsoft.com/office/powerpoint/2010/main" spd="slow" advTm="298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itle with content">
  <a:themeElements>
    <a:clrScheme name="HP PowerPoint 2014">
      <a:dk1>
        <a:sysClr val="windowText" lastClr="000000"/>
      </a:dk1>
      <a:lt1>
        <a:sysClr val="window" lastClr="FFFFFF"/>
      </a:lt1>
      <a:dk2>
        <a:srgbClr val="0096D6"/>
      </a:dk2>
      <a:lt2>
        <a:srgbClr val="E5E8E8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008B2B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HP Theme colors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0096D6"/>
      </a:accent1>
      <a:accent2>
        <a:srgbClr val="F05332"/>
      </a:accent2>
      <a:accent3>
        <a:srgbClr val="B7CA34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8ECC96C0E4BC48AF4F099E0CE18302" ma:contentTypeVersion="1" ma:contentTypeDescription="Create a new document." ma:contentTypeScope="" ma:versionID="122955005f89001378a60e857f054811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949202dcc3c1780e91e58fb2af340b1d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45A61B6-B873-4E35-B757-4D59F42105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D45A2B52-530A-4C74-8D29-A2BA42677A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0B0767-39FF-4703-8569-098DFE2881AB}">
  <ds:schemaRefs>
    <ds:schemaRef ds:uri="http://schemas.microsoft.com/office/2006/metadata/propertie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488</Words>
  <Application>Microsoft Macintosh PowerPoint</Application>
  <PresentationFormat>On-screen Show (16:9)</PresentationFormat>
  <Paragraphs>86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Title with content</vt:lpstr>
      <vt:lpstr>Fast Text Generation</vt:lpstr>
      <vt:lpstr>Problem</vt:lpstr>
      <vt:lpstr>Is there a better way?</vt:lpstr>
      <vt:lpstr>Pango Cairo</vt:lpstr>
      <vt:lpstr>Pango Cairo text gen implementation</vt:lpstr>
      <vt:lpstr>Testing</vt:lpstr>
      <vt:lpstr>Pango Cairo text gen implementation</vt:lpstr>
      <vt:lpstr>Rewriting the app as a node-addon</vt:lpstr>
      <vt:lpstr>Demo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2014-02-22T05:19:10Z</dcterms:created>
  <dcterms:modified xsi:type="dcterms:W3CDTF">2014-07-11T21:26:38Z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0x010100628ECC96C0E4BC48AF4F099E0CE18302</vt:lpwstr>
  </property>
</Properties>
</file>