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470" r:id="rId5"/>
    <p:sldId id="494" r:id="rId6"/>
    <p:sldId id="496" r:id="rId7"/>
    <p:sldId id="499" r:id="rId8"/>
    <p:sldId id="498" r:id="rId9"/>
    <p:sldId id="500" r:id="rId10"/>
    <p:sldId id="501" r:id="rId11"/>
    <p:sldId id="502" r:id="rId12"/>
    <p:sldId id="495" r:id="rId13"/>
    <p:sldId id="503" r:id="rId14"/>
    <p:sldId id="505" r:id="rId15"/>
    <p:sldId id="504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7A5E1"/>
    <a:srgbClr val="E9BBBC"/>
    <a:srgbClr val="E99190"/>
    <a:srgbClr val="E9443A"/>
    <a:srgbClr val="B59192"/>
    <a:srgbClr val="E96F67"/>
    <a:srgbClr val="E9BBBB"/>
    <a:srgbClr val="E99090"/>
    <a:srgbClr val="E9443B"/>
    <a:srgbClr val="009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89579" autoAdjust="0"/>
  </p:normalViewPr>
  <p:slideViewPr>
    <p:cSldViewPr snapToGrid="0">
      <p:cViewPr varScale="1">
        <p:scale>
          <a:sx n="133" d="100"/>
          <a:sy n="133" d="100"/>
        </p:scale>
        <p:origin x="-104" y="-432"/>
      </p:cViewPr>
      <p:guideLst>
        <p:guide orient="horz" pos="2859"/>
        <p:guide orient="horz" pos="374"/>
        <p:guide orient="horz" pos="1450"/>
        <p:guide orient="horz" pos="2731"/>
        <p:guide orient="horz" pos="1098"/>
        <p:guide orient="horz" pos="3091"/>
        <p:guide orient="horz" pos="620"/>
        <p:guide pos="4405"/>
        <p:guide pos="1839"/>
        <p:guide pos="217"/>
        <p:guide pos="5587"/>
        <p:guide pos="5362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-258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Arial"/>
              </a:rPr>
              <a:pPr/>
              <a:t>4/9/14</a:t>
            </a:fld>
            <a:endParaRPr lang="en-GB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Arial"/>
              </a:rPr>
              <a:pPr/>
              <a:t>‹#›</a:t>
            </a:fld>
            <a:endParaRPr lang="en-GB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2D9CAF8C-0805-8440-B43D-DCCAAA4D80CE}" type="datetimeFigureOut">
              <a:rPr lang="en-US" smtClean="0"/>
              <a:pPr/>
              <a:t>4/9/14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17345" y="1788111"/>
            <a:ext cx="6670895" cy="1206484"/>
          </a:xfrm>
        </p:spPr>
        <p:txBody>
          <a:bodyPr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52425" y="300297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tex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4116705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3"/>
            <a:ext cx="4116705" cy="861774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331200" y="1458000"/>
            <a:ext cx="4116975" cy="278899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460106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3"/>
            <a:ext cx="8460105" cy="412934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3164876" y="1458000"/>
            <a:ext cx="2516536" cy="2768180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165600" indent="-165600">
              <a:buFont typeface="Arial"/>
              <a:buChar char="•"/>
              <a:defRPr sz="1400" b="0" i="0">
                <a:latin typeface="Arial"/>
                <a:cs typeface="Arial"/>
              </a:defRPr>
            </a:lvl3pPr>
            <a:lvl4pPr marL="341313" indent="-168275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477838" indent="-155575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black">
          <a:xfrm>
            <a:off x="330200" y="1458000"/>
            <a:ext cx="2542125" cy="2768180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165600" indent="-165600">
              <a:buFont typeface="Arial"/>
              <a:buChar char="•"/>
              <a:defRPr sz="1400" b="0" i="0">
                <a:latin typeface="Arial"/>
                <a:cs typeface="Arial"/>
              </a:defRPr>
            </a:lvl3pPr>
            <a:lvl4pPr marL="341313" indent="-168275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477838" indent="-155575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 bwMode="black">
          <a:xfrm>
            <a:off x="5975002" y="1458000"/>
            <a:ext cx="2516536" cy="2768180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buNone/>
              <a:defRPr b="0" i="0">
                <a:latin typeface="Arial"/>
                <a:cs typeface="Arial"/>
              </a:defRPr>
            </a:lvl2pPr>
            <a:lvl3pPr marL="165600" indent="-165600">
              <a:buFont typeface="Arial"/>
              <a:buChar char="•"/>
              <a:defRPr sz="1400" b="0" i="0">
                <a:latin typeface="Arial"/>
                <a:cs typeface="Arial"/>
              </a:defRPr>
            </a:lvl3pPr>
            <a:lvl4pPr marL="341313" indent="-168275">
              <a:buSzPct val="100000"/>
              <a:buFont typeface="Lucida Grande"/>
              <a:buChar char="–"/>
              <a:defRPr b="0" i="0">
                <a:latin typeface="Arial"/>
                <a:cs typeface="Arial"/>
              </a:defRPr>
            </a:lvl4pPr>
            <a:lvl5pPr marL="477838" indent="-155575">
              <a:buSzPct val="80000"/>
              <a:buFont typeface="Arial"/>
              <a:buChar char="•"/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26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1390"/>
            <a:ext cx="8460105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60105" cy="412934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27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1390"/>
            <a:ext cx="8460105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60105" cy="430887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331200" y="1458000"/>
            <a:ext cx="8125413" cy="278899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9659" y="347021"/>
            <a:ext cx="8570979" cy="4583567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289198" y="2569282"/>
            <a:ext cx="4459462" cy="1588"/>
          </a:xfrm>
          <a:prstGeom prst="lin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endCxn id="6" idx="2"/>
          </p:cNvCxnSpPr>
          <p:nvPr userDrawn="1"/>
        </p:nvCxnSpPr>
        <p:spPr>
          <a:xfrm rot="5400000">
            <a:off x="2331904" y="2632796"/>
            <a:ext cx="4591037" cy="4546"/>
          </a:xfrm>
          <a:prstGeom prst="lin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945136" y="347022"/>
            <a:ext cx="2975700" cy="4451991"/>
            <a:chOff x="945136" y="347022"/>
            <a:chExt cx="2975700" cy="45703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3" name="Straight Connector 32"/>
          <p:cNvCxnSpPr/>
          <p:nvPr userDrawn="1"/>
        </p:nvCxnSpPr>
        <p:spPr>
          <a:xfrm>
            <a:off x="324890" y="605443"/>
            <a:ext cx="8585748" cy="1588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24890" y="974616"/>
            <a:ext cx="8585748" cy="1588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24890" y="1742495"/>
            <a:ext cx="8585748" cy="1588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5227781" y="347022"/>
            <a:ext cx="3665982" cy="4451991"/>
            <a:chOff x="5227781" y="347022"/>
            <a:chExt cx="3665982" cy="445199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227781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38539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36633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47391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660252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71010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69104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479862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092723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203481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8783005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8893763" y="347022"/>
              <a:ext cx="0" cy="4451991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2" name="Straight Connector 51"/>
          <p:cNvCxnSpPr/>
          <p:nvPr userDrawn="1"/>
        </p:nvCxnSpPr>
        <p:spPr>
          <a:xfrm>
            <a:off x="344488" y="4799013"/>
            <a:ext cx="8566150" cy="1588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60888" y="2571750"/>
            <a:ext cx="6359226" cy="1206484"/>
          </a:xfrm>
        </p:spPr>
        <p:txBody>
          <a:bodyPr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52425" y="3766457"/>
            <a:ext cx="6345918" cy="5509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HP_logo_old_NewBlue_LARGE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693341" y="0"/>
            <a:ext cx="1450659" cy="143782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P_logo_old_NewBlue_LARGE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629783" y="0"/>
            <a:ext cx="1354559" cy="134257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black">
          <a:xfrm>
            <a:off x="360888" y="2571750"/>
            <a:ext cx="6359226" cy="120648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GB" sz="4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black">
          <a:xfrm>
            <a:off x="352425" y="3766457"/>
            <a:ext cx="6345918" cy="5509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40"/>
              </a:spcAft>
              <a:buSzPct val="100000"/>
              <a:buFont typeface="Arial"/>
              <a:buNone/>
              <a:defRPr sz="18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40"/>
              </a:spcAft>
              <a:buSzPct val="100000"/>
              <a:buFont typeface="Lucida Grande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40"/>
              </a:spcAft>
              <a:buFont typeface="Arial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40"/>
              </a:spcAft>
              <a:buSzPct val="80000"/>
              <a:buFont typeface="Lucida Grande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40"/>
              </a:spcAft>
              <a:buFont typeface="Arial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17345" y="1788111"/>
            <a:ext cx="6453390" cy="1206484"/>
          </a:xfrm>
        </p:spPr>
        <p:txBody>
          <a:bodyPr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52425" y="300297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HP_logo_old_NewBlue_LARGE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955858" y="361950"/>
            <a:ext cx="1899430" cy="188262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17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black">
          <a:xfrm>
            <a:off x="8508999" y="4546600"/>
            <a:ext cx="360364" cy="36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96085" y="15729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96085" y="15729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defRPr sz="4800" b="1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63525" y="4660800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chemeClr val="tx1"/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Picture 6" descr="HP_logo_old_NewBlue_SMAL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507084" y="4539287"/>
            <a:ext cx="376566" cy="3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1390"/>
            <a:ext cx="8460105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60105" cy="430887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black">
          <a:xfrm>
            <a:off x="331200" y="1458000"/>
            <a:ext cx="8125413" cy="2788998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331200" y="1458000"/>
            <a:ext cx="4031345" cy="276818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60105" cy="41293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69" y="751390"/>
            <a:ext cx="8460105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4560888" y="1455543"/>
            <a:ext cx="3978275" cy="27723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345470" y="972815"/>
            <a:ext cx="3107721" cy="126104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 bwMode="black">
          <a:xfrm>
            <a:off x="348905" y="4710223"/>
            <a:ext cx="182186" cy="107722"/>
          </a:xfrm>
        </p:spPr>
        <p:txBody>
          <a:bodyPr/>
          <a:lstStyle/>
          <a:p>
            <a:fld id="{33088DE5-1DDF-C242-AF39-BA25983D68D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60105" cy="41293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4560889" y="970358"/>
            <a:ext cx="3066810" cy="1262921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1469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458429"/>
            <a:ext cx="812641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8905" y="4711116"/>
            <a:ext cx="182186" cy="1077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700" b="0" i="0" smtClean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190800" indent="-190800"/>
            <a:fld id="{33088DE5-1DDF-C242-AF39-BA25983D68D6}" type="slidenum">
              <a:rPr lang="en-US" smtClean="0"/>
              <a:pPr marL="190800" indent="-19080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00" y="4662916"/>
            <a:ext cx="311785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© Copyright 2012 Hewlett-Packard Development Company, L.P. </a:t>
            </a:r>
            <a:br>
              <a:rPr lang="en-US" sz="700" b="0" i="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</a:br>
            <a:r>
              <a:rPr lang="en-US" sz="700" b="0" i="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information contained herein is subject to change without notice.</a:t>
            </a:r>
          </a:p>
          <a:p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HP_logo_old_NewBlue_SMALL.png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8507084" y="4539287"/>
            <a:ext cx="376566" cy="372802"/>
          </a:xfrm>
          <a:prstGeom prst="rect">
            <a:avLst/>
          </a:prstGeom>
        </p:spPr>
      </p:pic>
      <p:pic>
        <p:nvPicPr>
          <p:cNvPr id="4" name="Picture 3" descr="remote-desktop-software-security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83" y="232503"/>
            <a:ext cx="92964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85" r:id="rId3"/>
    <p:sldLayoutId id="2147483782" r:id="rId4"/>
    <p:sldLayoutId id="2147483649" r:id="rId5"/>
    <p:sldLayoutId id="2147483773" r:id="rId6"/>
    <p:sldLayoutId id="2147483673" r:id="rId7"/>
    <p:sldLayoutId id="2147483687" r:id="rId8"/>
    <p:sldLayoutId id="2147483777" r:id="rId9"/>
    <p:sldLayoutId id="2147483776" r:id="rId10"/>
    <p:sldLayoutId id="2147483741" r:id="rId11"/>
    <p:sldLayoutId id="2147483698" r:id="rId12"/>
    <p:sldLayoutId id="21474837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Arial"/>
          <a:ea typeface="+mn-ea"/>
          <a:cs typeface="Arial"/>
        </a:defRPr>
      </a:lvl1pPr>
      <a:lvl2pPr marL="0" indent="0" algn="l" defTabSz="430213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Lucida Grande"/>
        <a:buNone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69863" indent="-169863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341313" indent="-180975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80000"/>
        <a:buFont typeface="Lucida Grande"/>
        <a:buChar char="−"/>
        <a:defRPr lang="en-US" sz="1400" b="0" i="0" kern="1200" dirty="0" smtClean="0">
          <a:solidFill>
            <a:schemeClr val="tx1"/>
          </a:solidFill>
          <a:latin typeface="Arial"/>
          <a:ea typeface="+mn-ea"/>
          <a:cs typeface="Arial"/>
        </a:defRPr>
      </a:lvl4pPr>
      <a:lvl5pPr marL="469900" indent="-150813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Arial"/>
        <a:buChar char="•"/>
        <a:tabLst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wnload.hpsmartupdate.com/webinspect/" TargetMode="External"/><Relationship Id="rId3" Type="http://schemas.openxmlformats.org/officeDocument/2006/relationships/hyperlink" Target="http://brakemanscann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owasp.org/index.php/Category:OWASP_WebGoat_Project" TargetMode="External"/><Relationship Id="rId3" Type="http://schemas.openxmlformats.org/officeDocument/2006/relationships/hyperlink" Target="http://www.lulu.com/spotlight/ow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org" TargetMode="External"/><Relationship Id="rId4" Type="http://schemas.openxmlformats.org/officeDocument/2006/relationships/hyperlink" Target="http://www.cert.org" TargetMode="External"/><Relationship Id="rId5" Type="http://schemas.openxmlformats.org/officeDocument/2006/relationships/hyperlink" Target="http://www.cisecurity.org" TargetMode="External"/><Relationship Id="rId6" Type="http://schemas.openxmlformats.org/officeDocument/2006/relationships/hyperlink" Target="http://www.isaca.org" TargetMode="External"/><Relationship Id="rId7" Type="http://schemas.openxmlformats.org/officeDocument/2006/relationships/hyperlink" Target="http://www.pcisecuritystandards.org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owasp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0888" y="3316572"/>
            <a:ext cx="6359226" cy="461665"/>
          </a:xfrm>
        </p:spPr>
        <p:txBody>
          <a:bodyPr/>
          <a:lstStyle/>
          <a:p>
            <a:r>
              <a:rPr lang="en-US" sz="3600" dirty="0" smtClean="0"/>
              <a:t>Security Tech Talk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April 2014</a:t>
            </a:r>
          </a:p>
          <a:p>
            <a:r>
              <a:rPr lang="en-US" dirty="0" smtClean="0"/>
              <a:t>John McNew, Brian Sparks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Security Testing Process for TwoSmiles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489" y="928090"/>
            <a:ext cx="50193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Contact HP Global Cyber Security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Review your application with them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Provide diagrams and/or documentation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HPGCS creates test plan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WebInspect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Brakeman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Security Innovations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Execute Test Plan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 any issues found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Repeat until nothing else found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Have HPGCS expert tell you that you are</a:t>
            </a:r>
            <a:br>
              <a:rPr lang="en-US" dirty="0" smtClean="0"/>
            </a:br>
            <a:r>
              <a:rPr lang="en-US" dirty="0" smtClean="0"/>
              <a:t>still vulnerable.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 descr="NetworkSecurityLandscape_TwoSmi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6" y="1992944"/>
            <a:ext cx="4192652" cy="21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2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Recommendations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489" y="928090"/>
            <a:ext cx="5634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Have at least one security expert in the section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Educate them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Send them to security conventions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Review our applications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 up regular security reviews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established libraries when possible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Community-supported gems get lots of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every application involves money, but: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Hacked sites are embarrassing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Customers can lose their data/cash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We can lose customers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56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Security Demo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489" y="928090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Here are some real cases encountered in the TwoSmiles project</a:t>
            </a:r>
          </a:p>
        </p:txBody>
      </p:sp>
      <p:pic>
        <p:nvPicPr>
          <p:cNvPr id="6" name="Picture 5" descr="apple-touch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38" y="2351432"/>
            <a:ext cx="1001300" cy="1001300"/>
          </a:xfrm>
          <a:prstGeom prst="rect">
            <a:avLst/>
          </a:prstGeom>
        </p:spPr>
      </p:pic>
      <p:pic>
        <p:nvPicPr>
          <p:cNvPr id="7" name="Picture 6" descr="HackerIn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99" y="1570638"/>
            <a:ext cx="914400" cy="822960"/>
          </a:xfrm>
          <a:prstGeom prst="rect">
            <a:avLst/>
          </a:prstGeom>
        </p:spPr>
      </p:pic>
      <p:pic>
        <p:nvPicPr>
          <p:cNvPr id="8" name="Picture 7" descr="hacker-passwor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18" y="1887596"/>
            <a:ext cx="2971255" cy="1670205"/>
          </a:xfrm>
          <a:prstGeom prst="rect">
            <a:avLst/>
          </a:prstGeom>
        </p:spPr>
      </p:pic>
      <p:pic>
        <p:nvPicPr>
          <p:cNvPr id="9" name="Picture 8" descr="hacker-ima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73" y="2911804"/>
            <a:ext cx="2059902" cy="15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5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Application Security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928090"/>
            <a:ext cx="568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Two types of organizations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Those who </a:t>
            </a:r>
            <a:r>
              <a:rPr lang="en-US" b="1" dirty="0" smtClean="0"/>
              <a:t>DON’T</a:t>
            </a:r>
            <a:r>
              <a:rPr lang="en-US" dirty="0" smtClean="0"/>
              <a:t> know their code is insecure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Those who </a:t>
            </a:r>
            <a:r>
              <a:rPr lang="en-US" b="1" dirty="0" smtClean="0"/>
              <a:t>DO</a:t>
            </a:r>
            <a:r>
              <a:rPr lang="en-US" dirty="0" smtClean="0"/>
              <a:t> know their code is insecure</a:t>
            </a:r>
          </a:p>
        </p:txBody>
      </p:sp>
      <p:pic>
        <p:nvPicPr>
          <p:cNvPr id="5" name="Picture 4" descr="pile-of-chai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9" y="1998564"/>
            <a:ext cx="2014136" cy="2624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7741" y="2045260"/>
            <a:ext cx="294139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security concerns is too large to count.</a:t>
            </a:r>
          </a:p>
          <a:p>
            <a:endParaRPr lang="en-US" dirty="0"/>
          </a:p>
          <a:p>
            <a:r>
              <a:rPr lang="en-US" dirty="0" smtClean="0"/>
              <a:t>For this discussion, we’ll focus on web applications.</a:t>
            </a:r>
            <a:endParaRPr lang="en-US" dirty="0"/>
          </a:p>
        </p:txBody>
      </p:sp>
      <p:pic>
        <p:nvPicPr>
          <p:cNvPr id="7" name="Picture 6" descr="interweb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54" y="194054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Threats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928090"/>
            <a:ext cx="6994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Threat Agents (source: </a:t>
            </a:r>
            <a:r>
              <a:rPr lang="en-US" dirty="0" err="1" smtClean="0"/>
              <a:t>www.owasp.org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Non-target specific: viruses, worms, etc.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Employees: Staff, contractors, maintenance, security etc.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Organized crime: seeking IP, account info, etc.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Corporations: corporate espionage, competitive intelligence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Human, Unintentional: Accidents, carelessness.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Human, Intentional: Insider, outsider (hackers)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Natural: Flood, fire, lightning, meteor, earthquakes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3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Vulnerabilities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928090"/>
            <a:ext cx="7956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Vulnerability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hole or weakness in an application that allows an attacker to cause</a:t>
            </a:r>
            <a:br>
              <a:rPr lang="en-US" dirty="0" smtClean="0"/>
            </a:br>
            <a:r>
              <a:rPr lang="en-US" dirty="0" smtClean="0"/>
              <a:t>harm.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Examples (see OWASP Top Ten for complete list)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Lack of input validation on user input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Broken Authentication and Session </a:t>
            </a:r>
            <a:r>
              <a:rPr lang="en-US" dirty="0"/>
              <a:t>M</a:t>
            </a:r>
            <a:r>
              <a:rPr lang="en-US" dirty="0" smtClean="0"/>
              <a:t>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Insecure Direct Object References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Security Misconfiguration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Sensitive Data Exposure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Using Components with Known Vulnerabilities (update your Gems!)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Attacks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928090"/>
            <a:ext cx="77380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Techniques used to exploit vulnerabilities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Brute Force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Test every possible value of a parameter (password, filename)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Cache Poisoning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Introduce false or malicious data into a web cache.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DNS Poisoning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Introduce false DNS address info into DNS server cache.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Attack Examples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Cross-Site Request Forgery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Denial of Service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SQL Injection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Trojan Horse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3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Countermeasures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928090"/>
            <a:ext cx="703269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Countermeasures: Defensive technologies used to detect, deter,</a:t>
            </a:r>
            <a:br>
              <a:rPr lang="en-US" dirty="0" smtClean="0"/>
            </a:br>
            <a:r>
              <a:rPr lang="en-US" dirty="0" smtClean="0"/>
              <a:t>or deny attacks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Examples: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Authentication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Access Control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Session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Input Validation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Error Handling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24551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Security Testing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872056"/>
            <a:ext cx="70583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may need approval from your cloud services provider before</a:t>
            </a:r>
            <a:br>
              <a:rPr lang="en-US" dirty="0" smtClean="0"/>
            </a:br>
            <a:r>
              <a:rPr lang="en-US" dirty="0" smtClean="0"/>
              <a:t>using some of these tools/services.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Software Tools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HP </a:t>
            </a:r>
            <a:r>
              <a:rPr lang="en-US" dirty="0" err="1" smtClean="0"/>
              <a:t>WebInspect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://download.hpsmartupdate.com/webinspect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Automated vulnerability scanning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Brakeman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>
                <a:hlinkClick r:id="rId3"/>
              </a:rPr>
              <a:t>http://brakemanscanner.org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Static Analysis Security Scanner for Ruby on Rails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Services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Security Innovations – penetration testing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HP Global Cyber Security – training, test coordination, etc.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5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Learning About Security Issues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077" y="1273637"/>
            <a:ext cx="816120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OWASP </a:t>
            </a:r>
            <a:r>
              <a:rPr lang="en-US" dirty="0" err="1" smtClean="0"/>
              <a:t>WebGoat</a:t>
            </a:r>
            <a:r>
              <a:rPr lang="en-US" dirty="0" smtClean="0"/>
              <a:t> Project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 deliberately insecure web application.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Used to teach web application security lessons.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https://www.owasp.org/index.php/</a:t>
            </a:r>
            <a:r>
              <a:rPr lang="en-US" dirty="0" smtClean="0">
                <a:hlinkClick r:id="rId2"/>
              </a:rPr>
              <a:t>Category:OWASP_WebGoat_Project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WebScarab</a:t>
            </a:r>
            <a:r>
              <a:rPr lang="en-US" dirty="0" smtClean="0"/>
              <a:t> and </a:t>
            </a:r>
            <a:r>
              <a:rPr lang="en-US" dirty="0" err="1" smtClean="0"/>
              <a:t>Wireshark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Tools for viewing network traffic and HTTP/HTTPS requests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OWASP Book Store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hlinkClick r:id="rId3"/>
              </a:rPr>
              <a:t>http://www.lulu.com/spotlight/</a:t>
            </a:r>
            <a:r>
              <a:rPr lang="en-US" dirty="0" smtClean="0">
                <a:hlinkClick r:id="rId3"/>
              </a:rPr>
              <a:t>owasp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Metasploit</a:t>
            </a:r>
            <a:r>
              <a:rPr lang="en-US" dirty="0" smtClean="0"/>
              <a:t> – Tool for penetration testing (hacking into sites)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Book – </a:t>
            </a:r>
            <a:r>
              <a:rPr lang="en-US" dirty="0" err="1" smtClean="0"/>
              <a:t>Counterhack</a:t>
            </a:r>
            <a:r>
              <a:rPr lang="en-US" dirty="0" smtClean="0"/>
              <a:t> Reloaded (gets you into the hacker mind-set)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25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299" y="133498"/>
            <a:ext cx="89124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P Simplified" pitchFamily="34" charset="0"/>
              </a:rPr>
              <a:t>More Security Resources</a:t>
            </a:r>
            <a:endParaRPr lang="en-US" sz="3200" b="1" dirty="0">
              <a:solidFill>
                <a:schemeClr val="accent1"/>
              </a:solidFill>
              <a:latin typeface="HP Simplifi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489" y="928090"/>
            <a:ext cx="905889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Open Web Application Security Project (</a:t>
            </a:r>
            <a:r>
              <a:rPr lang="en-US" dirty="0" err="1" smtClean="0">
                <a:hlinkClick r:id="rId2"/>
              </a:rPr>
              <a:t>www.owasp.org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SysAdmin</a:t>
            </a:r>
            <a:r>
              <a:rPr lang="en-US" dirty="0" smtClean="0"/>
              <a:t>, Audit, Network, and Security (SANS) Institute (</a:t>
            </a:r>
            <a:r>
              <a:rPr lang="en-US" dirty="0" smtClean="0">
                <a:hlinkClick r:id="rId3"/>
              </a:rPr>
              <a:t>www.sans.org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Computer Emergency Response Team Coordination Center (</a:t>
            </a:r>
            <a:r>
              <a:rPr lang="en-US" dirty="0" smtClean="0">
                <a:hlinkClick r:id="rId4"/>
              </a:rPr>
              <a:t>www.cert.org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Center for Internet Security (CIS) (</a:t>
            </a:r>
            <a:r>
              <a:rPr lang="en-US" dirty="0" smtClean="0">
                <a:hlinkClick r:id="rId5"/>
              </a:rPr>
              <a:t>www.cisecurity.org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ISACA (</a:t>
            </a:r>
            <a:r>
              <a:rPr lang="en-US" dirty="0" smtClean="0">
                <a:hlinkClick r:id="rId6"/>
              </a:rPr>
              <a:t>www.isaca.org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PCI Security Standards Council (</a:t>
            </a:r>
            <a:r>
              <a:rPr lang="en-US" dirty="0" smtClean="0">
                <a:hlinkClick r:id="rId7"/>
              </a:rPr>
              <a:t>www.pcisecuritystandards.org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HP Global Cyber Security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intranet.hp.com</a:t>
            </a:r>
            <a:r>
              <a:rPr lang="en-US" dirty="0"/>
              <a:t>/HPIT/</a:t>
            </a:r>
            <a:r>
              <a:rPr lang="en-US" dirty="0" err="1"/>
              <a:t>GetIT</a:t>
            </a:r>
            <a:r>
              <a:rPr lang="en-US" dirty="0"/>
              <a:t>/</a:t>
            </a:r>
            <a:r>
              <a:rPr lang="en-US" dirty="0" err="1"/>
              <a:t>ITSecurity</a:t>
            </a:r>
            <a:r>
              <a:rPr lang="en-US" dirty="0"/>
              <a:t>/Pages/</a:t>
            </a:r>
            <a:r>
              <a:rPr lang="en-US" dirty="0" err="1"/>
              <a:t>page.aspx?q</a:t>
            </a:r>
            <a:r>
              <a:rPr lang="en-US" dirty="0"/>
              <a:t>=</a:t>
            </a:r>
            <a:r>
              <a:rPr lang="en-US" dirty="0" err="1"/>
              <a:t>appsec</a:t>
            </a:r>
            <a:r>
              <a:rPr lang="en-US" dirty="0"/>
              <a:t>-</a:t>
            </a:r>
            <a:r>
              <a:rPr lang="en-US" dirty="0" smtClean="0"/>
              <a:t>developer</a:t>
            </a:r>
          </a:p>
          <a:p>
            <a:pPr lvl="1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6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55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0096D6"/>
      </a:accent1>
      <a:accent2>
        <a:srgbClr val="F05332"/>
      </a:accent2>
      <a:accent3>
        <a:srgbClr val="B7CA34"/>
      </a:accent3>
      <a:accent4>
        <a:srgbClr val="822980"/>
      </a:accent4>
      <a:accent5>
        <a:srgbClr val="87898B"/>
      </a:accent5>
      <a:accent6>
        <a:srgbClr val="B9B8BB"/>
      </a:accent6>
      <a:hlink>
        <a:srgbClr val="0096D6"/>
      </a:hlink>
      <a:folHlink>
        <a:srgbClr val="8229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77BE0A7F65D4D8F507EB871751214" ma:contentTypeVersion="0" ma:contentTypeDescription="Create a new document." ma:contentTypeScope="" ma:versionID="b8120d18720a9df8e82605316e821d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964EB-33E0-4235-B1CF-053DE1A27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F63B80-70A5-4692-84EF-CA726201A17C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99AD24-A610-4B89-9DC7-6F29CFE95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3129</TotalTime>
  <Words>509</Words>
  <Application>Microsoft Macintosh PowerPoint</Application>
  <PresentationFormat>On-screen Show (16:9)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Security Tech Talk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Promotional Codes</dc:title>
  <dc:creator>David Parry</dc:creator>
  <cp:lastModifiedBy>John McNew</cp:lastModifiedBy>
  <cp:revision>90</cp:revision>
  <cp:lastPrinted>2012-01-23T19:17:51Z</cp:lastPrinted>
  <dcterms:created xsi:type="dcterms:W3CDTF">2012-12-15T00:23:51Z</dcterms:created>
  <dcterms:modified xsi:type="dcterms:W3CDTF">2014-04-09T18:02:20Z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0x01010086B77BE0A7F65D4D8F507EB871751214</vt:lpwstr>
  </property>
</Properties>
</file>