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79163D-135A-4D80-8BAF-A5ACA13B6079}">
  <a:tblStyle styleId="{A179163D-135A-4D80-8BAF-A5ACA13B60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07f2b950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07f2b950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4f8d2357c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4f8d2357c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4f8d2357c_0_1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4f8d2357c_0_1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f8d2357c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f8d2357c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were drawn to the Olympic topic for a few reasons: → data sourceability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contemporary &amp; interesting topic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beginner-friendly data to practice with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4f8d2357c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4f8d2357c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f8d2357c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f8d2357c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4f8d2357c_0_1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4f8d2357c_0_1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4f8d2357c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4f8d2357c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7f2b95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07f2b95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07f2b950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07f2b950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4f8d2357c_0_1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4f8d2357c_0_1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25" y="2233200"/>
            <a:ext cx="2590800" cy="12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>
            <p:ph type="ctrTitle"/>
          </p:nvPr>
        </p:nvSpPr>
        <p:spPr>
          <a:xfrm>
            <a:off x="3044700" y="682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1 Project: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Behind the Glory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044700" y="3497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Amir, Mailys, Marco, &amp; Sasha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311700" y="1225225"/>
            <a:ext cx="41442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Gender demographics (participation)</a:t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100" y="1640064"/>
            <a:ext cx="5044000" cy="321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59300" y="1833800"/>
            <a:ext cx="39408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/>
              <a:t>&gt; Summer</a:t>
            </a:r>
            <a:r>
              <a:rPr lang="en-GB" sz="1300"/>
              <a:t> editions show </a:t>
            </a:r>
            <a:r>
              <a:rPr b="1" lang="en-GB" sz="1300"/>
              <a:t>stable trend</a:t>
            </a:r>
            <a:r>
              <a:rPr lang="en-GB" sz="1300"/>
              <a:t> of overall athlete participation close to 7 thousand.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300"/>
              <a:t>&gt; Winter </a:t>
            </a:r>
            <a:r>
              <a:rPr lang="en-GB" sz="1300"/>
              <a:t>editions have been </a:t>
            </a:r>
            <a:r>
              <a:rPr b="1" lang="en-GB" sz="1300"/>
              <a:t>increasing</a:t>
            </a:r>
            <a:r>
              <a:rPr lang="en-GB" sz="1300"/>
              <a:t> in overall athlete participation.</a:t>
            </a:r>
            <a:endParaRPr sz="1300"/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145075" y="317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{A179163D-135A-4D80-8BAF-A5ACA13B6079}</a:tableStyleId>
              </a:tblPr>
              <a:tblGrid>
                <a:gridCol w="966375"/>
                <a:gridCol w="966375"/>
                <a:gridCol w="966375"/>
                <a:gridCol w="966375"/>
              </a:tblGrid>
              <a:tr h="328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Summer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1996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2008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2020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328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7,534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7,111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7,779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82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Winter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1994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2010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2022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282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957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1,442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1609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5154775" y="807100"/>
            <a:ext cx="34758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-GB" sz="975"/>
              <a:t>Until 1992, summer and winter editions took place on the same year. So this trend shows the cumulative count from two editions on the same year.</a:t>
            </a:r>
            <a:endParaRPr sz="975"/>
          </a:p>
        </p:txBody>
      </p:sp>
      <p:sp>
        <p:nvSpPr>
          <p:cNvPr id="196" name="Google Shape;196;p22"/>
          <p:cNvSpPr/>
          <p:nvPr/>
        </p:nvSpPr>
        <p:spPr>
          <a:xfrm>
            <a:off x="5029675" y="807100"/>
            <a:ext cx="3726000" cy="62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There is a radical change in the general trend after 1992… want to guess why?</a:t>
            </a:r>
            <a:endParaRPr b="1" sz="12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311700" y="315925"/>
            <a:ext cx="37617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Management  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311700" y="3283075"/>
            <a:ext cx="8520600" cy="15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/>
              <a:t>Navigating inconsistent data across different sources, with variations in names and date format, missing or incomplete records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en-GB" sz="1300"/>
              <a:t>Project timelines were impacted by the need to analyse data from both summer and winter editions separately of the Olympics, leading to delays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 sz="1300"/>
              <a:t>Paris Olympics data was incomplete and structured differently</a:t>
            </a:r>
            <a:endParaRPr sz="1300"/>
          </a:p>
        </p:txBody>
      </p:sp>
      <p:sp>
        <p:nvSpPr>
          <p:cNvPr id="203" name="Google Shape;203;p23"/>
          <p:cNvSpPr txBox="1"/>
          <p:nvPr/>
        </p:nvSpPr>
        <p:spPr>
          <a:xfrm>
            <a:off x="311700" y="2407600"/>
            <a:ext cx="39729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Major Obstacle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13425" y="1094350"/>
            <a:ext cx="7806600" cy="13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Strong initial project planning, ensured group is aligned to the project objective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Effective communication among the group, mutual understanding and acceptance of roles and responsibilities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en-GB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team displayed exceptional adaptability and receptiveness to feedback and new ideas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Insights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311700" y="1445750"/>
            <a:ext cx="5709600" cy="27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GDP per capita &amp; population are not deciding factors but do seem to be relatively present for top performing Olympic countries (further study required)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The host country analysis showed our </a:t>
            </a:r>
            <a:r>
              <a:rPr lang="en-GB"/>
              <a:t>hypothesis</a:t>
            </a:r>
            <a:r>
              <a:rPr lang="en-GB"/>
              <a:t> was false. Host countries win more medals when they do not host the Olympic Games. This could be biased due to the small sample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→ There is only a slight relationship between the number of participations per athlete and the total amount of medals won.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→ For participating athletes, the average age has increased over time, and the gender gap has been closing significantly in the last decades.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25" y="2332750"/>
            <a:ext cx="2620175" cy="25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7061900" y="1283650"/>
            <a:ext cx="1369200" cy="930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latin typeface="Economica"/>
                <a:ea typeface="Economica"/>
                <a:cs typeface="Economica"/>
                <a:sym typeface="Economica"/>
              </a:rPr>
              <a:t>Au Revoir</a:t>
            </a:r>
            <a:endParaRPr sz="25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93800" y="4175725"/>
            <a:ext cx="5986800" cy="764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If you want a medal, you may have better chances coming from a country with higher GDP per capita &amp; population, being in your mid 20’s and competing in a discipline with several events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93800" y="1181475"/>
            <a:ext cx="5986800" cy="57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hypothesized that some winning components are at play, such as GDP per capita, population size, host effect, &amp; star athletes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11700" y="1225225"/>
            <a:ext cx="2088600" cy="543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Hypothesis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400300" y="1225225"/>
            <a:ext cx="6190200" cy="543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What do ‘successful’ countries at the Olympics have in common?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345423" y="2599077"/>
            <a:ext cx="390300" cy="48300"/>
          </a:xfrm>
          <a:prstGeom prst="roundRect">
            <a:avLst>
              <a:gd fmla="val 50000" name="adj"/>
            </a:avLst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81875" y="2314275"/>
            <a:ext cx="1448650" cy="2661565"/>
            <a:chOff x="519876" y="2033789"/>
            <a:chExt cx="1310402" cy="2034991"/>
          </a:xfrm>
        </p:grpSpPr>
        <p:sp>
          <p:nvSpPr>
            <p:cNvPr id="74" name="Google Shape;74;p14"/>
            <p:cNvSpPr/>
            <p:nvPr/>
          </p:nvSpPr>
          <p:spPr>
            <a:xfrm>
              <a:off x="883354" y="2033789"/>
              <a:ext cx="588900" cy="5091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956697" y="2109685"/>
              <a:ext cx="436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519878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Define ‘success’ &amp; how to measure it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519876" y="3109080"/>
              <a:ext cx="13104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1] </a:t>
              </a: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Measure Olympic success by combined medal count [= Gold + Silver + Bronze] 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2] Discussed potential winning aspects to research &amp; analyse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1551150" y="3123274"/>
            <a:ext cx="1448647" cy="1852837"/>
            <a:chOff x="1848944" y="2652288"/>
            <a:chExt cx="1310400" cy="11943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1848944" y="2652288"/>
              <a:ext cx="13104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Limiting project scope</a:t>
              </a:r>
              <a:endParaRPr b="1" sz="12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1848944" y="3031188"/>
              <a:ext cx="1310400" cy="8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 u="sng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Last 10 Olympic games</a:t>
              </a:r>
              <a:endParaRPr b="1" sz="900" u="sng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→ 1984 Summer LA, USA to 2024 Paris, FR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→ 1988 Winter Calgary, Canada to 2022 Beijing, China 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3020470" y="2278950"/>
            <a:ext cx="1503375" cy="2696890"/>
            <a:chOff x="3178034" y="2006780"/>
            <a:chExt cx="1359905" cy="2062000"/>
          </a:xfrm>
        </p:grpSpPr>
        <p:sp>
          <p:nvSpPr>
            <p:cNvPr id="82" name="Google Shape;82;p14"/>
            <p:cNvSpPr/>
            <p:nvPr/>
          </p:nvSpPr>
          <p:spPr>
            <a:xfrm>
              <a:off x="3560830" y="2006780"/>
              <a:ext cx="588900" cy="5361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178034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Find supporting datasets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3178039" y="3109080"/>
              <a:ext cx="13599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900" u="sng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Used 10 datasets</a:t>
              </a:r>
              <a:endParaRPr b="1" sz="900" u="sng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Sourced 8 Olympic-related csv files from Kaggle 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&amp;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from World Bank Group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3638864" y="2093911"/>
              <a:ext cx="4329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4545635" y="3123206"/>
            <a:ext cx="1448662" cy="1852635"/>
            <a:chOff x="4557650" y="2652285"/>
            <a:chExt cx="1310414" cy="1416496"/>
          </a:xfrm>
        </p:grpSpPr>
        <p:sp>
          <p:nvSpPr>
            <p:cNvPr id="87" name="Google Shape;87;p14"/>
            <p:cNvSpPr txBox="1"/>
            <p:nvPr/>
          </p:nvSpPr>
          <p:spPr>
            <a:xfrm>
              <a:off x="4557650" y="2652285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Clean-up &amp; ‘re-building’ data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4557664" y="3109081"/>
              <a:ext cx="13104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After sourcing relevant datasets &amp; getting familiar </a:t>
              </a: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with</a:t>
              </a: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the content → referenced scope to reduce the amount of data to work with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6016116" y="3123206"/>
            <a:ext cx="1503379" cy="1852634"/>
            <a:chOff x="5887800" y="2652285"/>
            <a:chExt cx="1359908" cy="1416495"/>
          </a:xfrm>
        </p:grpSpPr>
        <p:sp>
          <p:nvSpPr>
            <p:cNvPr id="90" name="Google Shape;90;p14"/>
            <p:cNvSpPr txBox="1"/>
            <p:nvPr/>
          </p:nvSpPr>
          <p:spPr>
            <a:xfrm>
              <a:off x="5887800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Crunching data &amp; analysing results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5887809" y="3109080"/>
              <a:ext cx="13599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Taking the ‘cleaned’ data: combine, compound, break-down, compare, merge, &amp; look for patterns to examine </a:t>
              </a: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against</a:t>
              </a: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the hypothesis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7537740" y="3123206"/>
            <a:ext cx="1503380" cy="1852634"/>
            <a:chOff x="7264213" y="2652285"/>
            <a:chExt cx="1359909" cy="1416495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7264213" y="2652285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2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Redefine as needed</a:t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7264222" y="3109080"/>
              <a:ext cx="1359900" cy="9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9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Life doesn’t always go according to plan; flexibility is required at each step to adapt or pivot when needed</a:t>
              </a:r>
              <a:endParaRPr sz="9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5" name="Google Shape;95;p14"/>
          <p:cNvSpPr/>
          <p:nvPr/>
        </p:nvSpPr>
        <p:spPr>
          <a:xfrm>
            <a:off x="2828312" y="2599077"/>
            <a:ext cx="390300" cy="48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4325489" y="2599077"/>
            <a:ext cx="390300" cy="48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823232" y="2599077"/>
            <a:ext cx="390300" cy="48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332901" y="2599077"/>
            <a:ext cx="390300" cy="48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1931500" y="2314275"/>
            <a:ext cx="651029" cy="665852"/>
            <a:chOff x="883354" y="2033789"/>
            <a:chExt cx="588900" cy="509100"/>
          </a:xfrm>
        </p:grpSpPr>
        <p:sp>
          <p:nvSpPr>
            <p:cNvPr id="100" name="Google Shape;100;p14"/>
            <p:cNvSpPr/>
            <p:nvPr/>
          </p:nvSpPr>
          <p:spPr>
            <a:xfrm>
              <a:off x="883354" y="2033789"/>
              <a:ext cx="588900" cy="509100"/>
            </a:xfrm>
            <a:prstGeom prst="ellipse">
              <a:avLst/>
            </a:prstGeom>
            <a:noFill/>
            <a:ln cap="flat" cmpd="sng" w="38100">
              <a:solidFill>
                <a:srgbClr val="A729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956697" y="2109685"/>
              <a:ext cx="436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4891450" y="2278950"/>
            <a:ext cx="651029" cy="701165"/>
            <a:chOff x="3560830" y="2006780"/>
            <a:chExt cx="588900" cy="536100"/>
          </a:xfrm>
        </p:grpSpPr>
        <p:sp>
          <p:nvSpPr>
            <p:cNvPr id="103" name="Google Shape;103;p14"/>
            <p:cNvSpPr/>
            <p:nvPr/>
          </p:nvSpPr>
          <p:spPr>
            <a:xfrm>
              <a:off x="3560830" y="2006780"/>
              <a:ext cx="588900" cy="5361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638864" y="2093911"/>
              <a:ext cx="4329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6415450" y="2278950"/>
            <a:ext cx="651029" cy="701165"/>
            <a:chOff x="3560830" y="2006780"/>
            <a:chExt cx="588900" cy="536100"/>
          </a:xfrm>
        </p:grpSpPr>
        <p:sp>
          <p:nvSpPr>
            <p:cNvPr id="106" name="Google Shape;106;p14"/>
            <p:cNvSpPr/>
            <p:nvPr/>
          </p:nvSpPr>
          <p:spPr>
            <a:xfrm>
              <a:off x="3560830" y="2006780"/>
              <a:ext cx="588900" cy="5361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3638864" y="2093911"/>
              <a:ext cx="4329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7939450" y="2278950"/>
            <a:ext cx="651029" cy="701165"/>
            <a:chOff x="3560830" y="2006780"/>
            <a:chExt cx="588900" cy="536100"/>
          </a:xfrm>
        </p:grpSpPr>
        <p:sp>
          <p:nvSpPr>
            <p:cNvPr id="109" name="Google Shape;109;p14"/>
            <p:cNvSpPr/>
            <p:nvPr/>
          </p:nvSpPr>
          <p:spPr>
            <a:xfrm>
              <a:off x="3560830" y="2006780"/>
              <a:ext cx="588900" cy="5361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3638864" y="2093911"/>
              <a:ext cx="432900" cy="28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-GB" sz="1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1" name="Google Shape;11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2375" y="95050"/>
            <a:ext cx="2187721" cy="10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280125" y="1826475"/>
            <a:ext cx="8310300" cy="29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Breaking down potential winning components: GDP per Capita, Population, Host-effect, Star athletes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idx="2" type="body"/>
          </p:nvPr>
        </p:nvSpPr>
        <p:spPr>
          <a:xfrm>
            <a:off x="4939500" y="1233925"/>
            <a:ext cx="3837000" cy="29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-GB" sz="1200"/>
              <a:t>8 Kaggle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</a:pPr>
            <a:r>
              <a:rPr b="1" lang="en-GB" sz="1200"/>
              <a:t>4 csv files spanned Olympic historical data from 1896 - 2022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○"/>
            </a:pPr>
            <a:r>
              <a:rPr b="1" lang="en-GB" sz="1200"/>
              <a:t>4 csv files  covering the last 2024 Paris Olympics that matched up as well as possible to the historical data 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b="1" lang="en-GB" sz="1200"/>
              <a:t>2 World Data Group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GB" sz="1200"/>
              <a:t>1 csv file for global GDP per capita over time — for each year from 1960 to 2023 + for each country</a:t>
            </a:r>
            <a:endParaRPr b="1"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1" lang="en-GB" sz="1200"/>
              <a:t>1 csv file for global population numbers over time — for each year from 1960 to 2023 + for each country</a:t>
            </a:r>
            <a:endParaRPr b="1" sz="1200"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265500" y="867625"/>
            <a:ext cx="40452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 Process: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Drop unnecessary columns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Drop data before 1984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Dropped any country that was not an Olympic participant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Renaming columns and merging df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Data type change (numeric values)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Date data processing (split)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Filling nan (selected columns)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arenR"/>
            </a:pPr>
            <a:r>
              <a:rPr lang="en-GB" sz="1200">
                <a:latin typeface="Open Sans"/>
                <a:ea typeface="Open Sans"/>
                <a:cs typeface="Open Sans"/>
                <a:sym typeface="Open Sans"/>
              </a:rPr>
              <a:t>Drop remaining nan, less than 0.5%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Countries dataframe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Athletes dataframe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GDP dataframe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Significant Challenges: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inconsistent name of countries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processing dates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→ merging datasets from Paris 2024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265500" y="125100"/>
            <a:ext cx="78669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Wrangling</a:t>
            </a:r>
            <a:r>
              <a:rPr lang="en-GB">
                <a:solidFill>
                  <a:schemeClr val="lt1"/>
                </a:solidFill>
              </a:rPr>
              <a:t> &amp;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029500" y="867625"/>
            <a:ext cx="3747000" cy="36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Original Datasets → 10 csv files in total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65500" y="4502725"/>
            <a:ext cx="4045200" cy="48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pd.to_numeric           errors=’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coerce’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50" y="1912875"/>
            <a:ext cx="4648200" cy="307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4895850" y="1836675"/>
            <a:ext cx="3879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None</a:t>
            </a:r>
            <a:r>
              <a:rPr lang="en-GB"/>
              <a:t> of the Top Winners are among the top 10 countries with highest GDP per capita ❌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But </a:t>
            </a:r>
            <a:r>
              <a:rPr b="1" lang="en-GB">
                <a:solidFill>
                  <a:srgbClr val="A7291E"/>
                </a:solidFill>
              </a:rPr>
              <a:t>4</a:t>
            </a:r>
            <a:r>
              <a:rPr lang="en-GB"/>
              <a:t> are in the top 10 countries with highest population 👀</a:t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11700" y="1225225"/>
            <a:ext cx="2088600" cy="5439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GDP per Capita &amp; Population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2400300" y="1225225"/>
            <a:ext cx="5733300" cy="543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o Top Winning countries have a higher GDP per capita or higher population than the rest?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4976250" y="2772672"/>
            <a:ext cx="2739000" cy="640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Top Winners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have a: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$ 27,777.50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avg. GDP per capita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71,839,319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 population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976250" y="3600075"/>
            <a:ext cx="2739000" cy="831300"/>
          </a:xfrm>
          <a:prstGeom prst="rect">
            <a:avLst/>
          </a:prstGeom>
          <a:solidFill>
            <a:srgbClr val="A729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Olympic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participating 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ountries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have a: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$ 12,179.80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avg. GDP per capita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b="1"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6,389,235 </a:t>
            </a: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 population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24700" y="1891150"/>
            <a:ext cx="1627800" cy="2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Open Sans"/>
                <a:ea typeface="Open Sans"/>
                <a:cs typeface="Open Sans"/>
                <a:sym typeface="Open Sans"/>
              </a:rPr>
              <a:t>Top 10 Winners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2424100" y="2434575"/>
            <a:ext cx="753900" cy="199200"/>
          </a:xfrm>
          <a:prstGeom prst="frame">
            <a:avLst>
              <a:gd fmla="val 13040" name="adj1"/>
            </a:avLst>
          </a:prstGeom>
          <a:solidFill>
            <a:srgbClr val="A7291E"/>
          </a:solidFill>
          <a:ln cap="flat" cmpd="sng" w="9525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424100" y="2704650"/>
            <a:ext cx="753900" cy="199200"/>
          </a:xfrm>
          <a:prstGeom prst="frame">
            <a:avLst>
              <a:gd fmla="val 13040" name="adj1"/>
            </a:avLst>
          </a:prstGeom>
          <a:solidFill>
            <a:srgbClr val="A7291E"/>
          </a:solidFill>
          <a:ln cap="flat" cmpd="sng" w="9525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2450950" y="3214275"/>
            <a:ext cx="700200" cy="199200"/>
          </a:xfrm>
          <a:prstGeom prst="frame">
            <a:avLst>
              <a:gd fmla="val 13040" name="adj1"/>
            </a:avLst>
          </a:prstGeom>
          <a:solidFill>
            <a:srgbClr val="A7291E"/>
          </a:solidFill>
          <a:ln cap="flat" cmpd="sng" w="9525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477800" y="4743050"/>
            <a:ext cx="700200" cy="199200"/>
          </a:xfrm>
          <a:prstGeom prst="frame">
            <a:avLst>
              <a:gd fmla="val 13040" name="adj1"/>
            </a:avLst>
          </a:prstGeom>
          <a:solidFill>
            <a:srgbClr val="A7291E"/>
          </a:solidFill>
          <a:ln cap="flat" cmpd="sng" w="9525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870125" y="2395950"/>
            <a:ext cx="5115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A7291E"/>
                </a:solidFill>
              </a:rPr>
              <a:t>Nr. 1</a:t>
            </a:r>
            <a:endParaRPr b="1">
              <a:solidFill>
                <a:srgbClr val="A7291E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976250" y="4514850"/>
            <a:ext cx="2739000" cy="46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 double</a:t>
            </a: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GDP per capita [128% </a:t>
            </a:r>
            <a:r>
              <a:rPr b="1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↑</a:t>
            </a: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Over 10x </a:t>
            </a: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median pop. [</a:t>
            </a: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11,138% </a:t>
            </a:r>
            <a:r>
              <a:rPr b="1"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↑</a:t>
            </a:r>
            <a:r>
              <a:rPr lang="en-GB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sz="1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860450" y="2761875"/>
            <a:ext cx="1094700" cy="218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Fun Fact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—----------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Out of a total of 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10,576 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medals, the T.W. won 5,682 of them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53%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👀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493750" y="3382875"/>
            <a:ext cx="1627800" cy="25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Versus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263050" y="315925"/>
            <a:ext cx="4892700" cy="5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50" y="1346825"/>
            <a:ext cx="4978623" cy="36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2711575" y="1896900"/>
            <a:ext cx="2275800" cy="96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Fun Fact</a:t>
            </a:r>
            <a:endParaRPr b="1" sz="9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—----------</a:t>
            </a:r>
            <a:endParaRPr b="1"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</a:t>
            </a:r>
            <a:r>
              <a:rPr b="1" lang="en-GB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medals won are higher when the country is not hosting </a:t>
            </a:r>
            <a:r>
              <a:rPr b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😦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5241675" y="0"/>
            <a:ext cx="38415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graph showing the comparison of countries that hosted more than once.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  <a:r>
              <a:rPr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graph compares the medal counts when hosting V/s when not hosting the Olympics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583650" y="826825"/>
            <a:ext cx="1799700" cy="389400"/>
          </a:xfrm>
          <a:prstGeom prst="rect">
            <a:avLst/>
          </a:prstGeom>
          <a:solidFill>
            <a:srgbClr val="CDA6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Host Vs Not Host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215" y="1042752"/>
            <a:ext cx="3299125" cy="40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0" y="1488100"/>
            <a:ext cx="35136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→ Relation between number of participations by athletes and number of medals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Red regression line shows the correlation : </a:t>
            </a:r>
            <a:r>
              <a:rPr b="1" lang="en-GB" sz="1200"/>
              <a:t>0,364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→ Positive relationship, </a:t>
            </a:r>
            <a:r>
              <a:rPr lang="en-GB" sz="1200"/>
              <a:t>but not very strong.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Other factors play a significant role in medal success.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600" y="1147227"/>
            <a:ext cx="5630250" cy="3579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8"/>
          <p:cNvSpPr/>
          <p:nvPr/>
        </p:nvSpPr>
        <p:spPr>
          <a:xfrm>
            <a:off x="207775" y="3766150"/>
            <a:ext cx="3394500" cy="96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Fun Fact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—----------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Michael Phelps : 30 participations, 28 medals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Yordan Yovchev : 30 participations, 4 medals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0" y="1668975"/>
            <a:ext cx="3513600" cy="27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→ </a:t>
            </a:r>
            <a:r>
              <a:rPr b="1" lang="en-GB" sz="1200"/>
              <a:t>TOP 10</a:t>
            </a:r>
            <a:r>
              <a:rPr lang="en-GB" sz="1200"/>
              <a:t> of countries with the </a:t>
            </a:r>
            <a:br>
              <a:rPr lang="en-GB" sz="1200"/>
            </a:br>
            <a:r>
              <a:rPr lang="en-GB" sz="1200"/>
              <a:t>highest participation rate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→ This graph shows the constant </a:t>
            </a:r>
            <a:br>
              <a:rPr lang="en-GB" sz="1200"/>
            </a:br>
            <a:r>
              <a:rPr lang="en-GB" sz="1200"/>
              <a:t>commitment and importance</a:t>
            </a:r>
            <a:br>
              <a:rPr lang="en-GB" sz="1200"/>
            </a:br>
            <a:r>
              <a:rPr lang="en-GB" sz="1200"/>
              <a:t>Of the Olympic Games over the</a:t>
            </a:r>
            <a:br>
              <a:rPr lang="en-GB" sz="1200"/>
            </a:br>
            <a:r>
              <a:rPr lang="en-GB" sz="1200"/>
              <a:t>Years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→ Indicator of country’s </a:t>
            </a:r>
            <a:br>
              <a:rPr lang="en-GB" sz="1200"/>
            </a:br>
            <a:r>
              <a:rPr lang="en-GB" sz="1200"/>
              <a:t>I</a:t>
            </a:r>
            <a:r>
              <a:rPr lang="en-GB" sz="1200"/>
              <a:t>nvestment in sport development</a:t>
            </a:r>
            <a:endParaRPr sz="12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475" y="1201550"/>
            <a:ext cx="6587525" cy="3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Age</a:t>
            </a:r>
            <a:r>
              <a:rPr lang="en-GB"/>
              <a:t> demographics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475" y="1650975"/>
            <a:ext cx="4988524" cy="3245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4" name="Google Shape;174;p20"/>
          <p:cNvGraphicFramePr/>
          <p:nvPr/>
        </p:nvGraphicFramePr>
        <p:xfrm>
          <a:off x="444950" y="16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{A179163D-135A-4D80-8BAF-A5ACA13B6079}</a:tableStyleId>
              </a:tblPr>
              <a:tblGrid>
                <a:gridCol w="1111800"/>
                <a:gridCol w="1111800"/>
                <a:gridCol w="1111800"/>
              </a:tblGrid>
              <a:tr h="41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Female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Male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0000"/>
                    </a:solidFill>
                  </a:tcPr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Average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26.30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Overall avg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25.77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Max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5" name="Google Shape;175;p20"/>
          <p:cNvSpPr/>
          <p:nvPr/>
        </p:nvSpPr>
        <p:spPr>
          <a:xfrm>
            <a:off x="311700" y="3797100"/>
            <a:ext cx="3726000" cy="108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Fun Fact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A7291E"/>
                </a:solidFill>
                <a:latin typeface="Open Sans"/>
                <a:ea typeface="Open Sans"/>
                <a:cs typeface="Open Sans"/>
                <a:sym typeface="Open Sans"/>
              </a:rPr>
              <a:t>—----------</a:t>
            </a:r>
            <a:endParaRPr b="1" sz="1100">
              <a:solidFill>
                <a:srgbClr val="A7291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Youngest: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Syria / Table tennis / 2020 Summer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latin typeface="Open Sans"/>
                <a:ea typeface="Open Sans"/>
                <a:cs typeface="Open Sans"/>
                <a:sym typeface="Open Sans"/>
              </a:rPr>
              <a:t>Oldest: </a:t>
            </a: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Bahamas / Sailing / 1988 Summer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Open Sans"/>
                <a:ea typeface="Open Sans"/>
                <a:cs typeface="Open Sans"/>
                <a:sym typeface="Open Sans"/>
              </a:rPr>
              <a:t>  Japan / Equestrian Dressage / 2012 Summer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311700" y="1225225"/>
            <a:ext cx="4260300" cy="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Gender demographics (gender gap)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8771" y="1690025"/>
            <a:ext cx="5155230" cy="33539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p21"/>
          <p:cNvGraphicFramePr/>
          <p:nvPr/>
        </p:nvGraphicFramePr>
        <p:xfrm>
          <a:off x="444950" y="166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{A179163D-135A-4D80-8BAF-A5ACA13B6079}</a:tableStyleId>
              </a:tblPr>
              <a:tblGrid>
                <a:gridCol w="1111800"/>
                <a:gridCol w="1111800"/>
                <a:gridCol w="1111800"/>
              </a:tblGrid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Year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Female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Male %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1984 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23.30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76.70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2020 (S)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48.28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51.72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2022 (W)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53.95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59300" y="3402075"/>
            <a:ext cx="3940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&gt; The general gap between female-male participation has been closing through time.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&gt; This gap is narrower in Summer editions than in Winter editions.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/>
              <a:t>&gt; The trend has continued and in 2024 it was reported a 50:50 split between </a:t>
            </a:r>
            <a:r>
              <a:rPr lang="en-GB" sz="1300"/>
              <a:t>female</a:t>
            </a:r>
            <a:r>
              <a:rPr lang="en-GB" sz="1300"/>
              <a:t> and male athletes.</a:t>
            </a:r>
            <a:endParaRPr sz="130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61087">
            <a:off x="5677328" y="505139"/>
            <a:ext cx="2805903" cy="988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