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8"/>
  </p:notesMasterIdLst>
  <p:sldIdLst>
    <p:sldId id="256" r:id="rId2"/>
    <p:sldId id="327" r:id="rId3"/>
    <p:sldId id="344" r:id="rId4"/>
    <p:sldId id="338" r:id="rId5"/>
    <p:sldId id="340" r:id="rId6"/>
    <p:sldId id="346" r:id="rId7"/>
    <p:sldId id="341" r:id="rId8"/>
    <p:sldId id="342" r:id="rId9"/>
    <p:sldId id="345" r:id="rId10"/>
    <p:sldId id="348" r:id="rId11"/>
    <p:sldId id="325" r:id="rId12"/>
    <p:sldId id="349" r:id="rId13"/>
    <p:sldId id="326" r:id="rId14"/>
    <p:sldId id="350" r:id="rId15"/>
    <p:sldId id="347" r:id="rId16"/>
    <p:sldId id="289" r:id="rId17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Agency FB" panose="020B0503020202020204" pitchFamily="34" charset="0"/>
      <p:regular r:id="rId27"/>
      <p:bold r:id="rId28"/>
    </p:embeddedFont>
    <p:embeddedFont>
      <p:font typeface="Montserrat SemiBold" panose="020B0604020202020204" charset="0"/>
      <p:regular r:id="rId29"/>
      <p:bold r:id="rId30"/>
      <p:italic r:id="rId31"/>
      <p:boldItalic r:id="rId32"/>
    </p:embeddedFont>
    <p:embeddedFont>
      <p:font typeface="Montserrat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C55CEB-3F0A-43BE-92E6-2C6A617B88AE}">
  <a:tblStyle styleId="{8BC55CEB-3F0A-43BE-92E6-2C6A617B88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333" autoAdjust="0"/>
  </p:normalViewPr>
  <p:slideViewPr>
    <p:cSldViewPr snapToGrid="0">
      <p:cViewPr varScale="1">
        <p:scale>
          <a:sx n="96" d="100"/>
          <a:sy n="96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206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146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86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013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649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932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009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812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054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81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 flipH="1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rot="10800000" flipH="1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530626" y="1172225"/>
            <a:ext cx="6883932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42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Progress Report </a:t>
            </a:r>
            <a:r>
              <a:rPr lang="en-US" sz="4200" dirty="0">
                <a:solidFill>
                  <a:schemeClr val="accent1"/>
                </a:solidFill>
                <a:latin typeface="Agency FB" panose="020B0503020202020204" pitchFamily="34" charset="0"/>
              </a:rPr>
              <a:t>– Bytewise </a:t>
            </a:r>
            <a:r>
              <a:rPr lang="en-US" sz="42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limited</a:t>
            </a:r>
            <a:endParaRPr lang="en-US" sz="4200" dirty="0">
              <a:solidFill>
                <a:srgbClr val="4A8CFF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3170583" y="3390984"/>
            <a:ext cx="4005470" cy="1280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Submitted by:	</a:t>
            </a:r>
          </a:p>
          <a:p>
            <a:pPr algn="l"/>
            <a:r>
              <a:rPr lang="en-US" sz="1800" dirty="0" smtClean="0">
                <a:solidFill>
                  <a:schemeClr val="accent3"/>
                </a:solidFill>
              </a:rPr>
              <a:t>Maimoona Khilji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Achievements throughout three months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3BA3"/>
                </a:solidFill>
              </a:rPr>
              <a:t>Achievements</a:t>
            </a:r>
            <a:endParaRPr lang="en-US" sz="3600" b="1" dirty="0">
              <a:solidFill>
                <a:srgbClr val="003BA3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691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Achievements</a:t>
            </a:r>
            <a:endParaRPr lang="en-US" dirty="0"/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717800" y="1301825"/>
            <a:ext cx="7708200" cy="33857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Data Lakehouse Fundamentals </a:t>
            </a:r>
            <a:r>
              <a:rPr lang="en-US" sz="1800" dirty="0" smtClean="0"/>
              <a:t>Certificate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HackerRank SQL </a:t>
            </a:r>
            <a:r>
              <a:rPr lang="en-US" sz="1800" dirty="0" smtClean="0"/>
              <a:t>Basic Level Certificate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HackerRank SQL </a:t>
            </a:r>
            <a:r>
              <a:rPr lang="en-US" sz="1800" dirty="0" smtClean="0"/>
              <a:t>intermediate Level Certificate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Microsoft </a:t>
            </a:r>
            <a:r>
              <a:rPr lang="en-US" sz="1800" dirty="0"/>
              <a:t>Certified-Azure </a:t>
            </a:r>
            <a:r>
              <a:rPr lang="en-US" sz="1800" dirty="0" smtClean="0"/>
              <a:t>Fundamentals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Microsoft Certified-Azure </a:t>
            </a:r>
            <a:r>
              <a:rPr lang="en-US" sz="1800" dirty="0" smtClean="0"/>
              <a:t>Data Fundamentals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385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Sessions throughout three months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3BA3"/>
                </a:solidFill>
                <a:latin typeface="Montserrat" panose="020B0604020202020204" charset="0"/>
              </a:rPr>
              <a:t>Sessions + Tools and technology</a:t>
            </a:r>
            <a:endParaRPr lang="en-US" sz="3600" b="1" dirty="0">
              <a:solidFill>
                <a:srgbClr val="003BA3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6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717800" y="1301825"/>
            <a:ext cx="7708200" cy="3385789"/>
          </a:xfrm>
        </p:spPr>
        <p:txBody>
          <a:bodyPr/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600" dirty="0"/>
              <a:t>Microsoft Azure Virtual </a:t>
            </a:r>
            <a:r>
              <a:rPr lang="en-US" sz="1600" dirty="0" smtClean="0"/>
              <a:t>Training: </a:t>
            </a:r>
            <a:r>
              <a:rPr lang="en-US" sz="1600" dirty="0"/>
              <a:t>Data </a:t>
            </a:r>
            <a:r>
              <a:rPr lang="en-US" sz="1600" dirty="0" smtClean="0"/>
              <a:t>Fundamentals ( 2 day session)</a:t>
            </a:r>
            <a:endParaRPr lang="en-US" sz="1600" dirty="0"/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600" dirty="0"/>
              <a:t>Microsoft Azure Virtual </a:t>
            </a:r>
            <a:r>
              <a:rPr lang="en-US" sz="1600" dirty="0" smtClean="0"/>
              <a:t>Training: </a:t>
            </a:r>
            <a:r>
              <a:rPr lang="en-US" sz="1600" dirty="0"/>
              <a:t>Fundamentals ( 2 day session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Databricks </a:t>
            </a:r>
            <a:r>
              <a:rPr lang="en-US" sz="1600" dirty="0"/>
              <a:t>Platform Administrator - ILT </a:t>
            </a:r>
            <a:r>
              <a:rPr lang="en-US" sz="1600" dirty="0" smtClean="0"/>
              <a:t>Training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28575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2594994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Technology and Tools</a:t>
            </a:r>
            <a:endParaRPr lang="en-US" dirty="0"/>
          </a:p>
        </p:txBody>
      </p:sp>
      <p:sp>
        <p:nvSpPr>
          <p:cNvPr id="5" name="Subtitle 6"/>
          <p:cNvSpPr>
            <a:spLocks noGrp="1"/>
          </p:cNvSpPr>
          <p:nvPr>
            <p:ph type="subTitle" idx="1"/>
          </p:nvPr>
        </p:nvSpPr>
        <p:spPr>
          <a:xfrm>
            <a:off x="717800" y="3340669"/>
            <a:ext cx="7708200" cy="3385789"/>
          </a:xfrm>
        </p:spPr>
        <p:txBody>
          <a:bodyPr/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SQL 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Spark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Azure Databricks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AWS + </a:t>
            </a:r>
            <a:r>
              <a:rPr lang="en-US" sz="1800" dirty="0" smtClean="0"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AWS Glue</a:t>
            </a:r>
            <a:endParaRPr lang="en-US" sz="1800" dirty="0">
              <a:latin typeface="Montserra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8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Courses throughout three months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3BA3"/>
                </a:solidFill>
                <a:latin typeface="Montserrat" panose="020B0604020202020204" charset="0"/>
              </a:rPr>
              <a:t>Courses</a:t>
            </a:r>
            <a:endParaRPr lang="en-US" sz="3600" b="1" dirty="0">
              <a:solidFill>
                <a:srgbClr val="003BA3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17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Courses</a:t>
            </a:r>
            <a:endParaRPr lang="en-US" dirty="0"/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717800" y="1301825"/>
            <a:ext cx="7708200" cy="3385789"/>
          </a:xfrm>
        </p:spPr>
        <p:txBody>
          <a:bodyPr/>
          <a:lstStyle/>
          <a:p>
            <a:pPr marL="285750" lvl="0" indent="-285750"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latin typeface="Montserrat" panose="020B0604020202020204" charset="0"/>
              </a:rPr>
              <a:t>Azure Databricks for Data Engineers - Udemy</a:t>
            </a:r>
          </a:p>
          <a:p>
            <a:pPr marL="285750" lvl="0" indent="-285750"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latin typeface="Montserrat" panose="020B0604020202020204" charset="0"/>
              </a:rPr>
              <a:t>Databricks </a:t>
            </a:r>
            <a:r>
              <a:rPr lang="en-US" sz="1600" dirty="0">
                <a:latin typeface="Montserrat" panose="020B0604020202020204" charset="0"/>
              </a:rPr>
              <a:t>Machine Learning - completion Certificate</a:t>
            </a:r>
          </a:p>
          <a:p>
            <a:pPr marL="285750" lvl="0" indent="-285750"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Montserrat" panose="020B0604020202020204" charset="0"/>
              </a:rPr>
              <a:t>Databricks Lakehouse Platform - Completion Certificate</a:t>
            </a:r>
          </a:p>
          <a:p>
            <a:pPr marL="285750" lvl="0" indent="-285750"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Montserrat" panose="020B0604020202020204" charset="0"/>
              </a:rPr>
              <a:t>Databricks SQL - completion Certificate</a:t>
            </a:r>
          </a:p>
          <a:p>
            <a:pPr marL="285750" lvl="0" indent="-285750"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Montserrat" panose="020B0604020202020204" charset="0"/>
              </a:rPr>
              <a:t>Databricks Accredited Lakehouse Fundamentals </a:t>
            </a:r>
            <a:r>
              <a:rPr lang="en-US" sz="1600" dirty="0" smtClean="0">
                <a:latin typeface="Montserrat" panose="020B0604020202020204" charset="0"/>
              </a:rPr>
              <a:t>– Certificate</a:t>
            </a:r>
          </a:p>
          <a:p>
            <a:pPr marL="285750" lvl="0" indent="-285750"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Microsoft </a:t>
            </a:r>
            <a:r>
              <a:rPr lang="en-US" sz="1600" dirty="0"/>
              <a:t>Azure Fundamentals (AZ-900) Full </a:t>
            </a:r>
            <a:r>
              <a:rPr lang="en-US" sz="1600" dirty="0" smtClean="0"/>
              <a:t>Course - </a:t>
            </a:r>
            <a:r>
              <a:rPr lang="en-US" sz="1600" dirty="0"/>
              <a:t>Adam </a:t>
            </a:r>
            <a:r>
              <a:rPr lang="en-US" sz="1600" dirty="0" err="1"/>
              <a:t>Marczak</a:t>
            </a:r>
            <a:r>
              <a:rPr lang="en-US" sz="1600" dirty="0"/>
              <a:t> - Azure for </a:t>
            </a:r>
            <a:r>
              <a:rPr lang="en-US" sz="1600" dirty="0" smtClean="0"/>
              <a:t>Everyone</a:t>
            </a:r>
          </a:p>
          <a:p>
            <a:pPr marL="285750" indent="-285750"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dk1"/>
                </a:solidFill>
                <a:latin typeface="Montserrat" panose="020B0604020202020204" charset="0"/>
                <a:sym typeface="Arial"/>
              </a:rPr>
              <a:t>AWS Certified Cloud Practitioner Training 2020 - Full Course</a:t>
            </a:r>
            <a:endParaRPr lang="en-US" sz="1600" dirty="0">
              <a:latin typeface="Montserrat" panose="020B0604020202020204" charset="0"/>
            </a:endParaRPr>
          </a:p>
          <a:p>
            <a:pPr marL="285750" lvl="0" indent="-285750"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endParaRPr lang="en-US" sz="1600" dirty="0" smtClean="0"/>
          </a:p>
          <a:p>
            <a:pPr marL="285750" lvl="0" indent="-285750"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5996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950" y="1292772"/>
            <a:ext cx="5757300" cy="2553453"/>
          </a:xfrm>
        </p:spPr>
        <p:txBody>
          <a:bodyPr anchor="ctr"/>
          <a:lstStyle/>
          <a:p>
            <a:pPr algn="ctr"/>
            <a:r>
              <a:rPr lang="en-US" sz="4000" dirty="0" smtClean="0"/>
              <a:t>Thank You!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0400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r>
              <a:rPr lang="en-US" dirty="0" smtClean="0"/>
              <a:t>Learning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1 - 12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r>
              <a:rPr lang="en-US" dirty="0" smtClean="0"/>
              <a:t>Achievements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HackerRank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Databricks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Microsoft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en-US" dirty="0"/>
              <a:t>Courses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Databricks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Azure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AWS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 idx="13"/>
          </p:nvPr>
        </p:nvSpPr>
        <p:spPr>
          <a:xfrm>
            <a:off x="6275800" y="2960450"/>
            <a:ext cx="2150400" cy="384000"/>
          </a:xfrm>
        </p:spPr>
        <p:txBody>
          <a:bodyPr/>
          <a:lstStyle/>
          <a:p>
            <a:r>
              <a:rPr lang="en-US" dirty="0" smtClean="0"/>
              <a:t>Sessions + Tools and technology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 idx="14"/>
          </p:nvPr>
        </p:nvSpPr>
        <p:spPr/>
        <p:txBody>
          <a:bodyPr/>
          <a:lstStyle/>
          <a:p>
            <a:r>
              <a:rPr lang="en-US" dirty="0" smtClean="0"/>
              <a:t>04</a:t>
            </a:r>
            <a:endParaRPr lang="en-US" dirty="0"/>
          </a:p>
        </p:txBody>
      </p:sp>
      <p:sp>
        <p:nvSpPr>
          <p:cNvPr id="15" name="Subtitle 10"/>
          <p:cNvSpPr>
            <a:spLocks noGrp="1"/>
          </p:cNvSpPr>
          <p:nvPr>
            <p:ph type="subTitle" idx="9"/>
          </p:nvPr>
        </p:nvSpPr>
        <p:spPr>
          <a:xfrm>
            <a:off x="6405450" y="3529581"/>
            <a:ext cx="2249550" cy="767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Azure Databricks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73937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Learning </a:t>
            </a:r>
            <a:r>
              <a:rPr lang="en-US" dirty="0" smtClean="0">
                <a:solidFill>
                  <a:schemeClr val="bg2"/>
                </a:solidFill>
              </a:rPr>
              <a:t>Progress throughout three months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3BA3"/>
                </a:solidFill>
                <a:latin typeface="Montserrat" panose="020B0604020202020204" charset="0"/>
              </a:rPr>
              <a:t>Learning Progress</a:t>
            </a:r>
            <a:endParaRPr lang="en-US" sz="3600" b="1" dirty="0">
              <a:solidFill>
                <a:srgbClr val="003BA3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04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Learning </a:t>
            </a:r>
            <a:r>
              <a:rPr lang="en" dirty="0"/>
              <a:t>Week 1 </a:t>
            </a:r>
            <a:r>
              <a:rPr lang="en" dirty="0" smtClean="0"/>
              <a:t>- 2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052959"/>
              </p:ext>
            </p:extLst>
          </p:nvPr>
        </p:nvGraphicFramePr>
        <p:xfrm>
          <a:off x="457100" y="1138374"/>
          <a:ext cx="8229600" cy="337676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715717">
                  <a:extLst>
                    <a:ext uri="{9D8B030D-6E8A-4147-A177-3AD203B41FA5}">
                      <a16:colId xmlns:a16="http://schemas.microsoft.com/office/drawing/2014/main" val="641238889"/>
                    </a:ext>
                  </a:extLst>
                </a:gridCol>
                <a:gridCol w="1625467">
                  <a:extLst>
                    <a:ext uri="{9D8B030D-6E8A-4147-A177-3AD203B41FA5}">
                      <a16:colId xmlns:a16="http://schemas.microsoft.com/office/drawing/2014/main" val="2969711026"/>
                    </a:ext>
                  </a:extLst>
                </a:gridCol>
                <a:gridCol w="5888416">
                  <a:extLst>
                    <a:ext uri="{9D8B030D-6E8A-4147-A177-3AD203B41FA5}">
                      <a16:colId xmlns:a16="http://schemas.microsoft.com/office/drawing/2014/main" val="3910892536"/>
                    </a:ext>
                  </a:extLst>
                </a:gridCol>
              </a:tblGrid>
              <a:tr h="35269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Montserrat" panose="020B0604020202020204" charset="0"/>
                        </a:rPr>
                        <a:t>Week</a:t>
                      </a:r>
                      <a:endParaRPr lang="en-US" sz="1300" dirty="0">
                        <a:latin typeface="Montserrat" panose="020B060402020202020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Montserrat" panose="020B0604020202020204" charset="0"/>
                        </a:rPr>
                        <a:t>Topic</a:t>
                      </a:r>
                      <a:endParaRPr lang="en-US" sz="1300" dirty="0">
                        <a:latin typeface="Montserrat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Montserrat" panose="020B0604020202020204" charset="0"/>
                        </a:rPr>
                        <a:t>Learning</a:t>
                      </a:r>
                      <a:endParaRPr lang="en-US" sz="1300" dirty="0">
                        <a:latin typeface="Montserrat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90041442"/>
                  </a:ext>
                </a:extLst>
              </a:tr>
              <a:tr h="128518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Montserrat" panose="020B0604020202020204" charset="0"/>
                        </a:rPr>
                        <a:t>1</a:t>
                      </a:r>
                      <a:endParaRPr lang="en-US" sz="1300" dirty="0">
                        <a:latin typeface="Montserrat" panose="020B060402020202020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Montserrat" panose="020B0604020202020204" charset="0"/>
                        </a:rPr>
                        <a:t>SQL (Basic to Advance)</a:t>
                      </a:r>
                      <a:endParaRPr lang="en-US" sz="1300" dirty="0">
                        <a:latin typeface="Montserrat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300" dirty="0" smtClean="0">
                        <a:latin typeface="Montserrat" panose="020B060402020202020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 smtClean="0">
                          <a:latin typeface="Montserrat" panose="020B0604020202020204" charset="0"/>
                        </a:rPr>
                        <a:t>SQL Functions (multiple SQL functions built-in and advanced)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 smtClean="0">
                          <a:latin typeface="Montserrat" panose="020B0604020202020204" charset="0"/>
                        </a:rPr>
                        <a:t>Joins &amp; Unions in SQL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 smtClean="0">
                          <a:latin typeface="Montserrat" panose="020B0604020202020204" charset="0"/>
                        </a:rPr>
                        <a:t>SQL Group By &amp; Sum Over()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 smtClean="0">
                          <a:latin typeface="Montserrat" panose="020B0604020202020204" charset="0"/>
                        </a:rPr>
                        <a:t>DML, DQL and DDL,</a:t>
                      </a:r>
                      <a:r>
                        <a:rPr lang="en-US" sz="1300" baseline="0" dirty="0" smtClean="0">
                          <a:latin typeface="Montserrat" panose="020B0604020202020204" charset="0"/>
                        </a:rPr>
                        <a:t> </a:t>
                      </a:r>
                      <a:r>
                        <a:rPr lang="en-US" sz="1300" dirty="0" smtClean="0">
                          <a:latin typeface="Montserrat" panose="020B0604020202020204" charset="0"/>
                        </a:rPr>
                        <a:t>sub-queries,</a:t>
                      </a:r>
                      <a:r>
                        <a:rPr lang="en-US" sz="1300" baseline="0" dirty="0" smtClean="0">
                          <a:latin typeface="Montserrat" panose="020B0604020202020204" charset="0"/>
                        </a:rPr>
                        <a:t> </a:t>
                      </a:r>
                      <a:r>
                        <a:rPr lang="en-US" sz="1300" dirty="0" smtClean="0">
                          <a:latin typeface="Montserrat" panose="020B0604020202020204" charset="0"/>
                        </a:rPr>
                        <a:t>Views &amp; stored Procedures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 smtClean="0">
                          <a:latin typeface="Montserrat" panose="020B0604020202020204" charset="0"/>
                        </a:rPr>
                        <a:t>UDF (user defined functions) in SQL.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300" dirty="0" smtClean="0">
                        <a:latin typeface="Montserrat" panose="020B060402020202020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50524152"/>
                  </a:ext>
                </a:extLst>
              </a:tr>
              <a:tr h="163723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Montserrat" panose="020B0604020202020204" charset="0"/>
                        </a:rPr>
                        <a:t>2</a:t>
                      </a:r>
                      <a:endParaRPr lang="en-US" sz="1300" dirty="0">
                        <a:latin typeface="Montserrat" panose="020B060402020202020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Montserrat" panose="020B0604020202020204" charset="0"/>
                        </a:rPr>
                        <a:t>Data Engineering concepts (basics to advance)</a:t>
                      </a:r>
                      <a:endParaRPr lang="en-US" sz="1300" dirty="0">
                        <a:latin typeface="Montserrat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 smtClean="0">
                          <a:latin typeface="Montserrat" panose="020B0604020202020204" charset="0"/>
                        </a:rPr>
                        <a:t>Data Engineering basics,</a:t>
                      </a:r>
                      <a:r>
                        <a:rPr lang="en-US" sz="1300" baseline="0" dirty="0" smtClean="0">
                          <a:latin typeface="Montserrat" panose="020B0604020202020204" charset="0"/>
                        </a:rPr>
                        <a:t> </a:t>
                      </a:r>
                      <a:r>
                        <a:rPr lang="en-US" sz="1300" dirty="0" smtClean="0">
                          <a:latin typeface="Montserrat" panose="020B0604020202020204" charset="0"/>
                        </a:rPr>
                        <a:t>End-to-end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 smtClean="0">
                          <a:latin typeface="Montserrat" panose="020B0604020202020204" charset="0"/>
                        </a:rPr>
                        <a:t>Role of a Data Engineer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 smtClean="0">
                          <a:latin typeface="Montserrat" panose="020B0604020202020204" charset="0"/>
                        </a:rPr>
                        <a:t>Data Warehouse,</a:t>
                      </a:r>
                      <a:r>
                        <a:rPr lang="en-US" sz="1300" baseline="0" dirty="0" smtClean="0">
                          <a:latin typeface="Montserrat" panose="020B0604020202020204" charset="0"/>
                        </a:rPr>
                        <a:t> </a:t>
                      </a:r>
                      <a:r>
                        <a:rPr lang="en-US" sz="1300" dirty="0" smtClean="0">
                          <a:latin typeface="Montserrat" panose="020B0604020202020204" charset="0"/>
                        </a:rPr>
                        <a:t>Data Lakes, and Delta lakes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 smtClean="0">
                          <a:latin typeface="Montserrat" panose="020B0604020202020204" charset="0"/>
                        </a:rPr>
                        <a:t>Bronze / Silver / Gold layers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 smtClean="0">
                          <a:latin typeface="Montserrat" panose="020B0604020202020204" charset="0"/>
                        </a:rPr>
                        <a:t>ETL tools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 smtClean="0">
                          <a:latin typeface="Montserrat" panose="020B0604020202020204" charset="0"/>
                        </a:rPr>
                        <a:t>Data Staging layer, Data Curation layer, Data presentation layer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86355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87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Learning </a:t>
            </a:r>
            <a:r>
              <a:rPr lang="en" dirty="0"/>
              <a:t>Week </a:t>
            </a:r>
            <a:r>
              <a:rPr lang="en" dirty="0" smtClean="0"/>
              <a:t>3 - 6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256244"/>
              </p:ext>
            </p:extLst>
          </p:nvPr>
        </p:nvGraphicFramePr>
        <p:xfrm>
          <a:off x="457100" y="1317278"/>
          <a:ext cx="8229600" cy="2923063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715717">
                  <a:extLst>
                    <a:ext uri="{9D8B030D-6E8A-4147-A177-3AD203B41FA5}">
                      <a16:colId xmlns:a16="http://schemas.microsoft.com/office/drawing/2014/main" val="641238889"/>
                    </a:ext>
                  </a:extLst>
                </a:gridCol>
                <a:gridCol w="1625467">
                  <a:extLst>
                    <a:ext uri="{9D8B030D-6E8A-4147-A177-3AD203B41FA5}">
                      <a16:colId xmlns:a16="http://schemas.microsoft.com/office/drawing/2014/main" val="2969711026"/>
                    </a:ext>
                  </a:extLst>
                </a:gridCol>
                <a:gridCol w="5888416">
                  <a:extLst>
                    <a:ext uri="{9D8B030D-6E8A-4147-A177-3AD203B41FA5}">
                      <a16:colId xmlns:a16="http://schemas.microsoft.com/office/drawing/2014/main" val="3910892536"/>
                    </a:ext>
                  </a:extLst>
                </a:gridCol>
              </a:tblGrid>
              <a:tr h="35269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Montserrat" panose="020B0604020202020204" charset="0"/>
                        </a:rPr>
                        <a:t>Week</a:t>
                      </a:r>
                      <a:endParaRPr lang="en-US" sz="1300" b="0" dirty="0">
                        <a:latin typeface="Montserrat" panose="020B060402020202020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Montserrat" panose="020B0604020202020204" charset="0"/>
                        </a:rPr>
                        <a:t>Topic</a:t>
                      </a:r>
                      <a:endParaRPr lang="en-US" sz="1300" b="0" dirty="0">
                        <a:latin typeface="Montserrat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Montserrat" panose="020B0604020202020204" charset="0"/>
                        </a:rPr>
                        <a:t>Learning</a:t>
                      </a:r>
                      <a:endParaRPr lang="en-US" sz="1300" b="0" dirty="0">
                        <a:latin typeface="Montserrat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90041442"/>
                  </a:ext>
                </a:extLst>
              </a:tr>
              <a:tr h="1285186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Montserrat" panose="020B0604020202020204" charset="0"/>
                        </a:rPr>
                        <a:t>3</a:t>
                      </a:r>
                      <a:endParaRPr lang="en-US" sz="1300" b="0" dirty="0">
                        <a:latin typeface="Montserrat" panose="020B060402020202020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Montserrat" panose="020B0604020202020204" charset="0"/>
                        </a:rPr>
                        <a:t>Udemy Databricks</a:t>
                      </a:r>
                      <a:r>
                        <a:rPr lang="en-US" sz="1300" b="0" baseline="0" dirty="0" smtClean="0">
                          <a:latin typeface="Montserrat" panose="020B0604020202020204" charset="0"/>
                        </a:rPr>
                        <a:t> Course</a:t>
                      </a:r>
                      <a:endParaRPr lang="en-US" sz="1300" b="0" dirty="0">
                        <a:latin typeface="Montserrat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dirty="0" smtClean="0">
                          <a:latin typeface="Montserrat" panose="020B0604020202020204" charset="0"/>
                        </a:rPr>
                        <a:t>Azure Databricks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rgbClr val="282829"/>
                          </a:solidFill>
                          <a:latin typeface="Montserrat" panose="020B0604020202020204" charset="0"/>
                        </a:rPr>
                        <a:t>Databricks Clusters,</a:t>
                      </a:r>
                      <a:r>
                        <a:rPr lang="en-US" sz="1300" b="0" baseline="0" dirty="0" smtClean="0">
                          <a:solidFill>
                            <a:srgbClr val="282829"/>
                          </a:solidFill>
                          <a:latin typeface="Montserrat" panose="020B0604020202020204" charset="0"/>
                        </a:rPr>
                        <a:t> </a:t>
                      </a:r>
                      <a:r>
                        <a:rPr lang="en-US" sz="1300" b="0" dirty="0" smtClean="0">
                          <a:solidFill>
                            <a:srgbClr val="282829"/>
                          </a:solidFill>
                          <a:latin typeface="Montserrat" panose="020B0604020202020204" charset="0"/>
                        </a:rPr>
                        <a:t>Notebooks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rgbClr val="282829"/>
                          </a:solidFill>
                          <a:latin typeface="Montserrat" panose="020B0604020202020204" charset="0"/>
                        </a:rPr>
                        <a:t>Mounting Data Lake Container to Databricks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dirty="0" smtClean="0">
                          <a:latin typeface="Montserrat" panose="020B0604020202020204" charset="0"/>
                        </a:rPr>
                        <a:t>Spark Cluster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dirty="0" smtClean="0">
                          <a:latin typeface="Montserrat" panose="020B0604020202020204" charset="0"/>
                        </a:rPr>
                        <a:t>Data Ingestion – CSV, JSON, Multiple files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dirty="0" smtClean="0">
                          <a:latin typeface="Montserrat" panose="020B0604020202020204" charset="0"/>
                        </a:rPr>
                        <a:t>Practical implementation </a:t>
                      </a:r>
                      <a:endParaRPr lang="en-US" sz="1300" b="0" i="0" dirty="0" smtClean="0">
                        <a:solidFill>
                          <a:srgbClr val="282829"/>
                        </a:solidFill>
                        <a:latin typeface="Montserrat" panose="020B060402020202020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50524152"/>
                  </a:ext>
                </a:extLst>
              </a:tr>
              <a:tr h="1285186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Montserrat" panose="020B0604020202020204" charset="0"/>
                        </a:rPr>
                        <a:t>4</a:t>
                      </a:r>
                      <a:endParaRPr lang="en-US" sz="1300" b="0" dirty="0">
                        <a:latin typeface="Montserrat" panose="020B060402020202020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latin typeface="Montserrat" panose="020B0604020202020204" charset="0"/>
                        </a:rPr>
                        <a:t>Udemy Databricks</a:t>
                      </a:r>
                      <a:r>
                        <a:rPr lang="en-US" sz="1300" b="0" baseline="0" dirty="0" smtClean="0">
                          <a:latin typeface="Montserrat" panose="020B0604020202020204" charset="0"/>
                        </a:rPr>
                        <a:t> Course</a:t>
                      </a:r>
                      <a:endParaRPr lang="en-US" sz="1300" b="0" dirty="0" smtClean="0">
                        <a:latin typeface="Montserrat" panose="020B0604020202020204" charset="0"/>
                      </a:endParaRPr>
                    </a:p>
                    <a:p>
                      <a:pPr algn="ctr"/>
                      <a:endParaRPr lang="en-US" sz="1300" b="0" dirty="0">
                        <a:latin typeface="Montserrat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dirty="0" smtClean="0">
                          <a:solidFill>
                            <a:srgbClr val="282829"/>
                          </a:solidFill>
                          <a:latin typeface="Montserrat" panose="020B0604020202020204" charset="0"/>
                        </a:rPr>
                        <a:t>Databricks Workflows</a:t>
                      </a:r>
                    </a:p>
                    <a:p>
                      <a:pPr marL="2857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dirty="0" smtClean="0">
                          <a:solidFill>
                            <a:srgbClr val="282829"/>
                          </a:solidFill>
                          <a:latin typeface="Montserrat" panose="020B0604020202020204" charset="0"/>
                        </a:rPr>
                        <a:t>Filter &amp; Join Transformations</a:t>
                      </a:r>
                    </a:p>
                    <a:p>
                      <a:pPr marL="2857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dirty="0" smtClean="0">
                          <a:solidFill>
                            <a:srgbClr val="282829"/>
                          </a:solidFill>
                          <a:latin typeface="Montserrat" panose="020B0604020202020204" charset="0"/>
                        </a:rPr>
                        <a:t>Aggregation</a:t>
                      </a:r>
                    </a:p>
                    <a:p>
                      <a:pPr marL="2857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dirty="0" smtClean="0">
                          <a:solidFill>
                            <a:srgbClr val="282829"/>
                          </a:solidFill>
                          <a:latin typeface="Montserrat" panose="020B0604020202020204" charset="0"/>
                        </a:rPr>
                        <a:t>Spark SQL – Database, Tables,</a:t>
                      </a:r>
                      <a:r>
                        <a:rPr lang="en-US" sz="1300" b="0" baseline="0" dirty="0" smtClean="0">
                          <a:solidFill>
                            <a:srgbClr val="282829"/>
                          </a:solidFill>
                          <a:latin typeface="Montserrat" panose="020B0604020202020204" charset="0"/>
                        </a:rPr>
                        <a:t> </a:t>
                      </a:r>
                      <a:r>
                        <a:rPr lang="en-US" sz="1300" b="0" dirty="0" smtClean="0">
                          <a:solidFill>
                            <a:srgbClr val="282829"/>
                          </a:solidFill>
                          <a:latin typeface="Montserrat" panose="020B0604020202020204" charset="0"/>
                        </a:rPr>
                        <a:t>Views,</a:t>
                      </a:r>
                      <a:r>
                        <a:rPr lang="en-US" sz="1300" b="0" baseline="0" dirty="0" smtClean="0">
                          <a:solidFill>
                            <a:srgbClr val="282829"/>
                          </a:solidFill>
                          <a:latin typeface="Montserrat" panose="020B0604020202020204" charset="0"/>
                        </a:rPr>
                        <a:t> </a:t>
                      </a:r>
                      <a:r>
                        <a:rPr lang="en-US" sz="1300" b="0" dirty="0" smtClean="0">
                          <a:solidFill>
                            <a:srgbClr val="282829"/>
                          </a:solidFill>
                          <a:latin typeface="Montserrat" panose="020B0604020202020204" charset="0"/>
                        </a:rPr>
                        <a:t>Filters, Joins,</a:t>
                      </a:r>
                      <a:r>
                        <a:rPr lang="en-US" sz="1300" b="0" baseline="0" dirty="0" smtClean="0">
                          <a:solidFill>
                            <a:srgbClr val="282829"/>
                          </a:solidFill>
                          <a:latin typeface="Montserrat" panose="020B0604020202020204" charset="0"/>
                        </a:rPr>
                        <a:t> </a:t>
                      </a:r>
                      <a:r>
                        <a:rPr lang="en-US" sz="1300" b="0" dirty="0" smtClean="0">
                          <a:solidFill>
                            <a:srgbClr val="282829"/>
                          </a:solidFill>
                          <a:latin typeface="Montserrat" panose="020B0604020202020204" charset="0"/>
                        </a:rPr>
                        <a:t>Aggregations</a:t>
                      </a:r>
                      <a:r>
                        <a:rPr lang="en-US" sz="1300" b="0" baseline="0" dirty="0" smtClean="0">
                          <a:solidFill>
                            <a:srgbClr val="282829"/>
                          </a:solidFill>
                          <a:latin typeface="Montserrat" panose="020B0604020202020204" charset="0"/>
                        </a:rPr>
                        <a:t>, </a:t>
                      </a:r>
                      <a:r>
                        <a:rPr lang="en-US" sz="1300" b="0" dirty="0" smtClean="0">
                          <a:solidFill>
                            <a:srgbClr val="282829"/>
                          </a:solidFill>
                          <a:latin typeface="Montserrat" panose="020B0604020202020204" charset="0"/>
                        </a:rPr>
                        <a:t>Analysis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9149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33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Learning </a:t>
            </a:r>
            <a:r>
              <a:rPr lang="en" dirty="0"/>
              <a:t>Week </a:t>
            </a:r>
            <a:r>
              <a:rPr lang="en" dirty="0" smtClean="0"/>
              <a:t>5 - 6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72536"/>
              </p:ext>
            </p:extLst>
          </p:nvPr>
        </p:nvGraphicFramePr>
        <p:xfrm>
          <a:off x="457100" y="1138374"/>
          <a:ext cx="8229600" cy="331163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715717">
                  <a:extLst>
                    <a:ext uri="{9D8B030D-6E8A-4147-A177-3AD203B41FA5}">
                      <a16:colId xmlns:a16="http://schemas.microsoft.com/office/drawing/2014/main" val="641238889"/>
                    </a:ext>
                  </a:extLst>
                </a:gridCol>
                <a:gridCol w="1625467">
                  <a:extLst>
                    <a:ext uri="{9D8B030D-6E8A-4147-A177-3AD203B41FA5}">
                      <a16:colId xmlns:a16="http://schemas.microsoft.com/office/drawing/2014/main" val="2969711026"/>
                    </a:ext>
                  </a:extLst>
                </a:gridCol>
                <a:gridCol w="5888416">
                  <a:extLst>
                    <a:ext uri="{9D8B030D-6E8A-4147-A177-3AD203B41FA5}">
                      <a16:colId xmlns:a16="http://schemas.microsoft.com/office/drawing/2014/main" val="3910892536"/>
                    </a:ext>
                  </a:extLst>
                </a:gridCol>
              </a:tblGrid>
              <a:tr h="35269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Montserrat" panose="020B0604020202020204" charset="0"/>
                        </a:rPr>
                        <a:t>Week</a:t>
                      </a:r>
                      <a:endParaRPr lang="en-US" sz="1300" dirty="0">
                        <a:latin typeface="Montserrat" panose="020B060402020202020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Montserrat" panose="020B0604020202020204" charset="0"/>
                        </a:rPr>
                        <a:t>Topic</a:t>
                      </a:r>
                      <a:endParaRPr lang="en-US" sz="1300" dirty="0">
                        <a:latin typeface="Montserrat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Montserrat" panose="020B0604020202020204" charset="0"/>
                        </a:rPr>
                        <a:t>Learning</a:t>
                      </a:r>
                      <a:endParaRPr lang="en-US" sz="1300" dirty="0">
                        <a:latin typeface="Montserrat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90041442"/>
                  </a:ext>
                </a:extLst>
              </a:tr>
              <a:tr h="132170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Montserrat" panose="020B0604020202020204" charset="0"/>
                        </a:rPr>
                        <a:t>5</a:t>
                      </a:r>
                      <a:endParaRPr lang="en-US" sz="1300" dirty="0">
                        <a:latin typeface="Montserrat" panose="020B060402020202020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Montserrat" panose="020B0604020202020204" charset="0"/>
                        </a:rPr>
                        <a:t>Databricks</a:t>
                      </a:r>
                      <a:endParaRPr lang="en-US" sz="1300" dirty="0">
                        <a:latin typeface="Montserrat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300" dirty="0" smtClean="0">
                        <a:latin typeface="Montserrat" panose="020B060402020202020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dirty="0" smtClean="0">
                          <a:latin typeface="Montserrat" panose="020B0604020202020204" charset="0"/>
                        </a:rPr>
                        <a:t>Databricks Machine Learning - completion Certificate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dirty="0" smtClean="0">
                          <a:latin typeface="Montserrat" panose="020B0604020202020204" charset="0"/>
                        </a:rPr>
                        <a:t>Databricks Lakehouse Platform - Completion Certificate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dirty="0" smtClean="0">
                          <a:latin typeface="Montserrat" panose="020B0604020202020204" charset="0"/>
                        </a:rPr>
                        <a:t>Databricks SQL - completion Certificate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dirty="0" smtClean="0">
                          <a:latin typeface="Montserrat" panose="020B0604020202020204" charset="0"/>
                        </a:rPr>
                        <a:t>Databricks Accredited Lakehouse Fundamentals</a:t>
                      </a:r>
                      <a:r>
                        <a:rPr lang="en-US" sz="1300" baseline="0" dirty="0" smtClean="0">
                          <a:latin typeface="Montserrat" panose="020B0604020202020204" charset="0"/>
                        </a:rPr>
                        <a:t> - </a:t>
                      </a:r>
                      <a:r>
                        <a:rPr lang="en-US" sz="1300" dirty="0" smtClean="0">
                          <a:latin typeface="Montserrat" panose="020B0604020202020204" charset="0"/>
                        </a:rPr>
                        <a:t>Certificate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300" dirty="0" smtClean="0">
                        <a:latin typeface="Montserrat" panose="020B060402020202020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37745040"/>
                  </a:ext>
                </a:extLst>
              </a:tr>
              <a:tr h="163723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Montserrat" panose="020B0604020202020204" charset="0"/>
                        </a:rPr>
                        <a:t>6</a:t>
                      </a:r>
                      <a:endParaRPr lang="en-US" sz="1300" dirty="0">
                        <a:latin typeface="Montserrat" panose="020B060402020202020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Montserrat" panose="020B0604020202020204" charset="0"/>
                        </a:rPr>
                        <a:t>Slowly changing dimensions </a:t>
                      </a:r>
                      <a:endParaRPr lang="en-US" sz="1300" dirty="0">
                        <a:latin typeface="Montserrat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2"/>
                      <a:endParaRPr lang="en-US" sz="1300" dirty="0" smtClean="0">
                        <a:solidFill>
                          <a:srgbClr val="282829"/>
                        </a:solidFill>
                        <a:latin typeface="Montserrat" panose="020B0604020202020204" charset="0"/>
                      </a:endParaRPr>
                    </a:p>
                    <a:p>
                      <a:pPr marL="2857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 smtClean="0">
                          <a:solidFill>
                            <a:srgbClr val="282829"/>
                          </a:solidFill>
                          <a:latin typeface="Montserrat" panose="020B0604020202020204" charset="0"/>
                        </a:rPr>
                        <a:t>Slowly changing dimensions (SCD)</a:t>
                      </a:r>
                    </a:p>
                    <a:p>
                      <a:pPr marL="2857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 smtClean="0">
                          <a:solidFill>
                            <a:srgbClr val="282829"/>
                          </a:solidFill>
                          <a:latin typeface="Montserrat" panose="020B0604020202020204" charset="0"/>
                        </a:rPr>
                        <a:t>Types of SCD</a:t>
                      </a:r>
                    </a:p>
                    <a:p>
                      <a:pPr marL="2857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 smtClean="0">
                          <a:solidFill>
                            <a:srgbClr val="282829"/>
                          </a:solidFill>
                          <a:latin typeface="Montserrat" panose="020B0604020202020204" charset="0"/>
                        </a:rPr>
                        <a:t>Change data capture (CDC)</a:t>
                      </a:r>
                    </a:p>
                    <a:p>
                      <a:pPr marL="285750" marR="0" lvl="2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rgbClr val="282829"/>
                          </a:solidFill>
                          <a:latin typeface="Montserrat" panose="020B0604020202020204" charset="0"/>
                        </a:rPr>
                        <a:t>Implementations of SCD solution</a:t>
                      </a:r>
                      <a:endParaRPr lang="en-US" sz="1300" dirty="0" smtClean="0">
                        <a:latin typeface="Montserrat" panose="020B060402020202020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86355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62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Learning </a:t>
            </a:r>
            <a:r>
              <a:rPr lang="en" dirty="0"/>
              <a:t>Week </a:t>
            </a:r>
            <a:r>
              <a:rPr lang="en" dirty="0" smtClean="0"/>
              <a:t>7 - 8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268643"/>
              </p:ext>
            </p:extLst>
          </p:nvPr>
        </p:nvGraphicFramePr>
        <p:xfrm>
          <a:off x="457100" y="1138374"/>
          <a:ext cx="8229600" cy="3275113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705778">
                  <a:extLst>
                    <a:ext uri="{9D8B030D-6E8A-4147-A177-3AD203B41FA5}">
                      <a16:colId xmlns:a16="http://schemas.microsoft.com/office/drawing/2014/main" val="641238889"/>
                    </a:ext>
                  </a:extLst>
                </a:gridCol>
                <a:gridCol w="1635406">
                  <a:extLst>
                    <a:ext uri="{9D8B030D-6E8A-4147-A177-3AD203B41FA5}">
                      <a16:colId xmlns:a16="http://schemas.microsoft.com/office/drawing/2014/main" val="2969711026"/>
                    </a:ext>
                  </a:extLst>
                </a:gridCol>
                <a:gridCol w="5888416">
                  <a:extLst>
                    <a:ext uri="{9D8B030D-6E8A-4147-A177-3AD203B41FA5}">
                      <a16:colId xmlns:a16="http://schemas.microsoft.com/office/drawing/2014/main" val="3910892536"/>
                    </a:ext>
                  </a:extLst>
                </a:gridCol>
              </a:tblGrid>
              <a:tr h="35269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Montserrat" panose="020B0604020202020204" charset="0"/>
                        </a:rPr>
                        <a:t>Week</a:t>
                      </a:r>
                      <a:endParaRPr lang="en-US" sz="1300" b="0" dirty="0">
                        <a:latin typeface="Montserrat" panose="020B060402020202020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Montserrat" panose="020B0604020202020204" charset="0"/>
                        </a:rPr>
                        <a:t>Topic</a:t>
                      </a:r>
                      <a:endParaRPr lang="en-US" sz="1300" b="0" dirty="0">
                        <a:latin typeface="Montserrat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Montserrat" panose="020B0604020202020204" charset="0"/>
                        </a:rPr>
                        <a:t>Learning</a:t>
                      </a:r>
                      <a:endParaRPr lang="en-US" sz="1300" b="0" dirty="0">
                        <a:latin typeface="Montserrat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90041442"/>
                  </a:ext>
                </a:extLst>
              </a:tr>
              <a:tr h="1285186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Montserrat" panose="020B0604020202020204" charset="0"/>
                        </a:rPr>
                        <a:t>7</a:t>
                      </a:r>
                      <a:endParaRPr lang="en-US" sz="1300" b="0" dirty="0">
                        <a:latin typeface="Montserrat" panose="020B060402020202020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Montserrat" panose="020B0604020202020204" charset="0"/>
                        </a:rPr>
                        <a:t>AWS Course</a:t>
                      </a:r>
                      <a:r>
                        <a:rPr lang="en-US" sz="1300" b="0" baseline="0" dirty="0" smtClean="0">
                          <a:latin typeface="Montserrat" panose="020B0604020202020204" charset="0"/>
                        </a:rPr>
                        <a:t> videos</a:t>
                      </a:r>
                      <a:endParaRPr lang="en-US" sz="1300" b="0" dirty="0">
                        <a:latin typeface="Montserrat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Montserrat" panose="020B0604020202020204" charset="0"/>
                          <a:ea typeface="+mn-ea"/>
                          <a:cs typeface="+mn-cs"/>
                          <a:sym typeface="Arial"/>
                        </a:rPr>
                        <a:t>AWS Certified Cloud Practitioner Training 2020 - Full Course</a:t>
                      </a:r>
                      <a:endParaRPr lang="en-US" sz="1300" b="0" dirty="0" smtClean="0">
                        <a:latin typeface="Montserrat" panose="020B06040202020202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dirty="0" smtClean="0">
                          <a:latin typeface="Montserrat" panose="020B0604020202020204" charset="0"/>
                        </a:rPr>
                        <a:t>Registration for Azure certification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Montserrat" panose="020B0604020202020204" charset="0"/>
                          <a:ea typeface="+mn-ea"/>
                          <a:cs typeface="+mn-cs"/>
                          <a:sym typeface="Arial"/>
                        </a:rPr>
                        <a:t>Working with AWS Glue Studio </a:t>
                      </a:r>
                    </a:p>
                    <a:p>
                      <a:pPr algn="l"/>
                      <a:endParaRPr lang="en-US" sz="1300" b="0" dirty="0">
                        <a:latin typeface="Montserrat" panose="020B060402020202020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50524152"/>
                  </a:ext>
                </a:extLst>
              </a:tr>
              <a:tr h="1637236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Montserrat" panose="020B0604020202020204" charset="0"/>
                        </a:rPr>
                        <a:t>8</a:t>
                      </a:r>
                      <a:endParaRPr lang="en-US" sz="1300" b="0" dirty="0">
                        <a:latin typeface="Montserrat" panose="020B060402020202020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latin typeface="Montserrat" panose="020B0604020202020204" charset="0"/>
                        </a:rPr>
                        <a:t>AWS practical</a:t>
                      </a:r>
                      <a:r>
                        <a:rPr lang="en-US" sz="1300" b="0" baseline="0" dirty="0" smtClean="0">
                          <a:latin typeface="Montserrat" panose="020B0604020202020204" charset="0"/>
                        </a:rPr>
                        <a:t> </a:t>
                      </a:r>
                      <a:r>
                        <a:rPr lang="en-US" sz="1300" b="0" dirty="0" smtClean="0">
                          <a:latin typeface="Montserrat" panose="020B0604020202020204" charset="0"/>
                        </a:rPr>
                        <a:t>implementation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dirty="0" smtClean="0">
                          <a:latin typeface="Montserrat" panose="020B0604020202020204" charset="0"/>
                        </a:rPr>
                        <a:t>AWS account creation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dirty="0" smtClean="0">
                          <a:latin typeface="Montserrat" panose="020B0604020202020204" charset="0"/>
                        </a:rPr>
                        <a:t>Ingest Data to s3 bucket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dirty="0" smtClean="0">
                          <a:latin typeface="Montserrat" panose="020B0604020202020204" charset="0"/>
                        </a:rPr>
                        <a:t>ETL on data stored in s3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dirty="0" smtClean="0">
                          <a:latin typeface="Montserrat" panose="020B0604020202020204" charset="0"/>
                        </a:rPr>
                        <a:t>concepts of Glue Studio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dirty="0" smtClean="0">
                          <a:latin typeface="Montserrat" panose="020B0604020202020204" charset="0"/>
                        </a:rPr>
                        <a:t>HackerRank SQL (Basic and intermediate Level) Certificates</a:t>
                      </a:r>
                    </a:p>
                    <a:p>
                      <a:pPr algn="l"/>
                      <a:endParaRPr lang="en-US" sz="1300" b="0" dirty="0">
                        <a:latin typeface="Montserrat" panose="020B060402020202020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86355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04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Learning </a:t>
            </a:r>
            <a:r>
              <a:rPr lang="en" dirty="0"/>
              <a:t>Week </a:t>
            </a:r>
            <a:r>
              <a:rPr lang="en" dirty="0" smtClean="0"/>
              <a:t>9 - 10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518092"/>
              </p:ext>
            </p:extLst>
          </p:nvPr>
        </p:nvGraphicFramePr>
        <p:xfrm>
          <a:off x="457100" y="1138374"/>
          <a:ext cx="8229600" cy="3275113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705778">
                  <a:extLst>
                    <a:ext uri="{9D8B030D-6E8A-4147-A177-3AD203B41FA5}">
                      <a16:colId xmlns:a16="http://schemas.microsoft.com/office/drawing/2014/main" val="641238889"/>
                    </a:ext>
                  </a:extLst>
                </a:gridCol>
                <a:gridCol w="1635406">
                  <a:extLst>
                    <a:ext uri="{9D8B030D-6E8A-4147-A177-3AD203B41FA5}">
                      <a16:colId xmlns:a16="http://schemas.microsoft.com/office/drawing/2014/main" val="2969711026"/>
                    </a:ext>
                  </a:extLst>
                </a:gridCol>
                <a:gridCol w="5888416">
                  <a:extLst>
                    <a:ext uri="{9D8B030D-6E8A-4147-A177-3AD203B41FA5}">
                      <a16:colId xmlns:a16="http://schemas.microsoft.com/office/drawing/2014/main" val="3910892536"/>
                    </a:ext>
                  </a:extLst>
                </a:gridCol>
              </a:tblGrid>
              <a:tr h="35269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Montserrat" panose="020B0604020202020204" charset="0"/>
                        </a:rPr>
                        <a:t>Week</a:t>
                      </a:r>
                      <a:endParaRPr lang="en-US" sz="1300" dirty="0">
                        <a:latin typeface="Montserrat" panose="020B060402020202020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Montserrat" panose="020B0604020202020204" charset="0"/>
                        </a:rPr>
                        <a:t>Topic</a:t>
                      </a:r>
                      <a:endParaRPr lang="en-US" sz="1300" dirty="0">
                        <a:latin typeface="Montserrat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Montserrat" panose="020B0604020202020204" charset="0"/>
                        </a:rPr>
                        <a:t>Learning</a:t>
                      </a:r>
                      <a:endParaRPr lang="en-US" sz="1300" dirty="0">
                        <a:latin typeface="Montserrat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90041442"/>
                  </a:ext>
                </a:extLst>
              </a:tr>
              <a:tr h="128518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Montserrat" panose="020B0604020202020204" charset="0"/>
                        </a:rPr>
                        <a:t>9</a:t>
                      </a:r>
                      <a:endParaRPr lang="en-US" sz="1300" dirty="0">
                        <a:latin typeface="Montserrat" panose="020B060402020202020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Montserrat" panose="020B0604020202020204" charset="0"/>
                        </a:rPr>
                        <a:t>AWS Glue Services</a:t>
                      </a:r>
                      <a:endParaRPr lang="en-US" sz="1300" dirty="0">
                        <a:latin typeface="Montserrat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 smtClean="0">
                          <a:latin typeface="Montserrat" panose="020B0604020202020204" charset="0"/>
                        </a:rPr>
                        <a:t>ETL using Glue.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 smtClean="0">
                          <a:latin typeface="Montserrat" panose="020B0604020202020204" charset="0"/>
                        </a:rPr>
                        <a:t>Custom SQL transformation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 smtClean="0">
                          <a:latin typeface="Montserrat" panose="020B0604020202020204" charset="0"/>
                        </a:rPr>
                        <a:t>Job using Multiple Source and its transformation using join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dirty="0" smtClean="0">
                          <a:latin typeface="Montserrat" panose="020B0604020202020204" charset="0"/>
                        </a:rPr>
                        <a:t>Azure Fundamentals Session Day 1 and Day 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50524152"/>
                  </a:ext>
                </a:extLst>
              </a:tr>
              <a:tr h="163723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Montserrat" panose="020B0604020202020204" charset="0"/>
                        </a:rPr>
                        <a:t>10</a:t>
                      </a:r>
                      <a:endParaRPr lang="en-US" sz="1300" dirty="0">
                        <a:latin typeface="Montserrat" panose="020B060402020202020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Montserrat" panose="020B0604020202020204" charset="0"/>
                        </a:rPr>
                        <a:t>Azure Sessions</a:t>
                      </a:r>
                      <a:endParaRPr lang="en-US" sz="1300" dirty="0">
                        <a:latin typeface="Montserrat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 smtClean="0">
                          <a:latin typeface="Montserrat" panose="020B0604020202020204" charset="0"/>
                        </a:rPr>
                        <a:t>Azure Data Fundamentals Session Day 1 and Day 2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endParaRPr lang="en-US" sz="1300" dirty="0" smtClean="0">
                        <a:latin typeface="Montserrat" panose="020B060402020202020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 smtClean="0">
                          <a:latin typeface="Montserrat" panose="020B0604020202020204" charset="0"/>
                        </a:rPr>
                        <a:t>Databricks Platform Administrator Accreditation Session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 smtClean="0">
                          <a:latin typeface="Montserrat" panose="020B0604020202020204" charset="0"/>
                        </a:rPr>
                        <a:t>Az-900 Course</a:t>
                      </a:r>
                    </a:p>
                    <a:p>
                      <a:pPr algn="l"/>
                      <a:endParaRPr lang="en-US" sz="1300" dirty="0">
                        <a:latin typeface="Montserrat" panose="020B060402020202020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86355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93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Learning </a:t>
            </a:r>
            <a:r>
              <a:rPr lang="en" dirty="0"/>
              <a:t>Week </a:t>
            </a:r>
            <a:r>
              <a:rPr lang="en" dirty="0" smtClean="0"/>
              <a:t>11 - 12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71022"/>
              </p:ext>
            </p:extLst>
          </p:nvPr>
        </p:nvGraphicFramePr>
        <p:xfrm>
          <a:off x="824797" y="1585636"/>
          <a:ext cx="7673109" cy="233663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272310">
                  <a:extLst>
                    <a:ext uri="{9D8B030D-6E8A-4147-A177-3AD203B41FA5}">
                      <a16:colId xmlns:a16="http://schemas.microsoft.com/office/drawing/2014/main" val="641238889"/>
                    </a:ext>
                  </a:extLst>
                </a:gridCol>
                <a:gridCol w="6400799">
                  <a:extLst>
                    <a:ext uri="{9D8B030D-6E8A-4147-A177-3AD203B41FA5}">
                      <a16:colId xmlns:a16="http://schemas.microsoft.com/office/drawing/2014/main" val="2969711026"/>
                    </a:ext>
                  </a:extLst>
                </a:gridCol>
              </a:tblGrid>
              <a:tr h="5115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20B0604020202020204" charset="0"/>
                        </a:rPr>
                        <a:t>Week</a:t>
                      </a:r>
                      <a:endParaRPr lang="en-US" sz="1400" dirty="0">
                        <a:latin typeface="Montserrat" panose="020B060402020202020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20B0604020202020204" charset="0"/>
                        </a:rPr>
                        <a:t>Topic</a:t>
                      </a:r>
                      <a:endParaRPr lang="en-US" sz="1400" dirty="0">
                        <a:latin typeface="Montserrat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90041442"/>
                  </a:ext>
                </a:extLst>
              </a:tr>
              <a:tr h="8580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20B0604020202020204" charset="0"/>
                        </a:rPr>
                        <a:t>11</a:t>
                      </a:r>
                      <a:endParaRPr lang="en-US" sz="1400" dirty="0">
                        <a:latin typeface="Montserrat" panose="020B060402020202020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A8CFF"/>
                        </a:buClr>
                        <a:buSzPts val="1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/>
                          <a:sym typeface="Montserrat"/>
                        </a:rPr>
                        <a:t>Microsoft Certified-Azure Fundamentals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0524152"/>
                  </a:ext>
                </a:extLst>
              </a:tr>
              <a:tr h="9670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20B0604020202020204" charset="0"/>
                        </a:rPr>
                        <a:t>12</a:t>
                      </a:r>
                      <a:endParaRPr lang="en-US" sz="1400" dirty="0">
                        <a:latin typeface="Montserrat" panose="020B060402020202020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A8CFF"/>
                        </a:buClr>
                        <a:buSzPts val="1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"/>
                          <a:sym typeface="Montserrat"/>
                        </a:rPr>
                        <a:t>Microsoft Certified-Azure Data Fundamentals</a:t>
                      </a:r>
                    </a:p>
                    <a:p>
                      <a:pPr marL="4572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A8CFF"/>
                        </a:buClr>
                        <a:buSzPts val="1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"/>
                        <a:sym typeface="Montserra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86355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458342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546</Words>
  <Application>Microsoft Office PowerPoint</Application>
  <PresentationFormat>On-screen Show (16:9)</PresentationFormat>
  <Paragraphs>148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Fira Sans Extra Condensed Medium</vt:lpstr>
      <vt:lpstr>Calibri</vt:lpstr>
      <vt:lpstr>Agency FB</vt:lpstr>
      <vt:lpstr>Didact Gothic</vt:lpstr>
      <vt:lpstr>Montserrat SemiBold</vt:lpstr>
      <vt:lpstr>Montserrat</vt:lpstr>
      <vt:lpstr>Arial</vt:lpstr>
      <vt:lpstr>Times New Roman</vt:lpstr>
      <vt:lpstr>Management Consulting Toolkit by Slidesgo</vt:lpstr>
      <vt:lpstr>Progress Report – Bytewise limited</vt:lpstr>
      <vt:lpstr>Table of Content</vt:lpstr>
      <vt:lpstr>Learning Progress throughout three months</vt:lpstr>
      <vt:lpstr>Learning Week 1 - 2</vt:lpstr>
      <vt:lpstr>Learning Week 3 - 6</vt:lpstr>
      <vt:lpstr>Learning Week 5 - 6</vt:lpstr>
      <vt:lpstr>Learning Week 7 - 8</vt:lpstr>
      <vt:lpstr>Learning Week 9 - 10</vt:lpstr>
      <vt:lpstr>Learning Week 11 - 12</vt:lpstr>
      <vt:lpstr>Achievements throughout three months</vt:lpstr>
      <vt:lpstr>Achievements</vt:lpstr>
      <vt:lpstr>Sessions throughout three months</vt:lpstr>
      <vt:lpstr>Sessions</vt:lpstr>
      <vt:lpstr>Courses throughout three months</vt:lpstr>
      <vt:lpstr>Courses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offloading in Edge Computing Machine Learning-Based  Smart Healthcare</dc:title>
  <cp:lastModifiedBy>Maimoona Khilji</cp:lastModifiedBy>
  <cp:revision>120</cp:revision>
  <dcterms:modified xsi:type="dcterms:W3CDTF">2022-12-01T20:36:52Z</dcterms:modified>
</cp:coreProperties>
</file>