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34"/>
  </p:notesMasterIdLst>
  <p:sldIdLst>
    <p:sldId id="385" r:id="rId5"/>
    <p:sldId id="395" r:id="rId6"/>
    <p:sldId id="397" r:id="rId7"/>
    <p:sldId id="487" r:id="rId8"/>
    <p:sldId id="496" r:id="rId9"/>
    <p:sldId id="498" r:id="rId10"/>
    <p:sldId id="488" r:id="rId11"/>
    <p:sldId id="489" r:id="rId12"/>
    <p:sldId id="538" r:id="rId13"/>
    <p:sldId id="540" r:id="rId14"/>
    <p:sldId id="539" r:id="rId15"/>
    <p:sldId id="490" r:id="rId16"/>
    <p:sldId id="541" r:id="rId17"/>
    <p:sldId id="491" r:id="rId18"/>
    <p:sldId id="542" r:id="rId19"/>
    <p:sldId id="492" r:id="rId20"/>
    <p:sldId id="497" r:id="rId21"/>
    <p:sldId id="495" r:id="rId22"/>
    <p:sldId id="499" r:id="rId23"/>
    <p:sldId id="543" r:id="rId24"/>
    <p:sldId id="500" r:id="rId25"/>
    <p:sldId id="501" r:id="rId26"/>
    <p:sldId id="502" r:id="rId27"/>
    <p:sldId id="544" r:id="rId28"/>
    <p:sldId id="503" r:id="rId29"/>
    <p:sldId id="545" r:id="rId30"/>
    <p:sldId id="549" r:id="rId31"/>
    <p:sldId id="550" r:id="rId32"/>
    <p:sldId id="54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1C16B-36F9-4761-AD46-4727FD28EE8A}" v="1" dt="2022-09-04T20:14:43.214"/>
    <p1510:client id="{E0B05E91-694B-4749-859C-02A23841B585}" v="4" dt="2022-09-04T20:09:06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inza.malik" userId="S::kiinza.malik_gmail.com#ext#@jafferbrothers.onmicrosoft.com::d1e04f49-5a2e-4c24-9733-461c52642fd9" providerId="AD" clId="Web-{70F1C16B-36F9-4761-AD46-4727FD28EE8A}"/>
    <pc:docChg chg="modSld">
      <pc:chgData name="kiinza.malik" userId="S::kiinza.malik_gmail.com#ext#@jafferbrothers.onmicrosoft.com::d1e04f49-5a2e-4c24-9733-461c52642fd9" providerId="AD" clId="Web-{70F1C16B-36F9-4761-AD46-4727FD28EE8A}" dt="2022-09-04T20:14:43.214" v="0" actId="1076"/>
      <pc:docMkLst>
        <pc:docMk/>
      </pc:docMkLst>
      <pc:sldChg chg="modSp">
        <pc:chgData name="kiinza.malik" userId="S::kiinza.malik_gmail.com#ext#@jafferbrothers.onmicrosoft.com::d1e04f49-5a2e-4c24-9733-461c52642fd9" providerId="AD" clId="Web-{70F1C16B-36F9-4761-AD46-4727FD28EE8A}" dt="2022-09-04T20:14:43.214" v="0" actId="1076"/>
        <pc:sldMkLst>
          <pc:docMk/>
          <pc:sldMk cId="581936645" sldId="488"/>
        </pc:sldMkLst>
        <pc:picChg chg="mod">
          <ac:chgData name="kiinza.malik" userId="S::kiinza.malik_gmail.com#ext#@jafferbrothers.onmicrosoft.com::d1e04f49-5a2e-4c24-9733-461c52642fd9" providerId="AD" clId="Web-{70F1C16B-36F9-4761-AD46-4727FD28EE8A}" dt="2022-09-04T20:14:43.214" v="0" actId="1076"/>
          <ac:picMkLst>
            <pc:docMk/>
            <pc:sldMk cId="581936645" sldId="488"/>
            <ac:picMk id="4" creationId="{00000000-0000-0000-0000-000000000000}"/>
          </ac:picMkLst>
        </pc:picChg>
      </pc:sldChg>
    </pc:docChg>
  </pc:docChgLst>
  <pc:docChgLst>
    <pc:chgData name="kiinza.malik" userId="S::kiinza.malik_gmail.com#ext#@jafferbrothers.onmicrosoft.com::d1e04f49-5a2e-4c24-9733-461c52642fd9" providerId="AD" clId="Web-{E0B05E91-694B-4749-859C-02A23841B585}"/>
    <pc:docChg chg="modSld">
      <pc:chgData name="kiinza.malik" userId="S::kiinza.malik_gmail.com#ext#@jafferbrothers.onmicrosoft.com::d1e04f49-5a2e-4c24-9733-461c52642fd9" providerId="AD" clId="Web-{E0B05E91-694B-4749-859C-02A23841B585}" dt="2022-09-04T20:09:06.770" v="3"/>
      <pc:docMkLst>
        <pc:docMk/>
      </pc:docMkLst>
      <pc:sldChg chg="modSp modTransition">
        <pc:chgData name="kiinza.malik" userId="S::kiinza.malik_gmail.com#ext#@jafferbrothers.onmicrosoft.com::d1e04f49-5a2e-4c24-9733-461c52642fd9" providerId="AD" clId="Web-{E0B05E91-694B-4749-859C-02A23841B585}" dt="2022-09-04T20:09:06.770" v="3"/>
        <pc:sldMkLst>
          <pc:docMk/>
          <pc:sldMk cId="962814530" sldId="496"/>
        </pc:sldMkLst>
        <pc:spChg chg="mod">
          <ac:chgData name="kiinza.malik" userId="S::kiinza.malik_gmail.com#ext#@jafferbrothers.onmicrosoft.com::d1e04f49-5a2e-4c24-9733-461c52642fd9" providerId="AD" clId="Web-{E0B05E91-694B-4749-859C-02A23841B585}" dt="2022-09-04T20:08:57.410" v="0" actId="1076"/>
          <ac:spMkLst>
            <pc:docMk/>
            <pc:sldMk cId="962814530" sldId="496"/>
            <ac:spMk id="2" creationId="{E0840FFF-9FE4-4AFF-9787-CCB31A5C54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A2B80-0F07-4AEF-8FAC-E21B870C827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ABA52-E29E-4A90-B15D-6A8800518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2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616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7222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8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15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519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75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41F3-F9F1-40E4-9D93-E248ECC4F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663763"/>
            <a:ext cx="8361229" cy="2098226"/>
          </a:xfrm>
        </p:spPr>
        <p:txBody>
          <a:bodyPr/>
          <a:lstStyle/>
          <a:p>
            <a:r>
              <a:rPr lang="en-US" u="sng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SQL Functions</a:t>
            </a:r>
            <a:endParaRPr lang="en-US">
              <a:latin typeface="Helvetica Neu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B142B-0D0E-43BF-8F37-23881A7B6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2273071"/>
          </a:xfrm>
        </p:spPr>
        <p:txBody>
          <a:bodyPr>
            <a:noAutofit/>
          </a:bodyPr>
          <a:lstStyle/>
          <a:p>
            <a:r>
              <a:rPr lang="en-US" sz="2800" b="1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Submitted By</a:t>
            </a:r>
          </a:p>
          <a:p>
            <a:r>
              <a:rPr lang="en-US" sz="280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 Maimoona Khilji</a:t>
            </a:r>
          </a:p>
        </p:txBody>
      </p:sp>
    </p:spTree>
    <p:extLst>
      <p:ext uri="{BB962C8B-B14F-4D97-AF65-F5344CB8AC3E}">
        <p14:creationId xmlns:p14="http://schemas.microsoft.com/office/powerpoint/2010/main" val="130312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>
                <a:solidFill>
                  <a:srgbClr val="282829"/>
                </a:solidFill>
                <a:latin typeface="Helvetica Neue"/>
              </a:rPr>
              <a:t>Case Conversion - UPPER</a:t>
            </a:r>
            <a:endParaRPr lang="en-US">
              <a:solidFill>
                <a:srgbClr val="282829"/>
              </a:solidFill>
              <a:latin typeface="Helvetica Neue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2171700"/>
            <a:ext cx="6492240" cy="3485020"/>
          </a:xfrm>
        </p:spPr>
      </p:pic>
    </p:spTree>
    <p:extLst>
      <p:ext uri="{BB962C8B-B14F-4D97-AF65-F5344CB8AC3E}">
        <p14:creationId xmlns:p14="http://schemas.microsoft.com/office/powerpoint/2010/main" val="378940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>
                <a:solidFill>
                  <a:srgbClr val="282829"/>
                </a:solidFill>
                <a:latin typeface="Helvetica Neue"/>
              </a:rPr>
              <a:t>Case Conversion - INITCAP</a:t>
            </a:r>
            <a:endParaRPr lang="en-US" sz="40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71700"/>
            <a:ext cx="6400800" cy="3710843"/>
          </a:xfrm>
        </p:spPr>
      </p:pic>
    </p:spTree>
    <p:extLst>
      <p:ext uri="{BB962C8B-B14F-4D97-AF65-F5344CB8AC3E}">
        <p14:creationId xmlns:p14="http://schemas.microsoft.com/office/powerpoint/2010/main" val="49689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8" y="349431"/>
            <a:ext cx="9601200" cy="1485900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282829"/>
                </a:solidFill>
              </a:rPr>
              <a:t>Character-Manipulation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348" y="1219742"/>
            <a:ext cx="9601200" cy="5638257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latin typeface="Helvetica Neue"/>
              </a:rPr>
              <a:t>These functions manipulate character strings:</a:t>
            </a: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pPr marL="0" indent="0">
              <a:buNone/>
            </a:pPr>
            <a:r>
              <a:rPr lang="en-US" b="1" u="sng">
                <a:latin typeface="Helvetica Neue"/>
              </a:rPr>
              <a:t>Syntax:</a:t>
            </a:r>
          </a:p>
          <a:p>
            <a:pPr marL="0" indent="0">
              <a:buNone/>
            </a:pPr>
            <a:r>
              <a:rPr lang="en-US" b="1">
                <a:latin typeface="Helvetica Neue"/>
              </a:rPr>
              <a:t>		SELECT</a:t>
            </a:r>
            <a:r>
              <a:rPr lang="en-US">
                <a:latin typeface="Helvetica Neue"/>
              </a:rPr>
              <a:t>    column1, </a:t>
            </a:r>
            <a:r>
              <a:rPr lang="en-US" b="1">
                <a:latin typeface="Helvetica Neue"/>
              </a:rPr>
              <a:t>Function(</a:t>
            </a:r>
            <a:r>
              <a:rPr lang="en-US">
                <a:latin typeface="Helvetica Neue"/>
              </a:rPr>
              <a:t>column2</a:t>
            </a:r>
            <a:r>
              <a:rPr lang="en-US" b="1">
                <a:latin typeface="Helvetica Neue"/>
              </a:rPr>
              <a:t>)</a:t>
            </a:r>
            <a:r>
              <a:rPr lang="en-US">
                <a:latin typeface="Helvetica Neue"/>
              </a:rPr>
              <a:t> </a:t>
            </a:r>
            <a:r>
              <a:rPr lang="en-US" i="1">
                <a:latin typeface="Helvetica Neue"/>
              </a:rPr>
              <a:t>, ...</a:t>
            </a:r>
            <a:br>
              <a:rPr lang="en-US">
                <a:latin typeface="Helvetica Neue"/>
              </a:rPr>
            </a:br>
            <a:r>
              <a:rPr lang="en-US">
                <a:latin typeface="Helvetica Neue"/>
              </a:rPr>
              <a:t>		</a:t>
            </a:r>
            <a:r>
              <a:rPr lang="en-US" b="1">
                <a:latin typeface="Helvetica Neue"/>
              </a:rPr>
              <a:t>FROM</a:t>
            </a:r>
            <a:r>
              <a:rPr lang="en-US">
                <a:latin typeface="Helvetica Neue"/>
              </a:rPr>
              <a:t>       </a:t>
            </a:r>
            <a:r>
              <a:rPr lang="en-US" i="1">
                <a:latin typeface="Helvetica Neue"/>
              </a:rPr>
              <a:t> </a:t>
            </a:r>
            <a:r>
              <a:rPr lang="en-US" err="1">
                <a:latin typeface="Helvetica Neue"/>
              </a:rPr>
              <a:t>table_name</a:t>
            </a:r>
            <a:br>
              <a:rPr lang="en-US">
                <a:latin typeface="Helvetica Neue"/>
              </a:rPr>
            </a:br>
            <a:r>
              <a:rPr lang="en-US">
                <a:latin typeface="Helvetica Neue"/>
              </a:rPr>
              <a:t>		</a:t>
            </a:r>
            <a:r>
              <a:rPr lang="en-US" b="1">
                <a:latin typeface="Helvetica Neue"/>
              </a:rPr>
              <a:t>Where </a:t>
            </a:r>
            <a:r>
              <a:rPr lang="en-US">
                <a:latin typeface="Helvetica Neue"/>
              </a:rPr>
              <a:t>     Function(column)= value;</a:t>
            </a: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469478"/>
              </p:ext>
            </p:extLst>
          </p:nvPr>
        </p:nvGraphicFramePr>
        <p:xfrm>
          <a:off x="2251891" y="1652451"/>
          <a:ext cx="8128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60425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05619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48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CONCAT('Hello', 'World')</a:t>
                      </a:r>
                      <a:endParaRPr lang="en-US" b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HelloWorld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81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SUBSTR('HelloWorld',1,5)  </a:t>
                      </a:r>
                      <a:endParaRPr lang="en-US" b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LENGTH('HelloWorld')  </a:t>
                      </a:r>
                      <a:endParaRPr lang="en-US" b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35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INSTR('HelloWorld', 'W')  </a:t>
                      </a:r>
                      <a:endParaRPr lang="en-US" b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5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LPAD(salary,10,'*')</a:t>
                      </a:r>
                      <a:endParaRPr lang="en-US" b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*****24000 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32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RPAD(salary, 10, '*')</a:t>
                      </a:r>
                      <a:endParaRPr lang="en-US" b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24000***** 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</a:p>
                    <a:p>
                      <a:pPr rtl="0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('JACK and JUE','J','BL') </a:t>
                      </a:r>
                      <a:endParaRPr lang="en-US" b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 and BLUE  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49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TRIM('H' FROM 'HelloWorld')</a:t>
                      </a:r>
                      <a:endParaRPr lang="en-US" b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elloWorld</a:t>
                      </a:r>
                      <a:endParaRPr lang="en-US" sz="18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3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46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>
                <a:solidFill>
                  <a:srgbClr val="282829"/>
                </a:solidFill>
                <a:latin typeface="Helvetica Neue"/>
              </a:rPr>
              <a:t>Character-Manipulation Functions</a:t>
            </a:r>
            <a:endParaRPr lang="en-US" sz="4000">
              <a:solidFill>
                <a:srgbClr val="282829"/>
              </a:solidFill>
              <a:latin typeface="Helvetica Neue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28750"/>
            <a:ext cx="7772400" cy="22289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794793"/>
            <a:ext cx="7896473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55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solidFill>
                  <a:srgbClr val="282829"/>
                </a:solidFill>
                <a:latin typeface="Helvetica Neue"/>
              </a:rPr>
              <a:t>Number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49"/>
            <a:ext cx="9601200" cy="5311685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ROUND:</a:t>
            </a:r>
            <a:r>
              <a:rPr lang="en-US"/>
              <a:t> Rounds value to a specified decimal</a:t>
            </a:r>
          </a:p>
          <a:p>
            <a:r>
              <a:rPr lang="en-US" b="1"/>
              <a:t>TRUNC:</a:t>
            </a:r>
            <a:r>
              <a:rPr lang="en-US"/>
              <a:t> Truncates value to a specified decimal</a:t>
            </a:r>
          </a:p>
          <a:p>
            <a:r>
              <a:rPr lang="en-US" b="1"/>
              <a:t>MOD:</a:t>
            </a:r>
            <a:r>
              <a:rPr lang="en-US"/>
              <a:t> Returns remainder of division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>
              <a:latin typeface="Helvetica Neue"/>
            </a:endParaRPr>
          </a:p>
          <a:p>
            <a:pPr marL="0" indent="0">
              <a:buNone/>
            </a:pPr>
            <a:r>
              <a:rPr lang="en-US" b="1" u="sng">
                <a:latin typeface="Helvetica Neue"/>
              </a:rPr>
              <a:t>Syntax:</a:t>
            </a:r>
          </a:p>
          <a:p>
            <a:pPr marL="0" indent="0">
              <a:buNone/>
            </a:pPr>
            <a:r>
              <a:rPr lang="en-US" b="1">
                <a:latin typeface="Helvetica Neue"/>
              </a:rPr>
              <a:t>		SELECT</a:t>
            </a:r>
            <a:r>
              <a:rPr lang="en-US">
                <a:latin typeface="Helvetica Neue"/>
              </a:rPr>
              <a:t>    column1, </a:t>
            </a:r>
            <a:r>
              <a:rPr lang="en-US" b="1">
                <a:latin typeface="Helvetica Neue"/>
              </a:rPr>
              <a:t>Function(</a:t>
            </a:r>
            <a:r>
              <a:rPr lang="en-US">
                <a:latin typeface="Helvetica Neue"/>
              </a:rPr>
              <a:t>column2</a:t>
            </a:r>
            <a:r>
              <a:rPr lang="en-US" b="1">
                <a:latin typeface="Helvetica Neue"/>
              </a:rPr>
              <a:t>)</a:t>
            </a:r>
            <a:r>
              <a:rPr lang="en-US">
                <a:latin typeface="Helvetica Neue"/>
              </a:rPr>
              <a:t> </a:t>
            </a:r>
            <a:r>
              <a:rPr lang="en-US" i="1">
                <a:latin typeface="Helvetica Neue"/>
              </a:rPr>
              <a:t>, ...</a:t>
            </a:r>
            <a:br>
              <a:rPr lang="en-US">
                <a:latin typeface="Helvetica Neue"/>
              </a:rPr>
            </a:br>
            <a:r>
              <a:rPr lang="en-US">
                <a:latin typeface="Helvetica Neue"/>
              </a:rPr>
              <a:t>		</a:t>
            </a:r>
            <a:r>
              <a:rPr lang="en-US" b="1">
                <a:latin typeface="Helvetica Neue"/>
              </a:rPr>
              <a:t>FROM</a:t>
            </a:r>
            <a:r>
              <a:rPr lang="en-US">
                <a:latin typeface="Helvetica Neue"/>
              </a:rPr>
              <a:t>       </a:t>
            </a:r>
            <a:r>
              <a:rPr lang="en-US" i="1">
                <a:latin typeface="Helvetica Neue"/>
              </a:rPr>
              <a:t> </a:t>
            </a:r>
            <a:r>
              <a:rPr lang="en-US" err="1">
                <a:latin typeface="Helvetica Neue"/>
              </a:rPr>
              <a:t>table_name</a:t>
            </a:r>
            <a:br>
              <a:rPr lang="en-US">
                <a:latin typeface="Helvetica Neue"/>
              </a:rPr>
            </a:br>
            <a:r>
              <a:rPr lang="en-US">
                <a:latin typeface="Helvetica Neue"/>
              </a:rPr>
              <a:t>		</a:t>
            </a:r>
            <a:r>
              <a:rPr lang="en-US" b="1">
                <a:latin typeface="Helvetica Neue"/>
              </a:rPr>
              <a:t>Where </a:t>
            </a:r>
            <a:r>
              <a:rPr lang="en-US">
                <a:latin typeface="Helvetica Neue"/>
              </a:rPr>
              <a:t>     Function(column)= value;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462834"/>
              </p:ext>
            </p:extLst>
          </p:nvPr>
        </p:nvGraphicFramePr>
        <p:xfrm>
          <a:off x="2108200" y="3110682"/>
          <a:ext cx="812800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60425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05619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48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ROUND(1</a:t>
                      </a:r>
                      <a:r>
                        <a:rPr lang="en-US" sz="2800" b="1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.</a:t>
                      </a:r>
                      <a:r>
                        <a:rPr lang="en-US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268, 2)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1</a:t>
                      </a:r>
                      <a:r>
                        <a:rPr lang="en-US" sz="2800" b="1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.</a:t>
                      </a:r>
                      <a:r>
                        <a:rPr lang="en-US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81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TRUNC(1</a:t>
                      </a:r>
                      <a:r>
                        <a:rPr lang="en-US" sz="2800" b="1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.</a:t>
                      </a:r>
                      <a:r>
                        <a:rPr lang="en-US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268, 2)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1</a:t>
                      </a:r>
                      <a:r>
                        <a:rPr lang="en-US" sz="2800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.</a:t>
                      </a:r>
                      <a:r>
                        <a:rPr lang="en-US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MOD(5,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35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94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>
                <a:solidFill>
                  <a:srgbClr val="282829"/>
                </a:solidFill>
                <a:latin typeface="Helvetica Neue"/>
              </a:rPr>
              <a:t>Number Functions-MOD</a:t>
            </a:r>
            <a:endParaRPr lang="en-US" sz="4000">
              <a:solidFill>
                <a:srgbClr val="282829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99155"/>
            <a:ext cx="6858000" cy="3677719"/>
          </a:xfrm>
        </p:spPr>
      </p:pic>
    </p:spTree>
    <p:extLst>
      <p:ext uri="{BB962C8B-B14F-4D97-AF65-F5344CB8AC3E}">
        <p14:creationId xmlns:p14="http://schemas.microsoft.com/office/powerpoint/2010/main" val="193940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solidFill>
                  <a:srgbClr val="282829"/>
                </a:solidFill>
                <a:latin typeface="Helvetica Neue"/>
              </a:rPr>
              <a:t>Date-Manipulation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88972"/>
              </p:ext>
            </p:extLst>
          </p:nvPr>
        </p:nvGraphicFramePr>
        <p:xfrm>
          <a:off x="1371600" y="2171700"/>
          <a:ext cx="9993086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371">
                  <a:extLst>
                    <a:ext uri="{9D8B030D-6E8A-4147-A177-3AD203B41FA5}">
                      <a16:colId xmlns:a16="http://schemas.microsoft.com/office/drawing/2014/main" val="2460425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05619782"/>
                    </a:ext>
                  </a:extLst>
                </a:gridCol>
                <a:gridCol w="3814355">
                  <a:extLst>
                    <a:ext uri="{9D8B030D-6E8A-4147-A177-3AD203B41FA5}">
                      <a16:colId xmlns:a16="http://schemas.microsoft.com/office/drawing/2014/main" val="57645774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506316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Use of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48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MONTHS_BETWEEN</a:t>
                      </a:r>
                      <a:endParaRPr lang="en-US">
                        <a:solidFill>
                          <a:sysClr val="windowText" lastClr="000000"/>
                        </a:solidFill>
                        <a:latin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Number of months between two dates </a:t>
                      </a:r>
                      <a:endParaRPr lang="en-US">
                        <a:solidFill>
                          <a:sysClr val="windowText" lastClr="000000"/>
                        </a:solidFill>
                        <a:latin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MONTHS_BETWEEN</a:t>
                      </a:r>
                      <a:r>
                        <a:rPr lang="en-US" baseline="0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>
                          <a:solidFill>
                            <a:sysClr val="windowText" lastClr="000000"/>
                          </a:solidFill>
                          <a:latin typeface="Helvetica Neue"/>
                        </a:rPr>
                        <a:t>(  '01-SEP-95‘  ,  '11-JAN-94‘ )</a:t>
                      </a:r>
                      <a:endParaRPr lang="en-US">
                        <a:solidFill>
                          <a:sysClr val="windowText" lastClr="000000"/>
                        </a:solidFill>
                        <a:latin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"/>
                        </a:rPr>
                        <a:t>19.6774194</a:t>
                      </a:r>
                      <a:endParaRPr lang="en-US">
                        <a:solidFill>
                          <a:sysClr val="windowText" lastClr="000000"/>
                        </a:solidFill>
                        <a:latin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81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ADD_MONTHS</a:t>
                      </a:r>
                      <a:endParaRPr lang="en-US" b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calendar months to date </a:t>
                      </a:r>
                      <a:endParaRPr lang="en-US" b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"/>
                        </a:rPr>
                        <a:t>ADD_MONTHS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"/>
                        </a:rPr>
                        <a:t>(‘31-JAN-96',1)</a:t>
                      </a:r>
                      <a:endParaRPr lang="en-US" b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"/>
                        </a:rPr>
                        <a:t>‘29-FEB-96'</a:t>
                      </a:r>
                      <a:endParaRPr lang="en-US"/>
                    </a:p>
                    <a:p>
                      <a:pPr algn="ctr" rtl="0"/>
                      <a:endParaRPr lang="en-US" b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8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NEXT_DAY</a:t>
                      </a:r>
                      <a:endParaRPr lang="en-US" b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day of the date specified</a:t>
                      </a:r>
                      <a:endParaRPr lang="en-US">
                        <a:solidFill>
                          <a:sysClr val="windowText" lastClr="000000"/>
                        </a:solidFill>
                        <a:latin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"/>
                        </a:rPr>
                        <a:t>NEXT_DAY ('01-SEP-95','FRIDAY')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"/>
                        </a:rPr>
                        <a:t>'08-SEP-95'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35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LAST_DAY  </a:t>
                      </a:r>
                      <a:endParaRPr lang="en-US" b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 day of the month</a:t>
                      </a:r>
                      <a:endParaRPr lang="en-US">
                        <a:solidFill>
                          <a:sysClr val="windowText" lastClr="000000"/>
                        </a:solidFill>
                        <a:latin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"/>
                        </a:rPr>
                        <a:t>LAST_DAY ('01-FEB-95')</a:t>
                      </a:r>
                      <a:endParaRPr lang="en-US"/>
                    </a:p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  <a:latin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Courier"/>
                        </a:rPr>
                        <a:t>'28-FEB-95' </a:t>
                      </a:r>
                      <a:endParaRPr lang="en-US">
                        <a:solidFill>
                          <a:sysClr val="windowText" lastClr="000000"/>
                        </a:solidFill>
                        <a:latin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93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</a:t>
                      </a:r>
                      <a:endParaRPr lang="en-US" b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date </a:t>
                      </a:r>
                      <a:endParaRPr lang="en-US" b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effectLst/>
                        </a:rPr>
                        <a:t>ROUND ( '25-MAY-93 ‘  , 'YEAR')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latin typeface="Courier"/>
                        </a:rPr>
                        <a:t>‘01-JAN-94' </a:t>
                      </a:r>
                      <a:endParaRPr lang="en-US">
                        <a:solidFill>
                          <a:sysClr val="windowText" lastClr="000000"/>
                        </a:solidFill>
                        <a:latin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27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TRUNC  </a:t>
                      </a:r>
                      <a:endParaRPr lang="en-US" b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Truncate date</a:t>
                      </a:r>
                      <a:endParaRPr lang="en-US">
                        <a:solidFill>
                          <a:sysClr val="windowText" lastClr="000000"/>
                        </a:solidFill>
                        <a:latin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effectLst/>
                        </a:rPr>
                        <a:t>TRUNC ( '25-MAY-93 ‘  , 'YEAR')</a:t>
                      </a:r>
                    </a:p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  <a:latin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urier"/>
                        </a:rPr>
                        <a:t>‘01-JAN-93' </a:t>
                      </a:r>
                      <a:endParaRPr lang="en-US">
                        <a:solidFill>
                          <a:sysClr val="windowText" lastClr="000000"/>
                        </a:solidFill>
                        <a:latin typeface="Helvetica Neue"/>
                      </a:endParaRPr>
                    </a:p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  <a:latin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10981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217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0FFF-9FE4-4AFF-9787-CCB31A5C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lvl="2" algn="ctr"/>
            <a:r>
              <a:rPr lang="en-US" sz="5000" u="sng">
                <a:solidFill>
                  <a:srgbClr val="282829"/>
                </a:solidFill>
                <a:latin typeface="Helvetica Neue"/>
              </a:rPr>
              <a:t>Multiple-row Functions</a:t>
            </a:r>
            <a:endParaRPr lang="en-US" sz="5000">
              <a:solidFill>
                <a:srgbClr val="282829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12492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solidFill>
                  <a:srgbClr val="282829"/>
                </a:solidFill>
                <a:latin typeface="Helvetica Neue"/>
              </a:rPr>
              <a:t>Multiple-row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86447"/>
            <a:ext cx="9601200" cy="2664822"/>
          </a:xfrm>
        </p:spPr>
        <p:txBody>
          <a:bodyPr>
            <a:normAutofit/>
          </a:bodyPr>
          <a:lstStyle/>
          <a:p>
            <a:r>
              <a:rPr lang="en-US">
                <a:latin typeface="Helvetica Neue"/>
              </a:rPr>
              <a:t>Multiple row functions are those function that give one result per row.</a:t>
            </a:r>
          </a:p>
          <a:p>
            <a:r>
              <a:rPr lang="en-US">
                <a:latin typeface="Helvetica Neue"/>
              </a:rPr>
              <a:t>Multiple row functions are </a:t>
            </a:r>
            <a:r>
              <a:rPr lang="en-US" b="1">
                <a:latin typeface="Helvetica Neue"/>
              </a:rPr>
              <a:t>Group </a:t>
            </a:r>
            <a:r>
              <a:rPr lang="en-US">
                <a:latin typeface="Helvetica Neue"/>
              </a:rPr>
              <a:t>functions.</a:t>
            </a:r>
          </a:p>
          <a:p>
            <a:r>
              <a:rPr lang="en-US" b="1">
                <a:latin typeface="Helvetica Neue"/>
              </a:rPr>
              <a:t>Group functions </a:t>
            </a:r>
            <a:r>
              <a:rPr lang="en-US">
                <a:latin typeface="Helvetica Neue"/>
              </a:rPr>
              <a:t>operate on sets of rows to give one result per group.</a:t>
            </a:r>
          </a:p>
        </p:txBody>
      </p:sp>
    </p:spTree>
    <p:extLst>
      <p:ext uri="{BB962C8B-B14F-4D97-AF65-F5344CB8AC3E}">
        <p14:creationId xmlns:p14="http://schemas.microsoft.com/office/powerpoint/2010/main" val="1193743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solidFill>
                  <a:srgbClr val="282829"/>
                </a:solidFill>
                <a:latin typeface="Helvetica Neue"/>
              </a:rPr>
              <a:t>GROUP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9795"/>
            <a:ext cx="9601200" cy="4976948"/>
          </a:xfrm>
        </p:spPr>
        <p:txBody>
          <a:bodyPr>
            <a:normAutofit/>
          </a:bodyPr>
          <a:lstStyle/>
          <a:p>
            <a:r>
              <a:rPr lang="en-US">
                <a:latin typeface="Helvetica Neue"/>
              </a:rPr>
              <a:t>Types of Group </a:t>
            </a:r>
            <a:r>
              <a:rPr lang="en-US" sz="2000">
                <a:latin typeface="Helvetica Neue"/>
              </a:rPr>
              <a:t>COUNT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>
                <a:latin typeface="Helvetica Neue"/>
              </a:rPr>
              <a:t>MAX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>
                <a:latin typeface="Helvetica Neue"/>
              </a:rPr>
              <a:t>MIN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>
                <a:latin typeface="Helvetica Neue"/>
              </a:rPr>
              <a:t>STDDEV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>
                <a:latin typeface="Helvetica Neue"/>
              </a:rPr>
              <a:t>SUM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>
                <a:latin typeface="Helvetica Neue"/>
              </a:rPr>
              <a:t>VARIANCE</a:t>
            </a:r>
          </a:p>
          <a:p>
            <a:pPr marL="0" indent="0">
              <a:buNone/>
            </a:pPr>
            <a:r>
              <a:rPr lang="en-US" b="1" u="sng">
                <a:latin typeface="Helvetica Neue"/>
              </a:rPr>
              <a:t>Syntax:</a:t>
            </a:r>
          </a:p>
          <a:p>
            <a:pPr marL="1901952" lvl="4" indent="0">
              <a:buNone/>
            </a:pPr>
            <a:r>
              <a:rPr lang="en-US" sz="1800" b="1">
                <a:latin typeface="Helvetica Neue"/>
              </a:rPr>
              <a:t>SELECT</a:t>
            </a:r>
            <a:r>
              <a:rPr lang="en-US" sz="1800">
                <a:latin typeface="Helvetica Neue"/>
              </a:rPr>
              <a:t> </a:t>
            </a:r>
            <a:r>
              <a:rPr lang="en-US" sz="1800" err="1">
                <a:latin typeface="Helvetica Neue"/>
              </a:rPr>
              <a:t>group_function</a:t>
            </a:r>
            <a:r>
              <a:rPr lang="en-US" sz="1800">
                <a:latin typeface="Helvetica Neue"/>
              </a:rPr>
              <a:t> (column), ...</a:t>
            </a:r>
          </a:p>
          <a:p>
            <a:pPr marL="1901952" lvl="4" indent="0">
              <a:buNone/>
            </a:pPr>
            <a:r>
              <a:rPr lang="en-US" sz="1800" b="1">
                <a:latin typeface="Helvetica Neue"/>
              </a:rPr>
              <a:t>FROM</a:t>
            </a:r>
            <a:r>
              <a:rPr lang="en-US" sz="1800">
                <a:latin typeface="Helvetica Neue"/>
              </a:rPr>
              <a:t> table</a:t>
            </a:r>
          </a:p>
          <a:p>
            <a:pPr marL="1901952" lvl="4" indent="0">
              <a:buNone/>
            </a:pPr>
            <a:r>
              <a:rPr lang="en-US" sz="1800">
                <a:latin typeface="Helvetica Neue"/>
              </a:rPr>
              <a:t>[WHERE condition]</a:t>
            </a:r>
          </a:p>
          <a:p>
            <a:pPr marL="1901952" lvl="4" indent="0">
              <a:buNone/>
            </a:pPr>
            <a:r>
              <a:rPr lang="en-US" sz="1800">
                <a:latin typeface="Helvetica Neue"/>
              </a:rPr>
              <a:t>[ORDER BY column];</a:t>
            </a:r>
          </a:p>
        </p:txBody>
      </p:sp>
    </p:spTree>
    <p:extLst>
      <p:ext uri="{BB962C8B-B14F-4D97-AF65-F5344CB8AC3E}">
        <p14:creationId xmlns:p14="http://schemas.microsoft.com/office/powerpoint/2010/main" val="322493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Helvetica Neue"/>
              </a:rPr>
              <a:t>What is SQL?</a:t>
            </a:r>
            <a:endParaRPr lang="en-US" u="sng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954D-53DA-46D3-8212-E3715540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97519"/>
            <a:ext cx="10515600" cy="3646081"/>
          </a:xfrm>
        </p:spPr>
        <p:txBody>
          <a:bodyPr>
            <a:normAutofit/>
          </a:bodyPr>
          <a:lstStyle/>
          <a:p>
            <a:pPr lvl="2"/>
            <a:r>
              <a:rPr lang="en-US" sz="2400">
                <a:solidFill>
                  <a:srgbClr val="282829"/>
                </a:solidFill>
                <a:latin typeface="Helvetica Neue"/>
              </a:rPr>
              <a:t>SQL stands for Structured Query Language.</a:t>
            </a:r>
          </a:p>
          <a:p>
            <a:pPr lvl="2"/>
            <a:r>
              <a:rPr lang="en-US" sz="2400">
                <a:solidFill>
                  <a:srgbClr val="282829"/>
                </a:solidFill>
                <a:latin typeface="Helvetica Neue"/>
              </a:rPr>
              <a:t>A computer language for:</a:t>
            </a:r>
          </a:p>
          <a:p>
            <a:pPr lvl="3"/>
            <a:r>
              <a:rPr lang="en-US" sz="2400" i="0">
                <a:solidFill>
                  <a:srgbClr val="282829"/>
                </a:solidFill>
                <a:latin typeface="Helvetica Neue"/>
              </a:rPr>
              <a:t>Storing data</a:t>
            </a:r>
          </a:p>
          <a:p>
            <a:pPr lvl="3"/>
            <a:r>
              <a:rPr lang="en-US" sz="2400" i="0">
                <a:solidFill>
                  <a:srgbClr val="282829"/>
                </a:solidFill>
                <a:latin typeface="Helvetica Neue"/>
              </a:rPr>
              <a:t>manipulating data</a:t>
            </a:r>
          </a:p>
          <a:p>
            <a:pPr lvl="3"/>
            <a:r>
              <a:rPr lang="en-US" sz="2400" i="0">
                <a:solidFill>
                  <a:srgbClr val="282829"/>
                </a:solidFill>
                <a:latin typeface="Helvetica Neue"/>
              </a:rPr>
              <a:t>retrieving data </a:t>
            </a:r>
          </a:p>
          <a:p>
            <a:pPr lvl="2"/>
            <a:r>
              <a:rPr lang="en-US" sz="2400">
                <a:solidFill>
                  <a:srgbClr val="282829"/>
                </a:solidFill>
                <a:latin typeface="Helvetica Neue"/>
              </a:rPr>
              <a:t>SQL is the standard language for Relational Database System. </a:t>
            </a:r>
          </a:p>
        </p:txBody>
      </p:sp>
    </p:spTree>
    <p:extLst>
      <p:ext uri="{BB962C8B-B14F-4D97-AF65-F5344CB8AC3E}">
        <p14:creationId xmlns:p14="http://schemas.microsoft.com/office/powerpoint/2010/main" val="1215520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solidFill>
                  <a:srgbClr val="282829"/>
                </a:solidFill>
                <a:latin typeface="Helvetica Neue"/>
              </a:rPr>
              <a:t>GROUP Functions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03391"/>
            <a:ext cx="10058400" cy="1715854"/>
          </a:xfrm>
        </p:spPr>
      </p:pic>
    </p:spTree>
    <p:extLst>
      <p:ext uri="{BB962C8B-B14F-4D97-AF65-F5344CB8AC3E}">
        <p14:creationId xmlns:p14="http://schemas.microsoft.com/office/powerpoint/2010/main" val="38094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2367643"/>
            <a:ext cx="9601200" cy="1485900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282829"/>
                </a:solidFill>
                <a:latin typeface="Helvetica Neue"/>
              </a:rPr>
              <a:t>Grouping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853543"/>
            <a:ext cx="9601200" cy="2743200"/>
          </a:xfrm>
        </p:spPr>
        <p:txBody>
          <a:bodyPr>
            <a:normAutofit/>
          </a:bodyPr>
          <a:lstStyle/>
          <a:p>
            <a:r>
              <a:rPr lang="en-US">
                <a:latin typeface="Helvetica Neue"/>
              </a:rPr>
              <a:t>Grouping rows: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>
                <a:latin typeface="Helvetica Neue"/>
              </a:rPr>
              <a:t>GROUP BY clause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>
                <a:latin typeface="Helvetica Neue"/>
              </a:rPr>
              <a:t>HAVING clause</a:t>
            </a:r>
            <a:endParaRPr lang="en-US" sz="160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19276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1278"/>
            <a:ext cx="9601200" cy="1485900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282829"/>
                </a:solidFill>
                <a:latin typeface="Helvetica Neue"/>
              </a:rPr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108"/>
            <a:ext cx="9601200" cy="4963885"/>
          </a:xfrm>
        </p:spPr>
        <p:txBody>
          <a:bodyPr>
            <a:normAutofit/>
          </a:bodyPr>
          <a:lstStyle/>
          <a:p>
            <a:r>
              <a:rPr lang="en-US">
                <a:latin typeface="Helvetica Neue"/>
              </a:rPr>
              <a:t>Creating Groups of Data using </a:t>
            </a:r>
            <a:r>
              <a:rPr lang="en-US" b="1">
                <a:latin typeface="Helvetica Neue"/>
              </a:rPr>
              <a:t>GROUP BY </a:t>
            </a:r>
            <a:r>
              <a:rPr lang="en-US">
                <a:latin typeface="Helvetica Neue"/>
              </a:rPr>
              <a:t>Clause.</a:t>
            </a:r>
          </a:p>
          <a:p>
            <a:r>
              <a:rPr lang="en-US">
                <a:latin typeface="Helvetica Neue"/>
              </a:rPr>
              <a:t>You can divide rows in a table into smaller groups by using the GROUP BY clause.</a:t>
            </a:r>
          </a:p>
          <a:p>
            <a:r>
              <a:rPr lang="en-US">
                <a:latin typeface="Helvetica Neue"/>
              </a:rPr>
              <a:t>Syntax:</a:t>
            </a:r>
          </a:p>
          <a:p>
            <a:pPr marL="0" indent="0">
              <a:buNone/>
            </a:pPr>
            <a:endParaRPr lang="en-US">
              <a:latin typeface="Helvetica Neue"/>
            </a:endParaRPr>
          </a:p>
          <a:p>
            <a:pPr marL="987552" lvl="2" indent="0">
              <a:buNone/>
            </a:pPr>
            <a:r>
              <a:rPr lang="en-US" sz="2000" b="1">
                <a:latin typeface="Helvetica Neue"/>
              </a:rPr>
              <a:t>SELECT</a:t>
            </a:r>
            <a:r>
              <a:rPr lang="en-US" sz="2000">
                <a:latin typeface="Helvetica Neue"/>
              </a:rPr>
              <a:t> column, </a:t>
            </a:r>
            <a:r>
              <a:rPr lang="en-US" sz="2000" err="1">
                <a:latin typeface="Helvetica Neue"/>
              </a:rPr>
              <a:t>group_function</a:t>
            </a:r>
            <a:r>
              <a:rPr lang="en-US" sz="2000">
                <a:latin typeface="Helvetica Neue"/>
              </a:rPr>
              <a:t>(column)</a:t>
            </a:r>
          </a:p>
          <a:p>
            <a:pPr marL="987552" lvl="2" indent="0">
              <a:buNone/>
            </a:pPr>
            <a:r>
              <a:rPr lang="en-US" sz="2000" b="1">
                <a:latin typeface="Helvetica Neue"/>
              </a:rPr>
              <a:t>FROM</a:t>
            </a:r>
            <a:r>
              <a:rPr lang="en-US" sz="2000">
                <a:latin typeface="Helvetica Neue"/>
              </a:rPr>
              <a:t> table</a:t>
            </a:r>
          </a:p>
          <a:p>
            <a:pPr marL="987552" lvl="2" indent="0">
              <a:buNone/>
            </a:pPr>
            <a:r>
              <a:rPr lang="en-US" sz="2000" b="1">
                <a:latin typeface="Helvetica Neue"/>
              </a:rPr>
              <a:t>GROUP BY </a:t>
            </a:r>
            <a:r>
              <a:rPr lang="en-US" sz="2000">
                <a:latin typeface="Helvetica Neue"/>
              </a:rPr>
              <a:t>column;</a:t>
            </a:r>
          </a:p>
        </p:txBody>
      </p:sp>
    </p:spTree>
    <p:extLst>
      <p:ext uri="{BB962C8B-B14F-4D97-AF65-F5344CB8AC3E}">
        <p14:creationId xmlns:p14="http://schemas.microsoft.com/office/powerpoint/2010/main" val="509640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1278"/>
            <a:ext cx="9601200" cy="1485900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282829"/>
                </a:solidFill>
                <a:latin typeface="Helvetica Neue"/>
              </a:rPr>
              <a:t>Grouping by More than One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108"/>
            <a:ext cx="9601200" cy="4963885"/>
          </a:xfrm>
        </p:spPr>
        <p:txBody>
          <a:bodyPr>
            <a:normAutofit/>
          </a:bodyPr>
          <a:lstStyle/>
          <a:p>
            <a:r>
              <a:rPr lang="en-US">
                <a:latin typeface="Helvetica Neue"/>
              </a:rPr>
              <a:t>Using the GROUP BY Clause on Multiple Columns</a:t>
            </a:r>
          </a:p>
          <a:p>
            <a:r>
              <a:rPr lang="en-US">
                <a:latin typeface="Helvetica Neue"/>
              </a:rPr>
              <a:t>Syntax:</a:t>
            </a:r>
          </a:p>
          <a:p>
            <a:pPr marL="0" indent="0">
              <a:buNone/>
            </a:pPr>
            <a:endParaRPr lang="en-US">
              <a:latin typeface="Helvetica Neue"/>
            </a:endParaRPr>
          </a:p>
          <a:p>
            <a:pPr marL="987552" lvl="2" indent="0">
              <a:buNone/>
            </a:pPr>
            <a:r>
              <a:rPr lang="en-US" sz="2000" b="1">
                <a:latin typeface="Helvetica Neue"/>
              </a:rPr>
              <a:t>SELECT</a:t>
            </a:r>
            <a:r>
              <a:rPr lang="en-US" sz="2000">
                <a:latin typeface="Helvetica Neue"/>
              </a:rPr>
              <a:t> column1, column2, </a:t>
            </a:r>
            <a:r>
              <a:rPr lang="en-US" sz="2000" err="1">
                <a:latin typeface="Helvetica Neue"/>
              </a:rPr>
              <a:t>group_function</a:t>
            </a:r>
            <a:r>
              <a:rPr lang="en-US" sz="2000">
                <a:latin typeface="Helvetica Neue"/>
              </a:rPr>
              <a:t>(column)</a:t>
            </a:r>
          </a:p>
          <a:p>
            <a:pPr marL="987552" lvl="2" indent="0">
              <a:buNone/>
            </a:pPr>
            <a:r>
              <a:rPr lang="en-US" sz="2000" b="1">
                <a:latin typeface="Helvetica Neue"/>
              </a:rPr>
              <a:t>FROM</a:t>
            </a:r>
            <a:r>
              <a:rPr lang="en-US" sz="2000">
                <a:latin typeface="Helvetica Neue"/>
              </a:rPr>
              <a:t> table</a:t>
            </a:r>
          </a:p>
          <a:p>
            <a:pPr marL="987552" lvl="2" indent="0">
              <a:buNone/>
            </a:pPr>
            <a:r>
              <a:rPr lang="en-US" sz="2000" b="1">
                <a:latin typeface="Helvetica Neue"/>
              </a:rPr>
              <a:t>GROUP BY </a:t>
            </a:r>
            <a:r>
              <a:rPr lang="en-US" sz="2000">
                <a:latin typeface="Helvetica Neue"/>
              </a:rPr>
              <a:t>column1, column2;</a:t>
            </a:r>
          </a:p>
        </p:txBody>
      </p:sp>
    </p:spTree>
    <p:extLst>
      <p:ext uri="{BB962C8B-B14F-4D97-AF65-F5344CB8AC3E}">
        <p14:creationId xmlns:p14="http://schemas.microsoft.com/office/powerpoint/2010/main" val="927494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>
                <a:solidFill>
                  <a:srgbClr val="282829"/>
                </a:solidFill>
                <a:latin typeface="Helvetica Neue"/>
              </a:rPr>
              <a:t>Grouping by More than One Column</a:t>
            </a:r>
            <a:endParaRPr lang="en-US" sz="40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1926155"/>
            <a:ext cx="7406640" cy="3719620"/>
          </a:xfrm>
        </p:spPr>
      </p:pic>
    </p:spTree>
    <p:extLst>
      <p:ext uri="{BB962C8B-B14F-4D97-AF65-F5344CB8AC3E}">
        <p14:creationId xmlns:p14="http://schemas.microsoft.com/office/powerpoint/2010/main" val="952835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1278"/>
            <a:ext cx="9601200" cy="1485900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282829"/>
                </a:solidFill>
                <a:latin typeface="Helvetica Neue"/>
              </a:rPr>
              <a:t>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108"/>
            <a:ext cx="9601200" cy="4963885"/>
          </a:xfrm>
        </p:spPr>
        <p:txBody>
          <a:bodyPr>
            <a:normAutofit/>
          </a:bodyPr>
          <a:lstStyle/>
          <a:p>
            <a:r>
              <a:rPr lang="en-US">
                <a:latin typeface="Helvetica Neue"/>
              </a:rPr>
              <a:t>When you use the HAVING clause, the Oracle server restricts groups as follows: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>
                <a:latin typeface="Helvetica Neue"/>
              </a:rPr>
              <a:t>Rows are grouped.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>
                <a:latin typeface="Helvetica Neue"/>
              </a:rPr>
              <a:t>The group function is applied.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>
                <a:latin typeface="Helvetica Neue"/>
              </a:rPr>
              <a:t>Groups matching the HAVING clause are displayed.</a:t>
            </a:r>
          </a:p>
          <a:p>
            <a:pPr marL="0" indent="0">
              <a:buNone/>
            </a:pPr>
            <a:r>
              <a:rPr lang="en-US">
                <a:latin typeface="Helvetica Neue"/>
              </a:rPr>
              <a:t>Syntax:</a:t>
            </a:r>
          </a:p>
          <a:p>
            <a:pPr marL="0" indent="0">
              <a:buNone/>
            </a:pPr>
            <a:endParaRPr lang="en-US">
              <a:latin typeface="Helvetica Neue"/>
            </a:endParaRPr>
          </a:p>
          <a:p>
            <a:pPr marL="987552" lvl="2" indent="0">
              <a:buNone/>
            </a:pPr>
            <a:r>
              <a:rPr lang="en-US" sz="2000" b="1">
                <a:latin typeface="Helvetica Neue"/>
              </a:rPr>
              <a:t>SELECT</a:t>
            </a:r>
            <a:r>
              <a:rPr lang="en-US" sz="2000">
                <a:latin typeface="Helvetica Neue"/>
              </a:rPr>
              <a:t> column, </a:t>
            </a:r>
            <a:r>
              <a:rPr lang="en-US" sz="2000" err="1">
                <a:latin typeface="Helvetica Neue"/>
              </a:rPr>
              <a:t>group_function</a:t>
            </a:r>
            <a:r>
              <a:rPr lang="en-US" sz="2000">
                <a:latin typeface="Helvetica Neue"/>
              </a:rPr>
              <a:t>(column)</a:t>
            </a:r>
          </a:p>
          <a:p>
            <a:pPr marL="987552" lvl="2" indent="0">
              <a:buNone/>
            </a:pPr>
            <a:r>
              <a:rPr lang="en-US" sz="2000" b="1">
                <a:latin typeface="Helvetica Neue"/>
              </a:rPr>
              <a:t>FROM</a:t>
            </a:r>
            <a:r>
              <a:rPr lang="en-US" sz="2000">
                <a:latin typeface="Helvetica Neue"/>
              </a:rPr>
              <a:t> table</a:t>
            </a:r>
          </a:p>
          <a:p>
            <a:pPr marL="987552" lvl="2" indent="0">
              <a:buNone/>
            </a:pPr>
            <a:r>
              <a:rPr lang="en-US" sz="2000" b="1">
                <a:latin typeface="Helvetica Neue"/>
              </a:rPr>
              <a:t>GROUP BY </a:t>
            </a:r>
            <a:r>
              <a:rPr lang="en-US" sz="2000">
                <a:latin typeface="Helvetica Neue"/>
              </a:rPr>
              <a:t>column</a:t>
            </a:r>
          </a:p>
          <a:p>
            <a:pPr marL="987552" lvl="2" indent="0">
              <a:buNone/>
            </a:pPr>
            <a:r>
              <a:rPr lang="en-US" sz="2000" b="1">
                <a:latin typeface="Helvetica Neue"/>
              </a:rPr>
              <a:t>Having </a:t>
            </a:r>
            <a:r>
              <a:rPr lang="en-US" sz="2000">
                <a:latin typeface="Helvetica Neue"/>
              </a:rPr>
              <a:t> </a:t>
            </a:r>
            <a:r>
              <a:rPr lang="en-US" sz="2000" err="1">
                <a:latin typeface="Helvetica Neue"/>
              </a:rPr>
              <a:t>group_condition</a:t>
            </a:r>
            <a:r>
              <a:rPr lang="en-US" sz="2000">
                <a:latin typeface="Helvetica Neu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9359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solidFill>
                  <a:srgbClr val="282829"/>
                </a:solidFill>
                <a:latin typeface="Helvetica Neue"/>
              </a:rPr>
              <a:t>Having clause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60" y="2343025"/>
            <a:ext cx="5669280" cy="2395864"/>
          </a:xfrm>
        </p:spPr>
      </p:pic>
    </p:spTree>
    <p:extLst>
      <p:ext uri="{BB962C8B-B14F-4D97-AF65-F5344CB8AC3E}">
        <p14:creationId xmlns:p14="http://schemas.microsoft.com/office/powerpoint/2010/main" val="1354888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1278"/>
            <a:ext cx="9601200" cy="1485900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282829"/>
                </a:solidFill>
                <a:latin typeface="Helvetica Neue"/>
              </a:rPr>
              <a:t>CAST 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108"/>
            <a:ext cx="9601200" cy="4963885"/>
          </a:xfrm>
        </p:spPr>
        <p:txBody>
          <a:bodyPr>
            <a:normAutofit/>
          </a:bodyPr>
          <a:lstStyle/>
          <a:p>
            <a:r>
              <a:rPr lang="en-US"/>
              <a:t>The CAST() function converts a value (of any type) into a specified datatype.</a:t>
            </a:r>
          </a:p>
          <a:p>
            <a:r>
              <a:rPr lang="en-US">
                <a:latin typeface="Helvetica Neue"/>
              </a:rPr>
              <a:t>Syntax:</a:t>
            </a:r>
          </a:p>
          <a:p>
            <a:pPr marL="0" indent="0">
              <a:buNone/>
            </a:pPr>
            <a:endParaRPr lang="en-US">
              <a:latin typeface="Helvetica Neue"/>
            </a:endParaRPr>
          </a:p>
          <a:p>
            <a:pPr marL="987552" lvl="2" indent="0">
              <a:buNone/>
            </a:pPr>
            <a:r>
              <a:rPr lang="en-US" b="1"/>
              <a:t>CAST</a:t>
            </a:r>
            <a:r>
              <a:rPr lang="en-US"/>
              <a:t> (</a:t>
            </a:r>
            <a:r>
              <a:rPr lang="en-US" i="1"/>
              <a:t>expression</a:t>
            </a:r>
            <a:r>
              <a:rPr lang="en-US"/>
              <a:t> AS </a:t>
            </a:r>
            <a:r>
              <a:rPr lang="en-US" i="1"/>
              <a:t>datatype(length)</a:t>
            </a:r>
            <a:r>
              <a:rPr lang="en-US"/>
              <a:t>);</a:t>
            </a:r>
          </a:p>
          <a:p>
            <a:pPr marL="987552" lvl="2" indent="0">
              <a:buNone/>
            </a:pPr>
            <a:r>
              <a:rPr lang="en-US"/>
              <a:t>SELECT CAST(25.65 AS varchar);</a:t>
            </a:r>
            <a:endParaRPr lang="en-US" sz="200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08040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1278"/>
            <a:ext cx="9601200" cy="1485900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282829"/>
                </a:solidFill>
                <a:latin typeface="Helvetica Neue"/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108"/>
            <a:ext cx="9601200" cy="4963885"/>
          </a:xfrm>
        </p:spPr>
        <p:txBody>
          <a:bodyPr>
            <a:normAutofit/>
          </a:bodyPr>
          <a:lstStyle/>
          <a:p>
            <a:r>
              <a:rPr lang="en-US">
                <a:latin typeface="Helvetica Neue"/>
              </a:rPr>
              <a:t>Which function can we use to get the date?</a:t>
            </a:r>
          </a:p>
          <a:p>
            <a:pPr lvl="1"/>
            <a:r>
              <a:rPr lang="en-US" err="1">
                <a:latin typeface="Helvetica Neue"/>
              </a:rPr>
              <a:t>Getdate</a:t>
            </a:r>
            <a:r>
              <a:rPr lang="en-US">
                <a:latin typeface="Helvetica Neue"/>
              </a:rPr>
              <a:t>()</a:t>
            </a:r>
          </a:p>
          <a:p>
            <a:endParaRPr lang="en-US">
              <a:latin typeface="Helvetica Neue"/>
            </a:endParaRPr>
          </a:p>
          <a:p>
            <a:r>
              <a:rPr lang="en-US">
                <a:latin typeface="Helvetica Neue"/>
              </a:rPr>
              <a:t>If we have to change the data type of column, which function we can use?</a:t>
            </a:r>
          </a:p>
          <a:p>
            <a:pPr lvl="1"/>
            <a:r>
              <a:rPr lang="en-US">
                <a:latin typeface="Helvetica Neue"/>
              </a:rPr>
              <a:t>Cast()</a:t>
            </a:r>
          </a:p>
          <a:p>
            <a:pPr lvl="1"/>
            <a:r>
              <a:rPr lang="en-US">
                <a:latin typeface="Helvetica Neue"/>
              </a:rPr>
              <a:t>Alter table name modify column name datatype;</a:t>
            </a:r>
          </a:p>
        </p:txBody>
      </p:sp>
    </p:spTree>
    <p:extLst>
      <p:ext uri="{BB962C8B-B14F-4D97-AF65-F5344CB8AC3E}">
        <p14:creationId xmlns:p14="http://schemas.microsoft.com/office/powerpoint/2010/main" val="849515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0FFF-9FE4-4AFF-9787-CCB31A5C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lvl="2" algn="ctr"/>
            <a:r>
              <a:rPr lang="en-US" sz="5000" u="sng">
                <a:solidFill>
                  <a:srgbClr val="282829"/>
                </a:solidFill>
                <a:latin typeface="Helvetica Neue"/>
              </a:rPr>
              <a:t>THE END</a:t>
            </a:r>
            <a:endParaRPr lang="en-US" sz="5000">
              <a:solidFill>
                <a:srgbClr val="282829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0906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46612"/>
            <a:ext cx="9601200" cy="1485900"/>
          </a:xfrm>
        </p:spPr>
        <p:txBody>
          <a:bodyPr/>
          <a:lstStyle/>
          <a:p>
            <a:pPr algn="ctr"/>
            <a:r>
              <a:rPr lang="en-US" b="0" i="0" u="sng"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Helvetica Neue"/>
              </a:rPr>
              <a:t>Why SQL?</a:t>
            </a:r>
            <a:endParaRPr lang="en-US" u="sng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954D-53DA-46D3-8212-E3715540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063" y="2382339"/>
            <a:ext cx="10032274" cy="5167312"/>
          </a:xfrm>
        </p:spPr>
        <p:txBody>
          <a:bodyPr>
            <a:normAutofit/>
          </a:bodyPr>
          <a:lstStyle/>
          <a:p>
            <a:pPr marL="987552" lvl="2" indent="0">
              <a:buNone/>
            </a:pPr>
            <a:r>
              <a:rPr lang="en-US" sz="2400">
                <a:latin typeface="Helvetica Neue"/>
              </a:rPr>
              <a:t>SQL is widely popular because it offers the following advantages: </a:t>
            </a:r>
          </a:p>
          <a:p>
            <a:pPr lvl="3"/>
            <a:r>
              <a:rPr lang="en-US" sz="2400" i="0">
                <a:latin typeface="Helvetica Neue"/>
              </a:rPr>
              <a:t>It is standard language.</a:t>
            </a:r>
          </a:p>
          <a:p>
            <a:pPr lvl="3"/>
            <a:r>
              <a:rPr lang="en-US" sz="2400" i="0">
                <a:latin typeface="Helvetica Neue"/>
              </a:rPr>
              <a:t>It is easy to understand.</a:t>
            </a:r>
          </a:p>
          <a:p>
            <a:pPr lvl="3"/>
            <a:r>
              <a:rPr lang="en-US" sz="2400" i="0">
                <a:latin typeface="Helvetica Neue"/>
              </a:rPr>
              <a:t>Queries are short. </a:t>
            </a:r>
          </a:p>
          <a:p>
            <a:pPr lvl="3"/>
            <a:r>
              <a:rPr lang="en-US" sz="2400" i="0">
                <a:latin typeface="Helvetica Neue"/>
              </a:rPr>
              <a:t>It allows user to describe, define, manipulate and drop the data.</a:t>
            </a:r>
          </a:p>
        </p:txBody>
      </p:sp>
    </p:spTree>
    <p:extLst>
      <p:ext uri="{BB962C8B-B14F-4D97-AF65-F5344CB8AC3E}">
        <p14:creationId xmlns:p14="http://schemas.microsoft.com/office/powerpoint/2010/main" val="211221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>
                <a:solidFill>
                  <a:srgbClr val="282829"/>
                </a:solidFill>
                <a:latin typeface="Helvetica Neue"/>
              </a:rPr>
              <a:t>Functions in SQL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59" y="2171700"/>
            <a:ext cx="7860881" cy="4023360"/>
          </a:xfrm>
        </p:spPr>
      </p:pic>
    </p:spTree>
    <p:extLst>
      <p:ext uri="{BB962C8B-B14F-4D97-AF65-F5344CB8AC3E}">
        <p14:creationId xmlns:p14="http://schemas.microsoft.com/office/powerpoint/2010/main" val="2179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0FFF-9FE4-4AFF-9787-CCB31A5C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906" y="3515411"/>
            <a:ext cx="10515600" cy="1325563"/>
          </a:xfrm>
        </p:spPr>
        <p:txBody>
          <a:bodyPr>
            <a:noAutofit/>
          </a:bodyPr>
          <a:lstStyle/>
          <a:p>
            <a:pPr lvl="2" algn="ctr"/>
            <a:r>
              <a:rPr lang="en-US" sz="5000" u="sng">
                <a:solidFill>
                  <a:srgbClr val="282829"/>
                </a:solidFill>
                <a:latin typeface="Helvetica Neue"/>
              </a:rPr>
              <a:t>Single-row Functions</a:t>
            </a:r>
            <a:endParaRPr lang="en-US" sz="5000">
              <a:solidFill>
                <a:srgbClr val="282829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62814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solidFill>
                  <a:srgbClr val="282829"/>
                </a:solidFill>
                <a:latin typeface="Helvetica Neue"/>
              </a:rPr>
              <a:t>Single-row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Helvetica Neue"/>
              </a:rPr>
              <a:t>Single row functions are those function that give one result per row.</a:t>
            </a:r>
          </a:p>
          <a:p>
            <a:r>
              <a:rPr lang="en-US">
                <a:latin typeface="Helvetica Neue"/>
              </a:rPr>
              <a:t>The single row functions are:</a:t>
            </a:r>
          </a:p>
          <a:p>
            <a:pPr lvl="2"/>
            <a:r>
              <a:rPr lang="en-US" sz="2000">
                <a:latin typeface="Helvetica Neue"/>
              </a:rPr>
              <a:t>Character Functions</a:t>
            </a:r>
          </a:p>
          <a:p>
            <a:pPr lvl="2"/>
            <a:r>
              <a:rPr lang="en-US" sz="2000">
                <a:latin typeface="Helvetica Neue"/>
              </a:rPr>
              <a:t>Number Functions</a:t>
            </a:r>
          </a:p>
          <a:p>
            <a:pPr lvl="2"/>
            <a:r>
              <a:rPr lang="en-US" sz="2000">
                <a:latin typeface="Helvetica Neue"/>
              </a:rPr>
              <a:t>Date Functions</a:t>
            </a:r>
          </a:p>
          <a:p>
            <a:pPr marL="987552" lvl="2" indent="0">
              <a:buNone/>
            </a:pPr>
            <a:endParaRPr lang="en-US" sz="200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8339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8" y="738051"/>
            <a:ext cx="9601200" cy="1485900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282829"/>
                </a:solidFill>
              </a:rPr>
              <a:t>Character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9"/>
          <a:stretch/>
        </p:blipFill>
        <p:spPr>
          <a:xfrm>
            <a:off x="2340990" y="2142053"/>
            <a:ext cx="7557915" cy="4297680"/>
          </a:xfrm>
        </p:spPr>
      </p:pic>
    </p:spTree>
    <p:extLst>
      <p:ext uri="{BB962C8B-B14F-4D97-AF65-F5344CB8AC3E}">
        <p14:creationId xmlns:p14="http://schemas.microsoft.com/office/powerpoint/2010/main" val="58193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8" y="738051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4000" u="sng">
                <a:solidFill>
                  <a:srgbClr val="282829"/>
                </a:solidFill>
                <a:latin typeface="Helvetica Neue"/>
              </a:rPr>
              <a:t>Case-Conversion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348" y="2223950"/>
            <a:ext cx="9601200" cy="4268290"/>
          </a:xfrm>
        </p:spPr>
        <p:txBody>
          <a:bodyPr>
            <a:normAutofit/>
          </a:bodyPr>
          <a:lstStyle/>
          <a:p>
            <a:r>
              <a:rPr lang="en-US">
                <a:latin typeface="Helvetica Neue"/>
              </a:rPr>
              <a:t>These functions convert the case for character strings:</a:t>
            </a: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pPr marL="0" indent="0">
              <a:buNone/>
            </a:pPr>
            <a:r>
              <a:rPr lang="en-US" b="1" u="sng">
                <a:latin typeface="Helvetica Neue"/>
              </a:rPr>
              <a:t>Syntax:</a:t>
            </a:r>
          </a:p>
          <a:p>
            <a:pPr marL="0" indent="0">
              <a:buNone/>
            </a:pPr>
            <a:r>
              <a:rPr lang="en-US" b="1">
                <a:latin typeface="Helvetica Neue"/>
              </a:rPr>
              <a:t>		SELECT</a:t>
            </a:r>
            <a:r>
              <a:rPr lang="en-US">
                <a:latin typeface="Helvetica Neue"/>
              </a:rPr>
              <a:t>    column1, column2</a:t>
            </a:r>
            <a:r>
              <a:rPr lang="en-US" i="1">
                <a:latin typeface="Helvetica Neue"/>
              </a:rPr>
              <a:t>, ...</a:t>
            </a:r>
            <a:br>
              <a:rPr lang="en-US">
                <a:latin typeface="Helvetica Neue"/>
              </a:rPr>
            </a:br>
            <a:r>
              <a:rPr lang="en-US">
                <a:latin typeface="Helvetica Neue"/>
              </a:rPr>
              <a:t>		</a:t>
            </a:r>
            <a:r>
              <a:rPr lang="en-US" b="1">
                <a:latin typeface="Helvetica Neue"/>
              </a:rPr>
              <a:t>FROM</a:t>
            </a:r>
            <a:r>
              <a:rPr lang="en-US">
                <a:latin typeface="Helvetica Neue"/>
              </a:rPr>
              <a:t>       </a:t>
            </a:r>
            <a:r>
              <a:rPr lang="en-US" i="1">
                <a:latin typeface="Helvetica Neue"/>
              </a:rPr>
              <a:t> </a:t>
            </a:r>
            <a:r>
              <a:rPr lang="en-US" err="1">
                <a:latin typeface="Helvetica Neue"/>
              </a:rPr>
              <a:t>table_name</a:t>
            </a:r>
            <a:br>
              <a:rPr lang="en-US">
                <a:latin typeface="Helvetica Neue"/>
              </a:rPr>
            </a:br>
            <a:r>
              <a:rPr lang="en-US">
                <a:latin typeface="Helvetica Neue"/>
              </a:rPr>
              <a:t>		</a:t>
            </a:r>
            <a:r>
              <a:rPr lang="en-US" b="1">
                <a:latin typeface="Helvetica Neue"/>
              </a:rPr>
              <a:t>Where </a:t>
            </a:r>
            <a:r>
              <a:rPr lang="en-US">
                <a:latin typeface="Helvetica Neue"/>
              </a:rPr>
              <a:t>    </a:t>
            </a:r>
            <a:r>
              <a:rPr lang="en-US" b="1">
                <a:latin typeface="Helvetica Neue"/>
              </a:rPr>
              <a:t> Function(</a:t>
            </a:r>
            <a:r>
              <a:rPr lang="en-US">
                <a:latin typeface="Helvetica Neue"/>
              </a:rPr>
              <a:t>column</a:t>
            </a:r>
            <a:r>
              <a:rPr lang="en-US" b="1">
                <a:latin typeface="Helvetica Neue"/>
              </a:rPr>
              <a:t>) </a:t>
            </a:r>
            <a:r>
              <a:rPr lang="en-US">
                <a:latin typeface="Helvetica Neue"/>
              </a:rPr>
              <a:t>= value;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08009"/>
              </p:ext>
            </p:extLst>
          </p:nvPr>
        </p:nvGraphicFramePr>
        <p:xfrm>
          <a:off x="2055948" y="296817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60425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05619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48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LOWER('SQL Course')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>
                          <a:solidFill>
                            <a:sysClr val="windowText" lastClr="000000"/>
                          </a:solidFill>
                        </a:rPr>
                        <a:t>sql</a:t>
                      </a:r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 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81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INITCAP('SQL Course')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>
                          <a:solidFill>
                            <a:sysClr val="windowText" lastClr="000000"/>
                          </a:solidFill>
                        </a:rPr>
                        <a:t>Sql</a:t>
                      </a:r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 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UPPER('SQL Course')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SQL 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35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56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>
                <a:solidFill>
                  <a:srgbClr val="282829"/>
                </a:solidFill>
                <a:latin typeface="Helvetica Neue"/>
              </a:rPr>
              <a:t>Case Conversion - LOWER</a:t>
            </a:r>
            <a:endParaRPr lang="en-US">
              <a:solidFill>
                <a:srgbClr val="282829"/>
              </a:solidFill>
              <a:latin typeface="Helvetica Neue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2171700"/>
            <a:ext cx="6949440" cy="3077378"/>
          </a:xfrm>
        </p:spPr>
      </p:pic>
    </p:spTree>
    <p:extLst>
      <p:ext uri="{BB962C8B-B14F-4D97-AF65-F5344CB8AC3E}">
        <p14:creationId xmlns:p14="http://schemas.microsoft.com/office/powerpoint/2010/main" val="7390850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f945ef-3a5c-4c6e-974c-9e5ea8804d43">
      <Terms xmlns="http://schemas.microsoft.com/office/infopath/2007/PartnerControls"/>
    </lcf76f155ced4ddcb4097134ff3c332f>
    <TaxCatchAll xmlns="c9ec2aef-24df-4985-a9d3-37d29a2a6d8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A7D81855B9D545AA436EC17E2EBDFC" ma:contentTypeVersion="12" ma:contentTypeDescription="Create a new document." ma:contentTypeScope="" ma:versionID="87cfd8a9945beb95d6a22748b2a0e49b">
  <xsd:schema xmlns:xsd="http://www.w3.org/2001/XMLSchema" xmlns:xs="http://www.w3.org/2001/XMLSchema" xmlns:p="http://schemas.microsoft.com/office/2006/metadata/properties" xmlns:ns2="a1f945ef-3a5c-4c6e-974c-9e5ea8804d43" xmlns:ns3="c9ec2aef-24df-4985-a9d3-37d29a2a6d8f" targetNamespace="http://schemas.microsoft.com/office/2006/metadata/properties" ma:root="true" ma:fieldsID="66e6b90bc190708c52bc44a25cb7ec26" ns2:_="" ns3:_="">
    <xsd:import namespace="a1f945ef-3a5c-4c6e-974c-9e5ea8804d43"/>
    <xsd:import namespace="c9ec2aef-24df-4985-a9d3-37d29a2a6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945ef-3a5c-4c6e-974c-9e5ea8804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2de8bb4-e59e-4022-b0b8-37c4cee14e5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c2aef-24df-4985-a9d3-37d29a2a6d8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8fa8be9-57bb-4f14-b3e4-8a3d34583a14}" ma:internalName="TaxCatchAll" ma:showField="CatchAllData" ma:web="c9ec2aef-24df-4985-a9d3-37d29a2a6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E209F7-2605-4C42-9EA7-DC66AC81734C}">
  <ds:schemaRefs>
    <ds:schemaRef ds:uri="a1f945ef-3a5c-4c6e-974c-9e5ea8804d43"/>
    <ds:schemaRef ds:uri="c9ec2aef-24df-4985-a9d3-37d29a2a6d8f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08FFF43-DE62-4157-B40E-564B86613F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3C4771-26AF-4E4E-8C01-AEC3A7658803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Crop</vt:lpstr>
      <vt:lpstr>SQL Functions</vt:lpstr>
      <vt:lpstr>What is SQL?</vt:lpstr>
      <vt:lpstr>Why SQL?</vt:lpstr>
      <vt:lpstr>Functions in SQL</vt:lpstr>
      <vt:lpstr>Single-row Functions</vt:lpstr>
      <vt:lpstr>Single-row Functions</vt:lpstr>
      <vt:lpstr>Character Functions</vt:lpstr>
      <vt:lpstr>Case-Conversion Functions</vt:lpstr>
      <vt:lpstr>Case Conversion - LOWER</vt:lpstr>
      <vt:lpstr>Case Conversion - UPPER</vt:lpstr>
      <vt:lpstr>Case Conversion - INITCAP</vt:lpstr>
      <vt:lpstr>Character-Manipulation Functions</vt:lpstr>
      <vt:lpstr>Character-Manipulation Functions</vt:lpstr>
      <vt:lpstr>Number Functions</vt:lpstr>
      <vt:lpstr>Number Functions-MOD</vt:lpstr>
      <vt:lpstr>Date-Manipulation Functions</vt:lpstr>
      <vt:lpstr>Multiple-row Functions</vt:lpstr>
      <vt:lpstr>Multiple-row Functions</vt:lpstr>
      <vt:lpstr>GROUP Functions</vt:lpstr>
      <vt:lpstr>GROUP Functions</vt:lpstr>
      <vt:lpstr>Grouping rows</vt:lpstr>
      <vt:lpstr>GROUP BY</vt:lpstr>
      <vt:lpstr>Grouping by More than One Column</vt:lpstr>
      <vt:lpstr>Grouping by More than One Column</vt:lpstr>
      <vt:lpstr>Having clause</vt:lpstr>
      <vt:lpstr>Having clause</vt:lpstr>
      <vt:lpstr>CAST ( )</vt:lpstr>
      <vt:lpstr>Questions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Maimoona Khilji</dc:creator>
  <cp:revision>1</cp:revision>
  <dcterms:created xsi:type="dcterms:W3CDTF">2020-07-26T09:49:37Z</dcterms:created>
  <dcterms:modified xsi:type="dcterms:W3CDTF">2022-09-04T20:15:01Z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0x010100C5A7D81855B9D545AA436EC17E2EBDFC</vt:lpwstr>
  </property>
  <property fmtid="{D5CDD505-2E9C-101B-9397-08002B2CF9AE}" pid="3" name="MediaServiceImageTags">
    <vt:lpwstr/>
  </property>
</Properties>
</file>