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385" r:id="rId2"/>
    <p:sldId id="559" r:id="rId3"/>
    <p:sldId id="549" r:id="rId4"/>
    <p:sldId id="564" r:id="rId5"/>
    <p:sldId id="565" r:id="rId6"/>
    <p:sldId id="566" r:id="rId7"/>
    <p:sldId id="567" r:id="rId8"/>
    <p:sldId id="568" r:id="rId9"/>
    <p:sldId id="550" r:id="rId10"/>
    <p:sldId id="551" r:id="rId11"/>
    <p:sldId id="553" r:id="rId12"/>
    <p:sldId id="555" r:id="rId13"/>
    <p:sldId id="557" r:id="rId14"/>
    <p:sldId id="570" r:id="rId15"/>
    <p:sldId id="572" r:id="rId16"/>
    <p:sldId id="573" r:id="rId17"/>
    <p:sldId id="569" r:id="rId18"/>
    <p:sldId id="571" r:id="rId19"/>
    <p:sldId id="574" r:id="rId20"/>
    <p:sldId id="54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50" autoAdjust="0"/>
    <p:restoredTop sz="90494" autoAdjust="0"/>
  </p:normalViewPr>
  <p:slideViewPr>
    <p:cSldViewPr snapToGrid="0">
      <p:cViewPr varScale="1">
        <p:scale>
          <a:sx n="66" d="100"/>
          <a:sy n="66" d="100"/>
        </p:scale>
        <p:origin x="336" y="66"/>
      </p:cViewPr>
      <p:guideLst/>
    </p:cSldViewPr>
  </p:slideViewPr>
  <p:notesTextViewPr>
    <p:cViewPr>
      <p:scale>
        <a:sx n="1" d="1"/>
        <a:sy n="1" d="1"/>
      </p:scale>
      <p:origin x="0" y="0"/>
    </p:cViewPr>
  </p:notesTextViewPr>
  <p:sorterViewPr>
    <p:cViewPr>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2B80-0F07-4AEF-8FAC-E21B870C8275}" type="datetimeFigureOut">
              <a:rPr lang="en-US" smtClean="0"/>
              <a:t>9/1/2022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BA52-E29E-4A90-B15D-6A88005187DC}" type="slidenum">
              <a:rPr lang="en-US" smtClean="0"/>
              <a:t>‹#›</a:t>
            </a:fld>
            <a:endParaRPr lang="en-US"/>
          </a:p>
        </p:txBody>
      </p:sp>
    </p:spTree>
    <p:extLst>
      <p:ext uri="{BB962C8B-B14F-4D97-AF65-F5344CB8AC3E}">
        <p14:creationId xmlns:p14="http://schemas.microsoft.com/office/powerpoint/2010/main" val="246052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a:t>
            </a:fld>
            <a:endParaRPr lang="en-US"/>
          </a:p>
        </p:txBody>
      </p:sp>
    </p:spTree>
    <p:extLst>
      <p:ext uri="{BB962C8B-B14F-4D97-AF65-F5344CB8AC3E}">
        <p14:creationId xmlns:p14="http://schemas.microsoft.com/office/powerpoint/2010/main" val="3188640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Helvetica Neue"/>
              </a:rPr>
              <a:t>Join</a:t>
            </a:r>
          </a:p>
          <a:p>
            <a:r>
              <a:rPr lang="en-US" dirty="0" smtClean="0">
                <a:latin typeface="Helvetica Neue"/>
              </a:rPr>
              <a:t>Inner join</a:t>
            </a:r>
          </a:p>
          <a:p>
            <a:r>
              <a:rPr lang="en-US" dirty="0" smtClean="0">
                <a:latin typeface="Helvetica Neue"/>
              </a:rPr>
              <a:t>Left join</a:t>
            </a:r>
          </a:p>
          <a:p>
            <a:r>
              <a:rPr lang="en-US" dirty="0" smtClean="0">
                <a:latin typeface="Helvetica Neue"/>
              </a:rPr>
              <a:t>Right join</a:t>
            </a:r>
          </a:p>
          <a:p>
            <a:r>
              <a:rPr lang="en-US" dirty="0" smtClean="0">
                <a:latin typeface="Helvetica Neue"/>
              </a:rPr>
              <a:t>Full outer join </a:t>
            </a:r>
          </a:p>
          <a:p>
            <a:r>
              <a:rPr lang="en-US" dirty="0" smtClean="0">
                <a:latin typeface="Helvetica Neue"/>
              </a:rPr>
              <a:t>Cross join</a:t>
            </a:r>
          </a:p>
          <a:p>
            <a:r>
              <a:rPr lang="en-US" dirty="0" smtClean="0">
                <a:latin typeface="Helvetica Neue"/>
              </a:rPr>
              <a:t>Natural Join</a:t>
            </a:r>
          </a:p>
          <a:p>
            <a:pPr lvl="1"/>
            <a:r>
              <a:rPr lang="en-US" i="0" dirty="0" smtClean="0">
                <a:latin typeface="Helvetica Neue"/>
              </a:rPr>
              <a:t>Natural join</a:t>
            </a:r>
          </a:p>
          <a:p>
            <a:pPr lvl="1"/>
            <a:r>
              <a:rPr lang="en-US" i="0" dirty="0" smtClean="0">
                <a:latin typeface="Helvetica Neue"/>
              </a:rPr>
              <a:t>Using clause</a:t>
            </a:r>
          </a:p>
          <a:p>
            <a:pPr lvl="1"/>
            <a:r>
              <a:rPr lang="en-US" i="0" dirty="0" smtClean="0">
                <a:latin typeface="Helvetica Neue"/>
              </a:rPr>
              <a:t>On clause</a:t>
            </a:r>
          </a:p>
          <a:p>
            <a:r>
              <a:rPr lang="en-US" dirty="0" smtClean="0">
                <a:latin typeface="Helvetica Neue"/>
              </a:rPr>
              <a:t>Condition with </a:t>
            </a:r>
            <a:r>
              <a:rPr lang="en-US" b="1" dirty="0" smtClean="0">
                <a:latin typeface="Helvetica Neue"/>
              </a:rPr>
              <a:t>and </a:t>
            </a:r>
            <a:r>
              <a:rPr lang="en-US" dirty="0" smtClean="0">
                <a:latin typeface="Helvetica Neue"/>
              </a:rPr>
              <a:t>&amp;</a:t>
            </a:r>
            <a:r>
              <a:rPr lang="en-US" b="1" dirty="0" smtClean="0">
                <a:latin typeface="Helvetica Neue"/>
              </a:rPr>
              <a:t> where.</a:t>
            </a:r>
          </a:p>
          <a:p>
            <a:r>
              <a:rPr lang="en-US" dirty="0" smtClean="0">
                <a:latin typeface="Helvetica Neue"/>
              </a:rPr>
              <a:t>Self join </a:t>
            </a:r>
          </a:p>
          <a:p>
            <a:r>
              <a:rPr lang="en-US" dirty="0" smtClean="0">
                <a:latin typeface="Helvetica Neue"/>
              </a:rPr>
              <a:t>Union</a:t>
            </a:r>
            <a:endParaRPr lang="en-US" dirty="0" smtClean="0">
              <a:solidFill>
                <a:schemeClr val="tx1"/>
              </a:solidFill>
              <a:latin typeface="Helvetica Neue"/>
            </a:endParaRPr>
          </a:p>
          <a:p>
            <a:r>
              <a:rPr lang="en-US" dirty="0" smtClean="0">
                <a:solidFill>
                  <a:schemeClr val="tx1"/>
                </a:solidFill>
                <a:latin typeface="Helvetica Neue"/>
              </a:rPr>
              <a:t>Union all</a:t>
            </a:r>
            <a:endParaRPr lang="en-US" dirty="0" smtClean="0">
              <a:latin typeface="Helvetica Neue"/>
            </a:endParaRPr>
          </a:p>
          <a:p>
            <a:endParaRPr lang="en-US" sz="1200" dirty="0" smtClean="0">
              <a:latin typeface="Helvetica Neue"/>
            </a:endParaRPr>
          </a:p>
          <a:p>
            <a:pPr algn="ctr"/>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18</a:t>
            </a:fld>
            <a:endParaRPr lang="en-US"/>
          </a:p>
        </p:txBody>
      </p:sp>
    </p:spTree>
    <p:extLst>
      <p:ext uri="{BB962C8B-B14F-4D97-AF65-F5344CB8AC3E}">
        <p14:creationId xmlns:p14="http://schemas.microsoft.com/office/powerpoint/2010/main" val="292914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4</a:t>
            </a:fld>
            <a:endParaRPr lang="en-US"/>
          </a:p>
        </p:txBody>
      </p:sp>
    </p:spTree>
    <p:extLst>
      <p:ext uri="{BB962C8B-B14F-4D97-AF65-F5344CB8AC3E}">
        <p14:creationId xmlns:p14="http://schemas.microsoft.com/office/powerpoint/2010/main" val="177466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5</a:t>
            </a:fld>
            <a:endParaRPr lang="en-US"/>
          </a:p>
        </p:txBody>
      </p:sp>
    </p:spTree>
    <p:extLst>
      <p:ext uri="{BB962C8B-B14F-4D97-AF65-F5344CB8AC3E}">
        <p14:creationId xmlns:p14="http://schemas.microsoft.com/office/powerpoint/2010/main" val="22531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6</a:t>
            </a:fld>
            <a:endParaRPr lang="en-US"/>
          </a:p>
        </p:txBody>
      </p:sp>
    </p:spTree>
    <p:extLst>
      <p:ext uri="{BB962C8B-B14F-4D97-AF65-F5344CB8AC3E}">
        <p14:creationId xmlns:p14="http://schemas.microsoft.com/office/powerpoint/2010/main" val="310823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7</a:t>
            </a:fld>
            <a:endParaRPr lang="en-US"/>
          </a:p>
        </p:txBody>
      </p:sp>
    </p:spTree>
    <p:extLst>
      <p:ext uri="{BB962C8B-B14F-4D97-AF65-F5344CB8AC3E}">
        <p14:creationId xmlns:p14="http://schemas.microsoft.com/office/powerpoint/2010/main" val="867529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8</a:t>
            </a:fld>
            <a:endParaRPr lang="en-US"/>
          </a:p>
        </p:txBody>
      </p:sp>
    </p:spTree>
    <p:extLst>
      <p:ext uri="{BB962C8B-B14F-4D97-AF65-F5344CB8AC3E}">
        <p14:creationId xmlns:p14="http://schemas.microsoft.com/office/powerpoint/2010/main" val="162648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UNION Syntax</a:t>
            </a:r>
          </a:p>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15</a:t>
            </a:fld>
            <a:endParaRPr lang="en-US"/>
          </a:p>
        </p:txBody>
      </p:sp>
    </p:spTree>
    <p:extLst>
      <p:ext uri="{BB962C8B-B14F-4D97-AF65-F5344CB8AC3E}">
        <p14:creationId xmlns:p14="http://schemas.microsoft.com/office/powerpoint/2010/main" val="4032247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16</a:t>
            </a:fld>
            <a:endParaRPr lang="en-US"/>
          </a:p>
        </p:txBody>
      </p:sp>
    </p:spTree>
    <p:extLst>
      <p:ext uri="{BB962C8B-B14F-4D97-AF65-F5344CB8AC3E}">
        <p14:creationId xmlns:p14="http://schemas.microsoft.com/office/powerpoint/2010/main" val="347961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17</a:t>
            </a:fld>
            <a:endParaRPr lang="en-US"/>
          </a:p>
        </p:txBody>
      </p:sp>
    </p:spTree>
    <p:extLst>
      <p:ext uri="{BB962C8B-B14F-4D97-AF65-F5344CB8AC3E}">
        <p14:creationId xmlns:p14="http://schemas.microsoft.com/office/powerpoint/2010/main" val="1635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13CFF0C-884A-496F-BC8C-26E0A13A2575}"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16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21396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11766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67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6272227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FED2-4073-4A50-B0F0-5BAD1DD45720}"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93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FED2-4073-4A50-B0F0-5BAD1DD45720}"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5164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FED2-4073-4A50-B0F0-5BAD1DD45720}"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01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FED2-4073-4A50-B0F0-5BAD1DD45720}"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4535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15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CDFED2-4073-4A50-B0F0-5BAD1DD45720}" type="datetimeFigureOut">
              <a:rPr lang="en-US" smtClean="0"/>
              <a:t>9/1/2022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13CFF0C-884A-496F-BC8C-26E0A13A25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7590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41F3-F9F1-40E4-9D93-E248ECC4F233}"/>
              </a:ext>
            </a:extLst>
          </p:cNvPr>
          <p:cNvSpPr>
            <a:spLocks noGrp="1"/>
          </p:cNvSpPr>
          <p:nvPr>
            <p:ph type="ctrTitle"/>
          </p:nvPr>
        </p:nvSpPr>
        <p:spPr>
          <a:xfrm>
            <a:off x="1915127" y="1663763"/>
            <a:ext cx="8361229" cy="2098226"/>
          </a:xfrm>
        </p:spPr>
        <p:txBody>
          <a:bodyPr/>
          <a:lstStyle/>
          <a:p>
            <a:r>
              <a:rPr lang="en-US" u="sng" dirty="0">
                <a:solidFill>
                  <a:schemeClr val="tx2">
                    <a:lumMod val="85000"/>
                    <a:lumOff val="15000"/>
                  </a:schemeClr>
                </a:solidFill>
                <a:latin typeface="Helvetica Neue"/>
              </a:rPr>
              <a:t>SQL </a:t>
            </a:r>
            <a:r>
              <a:rPr lang="en-US" u="sng" dirty="0" smtClean="0">
                <a:solidFill>
                  <a:schemeClr val="tx2">
                    <a:lumMod val="85000"/>
                    <a:lumOff val="15000"/>
                  </a:schemeClr>
                </a:solidFill>
                <a:latin typeface="Helvetica Neue"/>
              </a:rPr>
              <a:t>Joins</a:t>
            </a:r>
            <a:endParaRPr lang="en-US" dirty="0">
              <a:latin typeface="Helvetica Neue"/>
            </a:endParaRPr>
          </a:p>
        </p:txBody>
      </p:sp>
      <p:sp>
        <p:nvSpPr>
          <p:cNvPr id="3" name="Subtitle 2">
            <a:extLst>
              <a:ext uri="{FF2B5EF4-FFF2-40B4-BE49-F238E27FC236}">
                <a16:creationId xmlns:a16="http://schemas.microsoft.com/office/drawing/2014/main" id="{7CCB142B-0D0E-43BF-8F37-23881A7B6544}"/>
              </a:ext>
            </a:extLst>
          </p:cNvPr>
          <p:cNvSpPr>
            <a:spLocks noGrp="1"/>
          </p:cNvSpPr>
          <p:nvPr>
            <p:ph type="subTitle" idx="1"/>
          </p:nvPr>
        </p:nvSpPr>
        <p:spPr>
          <a:xfrm>
            <a:off x="2679906" y="3956279"/>
            <a:ext cx="6831673" cy="2273071"/>
          </a:xfrm>
        </p:spPr>
        <p:txBody>
          <a:bodyPr>
            <a:noAutofit/>
          </a:bodyPr>
          <a:lstStyle/>
          <a:p>
            <a:r>
              <a:rPr lang="en-US" sz="2800" b="1" dirty="0">
                <a:solidFill>
                  <a:schemeClr val="tx2">
                    <a:lumMod val="85000"/>
                    <a:lumOff val="15000"/>
                  </a:schemeClr>
                </a:solidFill>
                <a:latin typeface="Helvetica Neue"/>
              </a:rPr>
              <a:t>Submitted By</a:t>
            </a:r>
          </a:p>
          <a:p>
            <a:r>
              <a:rPr lang="en-US" sz="2800" dirty="0">
                <a:solidFill>
                  <a:schemeClr val="tx2">
                    <a:lumMod val="85000"/>
                    <a:lumOff val="15000"/>
                  </a:schemeClr>
                </a:solidFill>
                <a:latin typeface="Helvetica Neue"/>
              </a:rPr>
              <a:t> Maimoona </a:t>
            </a:r>
            <a:r>
              <a:rPr lang="en-US" sz="2800" dirty="0" smtClean="0">
                <a:solidFill>
                  <a:schemeClr val="tx2">
                    <a:lumMod val="85000"/>
                    <a:lumOff val="15000"/>
                  </a:schemeClr>
                </a:solidFill>
                <a:latin typeface="Helvetica Neue"/>
              </a:rPr>
              <a:t>Khilji</a:t>
            </a:r>
          </a:p>
        </p:txBody>
      </p:sp>
    </p:spTree>
    <p:extLst>
      <p:ext uri="{BB962C8B-B14F-4D97-AF65-F5344CB8AC3E}">
        <p14:creationId xmlns:p14="http://schemas.microsoft.com/office/powerpoint/2010/main" val="13031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Natural Joins</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The NATURAL JOIN clause is based on all columns in </a:t>
            </a:r>
            <a:r>
              <a:rPr lang="en-US" dirty="0" smtClean="0">
                <a:latin typeface="Helvetica Neue"/>
              </a:rPr>
              <a:t>the two </a:t>
            </a:r>
            <a:r>
              <a:rPr lang="en-US" dirty="0">
                <a:latin typeface="Helvetica Neue"/>
              </a:rPr>
              <a:t>tables that have the same name.</a:t>
            </a:r>
          </a:p>
          <a:p>
            <a:r>
              <a:rPr lang="en-US" dirty="0" smtClean="0">
                <a:latin typeface="Helvetica Neue"/>
              </a:rPr>
              <a:t>It </a:t>
            </a:r>
            <a:r>
              <a:rPr lang="en-US" dirty="0">
                <a:latin typeface="Helvetica Neue"/>
              </a:rPr>
              <a:t>selects rows from the two tables that </a:t>
            </a:r>
            <a:r>
              <a:rPr lang="en-US" dirty="0" smtClean="0">
                <a:latin typeface="Helvetica Neue"/>
              </a:rPr>
              <a:t>have identical </a:t>
            </a:r>
            <a:r>
              <a:rPr lang="en-US" dirty="0">
                <a:latin typeface="Helvetica Neue"/>
              </a:rPr>
              <a:t>column names and data </a:t>
            </a:r>
            <a:r>
              <a:rPr lang="en-US" dirty="0" smtClean="0">
                <a:latin typeface="Helvetica Neue"/>
              </a:rPr>
              <a:t>types.</a:t>
            </a:r>
          </a:p>
          <a:p>
            <a:r>
              <a:rPr lang="en-US" dirty="0" smtClean="0">
                <a:latin typeface="Helvetica Neue"/>
              </a:rPr>
              <a:t>If </a:t>
            </a:r>
            <a:r>
              <a:rPr lang="en-US" dirty="0">
                <a:latin typeface="Helvetica Neue"/>
              </a:rPr>
              <a:t>the columns having the same names have different </a:t>
            </a:r>
            <a:r>
              <a:rPr lang="en-US" dirty="0" smtClean="0">
                <a:latin typeface="Helvetica Neue"/>
              </a:rPr>
              <a:t>data types</a:t>
            </a:r>
            <a:r>
              <a:rPr lang="en-US" dirty="0">
                <a:latin typeface="Helvetica Neue"/>
              </a:rPr>
              <a:t>, an error </a:t>
            </a:r>
            <a:r>
              <a:rPr lang="en-US" dirty="0" smtClean="0">
                <a:latin typeface="Helvetica Neue"/>
              </a:rPr>
              <a:t>is returned.</a:t>
            </a: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a:latin typeface="Helvetica Neue"/>
              </a:rPr>
              <a:t>NATURAL JOIN </a:t>
            </a:r>
            <a:r>
              <a:rPr lang="en-US" sz="2000" dirty="0" smtClean="0">
                <a:latin typeface="Helvetica Neue"/>
              </a:rPr>
              <a:t>Table2</a:t>
            </a:r>
            <a:r>
              <a:rPr lang="en-US" sz="2000" b="1" dirty="0" smtClean="0">
                <a:latin typeface="Helvetica Neue"/>
              </a:rPr>
              <a:t> </a:t>
            </a:r>
            <a:r>
              <a:rPr lang="en-US" sz="2000" b="1" dirty="0">
                <a:latin typeface="Helvetica Neue"/>
              </a:rPr>
              <a:t>;</a:t>
            </a:r>
            <a:endParaRPr lang="en-US" sz="2000" dirty="0">
              <a:latin typeface="Helvetica Neue"/>
            </a:endParaRPr>
          </a:p>
        </p:txBody>
      </p:sp>
    </p:spTree>
    <p:extLst>
      <p:ext uri="{BB962C8B-B14F-4D97-AF65-F5344CB8AC3E}">
        <p14:creationId xmlns:p14="http://schemas.microsoft.com/office/powerpoint/2010/main" val="96889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Creating Joins with the USING Clause</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If several columns have the same names but the data </a:t>
            </a:r>
            <a:r>
              <a:rPr lang="en-US" dirty="0" smtClean="0">
                <a:latin typeface="Helvetica Neue"/>
              </a:rPr>
              <a:t>types do </a:t>
            </a:r>
            <a:r>
              <a:rPr lang="en-US" dirty="0">
                <a:latin typeface="Helvetica Neue"/>
              </a:rPr>
              <a:t>not match, natural join can be applied using the </a:t>
            </a:r>
            <a:r>
              <a:rPr lang="en-US" b="1" dirty="0" smtClean="0">
                <a:latin typeface="Helvetica Neue"/>
              </a:rPr>
              <a:t>USING</a:t>
            </a:r>
            <a:r>
              <a:rPr lang="en-US" dirty="0" smtClean="0">
                <a:latin typeface="Helvetica Neue"/>
              </a:rPr>
              <a:t> clause </a:t>
            </a:r>
            <a:r>
              <a:rPr lang="en-US" dirty="0">
                <a:latin typeface="Helvetica Neue"/>
              </a:rPr>
              <a:t>to specify the columns that should be used for </a:t>
            </a:r>
            <a:r>
              <a:rPr lang="en-US" dirty="0" smtClean="0">
                <a:latin typeface="Helvetica Neue"/>
              </a:rPr>
              <a:t>an equijoin</a:t>
            </a:r>
            <a:r>
              <a:rPr lang="en-US" dirty="0">
                <a:latin typeface="Helvetica Neue"/>
              </a:rPr>
              <a:t>.</a:t>
            </a:r>
          </a:p>
          <a:p>
            <a:r>
              <a:rPr lang="en-US" dirty="0" smtClean="0">
                <a:latin typeface="Helvetica Neue"/>
              </a:rPr>
              <a:t>Use </a:t>
            </a:r>
            <a:r>
              <a:rPr lang="en-US" dirty="0">
                <a:latin typeface="Helvetica Neue"/>
              </a:rPr>
              <a:t>the </a:t>
            </a:r>
            <a:r>
              <a:rPr lang="en-US" b="1" dirty="0">
                <a:latin typeface="Helvetica Neue"/>
              </a:rPr>
              <a:t>USING</a:t>
            </a:r>
            <a:r>
              <a:rPr lang="en-US" dirty="0">
                <a:latin typeface="Helvetica Neue"/>
              </a:rPr>
              <a:t> clause to match only one column when </a:t>
            </a:r>
            <a:r>
              <a:rPr lang="en-US" dirty="0" smtClean="0">
                <a:latin typeface="Helvetica Neue"/>
              </a:rPr>
              <a:t>more than </a:t>
            </a:r>
            <a:r>
              <a:rPr lang="en-US" dirty="0">
                <a:latin typeface="Helvetica Neue"/>
              </a:rPr>
              <a:t>one column matches.</a:t>
            </a:r>
          </a:p>
          <a:p>
            <a:r>
              <a:rPr lang="en-US" dirty="0" smtClean="0">
                <a:latin typeface="Helvetica Neue"/>
              </a:rPr>
              <a:t>The </a:t>
            </a:r>
            <a:r>
              <a:rPr lang="en-US" dirty="0">
                <a:latin typeface="Helvetica Neue"/>
              </a:rPr>
              <a:t>NATURAL JOIN and USING clauses are </a:t>
            </a:r>
            <a:r>
              <a:rPr lang="en-US" dirty="0" smtClean="0">
                <a:latin typeface="Helvetica Neue"/>
              </a:rPr>
              <a:t>mutually exclusive</a:t>
            </a:r>
            <a:r>
              <a:rPr lang="en-US" dirty="0">
                <a:latin typeface="Helvetica Neue"/>
              </a:rPr>
              <a:t>. </a:t>
            </a:r>
            <a:endParaRPr lang="en-US" dirty="0" smtClean="0">
              <a:latin typeface="Helvetica Neue"/>
            </a:endParaRP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smtClean="0">
                <a:latin typeface="Helvetica Neue"/>
              </a:rPr>
              <a:t>JOIN </a:t>
            </a:r>
            <a:r>
              <a:rPr lang="en-US" sz="2000" dirty="0" smtClean="0">
                <a:latin typeface="Helvetica Neue"/>
              </a:rPr>
              <a:t>Table2</a:t>
            </a:r>
            <a:r>
              <a:rPr lang="en-US" sz="2000" b="1" dirty="0" smtClean="0">
                <a:latin typeface="Helvetica Neue"/>
              </a:rPr>
              <a:t> </a:t>
            </a:r>
          </a:p>
          <a:p>
            <a:pPr marL="987552" lvl="2" indent="0">
              <a:buNone/>
            </a:pPr>
            <a:r>
              <a:rPr lang="en-US" sz="2000" b="1" dirty="0" smtClean="0">
                <a:latin typeface="Helvetica Neue"/>
              </a:rPr>
              <a:t>USING </a:t>
            </a:r>
            <a:r>
              <a:rPr lang="en-US" sz="2000" dirty="0" smtClean="0">
                <a:latin typeface="Helvetica Neue"/>
              </a:rPr>
              <a:t> join_column</a:t>
            </a:r>
            <a:r>
              <a:rPr lang="en-US" sz="2000" b="1"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131652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Creating Joins with the ON Clause</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The join condition for the natural join is basically an </a:t>
            </a:r>
            <a:r>
              <a:rPr lang="en-US" dirty="0" smtClean="0">
                <a:latin typeface="Helvetica Neue"/>
              </a:rPr>
              <a:t>equijoin of </a:t>
            </a:r>
            <a:r>
              <a:rPr lang="en-US" dirty="0">
                <a:latin typeface="Helvetica Neue"/>
              </a:rPr>
              <a:t>all columns with the same name.</a:t>
            </a:r>
          </a:p>
          <a:p>
            <a:r>
              <a:rPr lang="en-US" dirty="0" smtClean="0">
                <a:latin typeface="Helvetica Neue"/>
              </a:rPr>
              <a:t>Use </a:t>
            </a:r>
            <a:r>
              <a:rPr lang="en-US" dirty="0">
                <a:latin typeface="Helvetica Neue"/>
              </a:rPr>
              <a:t>the ON clause to specify arbitrary conditions or </a:t>
            </a:r>
            <a:r>
              <a:rPr lang="en-US" dirty="0" smtClean="0">
                <a:latin typeface="Helvetica Neue"/>
              </a:rPr>
              <a:t>specify columns </a:t>
            </a:r>
            <a:r>
              <a:rPr lang="en-US" dirty="0">
                <a:latin typeface="Helvetica Neue"/>
              </a:rPr>
              <a:t>to join.</a:t>
            </a:r>
          </a:p>
          <a:p>
            <a:r>
              <a:rPr lang="en-US" dirty="0" smtClean="0">
                <a:latin typeface="Helvetica Neue"/>
              </a:rPr>
              <a:t>The </a:t>
            </a:r>
            <a:r>
              <a:rPr lang="en-US" dirty="0">
                <a:latin typeface="Helvetica Neue"/>
              </a:rPr>
              <a:t>join condition is separated from other search conditions.</a:t>
            </a:r>
          </a:p>
          <a:p>
            <a:r>
              <a:rPr lang="en-US" dirty="0" smtClean="0">
                <a:latin typeface="Helvetica Neue"/>
              </a:rPr>
              <a:t>The </a:t>
            </a:r>
            <a:r>
              <a:rPr lang="en-US" dirty="0">
                <a:latin typeface="Helvetica Neue"/>
              </a:rPr>
              <a:t>ON clause makes code easy to understand. </a:t>
            </a:r>
            <a:endParaRPr lang="en-US" dirty="0" smtClean="0">
              <a:latin typeface="Helvetica Neue"/>
            </a:endParaRPr>
          </a:p>
          <a:p>
            <a:r>
              <a:rPr lang="en-US" dirty="0" smtClean="0">
                <a:latin typeface="Helvetica Neue"/>
              </a:rPr>
              <a:t>Syntax:</a:t>
            </a: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smtClean="0">
                <a:latin typeface="Helvetica Neue"/>
              </a:rPr>
              <a:t>JOIN </a:t>
            </a:r>
            <a:r>
              <a:rPr lang="en-US" sz="2000" dirty="0" smtClean="0">
                <a:latin typeface="Helvetica Neue"/>
              </a:rPr>
              <a:t>Table2</a:t>
            </a:r>
            <a:r>
              <a:rPr lang="en-US" sz="2000" b="1" dirty="0" smtClean="0">
                <a:latin typeface="Helvetica Neue"/>
              </a:rPr>
              <a:t> </a:t>
            </a:r>
          </a:p>
          <a:p>
            <a:pPr marL="987552" lvl="2" indent="0">
              <a:buNone/>
            </a:pPr>
            <a:r>
              <a:rPr lang="en-US" sz="2000" b="1" dirty="0" smtClean="0">
                <a:latin typeface="Helvetica Neue"/>
              </a:rPr>
              <a:t>ON </a:t>
            </a:r>
            <a:r>
              <a:rPr lang="en-US" sz="2000" dirty="0" smtClean="0">
                <a:latin typeface="Helvetica Neue"/>
              </a:rPr>
              <a:t> ( Table1.column_name </a:t>
            </a:r>
            <a:r>
              <a:rPr lang="en-US" sz="2000" b="1" dirty="0" smtClean="0">
                <a:latin typeface="Helvetica Neue"/>
              </a:rPr>
              <a:t>= </a:t>
            </a:r>
            <a:r>
              <a:rPr lang="en-US" sz="2000" dirty="0" smtClean="0">
                <a:latin typeface="Helvetica Neue"/>
              </a:rPr>
              <a:t>Table2.column_name ) </a:t>
            </a:r>
            <a:r>
              <a:rPr lang="en-US" sz="2000" b="1"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85086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85108"/>
            <a:ext cx="9601200" cy="4963885"/>
          </a:xfrm>
        </p:spPr>
        <p:txBody>
          <a:bodyPr>
            <a:normAutofit fontScale="92500" lnSpcReduction="10000"/>
          </a:bodyPr>
          <a:lstStyle/>
          <a:p>
            <a:r>
              <a:rPr lang="en-US" dirty="0">
                <a:latin typeface="Helvetica Neue"/>
              </a:rPr>
              <a:t>Use the AND clause or the WHERE clause to apply </a:t>
            </a:r>
            <a:r>
              <a:rPr lang="en-US" dirty="0" smtClean="0">
                <a:latin typeface="Helvetica Neue"/>
              </a:rPr>
              <a:t>additional conditions</a:t>
            </a:r>
          </a:p>
          <a:p>
            <a:r>
              <a:rPr lang="en-US" dirty="0" smtClean="0">
                <a:latin typeface="Helvetica Neue"/>
              </a:rPr>
              <a:t>Syntax:</a:t>
            </a: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smtClean="0">
                <a:latin typeface="Helvetica Neue"/>
              </a:rPr>
              <a:t>JOIN </a:t>
            </a:r>
            <a:r>
              <a:rPr lang="en-US" sz="2000" dirty="0" smtClean="0">
                <a:latin typeface="Helvetica Neue"/>
              </a:rPr>
              <a:t>Table2</a:t>
            </a:r>
            <a:r>
              <a:rPr lang="en-US" sz="2000" b="1" dirty="0" smtClean="0">
                <a:latin typeface="Helvetica Neue"/>
              </a:rPr>
              <a:t> </a:t>
            </a:r>
          </a:p>
          <a:p>
            <a:pPr marL="987552" lvl="2" indent="0">
              <a:buNone/>
            </a:pPr>
            <a:r>
              <a:rPr lang="en-US" sz="2000" b="1" dirty="0" smtClean="0">
                <a:latin typeface="Helvetica Neue"/>
              </a:rPr>
              <a:t>ON </a:t>
            </a:r>
            <a:r>
              <a:rPr lang="en-US" sz="2000" dirty="0" smtClean="0">
                <a:latin typeface="Helvetica Neue"/>
              </a:rPr>
              <a:t> ( Table1.column_name </a:t>
            </a:r>
            <a:r>
              <a:rPr lang="en-US" sz="2000" b="1" dirty="0" smtClean="0">
                <a:latin typeface="Helvetica Neue"/>
              </a:rPr>
              <a:t>= </a:t>
            </a:r>
            <a:r>
              <a:rPr lang="en-US" sz="2000" dirty="0" smtClean="0">
                <a:latin typeface="Helvetica Neue"/>
              </a:rPr>
              <a:t>Table2.column_name )</a:t>
            </a:r>
          </a:p>
          <a:p>
            <a:pPr marL="987552" lvl="2" indent="0">
              <a:buNone/>
            </a:pPr>
            <a:r>
              <a:rPr lang="en-US" sz="2000" b="1" dirty="0" smtClean="0">
                <a:latin typeface="Helvetica Neue"/>
              </a:rPr>
              <a:t>AND </a:t>
            </a:r>
            <a:r>
              <a:rPr lang="en-US" sz="2000" dirty="0" smtClean="0">
                <a:latin typeface="Helvetica Neue"/>
              </a:rPr>
              <a:t>[condition] </a:t>
            </a:r>
            <a:r>
              <a:rPr lang="en-US" sz="2000" b="1" dirty="0" smtClean="0">
                <a:latin typeface="Helvetica Neue"/>
              </a:rPr>
              <a:t>;</a:t>
            </a:r>
          </a:p>
          <a:p>
            <a:pPr marL="987552" lvl="2" indent="0">
              <a:buNone/>
            </a:pPr>
            <a:endParaRPr lang="en-US" sz="2000" b="1" dirty="0">
              <a:latin typeface="Helvetica Neue"/>
            </a:endParaRPr>
          </a:p>
          <a:p>
            <a:r>
              <a:rPr lang="en-US" dirty="0">
                <a:latin typeface="Helvetica Neue"/>
              </a:rPr>
              <a:t>Syntax:</a:t>
            </a:r>
          </a:p>
          <a:p>
            <a:pPr marL="987552" lvl="2" indent="0">
              <a:buNone/>
            </a:pPr>
            <a:r>
              <a:rPr lang="en-US" sz="2000" b="1" dirty="0">
                <a:latin typeface="Helvetica Neue"/>
              </a:rPr>
              <a:t>SELECT	</a:t>
            </a:r>
            <a:r>
              <a:rPr lang="en-US" sz="2000" dirty="0">
                <a:latin typeface="Helvetica Neue"/>
              </a:rPr>
              <a:t>Table1.column</a:t>
            </a:r>
            <a:r>
              <a:rPr lang="en-US" sz="2000" b="1" dirty="0">
                <a:latin typeface="Helvetica Neue"/>
              </a:rPr>
              <a:t>, </a:t>
            </a:r>
            <a:r>
              <a:rPr lang="en-US" sz="2000" dirty="0">
                <a:latin typeface="Helvetica Neue"/>
              </a:rPr>
              <a:t>Table2.column</a:t>
            </a:r>
            <a:endParaRPr lang="en-US" sz="2000" b="1" dirty="0">
              <a:latin typeface="Helvetica Neue"/>
            </a:endParaRPr>
          </a:p>
          <a:p>
            <a:pPr marL="987552" lvl="2" indent="0">
              <a:buNone/>
            </a:pPr>
            <a:r>
              <a:rPr lang="en-US" sz="2000" b="1" dirty="0">
                <a:latin typeface="Helvetica Neue"/>
              </a:rPr>
              <a:t>FROM		</a:t>
            </a:r>
            <a:r>
              <a:rPr lang="en-US" sz="2000" dirty="0">
                <a:latin typeface="Helvetica Neue"/>
              </a:rPr>
              <a:t>Table1</a:t>
            </a:r>
          </a:p>
          <a:p>
            <a:pPr marL="987552" lvl="2" indent="0">
              <a:buNone/>
            </a:pPr>
            <a:r>
              <a:rPr lang="en-US" sz="2000" b="1" dirty="0">
                <a:latin typeface="Helvetica Neue"/>
              </a:rPr>
              <a:t>JOIN </a:t>
            </a:r>
            <a:r>
              <a:rPr lang="en-US" sz="2000" dirty="0">
                <a:latin typeface="Helvetica Neue"/>
              </a:rPr>
              <a:t>Table2</a:t>
            </a:r>
            <a:r>
              <a:rPr lang="en-US" sz="2000" b="1" dirty="0">
                <a:latin typeface="Helvetica Neue"/>
              </a:rPr>
              <a:t> </a:t>
            </a:r>
          </a:p>
          <a:p>
            <a:pPr marL="987552" lvl="2" indent="0">
              <a:buNone/>
            </a:pPr>
            <a:r>
              <a:rPr lang="en-US" sz="2000" b="1" dirty="0">
                <a:latin typeface="Helvetica Neue"/>
              </a:rPr>
              <a:t>ON </a:t>
            </a:r>
            <a:r>
              <a:rPr lang="en-US" sz="2000" dirty="0">
                <a:latin typeface="Helvetica Neue"/>
              </a:rPr>
              <a:t> ( Table1.column_name </a:t>
            </a:r>
            <a:r>
              <a:rPr lang="en-US" sz="2000" b="1" dirty="0">
                <a:latin typeface="Helvetica Neue"/>
              </a:rPr>
              <a:t>= </a:t>
            </a:r>
            <a:r>
              <a:rPr lang="en-US" sz="2000" dirty="0">
                <a:latin typeface="Helvetica Neue"/>
              </a:rPr>
              <a:t>Table2.column_name )</a:t>
            </a:r>
          </a:p>
          <a:p>
            <a:pPr marL="987552" lvl="2" indent="0">
              <a:buNone/>
            </a:pPr>
            <a:r>
              <a:rPr lang="en-US" sz="2000" b="1" dirty="0" smtClean="0">
                <a:latin typeface="Helvetica Neue"/>
              </a:rPr>
              <a:t>WHERE </a:t>
            </a:r>
            <a:r>
              <a:rPr lang="en-US" sz="2000" dirty="0">
                <a:latin typeface="Helvetica Neue"/>
              </a:rPr>
              <a:t>[condition] </a:t>
            </a:r>
            <a:r>
              <a:rPr lang="en-US" sz="2000" b="1" dirty="0">
                <a:latin typeface="Helvetica Neue"/>
              </a:rPr>
              <a:t>;</a:t>
            </a:r>
            <a:endParaRPr lang="en-US" sz="2000" dirty="0">
              <a:latin typeface="Helvetica Neue"/>
            </a:endParaRPr>
          </a:p>
          <a:p>
            <a:pPr marL="987552" lvl="2" indent="0">
              <a:buNone/>
            </a:pPr>
            <a:endParaRPr lang="en-US" sz="2000" dirty="0">
              <a:latin typeface="Helvetica Neue"/>
            </a:endParaRPr>
          </a:p>
        </p:txBody>
      </p:sp>
      <p:sp>
        <p:nvSpPr>
          <p:cNvPr id="5" name="Title 4"/>
          <p:cNvSpPr>
            <a:spLocks noGrp="1"/>
          </p:cNvSpPr>
          <p:nvPr>
            <p:ph type="title"/>
          </p:nvPr>
        </p:nvSpPr>
        <p:spPr>
          <a:xfrm>
            <a:off x="1371600" y="420688"/>
            <a:ext cx="9601200" cy="1297535"/>
          </a:xfrm>
          <a:prstGeom prst="rect">
            <a:avLst/>
          </a:prstGeom>
        </p:spPr>
        <p:txBody>
          <a:bodyPr>
            <a:spAutoFit/>
          </a:bodyPr>
          <a:lstStyle/>
          <a:p>
            <a:pPr algn="ctr"/>
            <a:r>
              <a:rPr lang="en-US" u="sng" dirty="0">
                <a:solidFill>
                  <a:srgbClr val="282829"/>
                </a:solidFill>
                <a:latin typeface="Helvetica Neue"/>
              </a:rPr>
              <a:t>Applying Additional </a:t>
            </a:r>
            <a:r>
              <a:rPr lang="en-US" u="sng" dirty="0" smtClean="0">
                <a:solidFill>
                  <a:srgbClr val="282829"/>
                </a:solidFill>
                <a:latin typeface="Helvetica Neue"/>
              </a:rPr>
              <a:t>Conditions</a:t>
            </a:r>
            <a:endParaRPr lang="en-US" u="sng" dirty="0">
              <a:solidFill>
                <a:srgbClr val="282829"/>
              </a:solidFill>
              <a:latin typeface="Helvetica Neue"/>
            </a:endParaRPr>
          </a:p>
          <a:p>
            <a:pPr algn="ctr"/>
            <a:r>
              <a:rPr lang="en-US" u="sng" dirty="0">
                <a:solidFill>
                  <a:srgbClr val="282829"/>
                </a:solidFill>
                <a:latin typeface="Helvetica Neue"/>
              </a:rPr>
              <a:t>to a Join</a:t>
            </a:r>
          </a:p>
        </p:txBody>
      </p:sp>
    </p:spTree>
    <p:extLst>
      <p:ext uri="{BB962C8B-B14F-4D97-AF65-F5344CB8AC3E}">
        <p14:creationId xmlns:p14="http://schemas.microsoft.com/office/powerpoint/2010/main" val="157827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Helvetica Neue"/>
              </a:rPr>
              <a:t>SQL Self Join</a:t>
            </a:r>
            <a:br>
              <a:rPr lang="en-US" u="sng" dirty="0">
                <a:latin typeface="Helvetica Neue"/>
              </a:rPr>
            </a:br>
            <a:endParaRPr lang="en-US" u="sng" dirty="0">
              <a:latin typeface="Helvetica Neue"/>
            </a:endParaRPr>
          </a:p>
        </p:txBody>
      </p:sp>
      <p:sp>
        <p:nvSpPr>
          <p:cNvPr id="3" name="Content Placeholder 2"/>
          <p:cNvSpPr>
            <a:spLocks noGrp="1"/>
          </p:cNvSpPr>
          <p:nvPr>
            <p:ph idx="1"/>
          </p:nvPr>
        </p:nvSpPr>
        <p:spPr/>
        <p:txBody>
          <a:bodyPr/>
          <a:lstStyle/>
          <a:p>
            <a:r>
              <a:rPr lang="en-US" dirty="0" smtClean="0">
                <a:latin typeface="Helvetica Neue"/>
              </a:rPr>
              <a:t>A </a:t>
            </a:r>
            <a:r>
              <a:rPr lang="en-US" dirty="0">
                <a:latin typeface="Helvetica Neue"/>
              </a:rPr>
              <a:t>self join is a regular join, but the table is joined with itself.</a:t>
            </a:r>
          </a:p>
          <a:p>
            <a:r>
              <a:rPr lang="en-US" dirty="0" smtClean="0">
                <a:latin typeface="Helvetica Neue"/>
              </a:rPr>
              <a:t>Syntax:</a:t>
            </a:r>
          </a:p>
          <a:p>
            <a:pPr marL="530352" lvl="1" indent="0">
              <a:buNone/>
            </a:pPr>
            <a:r>
              <a:rPr lang="en-US" b="1" i="0" dirty="0" smtClean="0"/>
              <a:t>	SELECT</a:t>
            </a:r>
            <a:r>
              <a:rPr lang="en-US" i="0" dirty="0"/>
              <a:t> </a:t>
            </a:r>
            <a:r>
              <a:rPr lang="en-US" i="0" dirty="0" err="1"/>
              <a:t>column_name</a:t>
            </a:r>
            <a:r>
              <a:rPr lang="en-US" i="0" dirty="0"/>
              <a:t>(s)</a:t>
            </a:r>
            <a:br>
              <a:rPr lang="en-US" i="0" dirty="0"/>
            </a:br>
            <a:r>
              <a:rPr lang="en-US" i="0" dirty="0" smtClean="0"/>
              <a:t>	</a:t>
            </a:r>
            <a:r>
              <a:rPr lang="en-US" b="1" i="0" dirty="0" smtClean="0"/>
              <a:t>FROM</a:t>
            </a:r>
            <a:r>
              <a:rPr lang="en-US" i="0" dirty="0"/>
              <a:t> table1 T1, table1 T2</a:t>
            </a:r>
            <a:br>
              <a:rPr lang="en-US" i="0" dirty="0"/>
            </a:br>
            <a:r>
              <a:rPr lang="en-US" i="0" dirty="0" smtClean="0"/>
              <a:t>	</a:t>
            </a:r>
            <a:r>
              <a:rPr lang="en-US" b="1" i="0" dirty="0" smtClean="0"/>
              <a:t>WHERE</a:t>
            </a:r>
            <a:r>
              <a:rPr lang="en-US" i="0" dirty="0"/>
              <a:t> condition;</a:t>
            </a:r>
            <a:endParaRPr lang="en-US" i="0" dirty="0">
              <a:latin typeface="Helvetica Neue"/>
            </a:endParaRPr>
          </a:p>
        </p:txBody>
      </p:sp>
    </p:spTree>
    <p:extLst>
      <p:ext uri="{BB962C8B-B14F-4D97-AF65-F5344CB8AC3E}">
        <p14:creationId xmlns:p14="http://schemas.microsoft.com/office/powerpoint/2010/main" val="247239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Helvetica Neue"/>
              </a:rPr>
              <a:t>The SQL </a:t>
            </a:r>
            <a:r>
              <a:rPr lang="en-US" u="sng" dirty="0" smtClean="0">
                <a:latin typeface="Helvetica Neue"/>
              </a:rPr>
              <a:t>UNION</a:t>
            </a:r>
            <a:endParaRPr lang="en-US" u="sng" dirty="0">
              <a:latin typeface="Helvetica Neue"/>
            </a:endParaRPr>
          </a:p>
        </p:txBody>
      </p:sp>
      <p:sp>
        <p:nvSpPr>
          <p:cNvPr id="3" name="Content Placeholder 2"/>
          <p:cNvSpPr>
            <a:spLocks noGrp="1"/>
          </p:cNvSpPr>
          <p:nvPr>
            <p:ph idx="1"/>
          </p:nvPr>
        </p:nvSpPr>
        <p:spPr>
          <a:xfrm>
            <a:off x="1371600" y="2017486"/>
            <a:ext cx="9601200" cy="3849914"/>
          </a:xfrm>
        </p:spPr>
        <p:txBody>
          <a:bodyPr>
            <a:normAutofit/>
          </a:bodyPr>
          <a:lstStyle/>
          <a:p>
            <a:r>
              <a:rPr lang="en-US" dirty="0">
                <a:solidFill>
                  <a:schemeClr val="tx1"/>
                </a:solidFill>
              </a:rPr>
              <a:t>The UNION operator is used to combine the result-set of two or more SELECT statements.</a:t>
            </a:r>
          </a:p>
          <a:p>
            <a:pPr lvl="1"/>
            <a:r>
              <a:rPr lang="en-US" i="0" dirty="0">
                <a:solidFill>
                  <a:schemeClr val="tx1"/>
                </a:solidFill>
              </a:rPr>
              <a:t>Every SELECT statement within UNION must have the same number of columns</a:t>
            </a:r>
          </a:p>
          <a:p>
            <a:pPr lvl="1"/>
            <a:r>
              <a:rPr lang="en-US" i="0" dirty="0">
                <a:solidFill>
                  <a:schemeClr val="tx1"/>
                </a:solidFill>
              </a:rPr>
              <a:t>The columns must also have similar data types</a:t>
            </a:r>
          </a:p>
          <a:p>
            <a:pPr lvl="1"/>
            <a:r>
              <a:rPr lang="en-US" i="0" dirty="0">
                <a:solidFill>
                  <a:schemeClr val="tx1"/>
                </a:solidFill>
              </a:rPr>
              <a:t>The columns in every SELECT statement must also be in the same </a:t>
            </a:r>
            <a:r>
              <a:rPr lang="en-US" i="0" dirty="0" smtClean="0">
                <a:solidFill>
                  <a:schemeClr val="tx1"/>
                </a:solidFill>
              </a:rPr>
              <a:t>order</a:t>
            </a:r>
            <a:endParaRPr lang="en-US" i="0" dirty="0">
              <a:latin typeface="Helvetica Neue"/>
            </a:endParaRPr>
          </a:p>
          <a:p>
            <a:r>
              <a:rPr lang="en-US" dirty="0" smtClean="0">
                <a:latin typeface="Helvetica Neue"/>
              </a:rPr>
              <a:t>Syntax:</a:t>
            </a:r>
          </a:p>
          <a:p>
            <a:pPr marL="0" indent="0">
              <a:buNone/>
            </a:pPr>
            <a:r>
              <a:rPr lang="en-US" b="1" dirty="0" smtClean="0">
                <a:latin typeface="Helvetica Neue"/>
              </a:rPr>
              <a:t>	</a:t>
            </a:r>
            <a:r>
              <a:rPr lang="en-US" b="1" dirty="0" smtClean="0">
                <a:solidFill>
                  <a:schemeClr val="tx1"/>
                </a:solidFill>
                <a:latin typeface="Helvetica Neue"/>
              </a:rPr>
              <a:t>SELECT</a:t>
            </a:r>
            <a:r>
              <a:rPr lang="en-US" dirty="0" smtClean="0">
                <a:solidFill>
                  <a:schemeClr val="tx1"/>
                </a:solidFill>
                <a:latin typeface="Helvetica Neue"/>
              </a:rPr>
              <a:t> </a:t>
            </a:r>
            <a:r>
              <a:rPr lang="en-US" dirty="0" err="1" smtClean="0">
                <a:solidFill>
                  <a:schemeClr val="tx1"/>
                </a:solidFill>
                <a:latin typeface="Helvetica Neue"/>
              </a:rPr>
              <a:t>column_name</a:t>
            </a:r>
            <a:r>
              <a:rPr lang="en-US" dirty="0" smtClean="0">
                <a:solidFill>
                  <a:schemeClr val="tx1"/>
                </a:solidFill>
                <a:latin typeface="Helvetica Neue"/>
              </a:rPr>
              <a:t>(s) FROM table1</a:t>
            </a:r>
            <a:br>
              <a:rPr lang="en-US" dirty="0" smtClean="0">
                <a:solidFill>
                  <a:schemeClr val="tx1"/>
                </a:solidFill>
                <a:latin typeface="Helvetica Neue"/>
              </a:rPr>
            </a:br>
            <a:r>
              <a:rPr lang="en-US" dirty="0" smtClean="0">
                <a:solidFill>
                  <a:schemeClr val="tx1"/>
                </a:solidFill>
                <a:latin typeface="Helvetica Neue"/>
              </a:rPr>
              <a:t>	</a:t>
            </a:r>
            <a:r>
              <a:rPr lang="en-US" b="1" dirty="0" smtClean="0">
                <a:solidFill>
                  <a:schemeClr val="tx1"/>
                </a:solidFill>
                <a:latin typeface="Helvetica Neue"/>
              </a:rPr>
              <a:t>UNION</a:t>
            </a:r>
            <a:r>
              <a:rPr lang="en-US" dirty="0" smtClean="0">
                <a:solidFill>
                  <a:schemeClr val="tx1"/>
                </a:solidFill>
                <a:latin typeface="Helvetica Neue"/>
              </a:rPr>
              <a:t/>
            </a:r>
            <a:br>
              <a:rPr lang="en-US" dirty="0" smtClean="0">
                <a:solidFill>
                  <a:schemeClr val="tx1"/>
                </a:solidFill>
                <a:latin typeface="Helvetica Neue"/>
              </a:rPr>
            </a:br>
            <a:r>
              <a:rPr lang="en-US" dirty="0" smtClean="0">
                <a:solidFill>
                  <a:schemeClr val="tx1"/>
                </a:solidFill>
                <a:latin typeface="Helvetica Neue"/>
              </a:rPr>
              <a:t>	</a:t>
            </a:r>
            <a:r>
              <a:rPr lang="en-US" b="1" dirty="0" smtClean="0">
                <a:solidFill>
                  <a:schemeClr val="tx1"/>
                </a:solidFill>
                <a:latin typeface="Helvetica Neue"/>
              </a:rPr>
              <a:t>SELECT</a:t>
            </a:r>
            <a:r>
              <a:rPr lang="en-US" dirty="0" smtClean="0">
                <a:solidFill>
                  <a:schemeClr val="tx1"/>
                </a:solidFill>
                <a:latin typeface="Helvetica Neue"/>
              </a:rPr>
              <a:t> </a:t>
            </a:r>
            <a:r>
              <a:rPr lang="en-US" dirty="0" err="1" smtClean="0">
                <a:solidFill>
                  <a:schemeClr val="tx1"/>
                </a:solidFill>
                <a:latin typeface="Helvetica Neue"/>
              </a:rPr>
              <a:t>column_name</a:t>
            </a:r>
            <a:r>
              <a:rPr lang="en-US" dirty="0" smtClean="0">
                <a:solidFill>
                  <a:schemeClr val="tx1"/>
                </a:solidFill>
                <a:latin typeface="Helvetica Neue"/>
              </a:rPr>
              <a:t>(s) FROM table2;</a:t>
            </a:r>
            <a:endParaRPr lang="en-US" dirty="0">
              <a:solidFill>
                <a:schemeClr val="tx1"/>
              </a:solidFill>
              <a:latin typeface="Helvetica Neue"/>
            </a:endParaRPr>
          </a:p>
        </p:txBody>
      </p:sp>
    </p:spTree>
    <p:extLst>
      <p:ext uri="{BB962C8B-B14F-4D97-AF65-F5344CB8AC3E}">
        <p14:creationId xmlns:p14="http://schemas.microsoft.com/office/powerpoint/2010/main" val="220175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u="sng" dirty="0">
                <a:solidFill>
                  <a:srgbClr val="000000"/>
                </a:solidFill>
                <a:latin typeface="Helvetica Neue"/>
                <a:cs typeface="Segoe UI" panose="020B0502040204020203" pitchFamily="34" charset="0"/>
              </a:rPr>
              <a:t>UNION ALL </a:t>
            </a:r>
            <a:endParaRPr lang="en-US" u="sng" dirty="0">
              <a:latin typeface="Helvetica Neue"/>
            </a:endParaRPr>
          </a:p>
        </p:txBody>
      </p:sp>
      <p:sp>
        <p:nvSpPr>
          <p:cNvPr id="3" name="Content Placeholder 2"/>
          <p:cNvSpPr>
            <a:spLocks noGrp="1"/>
          </p:cNvSpPr>
          <p:nvPr>
            <p:ph idx="1"/>
          </p:nvPr>
        </p:nvSpPr>
        <p:spPr/>
        <p:txBody>
          <a:bodyPr/>
          <a:lstStyle/>
          <a:p>
            <a:r>
              <a:rPr lang="en-US" dirty="0" smtClean="0">
                <a:solidFill>
                  <a:schemeClr val="tx1"/>
                </a:solidFill>
                <a:latin typeface="Helvetica Neue"/>
              </a:rPr>
              <a:t>The</a:t>
            </a:r>
            <a:r>
              <a:rPr lang="en-US" dirty="0">
                <a:solidFill>
                  <a:schemeClr val="tx1"/>
                </a:solidFill>
                <a:latin typeface="Helvetica Neue"/>
              </a:rPr>
              <a:t> </a:t>
            </a:r>
            <a:r>
              <a:rPr lang="en-US" dirty="0">
                <a:latin typeface="Helvetica Neue"/>
              </a:rPr>
              <a:t>UNION</a:t>
            </a:r>
            <a:r>
              <a:rPr lang="en-US" dirty="0">
                <a:solidFill>
                  <a:schemeClr val="tx1"/>
                </a:solidFill>
                <a:latin typeface="Helvetica Neue"/>
              </a:rPr>
              <a:t> operator selects only distinct values by default. To allow duplicate values, use </a:t>
            </a:r>
            <a:r>
              <a:rPr lang="en-US" dirty="0">
                <a:latin typeface="Helvetica Neue"/>
              </a:rPr>
              <a:t>UNION </a:t>
            </a:r>
            <a:r>
              <a:rPr lang="en-US" dirty="0" smtClean="0">
                <a:latin typeface="Helvetica Neue"/>
              </a:rPr>
              <a:t>ALL</a:t>
            </a:r>
            <a:r>
              <a:rPr lang="en-US" dirty="0" smtClean="0">
                <a:solidFill>
                  <a:schemeClr val="tx1"/>
                </a:solidFill>
                <a:latin typeface="Helvetica Neue"/>
              </a:rPr>
              <a:t>.</a:t>
            </a:r>
          </a:p>
          <a:p>
            <a:r>
              <a:rPr lang="en-US" dirty="0" smtClean="0">
                <a:solidFill>
                  <a:schemeClr val="tx1"/>
                </a:solidFill>
                <a:latin typeface="Helvetica Neue"/>
              </a:rPr>
              <a:t>Syntax</a:t>
            </a:r>
          </a:p>
          <a:p>
            <a:pPr marL="530352" lvl="1" indent="0">
              <a:buNone/>
            </a:pPr>
            <a:r>
              <a:rPr lang="en-US" i="0" dirty="0" smtClean="0">
                <a:latin typeface="Helvetica Neue"/>
              </a:rPr>
              <a:t>	</a:t>
            </a:r>
            <a:r>
              <a:rPr lang="en-US" b="1" i="0" dirty="0" smtClean="0">
                <a:latin typeface="Helvetica Neue"/>
              </a:rPr>
              <a:t>SELECT</a:t>
            </a:r>
            <a:r>
              <a:rPr lang="en-US" i="0" dirty="0">
                <a:latin typeface="Helvetica Neue"/>
              </a:rPr>
              <a:t> </a:t>
            </a:r>
            <a:r>
              <a:rPr lang="en-US" dirty="0" err="1">
                <a:latin typeface="Helvetica Neue"/>
              </a:rPr>
              <a:t>column_name</a:t>
            </a:r>
            <a:r>
              <a:rPr lang="en-US" dirty="0">
                <a:latin typeface="Helvetica Neue"/>
              </a:rPr>
              <a:t>(s)</a:t>
            </a:r>
            <a:r>
              <a:rPr lang="en-US" i="0" dirty="0">
                <a:latin typeface="Helvetica Neue"/>
              </a:rPr>
              <a:t> FROM </a:t>
            </a:r>
            <a:r>
              <a:rPr lang="en-US" dirty="0">
                <a:latin typeface="Helvetica Neue"/>
              </a:rPr>
              <a:t>table1</a:t>
            </a:r>
            <a:br>
              <a:rPr lang="en-US" dirty="0">
                <a:latin typeface="Helvetica Neue"/>
              </a:rPr>
            </a:br>
            <a:r>
              <a:rPr lang="en-US" dirty="0" smtClean="0">
                <a:latin typeface="Helvetica Neue"/>
              </a:rPr>
              <a:t>	</a:t>
            </a:r>
            <a:r>
              <a:rPr lang="en-US" b="1" i="0" dirty="0" smtClean="0">
                <a:latin typeface="Helvetica Neue"/>
              </a:rPr>
              <a:t>UNION</a:t>
            </a:r>
            <a:r>
              <a:rPr lang="en-US" i="0" dirty="0">
                <a:latin typeface="Helvetica Neue"/>
              </a:rPr>
              <a:t> </a:t>
            </a:r>
            <a:r>
              <a:rPr lang="en-US" b="1" i="0" dirty="0">
                <a:latin typeface="Helvetica Neue"/>
              </a:rPr>
              <a:t>ALL</a:t>
            </a:r>
            <a:r>
              <a:rPr lang="en-US" dirty="0">
                <a:latin typeface="Helvetica Neue"/>
              </a:rPr>
              <a:t/>
            </a:r>
            <a:br>
              <a:rPr lang="en-US" dirty="0">
                <a:latin typeface="Helvetica Neue"/>
              </a:rPr>
            </a:br>
            <a:r>
              <a:rPr lang="en-US" dirty="0" smtClean="0">
                <a:latin typeface="Helvetica Neue"/>
              </a:rPr>
              <a:t>	</a:t>
            </a:r>
            <a:r>
              <a:rPr lang="en-US" b="1" i="0" dirty="0" smtClean="0">
                <a:latin typeface="Helvetica Neue"/>
              </a:rPr>
              <a:t>SELECT</a:t>
            </a:r>
            <a:r>
              <a:rPr lang="en-US" i="0" dirty="0">
                <a:latin typeface="Helvetica Neue"/>
              </a:rPr>
              <a:t> </a:t>
            </a:r>
            <a:r>
              <a:rPr lang="en-US" dirty="0" err="1">
                <a:latin typeface="Helvetica Neue"/>
              </a:rPr>
              <a:t>column_name</a:t>
            </a:r>
            <a:r>
              <a:rPr lang="en-US" dirty="0">
                <a:latin typeface="Helvetica Neue"/>
              </a:rPr>
              <a:t>(s)</a:t>
            </a:r>
            <a:r>
              <a:rPr lang="en-US" i="0" dirty="0">
                <a:latin typeface="Helvetica Neue"/>
              </a:rPr>
              <a:t> FROM </a:t>
            </a:r>
            <a:r>
              <a:rPr lang="en-US" dirty="0">
                <a:latin typeface="Helvetica Neue"/>
              </a:rPr>
              <a:t>table2</a:t>
            </a:r>
            <a:r>
              <a:rPr lang="en-US" i="0" dirty="0">
                <a:latin typeface="Helvetica Neue"/>
              </a:rPr>
              <a:t>;</a:t>
            </a:r>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140947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349830"/>
            <a:ext cx="10501086" cy="5299164"/>
          </a:xfrm>
        </p:spPr>
        <p:txBody>
          <a:bodyPr>
            <a:normAutofit fontScale="92500" lnSpcReduction="10000"/>
          </a:bodyPr>
          <a:lstStyle/>
          <a:p>
            <a:r>
              <a:rPr lang="en-US" dirty="0" smtClean="0">
                <a:latin typeface="Helvetica Neue"/>
              </a:rPr>
              <a:t>Join		=&gt; Combine rows on the basis of column</a:t>
            </a:r>
          </a:p>
          <a:p>
            <a:r>
              <a:rPr lang="en-US" dirty="0" smtClean="0">
                <a:latin typeface="Helvetica Neue"/>
              </a:rPr>
              <a:t>Inner join	=&gt; Select records that are common in both tables</a:t>
            </a:r>
          </a:p>
          <a:p>
            <a:r>
              <a:rPr lang="en-US" dirty="0" smtClean="0">
                <a:latin typeface="Helvetica Neue"/>
              </a:rPr>
              <a:t>Left join	=&gt; Select all record from left + common in right table</a:t>
            </a:r>
          </a:p>
          <a:p>
            <a:r>
              <a:rPr lang="en-US" dirty="0" smtClean="0">
                <a:latin typeface="Helvetica Neue"/>
              </a:rPr>
              <a:t>Right join	=&gt; Select </a:t>
            </a:r>
            <a:r>
              <a:rPr lang="en-US" dirty="0">
                <a:latin typeface="Helvetica Neue"/>
              </a:rPr>
              <a:t>all record from </a:t>
            </a:r>
            <a:r>
              <a:rPr lang="en-US" dirty="0" smtClean="0">
                <a:latin typeface="Helvetica Neue"/>
              </a:rPr>
              <a:t>right </a:t>
            </a:r>
            <a:r>
              <a:rPr lang="en-US" dirty="0">
                <a:latin typeface="Helvetica Neue"/>
              </a:rPr>
              <a:t>+ common in </a:t>
            </a:r>
            <a:r>
              <a:rPr lang="en-US" dirty="0" smtClean="0">
                <a:latin typeface="Helvetica Neue"/>
              </a:rPr>
              <a:t>left table</a:t>
            </a:r>
          </a:p>
          <a:p>
            <a:r>
              <a:rPr lang="en-US" dirty="0" smtClean="0">
                <a:latin typeface="Helvetica Neue"/>
              </a:rPr>
              <a:t>Full outer join =&gt; Select all records from both table including unmatched records</a:t>
            </a:r>
          </a:p>
          <a:p>
            <a:r>
              <a:rPr lang="en-US" dirty="0" smtClean="0">
                <a:latin typeface="Helvetica Neue"/>
              </a:rPr>
              <a:t>Cross join	=&gt; Cartesian product of two tables</a:t>
            </a:r>
          </a:p>
          <a:p>
            <a:r>
              <a:rPr lang="en-US" dirty="0" smtClean="0">
                <a:latin typeface="Helvetica Neue"/>
              </a:rPr>
              <a:t>Natural Join</a:t>
            </a:r>
          </a:p>
          <a:p>
            <a:pPr lvl="1"/>
            <a:r>
              <a:rPr lang="en-US" i="0" dirty="0" smtClean="0">
                <a:latin typeface="Helvetica Neue"/>
              </a:rPr>
              <a:t>Natural join 	=&gt; Join tables on the basis of</a:t>
            </a:r>
            <a:r>
              <a:rPr lang="en-US" i="0" dirty="0" smtClean="0">
                <a:solidFill>
                  <a:sysClr val="windowText" lastClr="000000"/>
                </a:solidFill>
              </a:rPr>
              <a:t> </a:t>
            </a:r>
            <a:r>
              <a:rPr lang="en-US" b="1" i="0" dirty="0">
                <a:solidFill>
                  <a:sysClr val="windowText" lastClr="000000"/>
                </a:solidFill>
              </a:rPr>
              <a:t>identical columns </a:t>
            </a:r>
            <a:r>
              <a:rPr lang="en-US" i="0" dirty="0">
                <a:solidFill>
                  <a:sysClr val="windowText" lastClr="000000"/>
                </a:solidFill>
              </a:rPr>
              <a:t>that have </a:t>
            </a:r>
            <a:r>
              <a:rPr lang="en-US" b="1" i="0" dirty="0">
                <a:solidFill>
                  <a:sysClr val="windowText" lastClr="000000"/>
                </a:solidFill>
              </a:rPr>
              <a:t>same </a:t>
            </a:r>
            <a:r>
              <a:rPr lang="en-US" b="1" i="0" dirty="0" smtClean="0">
                <a:solidFill>
                  <a:sysClr val="windowText" lastClr="000000"/>
                </a:solidFill>
              </a:rPr>
              <a:t>names			 </a:t>
            </a:r>
            <a:r>
              <a:rPr lang="en-US" i="0" dirty="0">
                <a:solidFill>
                  <a:sysClr val="windowText" lastClr="000000"/>
                </a:solidFill>
              </a:rPr>
              <a:t>and</a:t>
            </a:r>
            <a:r>
              <a:rPr lang="en-US" b="1" i="0" dirty="0">
                <a:solidFill>
                  <a:sysClr val="windowText" lastClr="000000"/>
                </a:solidFill>
              </a:rPr>
              <a:t> same data types</a:t>
            </a:r>
          </a:p>
          <a:p>
            <a:pPr marL="530352" lvl="1" indent="0">
              <a:buNone/>
            </a:pPr>
            <a:endParaRPr lang="en-US" i="0" dirty="0" smtClean="0">
              <a:latin typeface="Helvetica Neue"/>
            </a:endParaRPr>
          </a:p>
          <a:p>
            <a:pPr lvl="1"/>
            <a:r>
              <a:rPr lang="en-US" i="0" dirty="0" smtClean="0">
                <a:latin typeface="Helvetica Neue"/>
              </a:rPr>
              <a:t>Using clause	=&gt; Join tables when several columns have </a:t>
            </a:r>
            <a:r>
              <a:rPr lang="en-US" b="1" i="0" dirty="0" smtClean="0">
                <a:latin typeface="Helvetica Neue"/>
              </a:rPr>
              <a:t>same name </a:t>
            </a:r>
            <a:r>
              <a:rPr lang="en-US" i="0" dirty="0" smtClean="0">
                <a:latin typeface="Helvetica Neue"/>
              </a:rPr>
              <a:t>and </a:t>
            </a:r>
            <a:r>
              <a:rPr lang="en-US" b="1" i="0" dirty="0" smtClean="0">
                <a:latin typeface="Helvetica Neue"/>
              </a:rPr>
              <a:t>different 			data types</a:t>
            </a:r>
          </a:p>
          <a:p>
            <a:pPr lvl="1"/>
            <a:r>
              <a:rPr lang="en-US" i="0" dirty="0" smtClean="0">
                <a:latin typeface="Helvetica Neue"/>
              </a:rPr>
              <a:t>On clause	=&gt; Join tables by specifying a column when columns have </a:t>
            </a:r>
            <a:r>
              <a:rPr lang="en-US" b="1" i="0" dirty="0" smtClean="0">
                <a:latin typeface="Helvetica Neue"/>
              </a:rPr>
              <a:t>different 				names</a:t>
            </a:r>
            <a:r>
              <a:rPr lang="en-US" i="0" dirty="0" smtClean="0">
                <a:latin typeface="Helvetica Neue"/>
              </a:rPr>
              <a:t>.</a:t>
            </a:r>
          </a:p>
          <a:p>
            <a:r>
              <a:rPr lang="en-US" dirty="0" smtClean="0">
                <a:latin typeface="Helvetica Neue"/>
              </a:rPr>
              <a:t>Condition with </a:t>
            </a:r>
            <a:r>
              <a:rPr lang="en-US" b="1" dirty="0" smtClean="0">
                <a:latin typeface="Helvetica Neue"/>
              </a:rPr>
              <a:t>and </a:t>
            </a:r>
            <a:r>
              <a:rPr lang="en-US" dirty="0" smtClean="0">
                <a:latin typeface="Helvetica Neue"/>
              </a:rPr>
              <a:t>&amp;</a:t>
            </a:r>
            <a:r>
              <a:rPr lang="en-US" b="1" dirty="0" smtClean="0">
                <a:latin typeface="Helvetica Neue"/>
              </a:rPr>
              <a:t> where.</a:t>
            </a:r>
            <a:endParaRPr lang="en-US" dirty="0" smtClean="0">
              <a:latin typeface="Helvetica Neue"/>
            </a:endParaRPr>
          </a:p>
          <a:p>
            <a:endParaRPr lang="en-US" sz="2000" dirty="0">
              <a:latin typeface="Helvetica Neue"/>
            </a:endParaRPr>
          </a:p>
        </p:txBody>
      </p:sp>
      <p:sp>
        <p:nvSpPr>
          <p:cNvPr id="5" name="Title 4"/>
          <p:cNvSpPr>
            <a:spLocks noGrp="1"/>
          </p:cNvSpPr>
          <p:nvPr>
            <p:ph type="title"/>
          </p:nvPr>
        </p:nvSpPr>
        <p:spPr>
          <a:xfrm>
            <a:off x="1371600" y="420688"/>
            <a:ext cx="9601200" cy="694934"/>
          </a:xfrm>
          <a:prstGeom prst="rect">
            <a:avLst/>
          </a:prstGeom>
        </p:spPr>
        <p:txBody>
          <a:bodyPr>
            <a:spAutoFit/>
          </a:bodyPr>
          <a:lstStyle/>
          <a:p>
            <a:pPr algn="ctr"/>
            <a:r>
              <a:rPr lang="en-US" u="sng" dirty="0" smtClean="0">
                <a:solidFill>
                  <a:srgbClr val="282829"/>
                </a:solidFill>
                <a:latin typeface="Helvetica Neue"/>
              </a:rPr>
              <a:t>Key Points</a:t>
            </a:r>
            <a:endParaRPr lang="en-US" u="sng" dirty="0">
              <a:solidFill>
                <a:srgbClr val="282829"/>
              </a:solidFill>
              <a:latin typeface="Helvetica Neue"/>
            </a:endParaRPr>
          </a:p>
        </p:txBody>
      </p:sp>
    </p:spTree>
    <p:extLst>
      <p:ext uri="{BB962C8B-B14F-4D97-AF65-F5344CB8AC3E}">
        <p14:creationId xmlns:p14="http://schemas.microsoft.com/office/powerpoint/2010/main" val="387131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493818"/>
            <a:ext cx="10501086" cy="4155176"/>
          </a:xfrm>
        </p:spPr>
        <p:txBody>
          <a:bodyPr>
            <a:normAutofit/>
          </a:bodyPr>
          <a:lstStyle/>
          <a:p>
            <a:r>
              <a:rPr lang="en-US" dirty="0" smtClean="0">
                <a:latin typeface="Helvetica Neue"/>
              </a:rPr>
              <a:t>Condition with </a:t>
            </a:r>
            <a:r>
              <a:rPr lang="en-US" b="1" dirty="0" smtClean="0">
                <a:latin typeface="Helvetica Neue"/>
              </a:rPr>
              <a:t>and </a:t>
            </a:r>
            <a:r>
              <a:rPr lang="en-US" dirty="0" smtClean="0">
                <a:latin typeface="Helvetica Neue"/>
              </a:rPr>
              <a:t>&amp;</a:t>
            </a:r>
            <a:r>
              <a:rPr lang="en-US" b="1" dirty="0" smtClean="0">
                <a:latin typeface="Helvetica Neue"/>
              </a:rPr>
              <a:t> where.</a:t>
            </a:r>
          </a:p>
          <a:p>
            <a:r>
              <a:rPr lang="en-US" dirty="0" smtClean="0">
                <a:latin typeface="Helvetica Neue"/>
              </a:rPr>
              <a:t>Self join 	=&gt; Join the table to itself.</a:t>
            </a:r>
          </a:p>
          <a:p>
            <a:r>
              <a:rPr lang="en-US" dirty="0" smtClean="0">
                <a:latin typeface="Helvetica Neue"/>
              </a:rPr>
              <a:t>Union	=&gt; </a:t>
            </a:r>
            <a:r>
              <a:rPr lang="en-US" dirty="0" smtClean="0">
                <a:solidFill>
                  <a:schemeClr val="tx1"/>
                </a:solidFill>
                <a:latin typeface="Helvetica Neue"/>
              </a:rPr>
              <a:t>Combine </a:t>
            </a:r>
            <a:r>
              <a:rPr lang="en-US" dirty="0">
                <a:solidFill>
                  <a:schemeClr val="tx1"/>
                </a:solidFill>
                <a:latin typeface="Helvetica Neue"/>
              </a:rPr>
              <a:t>the result-set of two or more SELECT statements</a:t>
            </a:r>
            <a:r>
              <a:rPr lang="en-US" dirty="0" smtClean="0">
                <a:solidFill>
                  <a:schemeClr val="tx1"/>
                </a:solidFill>
                <a:latin typeface="Helvetica Neue"/>
              </a:rPr>
              <a:t>.</a:t>
            </a:r>
          </a:p>
          <a:p>
            <a:r>
              <a:rPr lang="en-US" dirty="0" smtClean="0">
                <a:solidFill>
                  <a:schemeClr val="tx1"/>
                </a:solidFill>
                <a:latin typeface="Helvetica Neue"/>
              </a:rPr>
              <a:t>Union all 	=&gt; return duplicate values in union.</a:t>
            </a:r>
            <a:endParaRPr lang="en-US" dirty="0">
              <a:solidFill>
                <a:schemeClr val="tx1"/>
              </a:solidFill>
              <a:latin typeface="Helvetica Neue"/>
            </a:endParaRPr>
          </a:p>
          <a:p>
            <a:endParaRPr lang="en-US" dirty="0" smtClean="0">
              <a:latin typeface="Helvetica Neue"/>
            </a:endParaRPr>
          </a:p>
          <a:p>
            <a:endParaRPr lang="en-US" sz="2000" dirty="0">
              <a:latin typeface="Helvetica Neue"/>
            </a:endParaRPr>
          </a:p>
        </p:txBody>
      </p:sp>
      <p:sp>
        <p:nvSpPr>
          <p:cNvPr id="5" name="Title 4"/>
          <p:cNvSpPr>
            <a:spLocks noGrp="1"/>
          </p:cNvSpPr>
          <p:nvPr>
            <p:ph type="title"/>
          </p:nvPr>
        </p:nvSpPr>
        <p:spPr>
          <a:xfrm>
            <a:off x="1371600" y="420688"/>
            <a:ext cx="9601200" cy="694934"/>
          </a:xfrm>
          <a:prstGeom prst="rect">
            <a:avLst/>
          </a:prstGeom>
        </p:spPr>
        <p:txBody>
          <a:bodyPr>
            <a:spAutoFit/>
          </a:bodyPr>
          <a:lstStyle/>
          <a:p>
            <a:pPr algn="ctr"/>
            <a:r>
              <a:rPr lang="en-US" u="sng" dirty="0" smtClean="0">
                <a:solidFill>
                  <a:srgbClr val="282829"/>
                </a:solidFill>
                <a:latin typeface="Helvetica Neue"/>
              </a:rPr>
              <a:t>Key Points</a:t>
            </a:r>
            <a:endParaRPr lang="en-US" u="sng" dirty="0">
              <a:solidFill>
                <a:srgbClr val="282829"/>
              </a:solidFill>
              <a:latin typeface="Helvetica Neue"/>
            </a:endParaRPr>
          </a:p>
        </p:txBody>
      </p:sp>
    </p:spTree>
    <p:extLst>
      <p:ext uri="{BB962C8B-B14F-4D97-AF65-F5344CB8AC3E}">
        <p14:creationId xmlns:p14="http://schemas.microsoft.com/office/powerpoint/2010/main" val="16342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Questions</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smtClean="0">
                <a:latin typeface="Helvetica Neue"/>
              </a:rPr>
              <a:t>What is a join condition?</a:t>
            </a:r>
          </a:p>
          <a:p>
            <a:pPr lvl="1"/>
            <a:r>
              <a:rPr lang="en-US" dirty="0" smtClean="0">
                <a:latin typeface="Helvetica Neue"/>
              </a:rPr>
              <a:t>It defines that records from two tables can be combined by specifying column or logical operator.</a:t>
            </a:r>
            <a:endParaRPr lang="en-US" dirty="0">
              <a:latin typeface="Helvetica Neue"/>
            </a:endParaRPr>
          </a:p>
          <a:p>
            <a:r>
              <a:rPr lang="en-US" dirty="0" smtClean="0">
                <a:latin typeface="Helvetica Neue"/>
              </a:rPr>
              <a:t>Can we use any other operator other than “=“?</a:t>
            </a:r>
          </a:p>
          <a:p>
            <a:pPr lvl="1"/>
            <a:r>
              <a:rPr lang="en-US" dirty="0" smtClean="0">
                <a:latin typeface="Helvetica Neue"/>
              </a:rPr>
              <a:t>Yes, we can. Joins with other operators are known as non-equijoin.</a:t>
            </a:r>
            <a:endParaRPr lang="en-US" dirty="0" smtClean="0">
              <a:latin typeface="Helvetica Neue"/>
            </a:endParaRPr>
          </a:p>
          <a:p>
            <a:r>
              <a:rPr lang="en-US" dirty="0" smtClean="0">
                <a:latin typeface="Helvetica Neue"/>
              </a:rPr>
              <a:t>Any join in which we don’t use “ON” clause?</a:t>
            </a:r>
          </a:p>
          <a:p>
            <a:pPr lvl="1"/>
            <a:r>
              <a:rPr lang="en-US" dirty="0" smtClean="0">
                <a:latin typeface="Helvetica Neue"/>
              </a:rPr>
              <a:t>Cross join. As it returns Cartesian product of tables.</a:t>
            </a:r>
          </a:p>
        </p:txBody>
      </p:sp>
    </p:spTree>
    <p:extLst>
      <p:ext uri="{BB962C8B-B14F-4D97-AF65-F5344CB8AC3E}">
        <p14:creationId xmlns:p14="http://schemas.microsoft.com/office/powerpoint/2010/main" val="232032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a:t>
            </a:r>
            <a:r>
              <a:rPr lang="en-US" dirty="0" smtClean="0"/>
              <a:t>JOIN</a:t>
            </a:r>
            <a:endParaRPr lang="en-US" dirty="0"/>
          </a:p>
        </p:txBody>
      </p:sp>
      <p:sp>
        <p:nvSpPr>
          <p:cNvPr id="3" name="Content Placeholder 2"/>
          <p:cNvSpPr>
            <a:spLocks noGrp="1"/>
          </p:cNvSpPr>
          <p:nvPr>
            <p:ph idx="1"/>
          </p:nvPr>
        </p:nvSpPr>
        <p:spPr>
          <a:xfrm>
            <a:off x="1371600" y="2286000"/>
            <a:ext cx="9601200" cy="1255486"/>
          </a:xfrm>
        </p:spPr>
        <p:txBody>
          <a:bodyPr/>
          <a:lstStyle/>
          <a:p>
            <a:endParaRPr lang="en-US" dirty="0" smtClean="0"/>
          </a:p>
          <a:p>
            <a:r>
              <a:rPr lang="en-US" dirty="0" smtClean="0"/>
              <a:t>A “Join” clause is used to</a:t>
            </a:r>
            <a:r>
              <a:rPr lang="en-US" dirty="0"/>
              <a:t> combine rows from two or more tables, based on a related column between them.</a:t>
            </a:r>
            <a:endParaRPr lang="en-US" dirty="0" smtClean="0"/>
          </a:p>
          <a:p>
            <a:endParaRPr lang="en-US" dirty="0"/>
          </a:p>
        </p:txBody>
      </p:sp>
    </p:spTree>
    <p:extLst>
      <p:ext uri="{BB962C8B-B14F-4D97-AF65-F5344CB8AC3E}">
        <p14:creationId xmlns:p14="http://schemas.microsoft.com/office/powerpoint/2010/main" val="29010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THE END</a:t>
            </a:r>
            <a:endParaRPr lang="en-US" sz="5000" dirty="0">
              <a:solidFill>
                <a:srgbClr val="282829"/>
              </a:solidFill>
              <a:latin typeface="Helvetica Neue"/>
            </a:endParaRPr>
          </a:p>
        </p:txBody>
      </p:sp>
    </p:spTree>
    <p:extLst>
      <p:ext uri="{BB962C8B-B14F-4D97-AF65-F5344CB8AC3E}">
        <p14:creationId xmlns:p14="http://schemas.microsoft.com/office/powerpoint/2010/main" val="250906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Types of Joins</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Natural joins:</a:t>
            </a:r>
          </a:p>
          <a:p>
            <a:pPr lvl="2"/>
            <a:r>
              <a:rPr lang="en-US" dirty="0" smtClean="0">
                <a:latin typeface="Helvetica Neue"/>
              </a:rPr>
              <a:t>NATURAL </a:t>
            </a:r>
            <a:r>
              <a:rPr lang="en-US" dirty="0">
                <a:latin typeface="Helvetica Neue"/>
              </a:rPr>
              <a:t>JOIN clause</a:t>
            </a:r>
          </a:p>
          <a:p>
            <a:pPr lvl="2"/>
            <a:r>
              <a:rPr lang="en-US" dirty="0" smtClean="0">
                <a:latin typeface="Helvetica Neue"/>
              </a:rPr>
              <a:t>USING </a:t>
            </a:r>
            <a:r>
              <a:rPr lang="en-US" dirty="0">
                <a:latin typeface="Helvetica Neue"/>
              </a:rPr>
              <a:t>clause</a:t>
            </a:r>
          </a:p>
          <a:p>
            <a:pPr lvl="2"/>
            <a:r>
              <a:rPr lang="en-US" dirty="0" smtClean="0">
                <a:latin typeface="Helvetica Neue"/>
              </a:rPr>
              <a:t>ON </a:t>
            </a:r>
            <a:r>
              <a:rPr lang="en-US" dirty="0">
                <a:latin typeface="Helvetica Neue"/>
              </a:rPr>
              <a:t>clause</a:t>
            </a:r>
          </a:p>
          <a:p>
            <a:r>
              <a:rPr lang="en-US" dirty="0" smtClean="0">
                <a:latin typeface="Helvetica Neue"/>
              </a:rPr>
              <a:t>Outer </a:t>
            </a:r>
            <a:r>
              <a:rPr lang="en-US" dirty="0">
                <a:latin typeface="Helvetica Neue"/>
              </a:rPr>
              <a:t>joins:</a:t>
            </a:r>
          </a:p>
          <a:p>
            <a:pPr lvl="2"/>
            <a:r>
              <a:rPr lang="en-US" dirty="0" smtClean="0">
                <a:latin typeface="Helvetica Neue"/>
              </a:rPr>
              <a:t>LEFT </a:t>
            </a:r>
            <a:r>
              <a:rPr lang="en-US" dirty="0">
                <a:latin typeface="Helvetica Neue"/>
              </a:rPr>
              <a:t>OUTER JOIN</a:t>
            </a:r>
          </a:p>
          <a:p>
            <a:pPr lvl="2"/>
            <a:r>
              <a:rPr lang="en-US" dirty="0" smtClean="0">
                <a:latin typeface="Helvetica Neue"/>
              </a:rPr>
              <a:t>RIGHT </a:t>
            </a:r>
            <a:r>
              <a:rPr lang="en-US" dirty="0">
                <a:latin typeface="Helvetica Neue"/>
              </a:rPr>
              <a:t>OUTER JOIN</a:t>
            </a:r>
          </a:p>
          <a:p>
            <a:pPr lvl="2"/>
            <a:r>
              <a:rPr lang="en-US" dirty="0" smtClean="0">
                <a:latin typeface="Helvetica Neue"/>
              </a:rPr>
              <a:t>FULL </a:t>
            </a:r>
            <a:r>
              <a:rPr lang="en-US" dirty="0">
                <a:latin typeface="Helvetica Neue"/>
              </a:rPr>
              <a:t>OUTER JOIN</a:t>
            </a:r>
          </a:p>
          <a:p>
            <a:r>
              <a:rPr lang="en-US" dirty="0" smtClean="0">
                <a:latin typeface="Helvetica Neue"/>
              </a:rPr>
              <a:t>Cross </a:t>
            </a:r>
            <a:r>
              <a:rPr lang="en-US" dirty="0">
                <a:latin typeface="Helvetica Neue"/>
              </a:rPr>
              <a:t>joins</a:t>
            </a:r>
            <a:endParaRPr lang="en-US" sz="2000" dirty="0">
              <a:latin typeface="Helvetica Neue"/>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889"/>
          <a:stretch/>
        </p:blipFill>
        <p:spPr>
          <a:xfrm>
            <a:off x="5754919" y="1164228"/>
            <a:ext cx="5921297" cy="5394960"/>
          </a:xfrm>
          <a:prstGeom prst="rect">
            <a:avLst/>
          </a:prstGeom>
        </p:spPr>
      </p:pic>
    </p:spTree>
    <p:extLst>
      <p:ext uri="{BB962C8B-B14F-4D97-AF65-F5344CB8AC3E}">
        <p14:creationId xmlns:p14="http://schemas.microsoft.com/office/powerpoint/2010/main" val="231904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INNER JOIN</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2538549"/>
          </a:xfrm>
        </p:spPr>
        <p:txBody>
          <a:bodyPr>
            <a:normAutofit/>
          </a:bodyPr>
          <a:lstStyle/>
          <a:p>
            <a:r>
              <a:rPr lang="en-US" dirty="0">
                <a:solidFill>
                  <a:schemeClr val="tx1"/>
                </a:solidFill>
                <a:latin typeface="Helvetica Neue"/>
              </a:rPr>
              <a:t>The </a:t>
            </a:r>
            <a:r>
              <a:rPr lang="en-US" dirty="0">
                <a:latin typeface="Helvetica Neue"/>
              </a:rPr>
              <a:t>INNER JOIN</a:t>
            </a:r>
            <a:r>
              <a:rPr lang="en-US" dirty="0">
                <a:solidFill>
                  <a:schemeClr val="tx1"/>
                </a:solidFill>
                <a:latin typeface="Helvetica Neue"/>
              </a:rPr>
              <a:t> keyword selects records that have matching values in both tables.</a:t>
            </a:r>
            <a:endParaRPr lang="en-US" dirty="0">
              <a:latin typeface="Helvetica Neue"/>
            </a:endParaRPr>
          </a:p>
          <a:p>
            <a:r>
              <a:rPr lang="en-US" dirty="0" smtClean="0">
                <a:latin typeface="Helvetica Neue"/>
              </a:rPr>
              <a:t>Syntax:</a:t>
            </a:r>
          </a:p>
          <a:p>
            <a:pPr marL="987552" lvl="2" indent="0">
              <a:buNone/>
            </a:pPr>
            <a:r>
              <a:rPr lang="en-US" sz="2000" b="1" i="0" dirty="0" smtClean="0">
                <a:latin typeface="Helvetica Neue"/>
              </a:rPr>
              <a:t>SELECT</a:t>
            </a:r>
            <a:r>
              <a:rPr lang="en-US" sz="2000" i="0" dirty="0">
                <a:latin typeface="Helvetica Neue"/>
              </a:rPr>
              <a:t> </a:t>
            </a:r>
            <a:r>
              <a:rPr lang="en-US" sz="2000" i="0" dirty="0" err="1">
                <a:latin typeface="Helvetica Neue"/>
              </a:rPr>
              <a:t>column_name</a:t>
            </a:r>
            <a:r>
              <a:rPr lang="en-US" sz="2000" i="0" dirty="0">
                <a:latin typeface="Helvetica Neue"/>
              </a:rPr>
              <a:t>(s)</a:t>
            </a:r>
            <a:br>
              <a:rPr lang="en-US" sz="2000" i="0" dirty="0">
                <a:latin typeface="Helvetica Neue"/>
              </a:rPr>
            </a:br>
            <a:r>
              <a:rPr lang="en-US" sz="2000" b="1" i="0" dirty="0">
                <a:latin typeface="Helvetica Neue"/>
              </a:rPr>
              <a:t>FROM</a:t>
            </a:r>
            <a:r>
              <a:rPr lang="en-US" sz="2000" i="0" dirty="0">
                <a:latin typeface="Helvetica Neue"/>
              </a:rPr>
              <a:t> table1</a:t>
            </a:r>
            <a:br>
              <a:rPr lang="en-US" sz="2000" i="0" dirty="0">
                <a:latin typeface="Helvetica Neue"/>
              </a:rPr>
            </a:br>
            <a:r>
              <a:rPr lang="en-US" sz="2000" b="1" i="0" dirty="0">
                <a:latin typeface="Helvetica Neue"/>
              </a:rPr>
              <a:t>INNER</a:t>
            </a:r>
            <a:r>
              <a:rPr lang="en-US" sz="2000" i="0" dirty="0">
                <a:latin typeface="Helvetica Neue"/>
              </a:rPr>
              <a:t> JOIN table2</a:t>
            </a:r>
            <a:br>
              <a:rPr lang="en-US" sz="2000" i="0" dirty="0">
                <a:latin typeface="Helvetica Neue"/>
              </a:rPr>
            </a:br>
            <a:r>
              <a:rPr lang="en-US" sz="2000" b="1" i="0" dirty="0" smtClean="0">
                <a:latin typeface="Helvetica Neue"/>
              </a:rPr>
              <a:t>ON</a:t>
            </a:r>
            <a:r>
              <a:rPr lang="en-US" sz="2000" i="0" dirty="0">
                <a:latin typeface="Helvetica Neue"/>
              </a:rPr>
              <a:t> table1.column_name = table2.column_name</a:t>
            </a:r>
            <a:r>
              <a:rPr lang="en-US" sz="2000" dirty="0">
                <a:latin typeface="Helvetica Neue"/>
              </a:rPr>
              <a:t>;</a:t>
            </a:r>
          </a:p>
        </p:txBody>
      </p:sp>
      <p:pic>
        <p:nvPicPr>
          <p:cNvPr id="5" name="Picture 4"/>
          <p:cNvPicPr>
            <a:picLocks noChangeAspect="1"/>
          </p:cNvPicPr>
          <p:nvPr/>
        </p:nvPicPr>
        <p:blipFill>
          <a:blip r:embed="rId3"/>
          <a:stretch>
            <a:fillRect/>
          </a:stretch>
        </p:blipFill>
        <p:spPr>
          <a:xfrm>
            <a:off x="4260321" y="3997778"/>
            <a:ext cx="3823758" cy="2468880"/>
          </a:xfrm>
          <a:prstGeom prst="rect">
            <a:avLst/>
          </a:prstGeom>
        </p:spPr>
      </p:pic>
    </p:spTree>
    <p:extLst>
      <p:ext uri="{BB962C8B-B14F-4D97-AF65-F5344CB8AC3E}">
        <p14:creationId xmlns:p14="http://schemas.microsoft.com/office/powerpoint/2010/main" val="30302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latin typeface="Helvetica Neue"/>
              </a:rPr>
              <a:t>LEFT JOIN</a:t>
            </a:r>
            <a:endParaRPr lang="en-US" u="sng" dirty="0">
              <a:solidFill>
                <a:srgbClr val="282829"/>
              </a:solidFill>
              <a:latin typeface="Helvetica Neue"/>
            </a:endParaRPr>
          </a:p>
        </p:txBody>
      </p:sp>
      <p:sp>
        <p:nvSpPr>
          <p:cNvPr id="3" name="Content Placeholder 2"/>
          <p:cNvSpPr>
            <a:spLocks noGrp="1"/>
          </p:cNvSpPr>
          <p:nvPr>
            <p:ph idx="1"/>
          </p:nvPr>
        </p:nvSpPr>
        <p:spPr>
          <a:xfrm>
            <a:off x="1371600" y="1554480"/>
            <a:ext cx="9601200" cy="2538549"/>
          </a:xfrm>
        </p:spPr>
        <p:txBody>
          <a:bodyPr>
            <a:noAutofit/>
          </a:bodyPr>
          <a:lstStyle/>
          <a:p>
            <a:r>
              <a:rPr lang="en-US" dirty="0">
                <a:solidFill>
                  <a:schemeClr val="tx1"/>
                </a:solidFill>
                <a:latin typeface="Helvetica Neue"/>
              </a:rPr>
              <a:t>The </a:t>
            </a:r>
            <a:r>
              <a:rPr lang="en-US" b="1" dirty="0">
                <a:latin typeface="Helvetica Neue"/>
              </a:rPr>
              <a:t>LEFT</a:t>
            </a:r>
            <a:r>
              <a:rPr lang="en-US" dirty="0">
                <a:latin typeface="Helvetica Neue"/>
              </a:rPr>
              <a:t> </a:t>
            </a:r>
            <a:r>
              <a:rPr lang="en-US" b="1" dirty="0">
                <a:latin typeface="Helvetica Neue"/>
              </a:rPr>
              <a:t>JOIN</a:t>
            </a:r>
            <a:r>
              <a:rPr lang="en-US" dirty="0">
                <a:solidFill>
                  <a:schemeClr val="tx1"/>
                </a:solidFill>
                <a:latin typeface="Helvetica Neue"/>
              </a:rPr>
              <a:t> keyword returns all records from the left table (table1), and the matching records from the right table (table2). The result is 0 records from the right side, if there is no match.</a:t>
            </a:r>
            <a:endParaRPr lang="en-US" dirty="0">
              <a:latin typeface="Helvetica Neue"/>
            </a:endParaRPr>
          </a:p>
          <a:p>
            <a:r>
              <a:rPr lang="en-US" dirty="0" smtClean="0">
                <a:latin typeface="Helvetica Neue"/>
              </a:rPr>
              <a:t>Syntax:</a:t>
            </a:r>
          </a:p>
          <a:p>
            <a:pPr marL="987552" lvl="2" indent="0">
              <a:buNone/>
            </a:pPr>
            <a:r>
              <a:rPr lang="en-US" sz="2000" b="1" dirty="0">
                <a:latin typeface="Helvetica Neue"/>
              </a:rPr>
              <a:t>SELECT</a:t>
            </a:r>
            <a:r>
              <a:rPr lang="en-US" sz="2000" dirty="0">
                <a:latin typeface="Helvetica Neue"/>
              </a:rPr>
              <a:t> </a:t>
            </a:r>
            <a:r>
              <a:rPr lang="en-US" sz="2000" i="1" dirty="0" err="1">
                <a:latin typeface="Helvetica Neue"/>
              </a:rPr>
              <a:t>column_name</a:t>
            </a:r>
            <a:r>
              <a:rPr lang="en-US" sz="2000" i="1" dirty="0">
                <a:latin typeface="Helvetica Neue"/>
              </a:rPr>
              <a:t>(s)</a:t>
            </a:r>
            <a:r>
              <a:rPr lang="en-US" sz="2000" dirty="0">
                <a:latin typeface="Helvetica Neue"/>
              </a:rPr>
              <a:t/>
            </a:r>
            <a:br>
              <a:rPr lang="en-US" sz="2000" dirty="0">
                <a:latin typeface="Helvetica Neue"/>
              </a:rPr>
            </a:br>
            <a:r>
              <a:rPr lang="en-US" sz="2000" b="1" dirty="0" smtClean="0">
                <a:latin typeface="Helvetica Neue"/>
              </a:rPr>
              <a:t>FROM</a:t>
            </a:r>
            <a:r>
              <a:rPr lang="en-US" sz="2000" dirty="0">
                <a:latin typeface="Helvetica Neue"/>
              </a:rPr>
              <a:t> </a:t>
            </a:r>
            <a:r>
              <a:rPr lang="en-US" sz="2000" i="1" dirty="0">
                <a:latin typeface="Helvetica Neue"/>
              </a:rPr>
              <a:t>table1</a:t>
            </a:r>
            <a:r>
              <a:rPr lang="en-US" sz="2000" dirty="0">
                <a:latin typeface="Helvetica Neue"/>
              </a:rPr>
              <a:t/>
            </a:r>
            <a:br>
              <a:rPr lang="en-US" sz="2000" dirty="0">
                <a:latin typeface="Helvetica Neue"/>
              </a:rPr>
            </a:br>
            <a:r>
              <a:rPr lang="en-US" sz="2000" b="1" dirty="0" smtClean="0">
                <a:latin typeface="Helvetica Neue"/>
              </a:rPr>
              <a:t>LEFT</a:t>
            </a:r>
            <a:r>
              <a:rPr lang="en-US" sz="2000" dirty="0">
                <a:latin typeface="Helvetica Neue"/>
              </a:rPr>
              <a:t> JOIN </a:t>
            </a:r>
            <a:r>
              <a:rPr lang="en-US" sz="2000" i="1" dirty="0">
                <a:latin typeface="Helvetica Neue"/>
              </a:rPr>
              <a:t>table2</a:t>
            </a:r>
            <a:br>
              <a:rPr lang="en-US" sz="2000" i="1" dirty="0">
                <a:latin typeface="Helvetica Neue"/>
              </a:rPr>
            </a:br>
            <a:r>
              <a:rPr lang="en-US" sz="2000" b="1" dirty="0">
                <a:latin typeface="Helvetica Neue"/>
              </a:rPr>
              <a:t>ON</a:t>
            </a:r>
            <a:r>
              <a:rPr lang="en-US" sz="2000" dirty="0">
                <a:latin typeface="Helvetica Neue"/>
              </a:rPr>
              <a:t> </a:t>
            </a:r>
            <a:r>
              <a:rPr lang="en-US" sz="2000" i="1" dirty="0">
                <a:latin typeface="Helvetica Neue"/>
              </a:rPr>
              <a:t>table1.column_name </a:t>
            </a:r>
            <a:r>
              <a:rPr lang="en-US" sz="2000" dirty="0">
                <a:latin typeface="Helvetica Neue"/>
              </a:rPr>
              <a:t>=</a:t>
            </a:r>
            <a:r>
              <a:rPr lang="en-US" sz="2000" i="1" dirty="0">
                <a:latin typeface="Helvetica Neue"/>
              </a:rPr>
              <a:t> table2.column_name</a:t>
            </a:r>
            <a:r>
              <a:rPr lang="en-US" sz="2000" dirty="0">
                <a:latin typeface="Helvetica Neue"/>
              </a:rPr>
              <a:t>;</a:t>
            </a:r>
          </a:p>
        </p:txBody>
      </p:sp>
      <p:pic>
        <p:nvPicPr>
          <p:cNvPr id="4" name="Picture 3"/>
          <p:cNvPicPr>
            <a:picLocks noChangeAspect="1"/>
          </p:cNvPicPr>
          <p:nvPr/>
        </p:nvPicPr>
        <p:blipFill>
          <a:blip r:embed="rId3"/>
          <a:stretch>
            <a:fillRect/>
          </a:stretch>
        </p:blipFill>
        <p:spPr>
          <a:xfrm>
            <a:off x="4701438" y="4465864"/>
            <a:ext cx="2941523" cy="2103120"/>
          </a:xfrm>
          <a:prstGeom prst="rect">
            <a:avLst/>
          </a:prstGeom>
        </p:spPr>
      </p:pic>
    </p:spTree>
    <p:extLst>
      <p:ext uri="{BB962C8B-B14F-4D97-AF65-F5344CB8AC3E}">
        <p14:creationId xmlns:p14="http://schemas.microsoft.com/office/powerpoint/2010/main" val="149957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latin typeface="Helvetica Neue"/>
              </a:rPr>
              <a:t>RIGHT JOIN</a:t>
            </a:r>
            <a:endParaRPr lang="en-US" u="sng" dirty="0">
              <a:solidFill>
                <a:srgbClr val="282829"/>
              </a:solidFill>
              <a:latin typeface="Helvetica Neue"/>
            </a:endParaRPr>
          </a:p>
        </p:txBody>
      </p:sp>
      <p:sp>
        <p:nvSpPr>
          <p:cNvPr id="3" name="Content Placeholder 2"/>
          <p:cNvSpPr>
            <a:spLocks noGrp="1"/>
          </p:cNvSpPr>
          <p:nvPr>
            <p:ph idx="1"/>
          </p:nvPr>
        </p:nvSpPr>
        <p:spPr>
          <a:xfrm>
            <a:off x="1371600" y="1554480"/>
            <a:ext cx="9601200" cy="2538549"/>
          </a:xfrm>
        </p:spPr>
        <p:txBody>
          <a:bodyPr>
            <a:noAutofit/>
          </a:bodyPr>
          <a:lstStyle/>
          <a:p>
            <a:r>
              <a:rPr lang="en-US" dirty="0">
                <a:solidFill>
                  <a:schemeClr val="tx1"/>
                </a:solidFill>
                <a:latin typeface="Helvetica Neue"/>
              </a:rPr>
              <a:t>The </a:t>
            </a:r>
            <a:r>
              <a:rPr lang="en-US" dirty="0">
                <a:latin typeface="Helvetica Neue"/>
              </a:rPr>
              <a:t>RIGHT JOIN</a:t>
            </a:r>
            <a:r>
              <a:rPr lang="en-US" dirty="0">
                <a:solidFill>
                  <a:schemeClr val="tx1"/>
                </a:solidFill>
                <a:latin typeface="Helvetica Neue"/>
              </a:rPr>
              <a:t> keyword returns all records from the right table (table2), and the matching records from the left table (table1). The result is 0 records from the left side, if there is no match.</a:t>
            </a:r>
            <a:endParaRPr lang="en-US" dirty="0">
              <a:latin typeface="Helvetica Neue"/>
            </a:endParaRPr>
          </a:p>
          <a:p>
            <a:r>
              <a:rPr lang="en-US" dirty="0" smtClean="0">
                <a:latin typeface="Helvetica Neue"/>
              </a:rPr>
              <a:t>Syntax:</a:t>
            </a:r>
          </a:p>
          <a:p>
            <a:pPr marL="987552" lvl="2" indent="0">
              <a:buNone/>
            </a:pPr>
            <a:r>
              <a:rPr lang="en-US" sz="2000" b="1" dirty="0">
                <a:latin typeface="Helvetica Neue"/>
              </a:rPr>
              <a:t>SELECT</a:t>
            </a:r>
            <a:r>
              <a:rPr lang="en-US" sz="2000" dirty="0">
                <a:latin typeface="Helvetica Neue"/>
              </a:rPr>
              <a:t> </a:t>
            </a:r>
            <a:r>
              <a:rPr lang="en-US" sz="2000" i="1" dirty="0" err="1">
                <a:latin typeface="Helvetica Neue"/>
              </a:rPr>
              <a:t>column_name</a:t>
            </a:r>
            <a:r>
              <a:rPr lang="en-US" sz="2000" i="1" dirty="0">
                <a:latin typeface="Helvetica Neue"/>
              </a:rPr>
              <a:t>(s)</a:t>
            </a:r>
            <a:r>
              <a:rPr lang="en-US" sz="2000" dirty="0">
                <a:latin typeface="Helvetica Neue"/>
              </a:rPr>
              <a:t/>
            </a:r>
            <a:br>
              <a:rPr lang="en-US" sz="2000" dirty="0">
                <a:latin typeface="Helvetica Neue"/>
              </a:rPr>
            </a:br>
            <a:r>
              <a:rPr lang="en-US" sz="2000" b="1" dirty="0">
                <a:latin typeface="Helvetica Neue"/>
              </a:rPr>
              <a:t>FROM</a:t>
            </a:r>
            <a:r>
              <a:rPr lang="en-US" sz="2000" dirty="0">
                <a:latin typeface="Helvetica Neue"/>
              </a:rPr>
              <a:t> </a:t>
            </a:r>
            <a:r>
              <a:rPr lang="en-US" sz="2000" i="1" dirty="0">
                <a:latin typeface="Helvetica Neue"/>
              </a:rPr>
              <a:t>table1</a:t>
            </a:r>
            <a:r>
              <a:rPr lang="en-US" sz="2000" dirty="0">
                <a:latin typeface="Helvetica Neue"/>
              </a:rPr>
              <a:t/>
            </a:r>
            <a:br>
              <a:rPr lang="en-US" sz="2000" dirty="0">
                <a:latin typeface="Helvetica Neue"/>
              </a:rPr>
            </a:br>
            <a:r>
              <a:rPr lang="en-US" sz="2000" b="1" dirty="0">
                <a:latin typeface="Helvetica Neue"/>
              </a:rPr>
              <a:t>RIGHT JOIN</a:t>
            </a:r>
            <a:r>
              <a:rPr lang="en-US" sz="2000" dirty="0">
                <a:latin typeface="Helvetica Neue"/>
              </a:rPr>
              <a:t> </a:t>
            </a:r>
            <a:r>
              <a:rPr lang="en-US" sz="2000" i="1" dirty="0">
                <a:latin typeface="Helvetica Neue"/>
              </a:rPr>
              <a:t>table2</a:t>
            </a:r>
            <a:br>
              <a:rPr lang="en-US" sz="2000" i="1" dirty="0">
                <a:latin typeface="Helvetica Neue"/>
              </a:rPr>
            </a:br>
            <a:r>
              <a:rPr lang="en-US" sz="2000" b="1" dirty="0">
                <a:latin typeface="Helvetica Neue"/>
              </a:rPr>
              <a:t>ON</a:t>
            </a:r>
            <a:r>
              <a:rPr lang="en-US" sz="2000" dirty="0">
                <a:latin typeface="Helvetica Neue"/>
              </a:rPr>
              <a:t> </a:t>
            </a:r>
            <a:r>
              <a:rPr lang="en-US" sz="2000" i="1" dirty="0">
                <a:latin typeface="Helvetica Neue"/>
              </a:rPr>
              <a:t>table1.column_name </a:t>
            </a:r>
            <a:r>
              <a:rPr lang="en-US" sz="2000" dirty="0">
                <a:latin typeface="Helvetica Neue"/>
              </a:rPr>
              <a:t>=</a:t>
            </a:r>
            <a:r>
              <a:rPr lang="en-US" sz="2000" i="1" dirty="0">
                <a:latin typeface="Helvetica Neue"/>
              </a:rPr>
              <a:t> </a:t>
            </a:r>
            <a:r>
              <a:rPr lang="en-US" sz="2000" i="1" dirty="0" smtClean="0">
                <a:latin typeface="Helvetica Neue"/>
              </a:rPr>
              <a:t>table2.column_name</a:t>
            </a:r>
            <a:r>
              <a:rPr lang="en-US" sz="2000" dirty="0" smtClean="0">
                <a:latin typeface="Helvetica Neue"/>
              </a:rPr>
              <a:t>;</a:t>
            </a:r>
            <a:endParaRPr lang="en-US" sz="2000" dirty="0">
              <a:latin typeface="Helvetica Neue"/>
            </a:endParaRPr>
          </a:p>
        </p:txBody>
      </p:sp>
      <p:pic>
        <p:nvPicPr>
          <p:cNvPr id="6" name="Picture 5"/>
          <p:cNvPicPr>
            <a:picLocks noChangeAspect="1"/>
          </p:cNvPicPr>
          <p:nvPr/>
        </p:nvPicPr>
        <p:blipFill>
          <a:blip r:embed="rId3"/>
          <a:stretch>
            <a:fillRect/>
          </a:stretch>
        </p:blipFill>
        <p:spPr>
          <a:xfrm>
            <a:off x="4557190" y="4361270"/>
            <a:ext cx="3230019" cy="2194560"/>
          </a:xfrm>
          <a:prstGeom prst="rect">
            <a:avLst/>
          </a:prstGeom>
        </p:spPr>
      </p:pic>
    </p:spTree>
    <p:extLst>
      <p:ext uri="{BB962C8B-B14F-4D97-AF65-F5344CB8AC3E}">
        <p14:creationId xmlns:p14="http://schemas.microsoft.com/office/powerpoint/2010/main" val="77576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chemeClr val="tx1"/>
                </a:solidFill>
                <a:latin typeface="Helvetica Neue"/>
              </a:rPr>
              <a:t> </a:t>
            </a:r>
            <a:r>
              <a:rPr lang="en-US" u="sng" dirty="0">
                <a:latin typeface="Helvetica Neue"/>
              </a:rPr>
              <a:t>FULL OUTER JOIN</a:t>
            </a:r>
            <a:endParaRPr lang="en-US" u="sng" dirty="0">
              <a:solidFill>
                <a:srgbClr val="282829"/>
              </a:solidFill>
              <a:latin typeface="Helvetica Neue"/>
            </a:endParaRPr>
          </a:p>
        </p:txBody>
      </p:sp>
      <p:sp>
        <p:nvSpPr>
          <p:cNvPr id="3" name="Content Placeholder 2"/>
          <p:cNvSpPr>
            <a:spLocks noGrp="1"/>
          </p:cNvSpPr>
          <p:nvPr>
            <p:ph idx="1"/>
          </p:nvPr>
        </p:nvSpPr>
        <p:spPr>
          <a:xfrm>
            <a:off x="1371600" y="1554480"/>
            <a:ext cx="9601200" cy="2538549"/>
          </a:xfrm>
        </p:spPr>
        <p:txBody>
          <a:bodyPr>
            <a:noAutofit/>
          </a:bodyPr>
          <a:lstStyle/>
          <a:p>
            <a:r>
              <a:rPr lang="en-US" dirty="0" smtClean="0">
                <a:solidFill>
                  <a:schemeClr val="tx1"/>
                </a:solidFill>
              </a:rPr>
              <a:t>The </a:t>
            </a:r>
            <a:r>
              <a:rPr lang="en-US" dirty="0" smtClean="0"/>
              <a:t>FULL OUTER JOIN</a:t>
            </a:r>
            <a:r>
              <a:rPr lang="en-US" dirty="0">
                <a:solidFill>
                  <a:schemeClr val="tx1"/>
                </a:solidFill>
              </a:rPr>
              <a:t> keyword returns all records when there is a match in left (table1) or right (table2) table records.</a:t>
            </a:r>
            <a:endParaRPr lang="en-US" dirty="0"/>
          </a:p>
          <a:p>
            <a:r>
              <a:rPr lang="en-US" dirty="0" smtClean="0">
                <a:latin typeface="Helvetica Neue"/>
              </a:rPr>
              <a:t>Syntax:</a:t>
            </a:r>
          </a:p>
          <a:p>
            <a:pPr marL="987552" lvl="2" indent="0">
              <a:buNone/>
            </a:pPr>
            <a:r>
              <a:rPr lang="en-US" sz="2000" b="1" dirty="0">
                <a:latin typeface="Helvetica Neue"/>
              </a:rPr>
              <a:t>SELECT</a:t>
            </a:r>
            <a:r>
              <a:rPr lang="en-US" sz="2000" dirty="0">
                <a:latin typeface="Helvetica Neue"/>
              </a:rPr>
              <a:t> </a:t>
            </a:r>
            <a:r>
              <a:rPr lang="en-US" sz="2000" i="1" dirty="0" err="1">
                <a:latin typeface="Helvetica Neue"/>
              </a:rPr>
              <a:t>column_name</a:t>
            </a:r>
            <a:r>
              <a:rPr lang="en-US" sz="2000" i="1" dirty="0">
                <a:latin typeface="Helvetica Neue"/>
              </a:rPr>
              <a:t>(s)</a:t>
            </a:r>
            <a:r>
              <a:rPr lang="en-US" sz="2000" dirty="0">
                <a:latin typeface="Helvetica Neue"/>
              </a:rPr>
              <a:t/>
            </a:r>
            <a:br>
              <a:rPr lang="en-US" sz="2000" dirty="0">
                <a:latin typeface="Helvetica Neue"/>
              </a:rPr>
            </a:br>
            <a:r>
              <a:rPr lang="en-US" sz="2000" b="1" dirty="0">
                <a:latin typeface="Helvetica Neue"/>
              </a:rPr>
              <a:t>FROM</a:t>
            </a:r>
            <a:r>
              <a:rPr lang="en-US" sz="2000" dirty="0">
                <a:latin typeface="Helvetica Neue"/>
              </a:rPr>
              <a:t> </a:t>
            </a:r>
            <a:r>
              <a:rPr lang="en-US" sz="2000" i="1" dirty="0">
                <a:latin typeface="Helvetica Neue"/>
              </a:rPr>
              <a:t>table1</a:t>
            </a:r>
            <a:r>
              <a:rPr lang="en-US" sz="2000" dirty="0">
                <a:latin typeface="Helvetica Neue"/>
              </a:rPr>
              <a:t/>
            </a:r>
            <a:br>
              <a:rPr lang="en-US" sz="2000" dirty="0">
                <a:latin typeface="Helvetica Neue"/>
              </a:rPr>
            </a:br>
            <a:r>
              <a:rPr lang="en-US" sz="2000" b="1" dirty="0">
                <a:latin typeface="Helvetica Neue"/>
              </a:rPr>
              <a:t>RIGHT JOIN</a:t>
            </a:r>
            <a:r>
              <a:rPr lang="en-US" sz="2000" dirty="0">
                <a:latin typeface="Helvetica Neue"/>
              </a:rPr>
              <a:t> </a:t>
            </a:r>
            <a:r>
              <a:rPr lang="en-US" sz="2000" i="1" dirty="0">
                <a:latin typeface="Helvetica Neue"/>
              </a:rPr>
              <a:t>table2</a:t>
            </a:r>
            <a:br>
              <a:rPr lang="en-US" sz="2000" i="1" dirty="0">
                <a:latin typeface="Helvetica Neue"/>
              </a:rPr>
            </a:br>
            <a:r>
              <a:rPr lang="en-US" sz="2000" b="1" dirty="0">
                <a:latin typeface="Helvetica Neue"/>
              </a:rPr>
              <a:t>ON</a:t>
            </a:r>
            <a:r>
              <a:rPr lang="en-US" sz="2000" dirty="0">
                <a:latin typeface="Helvetica Neue"/>
              </a:rPr>
              <a:t> </a:t>
            </a:r>
            <a:r>
              <a:rPr lang="en-US" sz="2000" i="1" dirty="0">
                <a:latin typeface="Helvetica Neue"/>
              </a:rPr>
              <a:t>table1.column_name </a:t>
            </a:r>
            <a:r>
              <a:rPr lang="en-US" sz="2000" dirty="0">
                <a:latin typeface="Helvetica Neue"/>
              </a:rPr>
              <a:t>=</a:t>
            </a:r>
            <a:r>
              <a:rPr lang="en-US" sz="2000" i="1" dirty="0">
                <a:latin typeface="Helvetica Neue"/>
              </a:rPr>
              <a:t> </a:t>
            </a:r>
            <a:r>
              <a:rPr lang="en-US" sz="2000" i="1" dirty="0" smtClean="0">
                <a:latin typeface="Helvetica Neue"/>
              </a:rPr>
              <a:t>table2.column_name</a:t>
            </a:r>
            <a:r>
              <a:rPr lang="en-US" sz="2000" dirty="0" smtClean="0">
                <a:latin typeface="Helvetica Neue"/>
              </a:rPr>
              <a:t>;</a:t>
            </a:r>
            <a:endParaRPr lang="en-US" sz="2000" dirty="0">
              <a:latin typeface="Helvetica Neue"/>
            </a:endParaRPr>
          </a:p>
        </p:txBody>
      </p:sp>
      <p:pic>
        <p:nvPicPr>
          <p:cNvPr id="4" name="Picture 3"/>
          <p:cNvPicPr>
            <a:picLocks noChangeAspect="1"/>
          </p:cNvPicPr>
          <p:nvPr/>
        </p:nvPicPr>
        <p:blipFill>
          <a:blip r:embed="rId3"/>
          <a:stretch>
            <a:fillRect/>
          </a:stretch>
        </p:blipFill>
        <p:spPr>
          <a:xfrm>
            <a:off x="4550502" y="4093029"/>
            <a:ext cx="3243395" cy="2377440"/>
          </a:xfrm>
          <a:prstGeom prst="rect">
            <a:avLst/>
          </a:prstGeom>
        </p:spPr>
      </p:pic>
    </p:spTree>
    <p:extLst>
      <p:ext uri="{BB962C8B-B14F-4D97-AF65-F5344CB8AC3E}">
        <p14:creationId xmlns:p14="http://schemas.microsoft.com/office/powerpoint/2010/main" val="26629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chemeClr val="tx1"/>
                </a:solidFill>
                <a:latin typeface="Helvetica Neue"/>
              </a:rPr>
              <a:t> </a:t>
            </a:r>
            <a:r>
              <a:rPr lang="en-US" u="sng" dirty="0" smtClean="0">
                <a:latin typeface="Helvetica Neue"/>
              </a:rPr>
              <a:t>CROSS </a:t>
            </a:r>
            <a:r>
              <a:rPr lang="en-US" u="sng" dirty="0">
                <a:latin typeface="Helvetica Neue"/>
              </a:rPr>
              <a:t>JOIN</a:t>
            </a:r>
            <a:endParaRPr lang="en-US" u="sng" dirty="0">
              <a:solidFill>
                <a:srgbClr val="282829"/>
              </a:solidFill>
              <a:latin typeface="Helvetica Neue"/>
            </a:endParaRPr>
          </a:p>
        </p:txBody>
      </p:sp>
      <p:sp>
        <p:nvSpPr>
          <p:cNvPr id="3" name="Content Placeholder 2"/>
          <p:cNvSpPr>
            <a:spLocks noGrp="1"/>
          </p:cNvSpPr>
          <p:nvPr>
            <p:ph idx="1"/>
          </p:nvPr>
        </p:nvSpPr>
        <p:spPr>
          <a:xfrm>
            <a:off x="1371600" y="1554480"/>
            <a:ext cx="9601200" cy="3656149"/>
          </a:xfrm>
        </p:spPr>
        <p:txBody>
          <a:bodyPr>
            <a:noAutofit/>
          </a:bodyPr>
          <a:lstStyle/>
          <a:p>
            <a:r>
              <a:rPr lang="en-US" dirty="0" smtClean="0">
                <a:solidFill>
                  <a:schemeClr val="tx1"/>
                </a:solidFill>
                <a:latin typeface="Helvetica Neue"/>
              </a:rPr>
              <a:t>The </a:t>
            </a:r>
            <a:r>
              <a:rPr lang="en-US" dirty="0">
                <a:solidFill>
                  <a:schemeClr val="tx1"/>
                </a:solidFill>
                <a:latin typeface="Helvetica Neue"/>
              </a:rPr>
              <a:t>SQL CROSS JOIN produces a result set which is the number of rows in the first table multiplied by the number of rows in the second table if no WHERE clause is used along with CROSS JOIN</a:t>
            </a:r>
            <a:r>
              <a:rPr lang="en-US" dirty="0" smtClean="0">
                <a:solidFill>
                  <a:schemeClr val="tx1"/>
                </a:solidFill>
                <a:latin typeface="Helvetica Neue"/>
              </a:rPr>
              <a:t>. This </a:t>
            </a:r>
            <a:r>
              <a:rPr lang="en-US" dirty="0">
                <a:solidFill>
                  <a:schemeClr val="tx1"/>
                </a:solidFill>
                <a:latin typeface="Helvetica Neue"/>
              </a:rPr>
              <a:t>kind of result is called as Cartesian Product.</a:t>
            </a:r>
          </a:p>
          <a:p>
            <a:r>
              <a:rPr lang="en-US" dirty="0">
                <a:solidFill>
                  <a:schemeClr val="tx1"/>
                </a:solidFill>
                <a:latin typeface="Helvetica Neue"/>
              </a:rPr>
              <a:t>If WHERE clause is </a:t>
            </a:r>
            <a:r>
              <a:rPr lang="en-US" dirty="0" smtClean="0">
                <a:solidFill>
                  <a:schemeClr val="tx1"/>
                </a:solidFill>
                <a:latin typeface="Helvetica Neue"/>
              </a:rPr>
              <a:t>used </a:t>
            </a:r>
            <a:r>
              <a:rPr lang="en-US" dirty="0">
                <a:solidFill>
                  <a:schemeClr val="tx1"/>
                </a:solidFill>
                <a:latin typeface="Helvetica Neue"/>
              </a:rPr>
              <a:t>with CROSS JOIN, it functions like an INNER JOIN</a:t>
            </a:r>
            <a:r>
              <a:rPr lang="en-US" dirty="0" smtClean="0">
                <a:solidFill>
                  <a:schemeClr val="tx1"/>
                </a:solidFill>
                <a:latin typeface="Helvetica Neue"/>
              </a:rPr>
              <a:t>.</a:t>
            </a:r>
            <a:endParaRPr lang="en-US" dirty="0">
              <a:latin typeface="Helvetica Neue"/>
            </a:endParaRPr>
          </a:p>
          <a:p>
            <a:r>
              <a:rPr lang="en-US" dirty="0" smtClean="0">
                <a:latin typeface="Helvetica Neue"/>
              </a:rPr>
              <a:t>Syntax:</a:t>
            </a:r>
          </a:p>
          <a:p>
            <a:pPr marL="0" indent="0">
              <a:buNone/>
            </a:pPr>
            <a:r>
              <a:rPr lang="en-US" dirty="0" smtClean="0">
                <a:latin typeface="Helvetica Neue"/>
              </a:rPr>
              <a:t>	</a:t>
            </a:r>
            <a:r>
              <a:rPr lang="en-US" b="1" dirty="0" smtClean="0">
                <a:latin typeface="Helvetica Neue"/>
              </a:rPr>
              <a:t>SELECT</a:t>
            </a:r>
            <a:r>
              <a:rPr lang="en-US" dirty="0" smtClean="0">
                <a:latin typeface="Helvetica Neue"/>
              </a:rPr>
              <a:t> </a:t>
            </a:r>
            <a:r>
              <a:rPr lang="en-US" dirty="0">
                <a:latin typeface="Helvetica Neue"/>
              </a:rPr>
              <a:t>* </a:t>
            </a:r>
            <a:endParaRPr lang="en-US" dirty="0" smtClean="0">
              <a:latin typeface="Helvetica Neue"/>
            </a:endParaRPr>
          </a:p>
          <a:p>
            <a:pPr marL="0" indent="0">
              <a:buNone/>
            </a:pPr>
            <a:r>
              <a:rPr lang="en-US" dirty="0">
                <a:latin typeface="Helvetica Neue"/>
              </a:rPr>
              <a:t>	</a:t>
            </a:r>
            <a:r>
              <a:rPr lang="en-US" b="1" dirty="0" smtClean="0">
                <a:latin typeface="Helvetica Neue"/>
              </a:rPr>
              <a:t>FROM</a:t>
            </a:r>
            <a:r>
              <a:rPr lang="en-US" dirty="0" smtClean="0">
                <a:latin typeface="Helvetica Neue"/>
              </a:rPr>
              <a:t> </a:t>
            </a:r>
            <a:r>
              <a:rPr lang="en-US" dirty="0">
                <a:latin typeface="Helvetica Neue"/>
              </a:rPr>
              <a:t>table1 </a:t>
            </a:r>
            <a:endParaRPr lang="en-US" dirty="0" smtClean="0">
              <a:latin typeface="Helvetica Neue"/>
            </a:endParaRPr>
          </a:p>
          <a:p>
            <a:pPr marL="0" indent="0">
              <a:buNone/>
            </a:pPr>
            <a:r>
              <a:rPr lang="en-US" dirty="0">
                <a:latin typeface="Helvetica Neue"/>
              </a:rPr>
              <a:t>	</a:t>
            </a:r>
            <a:r>
              <a:rPr lang="en-US" b="1" dirty="0" smtClean="0">
                <a:latin typeface="Helvetica Neue"/>
              </a:rPr>
              <a:t>CROSS </a:t>
            </a:r>
            <a:r>
              <a:rPr lang="en-US" b="1" dirty="0">
                <a:latin typeface="Helvetica Neue"/>
              </a:rPr>
              <a:t>JOIN </a:t>
            </a:r>
            <a:r>
              <a:rPr lang="en-US" dirty="0">
                <a:latin typeface="Helvetica Neue"/>
              </a:rPr>
              <a:t>table2;</a:t>
            </a:r>
          </a:p>
        </p:txBody>
      </p:sp>
      <p:pic>
        <p:nvPicPr>
          <p:cNvPr id="5" name="Picture 4"/>
          <p:cNvPicPr>
            <a:picLocks noChangeAspect="1"/>
          </p:cNvPicPr>
          <p:nvPr/>
        </p:nvPicPr>
        <p:blipFill>
          <a:blip r:embed="rId3"/>
          <a:stretch>
            <a:fillRect/>
          </a:stretch>
        </p:blipFill>
        <p:spPr>
          <a:xfrm>
            <a:off x="6442756" y="3200173"/>
            <a:ext cx="4676775" cy="3476625"/>
          </a:xfrm>
          <a:prstGeom prst="rect">
            <a:avLst/>
          </a:prstGeom>
        </p:spPr>
      </p:pic>
    </p:spTree>
    <p:extLst>
      <p:ext uri="{BB962C8B-B14F-4D97-AF65-F5344CB8AC3E}">
        <p14:creationId xmlns:p14="http://schemas.microsoft.com/office/powerpoint/2010/main" val="214191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Difference between Natural Joins, Using, and ON Join</a:t>
            </a:r>
            <a:endParaRPr lang="en-US" u="sng" dirty="0">
              <a:solidFill>
                <a:srgbClr val="282829"/>
              </a:solidFill>
              <a:latin typeface="Helvetica Neue"/>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8944832"/>
              </p:ext>
            </p:extLst>
          </p:nvPr>
        </p:nvGraphicFramePr>
        <p:xfrm>
          <a:off x="1371600" y="2627193"/>
          <a:ext cx="9601200" cy="2668137"/>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264484517"/>
                    </a:ext>
                  </a:extLst>
                </a:gridCol>
                <a:gridCol w="3200400">
                  <a:extLst>
                    <a:ext uri="{9D8B030D-6E8A-4147-A177-3AD203B41FA5}">
                      <a16:colId xmlns:a16="http://schemas.microsoft.com/office/drawing/2014/main" val="3764792633"/>
                    </a:ext>
                  </a:extLst>
                </a:gridCol>
                <a:gridCol w="3200400">
                  <a:extLst>
                    <a:ext uri="{9D8B030D-6E8A-4147-A177-3AD203B41FA5}">
                      <a16:colId xmlns:a16="http://schemas.microsoft.com/office/drawing/2014/main" val="184599441"/>
                    </a:ext>
                  </a:extLst>
                </a:gridCol>
              </a:tblGrid>
              <a:tr h="769858">
                <a:tc>
                  <a:txBody>
                    <a:bodyPr/>
                    <a:lstStyle/>
                    <a:p>
                      <a:pPr algn="ctr"/>
                      <a:r>
                        <a:rPr lang="en-US" dirty="0" smtClean="0">
                          <a:solidFill>
                            <a:sysClr val="windowText" lastClr="000000"/>
                          </a:solidFill>
                        </a:rPr>
                        <a:t>Natural</a:t>
                      </a:r>
                      <a:r>
                        <a:rPr lang="en-US" baseline="0" dirty="0" smtClean="0">
                          <a:solidFill>
                            <a:sysClr val="windowText" lastClr="000000"/>
                          </a:solidFill>
                        </a:rPr>
                        <a:t> Joins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rPr>
                        <a:t>Using Clause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rPr>
                        <a:t>ON Clause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034704"/>
                  </a:ext>
                </a:extLst>
              </a:tr>
              <a:tr h="1898279">
                <a:tc>
                  <a:txBody>
                    <a:bodyPr/>
                    <a:lstStyle/>
                    <a:p>
                      <a:pPr algn="ctr"/>
                      <a:endParaRPr lang="en-US" dirty="0" smtClean="0">
                        <a:solidFill>
                          <a:sysClr val="windowText" lastClr="000000"/>
                        </a:solidFill>
                      </a:endParaRPr>
                    </a:p>
                    <a:p>
                      <a:pPr algn="ctr"/>
                      <a:r>
                        <a:rPr lang="en-US" dirty="0" smtClean="0">
                          <a:solidFill>
                            <a:sysClr val="windowText" lastClr="000000"/>
                          </a:solidFill>
                        </a:rPr>
                        <a:t>It is used</a:t>
                      </a:r>
                      <a:r>
                        <a:rPr lang="en-US" baseline="0" dirty="0" smtClean="0">
                          <a:solidFill>
                            <a:sysClr val="windowText" lastClr="000000"/>
                          </a:solidFill>
                        </a:rPr>
                        <a:t> to join two tables on the basis of </a:t>
                      </a:r>
                      <a:r>
                        <a:rPr lang="en-US" b="1" dirty="0" smtClean="0">
                          <a:solidFill>
                            <a:sysClr val="windowText" lastClr="000000"/>
                          </a:solidFill>
                        </a:rPr>
                        <a:t>identical columns </a:t>
                      </a:r>
                      <a:r>
                        <a:rPr lang="en-US" dirty="0" smtClean="0">
                          <a:solidFill>
                            <a:sysClr val="windowText" lastClr="000000"/>
                          </a:solidFill>
                        </a:rPr>
                        <a:t>that have </a:t>
                      </a:r>
                      <a:r>
                        <a:rPr lang="en-US" b="1" dirty="0" smtClean="0">
                          <a:solidFill>
                            <a:sysClr val="windowText" lastClr="000000"/>
                          </a:solidFill>
                        </a:rPr>
                        <a:t>same names and same data types</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solidFill>
                          <a:sysClr val="windowText" lastClr="000000"/>
                        </a:solidFill>
                      </a:endParaRPr>
                    </a:p>
                    <a:p>
                      <a:pPr algn="ctr"/>
                      <a:r>
                        <a:rPr lang="en-US" dirty="0" smtClean="0">
                          <a:solidFill>
                            <a:sysClr val="windowText" lastClr="000000"/>
                          </a:solidFill>
                        </a:rPr>
                        <a:t>It is used</a:t>
                      </a:r>
                      <a:r>
                        <a:rPr lang="en-US" baseline="0" dirty="0" smtClean="0">
                          <a:solidFill>
                            <a:sysClr val="windowText" lastClr="000000"/>
                          </a:solidFill>
                        </a:rPr>
                        <a:t> to join two tables on the basis of </a:t>
                      </a:r>
                      <a:r>
                        <a:rPr lang="en-US" b="1" dirty="0" smtClean="0">
                          <a:solidFill>
                            <a:sysClr val="windowText" lastClr="000000"/>
                          </a:solidFill>
                        </a:rPr>
                        <a:t>multiple columns </a:t>
                      </a:r>
                      <a:r>
                        <a:rPr lang="en-US" dirty="0" smtClean="0">
                          <a:solidFill>
                            <a:sysClr val="windowText" lastClr="000000"/>
                          </a:solidFill>
                        </a:rPr>
                        <a:t>with </a:t>
                      </a:r>
                      <a:r>
                        <a:rPr lang="en-US" b="1" dirty="0" smtClean="0">
                          <a:solidFill>
                            <a:sysClr val="windowText" lastClr="000000"/>
                          </a:solidFill>
                        </a:rPr>
                        <a:t>same name</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solidFill>
                          <a:sysClr val="windowText" lastClr="000000"/>
                        </a:solidFill>
                      </a:endParaRPr>
                    </a:p>
                    <a:p>
                      <a:pPr algn="ctr"/>
                      <a:r>
                        <a:rPr lang="en-US" dirty="0" smtClean="0">
                          <a:solidFill>
                            <a:sysClr val="windowText" lastClr="000000"/>
                          </a:solidFill>
                        </a:rPr>
                        <a:t>It is used</a:t>
                      </a:r>
                      <a:r>
                        <a:rPr lang="en-US" baseline="0" dirty="0" smtClean="0">
                          <a:solidFill>
                            <a:sysClr val="windowText" lastClr="000000"/>
                          </a:solidFill>
                        </a:rPr>
                        <a:t> to join two tables on the basis of </a:t>
                      </a:r>
                      <a:r>
                        <a:rPr lang="en-US" dirty="0" smtClean="0">
                          <a:solidFill>
                            <a:sysClr val="windowText" lastClr="000000"/>
                          </a:solidFill>
                        </a:rPr>
                        <a:t>columns that have </a:t>
                      </a:r>
                      <a:r>
                        <a:rPr lang="en-US" b="1" dirty="0" smtClean="0">
                          <a:solidFill>
                            <a:sysClr val="windowText" lastClr="000000"/>
                          </a:solidFill>
                        </a:rPr>
                        <a:t>different names</a:t>
                      </a:r>
                      <a:r>
                        <a:rPr lang="en-US" dirty="0" smtClean="0">
                          <a:solidFill>
                            <a:sysClr val="windowText" lastClr="000000"/>
                          </a:solidFill>
                        </a:rPr>
                        <a: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9351431"/>
                  </a:ext>
                </a:extLst>
              </a:tr>
            </a:tbl>
          </a:graphicData>
        </a:graphic>
      </p:graphicFrame>
    </p:spTree>
    <p:extLst>
      <p:ext uri="{BB962C8B-B14F-4D97-AF65-F5344CB8AC3E}">
        <p14:creationId xmlns:p14="http://schemas.microsoft.com/office/powerpoint/2010/main" val="918324205"/>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7D81855B9D545AA436EC17E2EBDFC" ma:contentTypeVersion="12" ma:contentTypeDescription="Create a new document." ma:contentTypeScope="" ma:versionID="87cfd8a9945beb95d6a22748b2a0e49b">
  <xsd:schema xmlns:xsd="http://www.w3.org/2001/XMLSchema" xmlns:xs="http://www.w3.org/2001/XMLSchema" xmlns:p="http://schemas.microsoft.com/office/2006/metadata/properties" xmlns:ns2="a1f945ef-3a5c-4c6e-974c-9e5ea8804d43" xmlns:ns3="c9ec2aef-24df-4985-a9d3-37d29a2a6d8f" targetNamespace="http://schemas.microsoft.com/office/2006/metadata/properties" ma:root="true" ma:fieldsID="66e6b90bc190708c52bc44a25cb7ec26" ns2:_="" ns3:_="">
    <xsd:import namespace="a1f945ef-3a5c-4c6e-974c-9e5ea8804d43"/>
    <xsd:import namespace="c9ec2aef-24df-4985-a9d3-37d29a2a6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945ef-3a5c-4c6e-974c-9e5ea8804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de8bb4-e59e-4022-b0b8-37c4cee14e5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ec2aef-24df-4985-a9d3-37d29a2a6d8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8fa8be9-57bb-4f14-b3e4-8a3d34583a14}" ma:internalName="TaxCatchAll" ma:showField="CatchAllData" ma:web="c9ec2aef-24df-4985-a9d3-37d29a2a6d8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f945ef-3a5c-4c6e-974c-9e5ea8804d43">
      <Terms xmlns="http://schemas.microsoft.com/office/infopath/2007/PartnerControls"/>
    </lcf76f155ced4ddcb4097134ff3c332f>
    <TaxCatchAll xmlns="c9ec2aef-24df-4985-a9d3-37d29a2a6d8f" xsi:nil="true"/>
  </documentManagement>
</p:properties>
</file>

<file path=customXml/itemProps1.xml><?xml version="1.0" encoding="utf-8"?>
<ds:datastoreItem xmlns:ds="http://schemas.openxmlformats.org/officeDocument/2006/customXml" ds:itemID="{58CD3115-62B7-4930-B03B-4D05C0EC6AA6}"/>
</file>

<file path=customXml/itemProps2.xml><?xml version="1.0" encoding="utf-8"?>
<ds:datastoreItem xmlns:ds="http://schemas.openxmlformats.org/officeDocument/2006/customXml" ds:itemID="{88572DEC-9FE7-4507-A166-BECF53AF181E}"/>
</file>

<file path=customXml/itemProps3.xml><?xml version="1.0" encoding="utf-8"?>
<ds:datastoreItem xmlns:ds="http://schemas.openxmlformats.org/officeDocument/2006/customXml" ds:itemID="{3B4EE225-29B2-4BCF-B35A-B18B0F637FC4}"/>
</file>

<file path=docProps/app.xml><?xml version="1.0" encoding="utf-8"?>
<Properties xmlns="http://schemas.openxmlformats.org/officeDocument/2006/extended-properties" xmlns:vt="http://schemas.openxmlformats.org/officeDocument/2006/docPropsVTypes">
  <Template>Crop</Template>
  <TotalTime>8907</TotalTime>
  <Words>1232</Words>
  <Application>Microsoft Office PowerPoint</Application>
  <PresentationFormat>Widescreen</PresentationFormat>
  <Paragraphs>160</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Franklin Gothic Book</vt:lpstr>
      <vt:lpstr>Helvetica Neue</vt:lpstr>
      <vt:lpstr>Segoe UI</vt:lpstr>
      <vt:lpstr>Crop</vt:lpstr>
      <vt:lpstr>SQL Joins</vt:lpstr>
      <vt:lpstr>SQL JOIN</vt:lpstr>
      <vt:lpstr>Types of Joins</vt:lpstr>
      <vt:lpstr>INNER JOIN</vt:lpstr>
      <vt:lpstr>LEFT JOIN</vt:lpstr>
      <vt:lpstr>RIGHT JOIN</vt:lpstr>
      <vt:lpstr> FULL OUTER JOIN</vt:lpstr>
      <vt:lpstr> CROSS JOIN</vt:lpstr>
      <vt:lpstr>Difference between Natural Joins, Using, and ON Join</vt:lpstr>
      <vt:lpstr>Natural Joins</vt:lpstr>
      <vt:lpstr>Creating Joins with the USING Clause</vt:lpstr>
      <vt:lpstr>Creating Joins with the ON Clause</vt:lpstr>
      <vt:lpstr>Applying Additional Conditions to a Join</vt:lpstr>
      <vt:lpstr>SQL Self Join </vt:lpstr>
      <vt:lpstr>The SQL UNION</vt:lpstr>
      <vt:lpstr>UNION ALL </vt:lpstr>
      <vt:lpstr>Key Points</vt:lpstr>
      <vt:lpstr>Key Points</vt:lpstr>
      <vt:lpstr>Questions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Maimoona Khilji</dc:creator>
  <cp:lastModifiedBy>Maimoona Khilji</cp:lastModifiedBy>
  <cp:revision>787</cp:revision>
  <dcterms:created xsi:type="dcterms:W3CDTF">2020-07-26T09:49:37Z</dcterms:created>
  <dcterms:modified xsi:type="dcterms:W3CDTF">2022-09-01T07:59:22Z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0x010100C5A7D81855B9D545AA436EC17E2EBDFC</vt:lpwstr>
  </property>
</Properties>
</file>