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385" r:id="rId2"/>
    <p:sldId id="550" r:id="rId3"/>
    <p:sldId id="551" r:id="rId4"/>
    <p:sldId id="501" r:id="rId5"/>
    <p:sldId id="552" r:id="rId6"/>
    <p:sldId id="553" r:id="rId7"/>
    <p:sldId id="502" r:id="rId8"/>
    <p:sldId id="544" r:id="rId9"/>
    <p:sldId id="503" r:id="rId10"/>
    <p:sldId id="545" r:id="rId11"/>
    <p:sldId id="554" r:id="rId12"/>
    <p:sldId id="556" r:id="rId13"/>
    <p:sldId id="555" r:id="rId14"/>
    <p:sldId id="558" r:id="rId15"/>
    <p:sldId id="559" r:id="rId16"/>
    <p:sldId id="549" r:id="rId17"/>
    <p:sldId id="560" r:id="rId18"/>
    <p:sldId id="561" r:id="rId19"/>
    <p:sldId id="54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5" autoAdjust="0"/>
    <p:restoredTop sz="88483" autoAdjust="0"/>
  </p:normalViewPr>
  <p:slideViewPr>
    <p:cSldViewPr snapToGrid="0">
      <p:cViewPr varScale="1">
        <p:scale>
          <a:sx n="73" d="100"/>
          <a:sy n="73" d="100"/>
        </p:scale>
        <p:origin x="444" y="66"/>
      </p:cViewPr>
      <p:guideLst/>
    </p:cSldViewPr>
  </p:slideViewPr>
  <p:notesTextViewPr>
    <p:cViewPr>
      <p:scale>
        <a:sx n="1" d="1"/>
        <a:sy n="1" d="1"/>
      </p:scale>
      <p:origin x="0" y="0"/>
    </p:cViewPr>
  </p:notesTextViewPr>
  <p:sorterViewPr>
    <p:cViewPr>
      <p:scale>
        <a:sx n="100" d="100"/>
        <a:sy n="100" d="100"/>
      </p:scale>
      <p:origin x="0" y="-9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A2B80-0F07-4AEF-8FAC-E21B870C8275}" type="datetimeFigureOut">
              <a:rPr lang="en-US" smtClean="0"/>
              <a:t>9/1/2022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ABA52-E29E-4A90-B15D-6A88005187DC}" type="slidenum">
              <a:rPr lang="en-US" smtClean="0"/>
              <a:t>‹#›</a:t>
            </a:fld>
            <a:endParaRPr lang="en-US"/>
          </a:p>
        </p:txBody>
      </p:sp>
    </p:spTree>
    <p:extLst>
      <p:ext uri="{BB962C8B-B14F-4D97-AF65-F5344CB8AC3E}">
        <p14:creationId xmlns:p14="http://schemas.microsoft.com/office/powerpoint/2010/main" val="246052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OVER clause is used </a:t>
            </a:r>
            <a:r>
              <a:rPr lang="en-US" sz="1200" b="1" i="0" kern="1200" dirty="0" smtClean="0">
                <a:solidFill>
                  <a:schemeClr val="tx1"/>
                </a:solidFill>
                <a:effectLst/>
                <a:latin typeface="+mn-lt"/>
                <a:ea typeface="+mn-ea"/>
                <a:cs typeface="+mn-cs"/>
              </a:rPr>
              <a:t>to determine which rows from the query are applied to the function, what order they are evaluated in by that function, and when the function's calculations should </a:t>
            </a:r>
            <a:r>
              <a:rPr lang="en-US" sz="1200" b="1" i="0" kern="1200" dirty="0" err="1" smtClean="0">
                <a:solidFill>
                  <a:schemeClr val="tx1"/>
                </a:solidFill>
                <a:effectLst/>
                <a:latin typeface="+mn-lt"/>
                <a:ea typeface="+mn-ea"/>
                <a:cs typeface="+mn-cs"/>
              </a:rPr>
              <a:t>restart</a:t>
            </a:r>
            <a:r>
              <a:rPr lang="en-US" sz="1200" b="0" i="0" kern="1200" dirty="0" err="1" smtClean="0">
                <a:solidFill>
                  <a:schemeClr val="tx1"/>
                </a:solidFill>
                <a:effectLst/>
                <a:latin typeface="+mn-lt"/>
                <a:ea typeface="+mn-ea"/>
                <a:cs typeface="+mn-cs"/>
              </a:rPr>
              <a:t>What</a:t>
            </a:r>
            <a:r>
              <a:rPr lang="en-US" sz="1200" b="0" i="0" kern="1200" dirty="0" smtClean="0">
                <a:solidFill>
                  <a:schemeClr val="tx1"/>
                </a:solidFill>
                <a:effectLst/>
                <a:latin typeface="+mn-lt"/>
                <a:ea typeface="+mn-ea"/>
                <a:cs typeface="+mn-cs"/>
              </a:rPr>
              <a:t> is over and partition in SQL?</a:t>
            </a:r>
          </a:p>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11</a:t>
            </a:fld>
            <a:endParaRPr lang="en-US"/>
          </a:p>
        </p:txBody>
      </p:sp>
    </p:spTree>
    <p:extLst>
      <p:ext uri="{BB962C8B-B14F-4D97-AF65-F5344CB8AC3E}">
        <p14:creationId xmlns:p14="http://schemas.microsoft.com/office/powerpoint/2010/main" val="1133789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OVER clause is used </a:t>
            </a:r>
            <a:r>
              <a:rPr lang="en-US" sz="1200" b="1" i="0" kern="1200" dirty="0" smtClean="0">
                <a:solidFill>
                  <a:schemeClr val="tx1"/>
                </a:solidFill>
                <a:effectLst/>
                <a:latin typeface="+mn-lt"/>
                <a:ea typeface="+mn-ea"/>
                <a:cs typeface="+mn-cs"/>
              </a:rPr>
              <a:t>to determine which rows from the query are applied to the function, what order they are evaluated in by that function, and when the function's calculations should </a:t>
            </a:r>
            <a:r>
              <a:rPr lang="en-US" sz="1200" b="1" i="0" kern="1200" dirty="0" err="1" smtClean="0">
                <a:solidFill>
                  <a:schemeClr val="tx1"/>
                </a:solidFill>
                <a:effectLst/>
                <a:latin typeface="+mn-lt"/>
                <a:ea typeface="+mn-ea"/>
                <a:cs typeface="+mn-cs"/>
              </a:rPr>
              <a:t>restart</a:t>
            </a:r>
            <a:r>
              <a:rPr lang="en-US" sz="1200" b="0" i="0" kern="1200" dirty="0" err="1" smtClean="0">
                <a:solidFill>
                  <a:schemeClr val="tx1"/>
                </a:solidFill>
                <a:effectLst/>
                <a:latin typeface="+mn-lt"/>
                <a:ea typeface="+mn-ea"/>
                <a:cs typeface="+mn-cs"/>
              </a:rPr>
              <a:t>What</a:t>
            </a:r>
            <a:r>
              <a:rPr lang="en-US" sz="1200" b="0" i="0" kern="1200" dirty="0" smtClean="0">
                <a:solidFill>
                  <a:schemeClr val="tx1"/>
                </a:solidFill>
                <a:effectLst/>
                <a:latin typeface="+mn-lt"/>
                <a:ea typeface="+mn-ea"/>
                <a:cs typeface="+mn-cs"/>
              </a:rPr>
              <a:t> is over and partition in SQL?</a:t>
            </a:r>
          </a:p>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12</a:t>
            </a:fld>
            <a:endParaRPr lang="en-US"/>
          </a:p>
        </p:txBody>
      </p:sp>
    </p:spTree>
    <p:extLst>
      <p:ext uri="{BB962C8B-B14F-4D97-AF65-F5344CB8AC3E}">
        <p14:creationId xmlns:p14="http://schemas.microsoft.com/office/powerpoint/2010/main" val="375684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13</a:t>
            </a:fld>
            <a:endParaRPr lang="en-US"/>
          </a:p>
        </p:txBody>
      </p:sp>
    </p:spTree>
    <p:extLst>
      <p:ext uri="{BB962C8B-B14F-4D97-AF65-F5344CB8AC3E}">
        <p14:creationId xmlns:p14="http://schemas.microsoft.com/office/powerpoint/2010/main" val="3856821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OVER clause is used </a:t>
            </a:r>
            <a:r>
              <a:rPr lang="en-US" sz="1200" b="1" i="0" kern="1200" dirty="0" smtClean="0">
                <a:solidFill>
                  <a:schemeClr val="tx1"/>
                </a:solidFill>
                <a:effectLst/>
                <a:latin typeface="+mn-lt"/>
                <a:ea typeface="+mn-ea"/>
                <a:cs typeface="+mn-cs"/>
              </a:rPr>
              <a:t>to determine which rows from the query are applied to the function, what order they are evaluated in by that function, and when the function's calculations should </a:t>
            </a:r>
            <a:r>
              <a:rPr lang="en-US" sz="1200" b="1" i="0" kern="1200" dirty="0" err="1" smtClean="0">
                <a:solidFill>
                  <a:schemeClr val="tx1"/>
                </a:solidFill>
                <a:effectLst/>
                <a:latin typeface="+mn-lt"/>
                <a:ea typeface="+mn-ea"/>
                <a:cs typeface="+mn-cs"/>
              </a:rPr>
              <a:t>restart</a:t>
            </a:r>
            <a:r>
              <a:rPr lang="en-US" sz="1200" b="0" i="0" kern="1200" dirty="0" err="1" smtClean="0">
                <a:solidFill>
                  <a:schemeClr val="tx1"/>
                </a:solidFill>
                <a:effectLst/>
                <a:latin typeface="+mn-lt"/>
                <a:ea typeface="+mn-ea"/>
                <a:cs typeface="+mn-cs"/>
              </a:rPr>
              <a:t>What</a:t>
            </a:r>
            <a:r>
              <a:rPr lang="en-US" sz="1200" b="0" i="0" kern="1200" dirty="0" smtClean="0">
                <a:solidFill>
                  <a:schemeClr val="tx1"/>
                </a:solidFill>
                <a:effectLst/>
                <a:latin typeface="+mn-lt"/>
                <a:ea typeface="+mn-ea"/>
                <a:cs typeface="+mn-cs"/>
              </a:rPr>
              <a:t> is over and partition in SQL?</a:t>
            </a:r>
          </a:p>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14</a:t>
            </a:fld>
            <a:endParaRPr lang="en-US"/>
          </a:p>
        </p:txBody>
      </p:sp>
    </p:spTree>
    <p:extLst>
      <p:ext uri="{BB962C8B-B14F-4D97-AF65-F5344CB8AC3E}">
        <p14:creationId xmlns:p14="http://schemas.microsoft.com/office/powerpoint/2010/main" val="3118984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15</a:t>
            </a:fld>
            <a:endParaRPr lang="en-US"/>
          </a:p>
        </p:txBody>
      </p:sp>
    </p:spTree>
    <p:extLst>
      <p:ext uri="{BB962C8B-B14F-4D97-AF65-F5344CB8AC3E}">
        <p14:creationId xmlns:p14="http://schemas.microsoft.com/office/powerpoint/2010/main" val="117261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CDFED2-4073-4A50-B0F0-5BAD1DD45720}" type="datetimeFigureOut">
              <a:rPr lang="en-US" smtClean="0"/>
              <a:t>9/1/2022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13CFF0C-884A-496F-BC8C-26E0A13A2575}"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616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213968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311766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181967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CDFED2-4073-4A50-B0F0-5BAD1DD45720}" type="datetimeFigureOut">
              <a:rPr lang="en-US" smtClean="0"/>
              <a:t>9/1/2022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6272227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DFED2-4073-4A50-B0F0-5BAD1DD45720}"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181993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DFED2-4073-4A50-B0F0-5BAD1DD45720}" type="datetimeFigureOut">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425164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DFED2-4073-4A50-B0F0-5BAD1DD45720}" type="datetimeFigureOut">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42010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DFED2-4073-4A50-B0F0-5BAD1DD45720}" type="datetimeFigureOut">
              <a:rPr lang="en-US" smtClean="0"/>
              <a:t>9/1/2022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345358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CDFED2-4073-4A50-B0F0-5BAD1DD45720}" type="datetimeFigureOut">
              <a:rPr lang="en-US" smtClean="0"/>
              <a:t>9/1/2022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615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CDFED2-4073-4A50-B0F0-5BAD1DD45720}" type="datetimeFigureOut">
              <a:rPr lang="en-US" smtClean="0"/>
              <a:t>9/1/2022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519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CDFED2-4073-4A50-B0F0-5BAD1DD45720}" type="datetimeFigureOut">
              <a:rPr lang="en-US" smtClean="0"/>
              <a:t>9/1/2022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13CFF0C-884A-496F-BC8C-26E0A13A25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97590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sql/sql_having.asp" TargetMode="External"/><Relationship Id="rId2" Type="http://schemas.openxmlformats.org/officeDocument/2006/relationships/hyperlink" Target="https://www.guru99.com/group-by.html" TargetMode="External"/><Relationship Id="rId1" Type="http://schemas.openxmlformats.org/officeDocument/2006/relationships/slideLayout" Target="../slideLayouts/slideLayout2.xml"/><Relationship Id="rId6" Type="http://schemas.openxmlformats.org/officeDocument/2006/relationships/hyperlink" Target="https://www.youtube.com/watch?v=KwEjkpFltjc" TargetMode="External"/><Relationship Id="rId5" Type="http://schemas.openxmlformats.org/officeDocument/2006/relationships/hyperlink" Target="https://docs.microsoft.com/en-us/sql/t-sql/queries/select-over-clause-transact-sql?view=sql-server-ver16" TargetMode="External"/><Relationship Id="rId4" Type="http://schemas.openxmlformats.org/officeDocument/2006/relationships/hyperlink" Target="https://learnsql.com/blog/sql-over-claus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41F3-F9F1-40E4-9D93-E248ECC4F233}"/>
              </a:ext>
            </a:extLst>
          </p:cNvPr>
          <p:cNvSpPr>
            <a:spLocks noGrp="1"/>
          </p:cNvSpPr>
          <p:nvPr>
            <p:ph type="ctrTitle"/>
          </p:nvPr>
        </p:nvSpPr>
        <p:spPr>
          <a:xfrm>
            <a:off x="1915127" y="1663763"/>
            <a:ext cx="8361229" cy="2098226"/>
          </a:xfrm>
        </p:spPr>
        <p:txBody>
          <a:bodyPr/>
          <a:lstStyle/>
          <a:p>
            <a:r>
              <a:rPr lang="en-US" sz="4800" u="sng" dirty="0">
                <a:solidFill>
                  <a:schemeClr val="tx2">
                    <a:lumMod val="85000"/>
                    <a:lumOff val="15000"/>
                  </a:schemeClr>
                </a:solidFill>
                <a:latin typeface="Helvetica Neue"/>
              </a:rPr>
              <a:t>SQL </a:t>
            </a:r>
            <a:r>
              <a:rPr lang="en-US" sz="4800" u="sng" dirty="0" smtClean="0">
                <a:solidFill>
                  <a:schemeClr val="tx2">
                    <a:lumMod val="85000"/>
                    <a:lumOff val="15000"/>
                  </a:schemeClr>
                </a:solidFill>
                <a:latin typeface="Helvetica Neue"/>
              </a:rPr>
              <a:t>Group by and Sum over()</a:t>
            </a:r>
            <a:endParaRPr lang="en-US" sz="4800" dirty="0">
              <a:latin typeface="Helvetica Neue"/>
            </a:endParaRPr>
          </a:p>
        </p:txBody>
      </p:sp>
      <p:sp>
        <p:nvSpPr>
          <p:cNvPr id="3" name="Subtitle 2">
            <a:extLst>
              <a:ext uri="{FF2B5EF4-FFF2-40B4-BE49-F238E27FC236}">
                <a16:creationId xmlns:a16="http://schemas.microsoft.com/office/drawing/2014/main" id="{7CCB142B-0D0E-43BF-8F37-23881A7B6544}"/>
              </a:ext>
            </a:extLst>
          </p:cNvPr>
          <p:cNvSpPr>
            <a:spLocks noGrp="1"/>
          </p:cNvSpPr>
          <p:nvPr>
            <p:ph type="subTitle" idx="1"/>
          </p:nvPr>
        </p:nvSpPr>
        <p:spPr/>
        <p:txBody>
          <a:bodyPr>
            <a:noAutofit/>
          </a:bodyPr>
          <a:lstStyle/>
          <a:p>
            <a:r>
              <a:rPr lang="en-US" sz="2800" b="1" dirty="0">
                <a:solidFill>
                  <a:schemeClr val="tx2">
                    <a:lumMod val="85000"/>
                    <a:lumOff val="15000"/>
                  </a:schemeClr>
                </a:solidFill>
                <a:latin typeface="Helvetica Neue"/>
              </a:rPr>
              <a:t>Submitted By</a:t>
            </a:r>
          </a:p>
          <a:p>
            <a:r>
              <a:rPr lang="en-US" sz="2800" dirty="0">
                <a:solidFill>
                  <a:schemeClr val="tx2">
                    <a:lumMod val="85000"/>
                    <a:lumOff val="15000"/>
                  </a:schemeClr>
                </a:solidFill>
                <a:latin typeface="Helvetica Neue"/>
              </a:rPr>
              <a:t> </a:t>
            </a:r>
            <a:r>
              <a:rPr lang="en-US" sz="2800" dirty="0" err="1">
                <a:solidFill>
                  <a:schemeClr val="tx2">
                    <a:lumMod val="85000"/>
                    <a:lumOff val="15000"/>
                  </a:schemeClr>
                </a:solidFill>
                <a:latin typeface="Helvetica Neue"/>
              </a:rPr>
              <a:t>Maimoona</a:t>
            </a:r>
            <a:r>
              <a:rPr lang="en-US" sz="2800" dirty="0">
                <a:solidFill>
                  <a:schemeClr val="tx2">
                    <a:lumMod val="85000"/>
                    <a:lumOff val="15000"/>
                  </a:schemeClr>
                </a:solidFill>
                <a:latin typeface="Helvetica Neue"/>
              </a:rPr>
              <a:t> </a:t>
            </a:r>
            <a:r>
              <a:rPr lang="en-US" sz="2800" dirty="0" err="1" smtClean="0">
                <a:solidFill>
                  <a:schemeClr val="tx2">
                    <a:lumMod val="85000"/>
                    <a:lumOff val="15000"/>
                  </a:schemeClr>
                </a:solidFill>
                <a:latin typeface="Helvetica Neue"/>
              </a:rPr>
              <a:t>Khilji</a:t>
            </a:r>
            <a:endParaRPr lang="en-US" sz="2800" dirty="0">
              <a:solidFill>
                <a:schemeClr val="tx2">
                  <a:lumMod val="85000"/>
                  <a:lumOff val="15000"/>
                </a:schemeClr>
              </a:solidFill>
              <a:latin typeface="Helvetica Neue"/>
            </a:endParaRPr>
          </a:p>
        </p:txBody>
      </p:sp>
    </p:spTree>
    <p:extLst>
      <p:ext uri="{BB962C8B-B14F-4D97-AF65-F5344CB8AC3E}">
        <p14:creationId xmlns:p14="http://schemas.microsoft.com/office/powerpoint/2010/main" val="1303123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282829"/>
                </a:solidFill>
                <a:latin typeface="Helvetica Neue"/>
              </a:rPr>
              <a:t>Having clause</a:t>
            </a:r>
            <a:endParaRPr lang="en-US" dirty="0"/>
          </a:p>
        </p:txBody>
      </p:sp>
      <p:pic>
        <p:nvPicPr>
          <p:cNvPr id="5" name="Picture 4"/>
          <p:cNvPicPr>
            <a:picLocks noChangeAspect="1"/>
          </p:cNvPicPr>
          <p:nvPr/>
        </p:nvPicPr>
        <p:blipFill>
          <a:blip r:embed="rId2"/>
          <a:stretch>
            <a:fillRect/>
          </a:stretch>
        </p:blipFill>
        <p:spPr>
          <a:xfrm>
            <a:off x="2109787" y="1647825"/>
            <a:ext cx="7972425" cy="3562350"/>
          </a:xfrm>
          <a:prstGeom prst="rect">
            <a:avLst/>
          </a:prstGeom>
        </p:spPr>
      </p:pic>
    </p:spTree>
    <p:extLst>
      <p:ext uri="{BB962C8B-B14F-4D97-AF65-F5344CB8AC3E}">
        <p14:creationId xmlns:p14="http://schemas.microsoft.com/office/powerpoint/2010/main" val="1354888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OVER Clause</a:t>
            </a:r>
            <a:endParaRPr lang="en-US" u="sng" dirty="0">
              <a:solidFill>
                <a:srgbClr val="282829"/>
              </a:solidFill>
              <a:latin typeface="Helvetica Neue"/>
            </a:endParaRPr>
          </a:p>
        </p:txBody>
      </p:sp>
      <p:sp>
        <p:nvSpPr>
          <p:cNvPr id="3" name="Content Placeholder 2"/>
          <p:cNvSpPr>
            <a:spLocks noGrp="1"/>
          </p:cNvSpPr>
          <p:nvPr>
            <p:ph idx="1"/>
          </p:nvPr>
        </p:nvSpPr>
        <p:spPr>
          <a:xfrm>
            <a:off x="1371599" y="1572768"/>
            <a:ext cx="10162903" cy="5076225"/>
          </a:xfrm>
        </p:spPr>
        <p:txBody>
          <a:bodyPr>
            <a:noAutofit/>
          </a:bodyPr>
          <a:lstStyle/>
          <a:p>
            <a:r>
              <a:rPr lang="en-US" dirty="0">
                <a:latin typeface="Helvetica Neue"/>
              </a:rPr>
              <a:t>The OVER clause is used to determine </a:t>
            </a:r>
            <a:r>
              <a:rPr lang="en-US" b="1" dirty="0">
                <a:latin typeface="Helvetica Neue"/>
              </a:rPr>
              <a:t>which rows from the query </a:t>
            </a:r>
            <a:r>
              <a:rPr lang="en-US" dirty="0">
                <a:latin typeface="Helvetica Neue"/>
              </a:rPr>
              <a:t>are applied to the function, what </a:t>
            </a:r>
            <a:r>
              <a:rPr lang="en-US" b="1" dirty="0">
                <a:latin typeface="Helvetica Neue"/>
              </a:rPr>
              <a:t>order</a:t>
            </a:r>
            <a:r>
              <a:rPr lang="en-US" dirty="0">
                <a:latin typeface="Helvetica Neue"/>
              </a:rPr>
              <a:t> they are evaluated in by that function, and when the </a:t>
            </a:r>
            <a:r>
              <a:rPr lang="en-US" b="1" dirty="0">
                <a:latin typeface="Helvetica Neue"/>
              </a:rPr>
              <a:t>function's calculations </a:t>
            </a:r>
            <a:r>
              <a:rPr lang="en-US" dirty="0">
                <a:latin typeface="Helvetica Neue"/>
              </a:rPr>
              <a:t>should </a:t>
            </a:r>
            <a:r>
              <a:rPr lang="en-US" dirty="0" smtClean="0">
                <a:latin typeface="Helvetica Neue"/>
              </a:rPr>
              <a:t>restart</a:t>
            </a:r>
          </a:p>
          <a:p>
            <a:r>
              <a:rPr lang="en-US" dirty="0">
                <a:solidFill>
                  <a:schemeClr val="tx1"/>
                </a:solidFill>
                <a:latin typeface="Helvetica Neue"/>
              </a:rPr>
              <a:t>The </a:t>
            </a:r>
            <a:r>
              <a:rPr lang="en-US" dirty="0" smtClean="0">
                <a:solidFill>
                  <a:schemeClr val="tx1"/>
                </a:solidFill>
                <a:latin typeface="Helvetica Neue"/>
              </a:rPr>
              <a:t>OVER</a:t>
            </a:r>
            <a:r>
              <a:rPr lang="en-US" dirty="0">
                <a:solidFill>
                  <a:schemeClr val="tx1"/>
                </a:solidFill>
                <a:latin typeface="Helvetica Neue"/>
              </a:rPr>
              <a:t>() </a:t>
            </a:r>
            <a:r>
              <a:rPr lang="en-US" dirty="0" smtClean="0">
                <a:solidFill>
                  <a:schemeClr val="tx1"/>
                </a:solidFill>
                <a:latin typeface="Helvetica Neue"/>
              </a:rPr>
              <a:t>clause can </a:t>
            </a:r>
            <a:r>
              <a:rPr lang="en-US" dirty="0">
                <a:solidFill>
                  <a:schemeClr val="tx1"/>
                </a:solidFill>
                <a:latin typeface="Helvetica Neue"/>
              </a:rPr>
              <a:t>include the following functions: </a:t>
            </a:r>
            <a:endParaRPr lang="en-US" dirty="0" smtClean="0">
              <a:solidFill>
                <a:schemeClr val="tx1"/>
              </a:solidFill>
              <a:latin typeface="Helvetica Neue"/>
            </a:endParaRPr>
          </a:p>
          <a:p>
            <a:pPr lvl="1"/>
            <a:r>
              <a:rPr lang="en-US" b="1" i="0" dirty="0" smtClean="0">
                <a:solidFill>
                  <a:schemeClr val="tx1"/>
                </a:solidFill>
                <a:latin typeface="Helvetica Neue"/>
              </a:rPr>
              <a:t>Partition </a:t>
            </a:r>
            <a:r>
              <a:rPr lang="en-US" b="1" i="0" dirty="0">
                <a:solidFill>
                  <a:schemeClr val="tx1"/>
                </a:solidFill>
                <a:latin typeface="Helvetica Neue"/>
              </a:rPr>
              <a:t>By: </a:t>
            </a:r>
            <a:r>
              <a:rPr lang="en-US" i="0" dirty="0">
                <a:solidFill>
                  <a:schemeClr val="tx1"/>
                </a:solidFill>
                <a:latin typeface="Helvetica Neue"/>
              </a:rPr>
              <a:t>This divides the rows or query result set into small partitions. </a:t>
            </a:r>
            <a:endParaRPr lang="en-US" i="0" dirty="0" smtClean="0">
              <a:solidFill>
                <a:schemeClr val="tx1"/>
              </a:solidFill>
              <a:latin typeface="Helvetica Neue"/>
            </a:endParaRPr>
          </a:p>
          <a:p>
            <a:pPr lvl="1"/>
            <a:r>
              <a:rPr lang="en-US" b="1" i="0" dirty="0" smtClean="0">
                <a:solidFill>
                  <a:schemeClr val="tx1"/>
                </a:solidFill>
                <a:latin typeface="Helvetica Neue"/>
              </a:rPr>
              <a:t>Order </a:t>
            </a:r>
            <a:r>
              <a:rPr lang="en-US" b="1" i="0" dirty="0">
                <a:solidFill>
                  <a:schemeClr val="tx1"/>
                </a:solidFill>
                <a:latin typeface="Helvetica Neue"/>
              </a:rPr>
              <a:t>By: </a:t>
            </a:r>
            <a:r>
              <a:rPr lang="en-US" i="0" dirty="0">
                <a:solidFill>
                  <a:schemeClr val="tx1"/>
                </a:solidFill>
                <a:latin typeface="Helvetica Neue"/>
              </a:rPr>
              <a:t>This arranges the rows in ascending or descending order for the partition window. The default order is ascending</a:t>
            </a:r>
            <a:r>
              <a:rPr lang="en-US" i="0" dirty="0" smtClean="0">
                <a:solidFill>
                  <a:schemeClr val="tx1"/>
                </a:solidFill>
                <a:latin typeface="Helvetica Neue"/>
              </a:rPr>
              <a:t>.</a:t>
            </a:r>
          </a:p>
          <a:p>
            <a:pPr lvl="1"/>
            <a:r>
              <a:rPr lang="en-US" b="1" i="0" dirty="0">
                <a:latin typeface="Helvetica Neue"/>
              </a:rPr>
              <a:t>ROW or </a:t>
            </a:r>
            <a:r>
              <a:rPr lang="en-US" b="1" i="0" dirty="0" smtClean="0">
                <a:latin typeface="Helvetica Neue"/>
              </a:rPr>
              <a:t>RANGE: </a:t>
            </a:r>
            <a:r>
              <a:rPr lang="en-US" i="0" dirty="0" smtClean="0">
                <a:latin typeface="Helvetica Neue"/>
              </a:rPr>
              <a:t>You </a:t>
            </a:r>
            <a:r>
              <a:rPr lang="en-US" i="0" dirty="0">
                <a:latin typeface="Helvetica Neue"/>
              </a:rPr>
              <a:t>can further limit the rows in a partition by specifying the start and endpoints</a:t>
            </a:r>
            <a:r>
              <a:rPr lang="en-US" i="0" dirty="0" smtClean="0">
                <a:latin typeface="Helvetica Neue"/>
              </a:rPr>
              <a:t>.</a:t>
            </a:r>
            <a:endParaRPr lang="en-US" b="1" i="0" dirty="0">
              <a:latin typeface="Helvetica Neue"/>
            </a:endParaRPr>
          </a:p>
          <a:p>
            <a:r>
              <a:rPr lang="en-US" dirty="0" smtClean="0">
                <a:latin typeface="Helvetica Neue"/>
              </a:rPr>
              <a:t>Syntax:</a:t>
            </a:r>
          </a:p>
          <a:p>
            <a:pPr marL="987552" lvl="2" indent="0">
              <a:buNone/>
            </a:pPr>
            <a:r>
              <a:rPr lang="en-US" sz="2000" b="1" dirty="0">
                <a:latin typeface="Helvetica Neue"/>
              </a:rPr>
              <a:t>SELECT</a:t>
            </a:r>
            <a:r>
              <a:rPr lang="en-US" sz="2000" dirty="0">
                <a:latin typeface="Helvetica Neue"/>
              </a:rPr>
              <a:t> column, </a:t>
            </a:r>
            <a:r>
              <a:rPr lang="en-US" sz="2000" dirty="0" err="1">
                <a:latin typeface="Helvetica Neue"/>
              </a:rPr>
              <a:t>group_function</a:t>
            </a:r>
            <a:r>
              <a:rPr lang="en-US" sz="2000" dirty="0">
                <a:latin typeface="Helvetica Neue"/>
              </a:rPr>
              <a:t>(column</a:t>
            </a:r>
            <a:r>
              <a:rPr lang="en-US" sz="2000" dirty="0" smtClean="0">
                <a:latin typeface="Helvetica Neue"/>
              </a:rPr>
              <a:t>) </a:t>
            </a:r>
          </a:p>
          <a:p>
            <a:pPr marL="987552" lvl="2" indent="0">
              <a:buNone/>
            </a:pPr>
            <a:r>
              <a:rPr lang="en-US" sz="2000" b="1" dirty="0" smtClean="0">
                <a:latin typeface="Helvetica Neue"/>
              </a:rPr>
              <a:t>OVER (</a:t>
            </a:r>
            <a:r>
              <a:rPr lang="en-US" sz="2000" dirty="0">
                <a:latin typeface="Helvetica Neue"/>
              </a:rPr>
              <a:t> </a:t>
            </a:r>
            <a:r>
              <a:rPr lang="en-US" sz="2000" dirty="0" smtClean="0">
                <a:latin typeface="Helvetica Neue"/>
              </a:rPr>
              <a:t>[ </a:t>
            </a:r>
            <a:r>
              <a:rPr lang="en-US" sz="2000" dirty="0">
                <a:latin typeface="Helvetica Neue"/>
              </a:rPr>
              <a:t>&lt;PARTITION BY clause&gt; ] [ &lt;ORDER BY clause&gt; ] [ &lt;ROW or RANGE clause&gt; ] </a:t>
            </a:r>
            <a:r>
              <a:rPr lang="en-US" sz="2000" dirty="0" smtClean="0">
                <a:latin typeface="Helvetica Neue"/>
              </a:rPr>
              <a:t>) </a:t>
            </a:r>
            <a:endParaRPr lang="en-US" sz="2000" b="1" dirty="0">
              <a:latin typeface="Helvetica Neue"/>
            </a:endParaRPr>
          </a:p>
          <a:p>
            <a:pPr marL="987552" lvl="2" indent="0">
              <a:buNone/>
            </a:pPr>
            <a:r>
              <a:rPr lang="en-US" sz="2000" b="1" dirty="0">
                <a:latin typeface="Helvetica Neue"/>
              </a:rPr>
              <a:t>FROM</a:t>
            </a:r>
            <a:r>
              <a:rPr lang="en-US" sz="2000" dirty="0">
                <a:latin typeface="Helvetica Neue"/>
              </a:rPr>
              <a:t> </a:t>
            </a:r>
            <a:r>
              <a:rPr lang="en-US" sz="2000" dirty="0" smtClean="0">
                <a:latin typeface="Helvetica Neue"/>
              </a:rPr>
              <a:t>table</a:t>
            </a:r>
            <a:endParaRPr lang="en-US" sz="2000" dirty="0">
              <a:latin typeface="Helvetica Neue"/>
            </a:endParaRPr>
          </a:p>
        </p:txBody>
      </p:sp>
    </p:spTree>
    <p:extLst>
      <p:ext uri="{BB962C8B-B14F-4D97-AF65-F5344CB8AC3E}">
        <p14:creationId xmlns:p14="http://schemas.microsoft.com/office/powerpoint/2010/main" val="1161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Count OVER - Partition By Clause</a:t>
            </a:r>
            <a:endParaRPr lang="en-US" u="sng" dirty="0">
              <a:solidFill>
                <a:srgbClr val="282829"/>
              </a:solidFill>
              <a:latin typeface="Helvetica Neue"/>
            </a:endParaRPr>
          </a:p>
        </p:txBody>
      </p:sp>
      <p:pic>
        <p:nvPicPr>
          <p:cNvPr id="5" name="Picture 4"/>
          <p:cNvPicPr>
            <a:picLocks noChangeAspect="1"/>
          </p:cNvPicPr>
          <p:nvPr/>
        </p:nvPicPr>
        <p:blipFill rotWithShape="1">
          <a:blip r:embed="rId3"/>
          <a:srcRect r="61898"/>
          <a:stretch/>
        </p:blipFill>
        <p:spPr>
          <a:xfrm>
            <a:off x="1250770" y="1907178"/>
            <a:ext cx="2119448" cy="3905250"/>
          </a:xfrm>
          <a:prstGeom prst="rect">
            <a:avLst/>
          </a:prstGeom>
          <a:ln>
            <a:solidFill>
              <a:schemeClr val="bg2">
                <a:lumMod val="50000"/>
              </a:schemeClr>
            </a:solidFill>
          </a:ln>
        </p:spPr>
      </p:pic>
      <p:pic>
        <p:nvPicPr>
          <p:cNvPr id="6" name="Picture 5"/>
          <p:cNvPicPr>
            <a:picLocks noChangeAspect="1"/>
          </p:cNvPicPr>
          <p:nvPr/>
        </p:nvPicPr>
        <p:blipFill>
          <a:blip r:embed="rId4"/>
          <a:stretch>
            <a:fillRect/>
          </a:stretch>
        </p:blipFill>
        <p:spPr>
          <a:xfrm>
            <a:off x="4646023" y="1840503"/>
            <a:ext cx="7086600" cy="4038600"/>
          </a:xfrm>
          <a:prstGeom prst="rect">
            <a:avLst/>
          </a:prstGeom>
          <a:ln>
            <a:solidFill>
              <a:schemeClr val="bg2">
                <a:lumMod val="50000"/>
              </a:schemeClr>
            </a:solidFill>
          </a:ln>
        </p:spPr>
      </p:pic>
    </p:spTree>
    <p:extLst>
      <p:ext uri="{BB962C8B-B14F-4D97-AF65-F5344CB8AC3E}">
        <p14:creationId xmlns:p14="http://schemas.microsoft.com/office/powerpoint/2010/main" val="303853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Sum-OVER Clause</a:t>
            </a:r>
            <a:endParaRPr lang="en-US" u="sng" dirty="0">
              <a:solidFill>
                <a:srgbClr val="282829"/>
              </a:solidFill>
              <a:latin typeface="Helvetica Neue"/>
            </a:endParaRPr>
          </a:p>
        </p:txBody>
      </p:sp>
      <p:sp>
        <p:nvSpPr>
          <p:cNvPr id="3" name="Content Placeholder 2"/>
          <p:cNvSpPr>
            <a:spLocks noGrp="1"/>
          </p:cNvSpPr>
          <p:nvPr>
            <p:ph idx="1"/>
          </p:nvPr>
        </p:nvSpPr>
        <p:spPr>
          <a:xfrm>
            <a:off x="1371600" y="1685108"/>
            <a:ext cx="9601200" cy="4963885"/>
          </a:xfrm>
        </p:spPr>
        <p:txBody>
          <a:bodyPr>
            <a:normAutofit/>
          </a:bodyPr>
          <a:lstStyle/>
          <a:p>
            <a:r>
              <a:rPr lang="en-US" dirty="0" smtClean="0">
                <a:solidFill>
                  <a:schemeClr val="tx1"/>
                </a:solidFill>
                <a:latin typeface="Helvetica Neue"/>
              </a:rPr>
              <a:t>The</a:t>
            </a:r>
            <a:r>
              <a:rPr lang="en-US" dirty="0">
                <a:solidFill>
                  <a:schemeClr val="tx1"/>
                </a:solidFill>
                <a:latin typeface="Helvetica Neue"/>
              </a:rPr>
              <a:t> </a:t>
            </a:r>
            <a:r>
              <a:rPr lang="en-US" dirty="0">
                <a:latin typeface="Helvetica Neue"/>
              </a:rPr>
              <a:t>PARTITION BY</a:t>
            </a:r>
            <a:r>
              <a:rPr lang="en-US" dirty="0">
                <a:solidFill>
                  <a:schemeClr val="tx1"/>
                </a:solidFill>
                <a:latin typeface="Helvetica Neue"/>
              </a:rPr>
              <a:t> </a:t>
            </a:r>
            <a:r>
              <a:rPr lang="en-US" dirty="0" smtClean="0">
                <a:solidFill>
                  <a:schemeClr val="tx1"/>
                </a:solidFill>
                <a:latin typeface="Helvetica Neue"/>
              </a:rPr>
              <a:t>clause divides the table into partition by specific column.</a:t>
            </a:r>
          </a:p>
          <a:p>
            <a:r>
              <a:rPr lang="en-US" dirty="0" smtClean="0">
                <a:solidFill>
                  <a:schemeClr val="tx1"/>
                </a:solidFill>
                <a:latin typeface="Helvetica Neue"/>
              </a:rPr>
              <a:t>Once partitions are created, then each partition is applied by the group function.</a:t>
            </a:r>
          </a:p>
          <a:p>
            <a:r>
              <a:rPr lang="en-US" dirty="0" smtClean="0">
                <a:solidFill>
                  <a:schemeClr val="tx1"/>
                </a:solidFill>
                <a:latin typeface="Helvetica Neue"/>
              </a:rPr>
              <a:t>In this case, group function will be sum.</a:t>
            </a:r>
            <a:endParaRPr lang="en-US" dirty="0" smtClean="0">
              <a:latin typeface="Helvetica Neue"/>
            </a:endParaRPr>
          </a:p>
          <a:p>
            <a:r>
              <a:rPr lang="en-US" dirty="0" smtClean="0">
                <a:latin typeface="Helvetica Neue"/>
              </a:rPr>
              <a:t>Syntax:</a:t>
            </a:r>
          </a:p>
          <a:p>
            <a:pPr marL="987552" lvl="2" indent="0">
              <a:buNone/>
            </a:pPr>
            <a:r>
              <a:rPr lang="en-US" sz="2000" b="1" dirty="0">
                <a:latin typeface="Helvetica Neue"/>
              </a:rPr>
              <a:t>SELECT</a:t>
            </a:r>
            <a:r>
              <a:rPr lang="en-US" sz="2000" dirty="0">
                <a:latin typeface="Helvetica Neue"/>
              </a:rPr>
              <a:t> </a:t>
            </a:r>
            <a:r>
              <a:rPr lang="en-US" sz="2000" dirty="0" smtClean="0">
                <a:latin typeface="Helvetica Neue"/>
              </a:rPr>
              <a:t>columns, </a:t>
            </a:r>
          </a:p>
          <a:p>
            <a:pPr marL="987552" lvl="2" indent="0">
              <a:buNone/>
            </a:pPr>
            <a:r>
              <a:rPr lang="en-US" sz="2000" b="1" dirty="0" smtClean="0">
                <a:latin typeface="Helvetica Neue"/>
              </a:rPr>
              <a:t>SUM </a:t>
            </a:r>
            <a:r>
              <a:rPr lang="en-US" sz="2000" dirty="0" smtClean="0">
                <a:latin typeface="Helvetica Neue"/>
              </a:rPr>
              <a:t>(column) </a:t>
            </a:r>
            <a:r>
              <a:rPr lang="en-US" sz="2000" b="1" dirty="0" smtClean="0">
                <a:latin typeface="Helvetica Neue"/>
              </a:rPr>
              <a:t>OVER ( </a:t>
            </a:r>
            <a:r>
              <a:rPr lang="en-US" sz="2000" dirty="0" smtClean="0">
                <a:latin typeface="Helvetica Neue"/>
              </a:rPr>
              <a:t>PARTITION BY column ) </a:t>
            </a:r>
            <a:endParaRPr lang="en-US" sz="2000" b="1" dirty="0">
              <a:latin typeface="Helvetica Neue"/>
            </a:endParaRPr>
          </a:p>
          <a:p>
            <a:pPr marL="987552" lvl="2" indent="0">
              <a:buNone/>
            </a:pPr>
            <a:r>
              <a:rPr lang="en-US" sz="2000" b="1" dirty="0">
                <a:latin typeface="Helvetica Neue"/>
              </a:rPr>
              <a:t>FROM</a:t>
            </a:r>
            <a:r>
              <a:rPr lang="en-US" sz="2000" dirty="0">
                <a:latin typeface="Helvetica Neue"/>
              </a:rPr>
              <a:t> </a:t>
            </a:r>
            <a:r>
              <a:rPr lang="en-US" sz="2000" dirty="0" smtClean="0">
                <a:latin typeface="Helvetica Neue"/>
              </a:rPr>
              <a:t>table</a:t>
            </a:r>
            <a:endParaRPr lang="en-US" sz="2000" dirty="0">
              <a:latin typeface="Helvetica Neue"/>
            </a:endParaRPr>
          </a:p>
        </p:txBody>
      </p:sp>
    </p:spTree>
    <p:extLst>
      <p:ext uri="{BB962C8B-B14F-4D97-AF65-F5344CB8AC3E}">
        <p14:creationId xmlns:p14="http://schemas.microsoft.com/office/powerpoint/2010/main" val="161301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Sum OVER - Partition By Clause</a:t>
            </a:r>
            <a:endParaRPr lang="en-US" u="sng" dirty="0">
              <a:solidFill>
                <a:srgbClr val="282829"/>
              </a:solidFill>
              <a:latin typeface="Helvetica Neue"/>
            </a:endParaRPr>
          </a:p>
        </p:txBody>
      </p:sp>
      <p:pic>
        <p:nvPicPr>
          <p:cNvPr id="3" name="Picture 2"/>
          <p:cNvPicPr>
            <a:picLocks noChangeAspect="1"/>
          </p:cNvPicPr>
          <p:nvPr/>
        </p:nvPicPr>
        <p:blipFill rotWithShape="1">
          <a:blip r:embed="rId3"/>
          <a:srcRect r="58372"/>
          <a:stretch/>
        </p:blipFill>
        <p:spPr>
          <a:xfrm>
            <a:off x="1371600" y="1907178"/>
            <a:ext cx="2129246" cy="4105275"/>
          </a:xfrm>
          <a:prstGeom prst="rect">
            <a:avLst/>
          </a:prstGeom>
          <a:ln>
            <a:solidFill>
              <a:schemeClr val="bg2">
                <a:lumMod val="50000"/>
              </a:schemeClr>
            </a:solidFill>
          </a:ln>
        </p:spPr>
      </p:pic>
      <p:pic>
        <p:nvPicPr>
          <p:cNvPr id="4" name="Picture 3"/>
          <p:cNvPicPr>
            <a:picLocks noChangeAspect="1"/>
          </p:cNvPicPr>
          <p:nvPr/>
        </p:nvPicPr>
        <p:blipFill>
          <a:blip r:embed="rId4"/>
          <a:stretch>
            <a:fillRect/>
          </a:stretch>
        </p:blipFill>
        <p:spPr>
          <a:xfrm>
            <a:off x="4676910" y="1907178"/>
            <a:ext cx="6391275" cy="4029075"/>
          </a:xfrm>
          <a:prstGeom prst="rect">
            <a:avLst/>
          </a:prstGeom>
          <a:ln>
            <a:solidFill>
              <a:schemeClr val="bg2">
                <a:lumMod val="50000"/>
              </a:schemeClr>
            </a:solidFill>
          </a:ln>
        </p:spPr>
      </p:pic>
    </p:spTree>
    <p:extLst>
      <p:ext uri="{BB962C8B-B14F-4D97-AF65-F5344CB8AC3E}">
        <p14:creationId xmlns:p14="http://schemas.microsoft.com/office/powerpoint/2010/main" val="4188864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Group by vs Over </a:t>
            </a:r>
            <a:endParaRPr lang="en-US" u="sng" dirty="0">
              <a:solidFill>
                <a:srgbClr val="282829"/>
              </a:solidFill>
              <a:latin typeface="Helvetica Neue"/>
            </a:endParaRPr>
          </a:p>
        </p:txBody>
      </p:sp>
      <p:sp>
        <p:nvSpPr>
          <p:cNvPr id="3" name="Content Placeholder 2"/>
          <p:cNvSpPr>
            <a:spLocks noGrp="1"/>
          </p:cNvSpPr>
          <p:nvPr>
            <p:ph idx="1"/>
          </p:nvPr>
        </p:nvSpPr>
        <p:spPr>
          <a:xfrm>
            <a:off x="1371600" y="1685108"/>
            <a:ext cx="9601200" cy="4963885"/>
          </a:xfrm>
        </p:spPr>
        <p:txBody>
          <a:bodyPr>
            <a:normAutofit/>
          </a:bodyPr>
          <a:lstStyle/>
          <a:p>
            <a:r>
              <a:rPr lang="en-US" dirty="0" smtClean="0">
                <a:solidFill>
                  <a:schemeClr val="tx1"/>
                </a:solidFill>
                <a:latin typeface="Helvetica Neue"/>
              </a:rPr>
              <a:t>The drawback of group by is that If we select columns that are neither mentioned in </a:t>
            </a:r>
            <a:r>
              <a:rPr lang="en-US" b="1" dirty="0" smtClean="0">
                <a:solidFill>
                  <a:schemeClr val="tx1"/>
                </a:solidFill>
                <a:latin typeface="Helvetica Neue"/>
              </a:rPr>
              <a:t>group by clause </a:t>
            </a:r>
            <a:r>
              <a:rPr lang="en-US" dirty="0" smtClean="0">
                <a:solidFill>
                  <a:schemeClr val="tx1"/>
                </a:solidFill>
                <a:latin typeface="Helvetica Neue"/>
              </a:rPr>
              <a:t>nor applied by group function, then the query will throw error.</a:t>
            </a:r>
          </a:p>
          <a:p>
            <a:r>
              <a:rPr lang="en-US" b="1" dirty="0" smtClean="0">
                <a:latin typeface="Helvetica Neue"/>
              </a:rPr>
              <a:t>PARTITION BY </a:t>
            </a:r>
            <a:r>
              <a:rPr lang="en-US" dirty="0" smtClean="0">
                <a:latin typeface="Helvetica Neue"/>
              </a:rPr>
              <a:t>gives aggregated columns with each record in the specified table. If we have 15 records in the table, the query output SQL PARTITION BY also gets 15 rows. On the other hand, GROUP BY gives one row per group in result set.</a:t>
            </a:r>
          </a:p>
          <a:p>
            <a:r>
              <a:rPr lang="en-US" b="1" dirty="0" smtClean="0">
                <a:latin typeface="Helvetica Neue"/>
              </a:rPr>
              <a:t>PARTITION BY </a:t>
            </a:r>
            <a:r>
              <a:rPr lang="en-US" dirty="0" smtClean="0">
                <a:latin typeface="Helvetica Neue"/>
              </a:rPr>
              <a:t>retrieves all the records in the table, while the </a:t>
            </a:r>
            <a:r>
              <a:rPr lang="en-US" b="1" dirty="0" smtClean="0">
                <a:latin typeface="Helvetica Neue"/>
              </a:rPr>
              <a:t>GROUP BY </a:t>
            </a:r>
            <a:r>
              <a:rPr lang="en-US" dirty="0" smtClean="0">
                <a:latin typeface="Helvetica Neue"/>
              </a:rPr>
              <a:t>only returns a limited number.</a:t>
            </a:r>
          </a:p>
          <a:p>
            <a:r>
              <a:rPr lang="en-US" dirty="0" smtClean="0">
                <a:latin typeface="Helvetica Neue"/>
              </a:rPr>
              <a:t>One more thing is that GROUP BY does not allow to add columns which are not parts of GROUP BY clause in select statement. However, with PARTITION BY clause, we can add required columns.</a:t>
            </a:r>
            <a:endParaRPr lang="en-US" sz="2000" dirty="0">
              <a:latin typeface="Helvetica Neue"/>
            </a:endParaRPr>
          </a:p>
        </p:txBody>
      </p:sp>
    </p:spTree>
    <p:extLst>
      <p:ext uri="{BB962C8B-B14F-4D97-AF65-F5344CB8AC3E}">
        <p14:creationId xmlns:p14="http://schemas.microsoft.com/office/powerpoint/2010/main" val="3285479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References</a:t>
            </a:r>
            <a:endParaRPr lang="en-US" u="sng" dirty="0">
              <a:solidFill>
                <a:srgbClr val="282829"/>
              </a:solidFill>
              <a:latin typeface="Helvetica Neue"/>
            </a:endParaRP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hlinkClick r:id="rId2"/>
              </a:rPr>
              <a:t>https://</a:t>
            </a:r>
            <a:r>
              <a:rPr lang="en-US" dirty="0" smtClean="0">
                <a:latin typeface="Helvetica Neue"/>
                <a:hlinkClick r:id="rId2"/>
              </a:rPr>
              <a:t>www.guru99.com/group-by.html</a:t>
            </a:r>
            <a:endParaRPr lang="en-US" dirty="0" smtClean="0">
              <a:latin typeface="Helvetica Neue"/>
            </a:endParaRPr>
          </a:p>
          <a:p>
            <a:r>
              <a:rPr lang="en-US" dirty="0">
                <a:latin typeface="Helvetica Neue"/>
                <a:hlinkClick r:id="rId3"/>
              </a:rPr>
              <a:t>https://</a:t>
            </a:r>
            <a:r>
              <a:rPr lang="en-US" dirty="0" smtClean="0">
                <a:latin typeface="Helvetica Neue"/>
                <a:hlinkClick r:id="rId3"/>
              </a:rPr>
              <a:t>www.w3schools.com/sql/sql_having.asp</a:t>
            </a:r>
            <a:endParaRPr lang="en-US" dirty="0" smtClean="0">
              <a:latin typeface="Helvetica Neue"/>
            </a:endParaRPr>
          </a:p>
          <a:p>
            <a:r>
              <a:rPr lang="en-US" dirty="0">
                <a:latin typeface="Helvetica Neue"/>
                <a:hlinkClick r:id="rId4"/>
              </a:rPr>
              <a:t>https://learnsql.com/blog/sql-over-clause</a:t>
            </a:r>
            <a:r>
              <a:rPr lang="en-US" dirty="0" smtClean="0">
                <a:latin typeface="Helvetica Neue"/>
                <a:hlinkClick r:id="rId4"/>
              </a:rPr>
              <a:t>/</a:t>
            </a:r>
            <a:endParaRPr lang="en-US" dirty="0" smtClean="0">
              <a:latin typeface="Helvetica Neue"/>
            </a:endParaRPr>
          </a:p>
          <a:p>
            <a:r>
              <a:rPr lang="en-US" dirty="0">
                <a:latin typeface="Helvetica Neue"/>
                <a:hlinkClick r:id="rId5"/>
              </a:rPr>
              <a:t>https://</a:t>
            </a:r>
            <a:r>
              <a:rPr lang="en-US" dirty="0" smtClean="0">
                <a:latin typeface="Helvetica Neue"/>
                <a:hlinkClick r:id="rId5"/>
              </a:rPr>
              <a:t>docs.microsoft.com/en-us/sql/t-sql/queries/select-over-clause-transact-sql?view=sql-server-ver16</a:t>
            </a:r>
            <a:endParaRPr lang="en-US" dirty="0" smtClean="0">
              <a:latin typeface="Helvetica Neue"/>
            </a:endParaRPr>
          </a:p>
          <a:p>
            <a:r>
              <a:rPr lang="en-US" dirty="0">
                <a:latin typeface="Helvetica Neue"/>
                <a:hlinkClick r:id="rId6"/>
              </a:rPr>
              <a:t>https://</a:t>
            </a:r>
            <a:r>
              <a:rPr lang="en-US" dirty="0" smtClean="0">
                <a:latin typeface="Helvetica Neue"/>
                <a:hlinkClick r:id="rId6"/>
              </a:rPr>
              <a:t>www.youtube.com/watch?v=KwEjkpFltjc</a:t>
            </a:r>
            <a:endParaRPr lang="en-US" dirty="0" smtClean="0">
              <a:latin typeface="Helvetica Neue"/>
            </a:endParaRPr>
          </a:p>
          <a:p>
            <a:endParaRPr lang="en-US" dirty="0" smtClean="0">
              <a:latin typeface="Helvetica Neue"/>
            </a:endParaRPr>
          </a:p>
          <a:p>
            <a:endParaRPr lang="en-US" dirty="0" smtClean="0">
              <a:latin typeface="Helvetica Neue"/>
            </a:endParaRPr>
          </a:p>
          <a:p>
            <a:endParaRPr lang="en-US" dirty="0" smtClean="0">
              <a:latin typeface="Helvetica Neue"/>
            </a:endParaRPr>
          </a:p>
          <a:p>
            <a:endParaRPr lang="en-US" sz="2000" dirty="0">
              <a:latin typeface="Helvetica Neue"/>
            </a:endParaRPr>
          </a:p>
        </p:txBody>
      </p:sp>
    </p:spTree>
    <p:extLst>
      <p:ext uri="{BB962C8B-B14F-4D97-AF65-F5344CB8AC3E}">
        <p14:creationId xmlns:p14="http://schemas.microsoft.com/office/powerpoint/2010/main" val="3774818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Helvetica Neue"/>
              </a:rPr>
              <a:t>Questions</a:t>
            </a:r>
            <a:endParaRPr lang="en-US" u="sng" dirty="0">
              <a:latin typeface="Helvetica Neue"/>
            </a:endParaRPr>
          </a:p>
        </p:txBody>
      </p:sp>
      <p:sp>
        <p:nvSpPr>
          <p:cNvPr id="3" name="Content Placeholder 2"/>
          <p:cNvSpPr>
            <a:spLocks noGrp="1"/>
          </p:cNvSpPr>
          <p:nvPr>
            <p:ph idx="1"/>
          </p:nvPr>
        </p:nvSpPr>
        <p:spPr/>
        <p:txBody>
          <a:bodyPr/>
          <a:lstStyle/>
          <a:p>
            <a:r>
              <a:rPr lang="en-US" dirty="0" smtClean="0">
                <a:latin typeface="Helvetica Neue"/>
              </a:rPr>
              <a:t>What </a:t>
            </a:r>
            <a:r>
              <a:rPr lang="en-US" dirty="0">
                <a:latin typeface="Helvetica Neue"/>
              </a:rPr>
              <a:t>is the difference between WHERE and HAVING in SQL</a:t>
            </a:r>
            <a:r>
              <a:rPr lang="en-US" dirty="0" smtClean="0">
                <a:latin typeface="Helvetica Neue"/>
              </a:rPr>
              <a:t>?</a:t>
            </a:r>
          </a:p>
          <a:p>
            <a:pPr lvl="1"/>
            <a:r>
              <a:rPr lang="en-US" dirty="0" smtClean="0">
                <a:latin typeface="Helvetica Neue"/>
              </a:rPr>
              <a:t>2 </a:t>
            </a:r>
            <a:r>
              <a:rPr lang="en-US" dirty="0">
                <a:latin typeface="Helvetica Neue"/>
              </a:rPr>
              <a:t>points to show the difference</a:t>
            </a:r>
            <a:r>
              <a:rPr lang="en-US" dirty="0" smtClean="0">
                <a:latin typeface="Helvetica Neue"/>
              </a:rPr>
              <a:t>:</a:t>
            </a:r>
          </a:p>
          <a:p>
            <a:pPr lvl="2">
              <a:buFont typeface="+mj-lt"/>
              <a:buAutoNum type="arabicPeriod"/>
            </a:pPr>
            <a:r>
              <a:rPr lang="en-US" dirty="0" smtClean="0">
                <a:latin typeface="Helvetica Neue"/>
              </a:rPr>
              <a:t>Having </a:t>
            </a:r>
            <a:r>
              <a:rPr lang="en-US" dirty="0">
                <a:latin typeface="Helvetica Neue"/>
              </a:rPr>
              <a:t>is use ONLY for columns that is used in group by clause while where is use for the ones not included in group </a:t>
            </a:r>
            <a:endParaRPr lang="en-US" dirty="0" smtClean="0">
              <a:latin typeface="Helvetica Neue"/>
            </a:endParaRPr>
          </a:p>
          <a:p>
            <a:pPr lvl="2">
              <a:buFont typeface="+mj-lt"/>
              <a:buAutoNum type="arabicPeriod"/>
            </a:pPr>
            <a:r>
              <a:rPr lang="en-US" dirty="0" smtClean="0">
                <a:latin typeface="Helvetica Neue"/>
              </a:rPr>
              <a:t>Position </a:t>
            </a:r>
            <a:r>
              <a:rPr lang="en-US" dirty="0">
                <a:latin typeface="Helvetica Neue"/>
              </a:rPr>
              <a:t>of where is before the group by in query... While having is written after the group by clause</a:t>
            </a:r>
          </a:p>
          <a:p>
            <a:r>
              <a:rPr lang="en-US" dirty="0" smtClean="0">
                <a:latin typeface="Helvetica Neue"/>
              </a:rPr>
              <a:t>What </a:t>
            </a:r>
            <a:r>
              <a:rPr lang="en-US" dirty="0">
                <a:latin typeface="Helvetica Neue"/>
              </a:rPr>
              <a:t>will this </a:t>
            </a:r>
            <a:r>
              <a:rPr lang="en-US" dirty="0" err="1">
                <a:latin typeface="Helvetica Neue"/>
              </a:rPr>
              <a:t>qry</a:t>
            </a:r>
            <a:r>
              <a:rPr lang="en-US" dirty="0">
                <a:latin typeface="Helvetica Neue"/>
              </a:rPr>
              <a:t> </a:t>
            </a:r>
            <a:r>
              <a:rPr lang="en-US" dirty="0" err="1">
                <a:latin typeface="Helvetica Neue"/>
              </a:rPr>
              <a:t>return?SELECT</a:t>
            </a:r>
            <a:r>
              <a:rPr lang="en-US" dirty="0">
                <a:latin typeface="Helvetica Neue"/>
              </a:rPr>
              <a:t> department,       month, AVG(salary) AS </a:t>
            </a:r>
            <a:r>
              <a:rPr lang="en-US" dirty="0" err="1">
                <a:latin typeface="Helvetica Neue"/>
              </a:rPr>
              <a:t>average_salaryFROM</a:t>
            </a:r>
            <a:r>
              <a:rPr lang="en-US" dirty="0">
                <a:latin typeface="Helvetica Neue"/>
              </a:rPr>
              <a:t> </a:t>
            </a:r>
            <a:r>
              <a:rPr lang="en-US" dirty="0" err="1">
                <a:latin typeface="Helvetica Neue"/>
              </a:rPr>
              <a:t>salariesGROUP</a:t>
            </a:r>
            <a:r>
              <a:rPr lang="en-US" dirty="0">
                <a:latin typeface="Helvetica Neue"/>
              </a:rPr>
              <a:t> BY department</a:t>
            </a:r>
            <a:r>
              <a:rPr lang="en-US" dirty="0" smtClean="0">
                <a:latin typeface="Helvetica Neue"/>
              </a:rPr>
              <a:t>;</a:t>
            </a:r>
          </a:p>
          <a:p>
            <a:pPr lvl="1"/>
            <a:r>
              <a:rPr lang="en-US" dirty="0" smtClean="0">
                <a:latin typeface="Helvetica Neue"/>
              </a:rPr>
              <a:t>I </a:t>
            </a:r>
            <a:r>
              <a:rPr lang="en-US" dirty="0">
                <a:latin typeface="Helvetica Neue"/>
              </a:rPr>
              <a:t>guess it will throw error as month is not included in </a:t>
            </a:r>
            <a:r>
              <a:rPr lang="en-US" dirty="0" err="1">
                <a:latin typeface="Helvetica Neue"/>
              </a:rPr>
              <a:t>groupby</a:t>
            </a:r>
            <a:r>
              <a:rPr lang="en-US" dirty="0">
                <a:latin typeface="Helvetica Neue"/>
              </a:rPr>
              <a:t> </a:t>
            </a:r>
            <a:endParaRPr lang="en-US" dirty="0" smtClean="0">
              <a:latin typeface="Helvetica Neue"/>
            </a:endParaRPr>
          </a:p>
          <a:p>
            <a:pPr lvl="1"/>
            <a:r>
              <a:rPr lang="en-US" dirty="0" smtClean="0">
                <a:latin typeface="Helvetica Neue"/>
              </a:rPr>
              <a:t>Neither </a:t>
            </a:r>
            <a:r>
              <a:rPr lang="en-US" dirty="0">
                <a:latin typeface="Helvetica Neue"/>
              </a:rPr>
              <a:t>any group function is applied on </a:t>
            </a:r>
            <a:r>
              <a:rPr lang="en-US" dirty="0" smtClean="0">
                <a:latin typeface="Helvetica Neue"/>
              </a:rPr>
              <a:t>it</a:t>
            </a:r>
          </a:p>
          <a:p>
            <a:pPr marL="530352" lvl="1" indent="0">
              <a:buNone/>
            </a:pPr>
            <a:endParaRPr lang="en-US" dirty="0">
              <a:latin typeface="Helvetica Neue"/>
            </a:endParaRPr>
          </a:p>
        </p:txBody>
      </p:sp>
    </p:spTree>
    <p:extLst>
      <p:ext uri="{BB962C8B-B14F-4D97-AF65-F5344CB8AC3E}">
        <p14:creationId xmlns:p14="http://schemas.microsoft.com/office/powerpoint/2010/main" val="2295246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Helvetica Neue"/>
              </a:rPr>
              <a:t>Summary</a:t>
            </a:r>
            <a:endParaRPr lang="en-US" u="sng" dirty="0">
              <a:latin typeface="Helvetica Neue"/>
            </a:endParaRPr>
          </a:p>
        </p:txBody>
      </p:sp>
      <p:sp>
        <p:nvSpPr>
          <p:cNvPr id="3" name="Content Placeholder 2"/>
          <p:cNvSpPr>
            <a:spLocks noGrp="1"/>
          </p:cNvSpPr>
          <p:nvPr>
            <p:ph idx="1"/>
          </p:nvPr>
        </p:nvSpPr>
        <p:spPr/>
        <p:txBody>
          <a:bodyPr>
            <a:normAutofit lnSpcReduction="10000"/>
          </a:bodyPr>
          <a:lstStyle/>
          <a:p>
            <a:r>
              <a:rPr lang="en-US" dirty="0"/>
              <a:t>So today, I learned the concepts of Group By and sum over ( ).</a:t>
            </a:r>
          </a:p>
          <a:p>
            <a:r>
              <a:rPr lang="en-US" dirty="0"/>
              <a:t>The short </a:t>
            </a:r>
            <a:r>
              <a:rPr lang="en-US" dirty="0" smtClean="0"/>
              <a:t>summary </a:t>
            </a:r>
            <a:r>
              <a:rPr lang="en-US" dirty="0"/>
              <a:t>about </a:t>
            </a:r>
            <a:r>
              <a:rPr lang="en-US" dirty="0" smtClean="0"/>
              <a:t>today‘s </a:t>
            </a:r>
            <a:r>
              <a:rPr lang="en-US" dirty="0"/>
              <a:t>topic is that we use GROUP BY clause to convert the rows into partition or smaller groups. But the drawback of group by is that If we select columns that are neither mentioned in group by clause nor applied by group function, then the query will throw error.</a:t>
            </a:r>
          </a:p>
          <a:p>
            <a:r>
              <a:rPr lang="en-US" dirty="0"/>
              <a:t>While the over clause is used to apply group functions over specific partition. We can use partition by, order by and row or range with over ( ). </a:t>
            </a:r>
            <a:r>
              <a:rPr lang="en-US"/>
              <a:t>The </a:t>
            </a:r>
            <a:r>
              <a:rPr lang="en-US" smtClean="0"/>
              <a:t>benefit </a:t>
            </a:r>
            <a:r>
              <a:rPr lang="en-US" dirty="0"/>
              <a:t>of partition clause is that we can add additional columns as well in select statement.</a:t>
            </a:r>
          </a:p>
          <a:p>
            <a:r>
              <a:rPr lang="en-US" dirty="0"/>
              <a:t>The OVER clause is used to determine which rows from the query are applied to the function, what order they are evaluated in by that function, and when the function's calculations should restart</a:t>
            </a:r>
          </a:p>
          <a:p>
            <a:endParaRPr lang="en-US" dirty="0"/>
          </a:p>
        </p:txBody>
      </p:sp>
    </p:spTree>
    <p:extLst>
      <p:ext uri="{BB962C8B-B14F-4D97-AF65-F5344CB8AC3E}">
        <p14:creationId xmlns:p14="http://schemas.microsoft.com/office/powerpoint/2010/main" val="313348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THE END</a:t>
            </a:r>
            <a:endParaRPr lang="en-US" sz="5000" dirty="0">
              <a:solidFill>
                <a:srgbClr val="282829"/>
              </a:solidFill>
              <a:latin typeface="Helvetica Neue"/>
            </a:endParaRPr>
          </a:p>
        </p:txBody>
      </p:sp>
    </p:spTree>
    <p:extLst>
      <p:ext uri="{BB962C8B-B14F-4D97-AF65-F5344CB8AC3E}">
        <p14:creationId xmlns:p14="http://schemas.microsoft.com/office/powerpoint/2010/main" val="250906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282829"/>
                </a:solidFill>
                <a:latin typeface="Helvetica Neue"/>
              </a:rPr>
              <a:t>GROUP Functions</a:t>
            </a:r>
            <a:endParaRPr lang="en-US" u="sng" dirty="0">
              <a:solidFill>
                <a:srgbClr val="282829"/>
              </a:solidFill>
              <a:latin typeface="Helvetica Neue"/>
            </a:endParaRPr>
          </a:p>
        </p:txBody>
      </p:sp>
      <p:sp>
        <p:nvSpPr>
          <p:cNvPr id="3" name="Content Placeholder 2"/>
          <p:cNvSpPr>
            <a:spLocks noGrp="1"/>
          </p:cNvSpPr>
          <p:nvPr>
            <p:ph idx="1"/>
          </p:nvPr>
        </p:nvSpPr>
        <p:spPr>
          <a:xfrm>
            <a:off x="1371600" y="1619795"/>
            <a:ext cx="9601200" cy="4976948"/>
          </a:xfrm>
        </p:spPr>
        <p:txBody>
          <a:bodyPr>
            <a:normAutofit/>
          </a:bodyPr>
          <a:lstStyle/>
          <a:p>
            <a:r>
              <a:rPr lang="en-US" dirty="0">
                <a:latin typeface="Helvetica Neue"/>
              </a:rPr>
              <a:t>Types of Group </a:t>
            </a:r>
            <a:r>
              <a:rPr lang="en-US" sz="2000" dirty="0" smtClean="0">
                <a:latin typeface="Helvetica Neue"/>
              </a:rPr>
              <a:t>Functions</a:t>
            </a:r>
            <a:endParaRPr lang="en-US" sz="2000" dirty="0">
              <a:latin typeface="Helvetica Neue"/>
            </a:endParaRPr>
          </a:p>
          <a:p>
            <a:pPr lvl="2">
              <a:buFont typeface="Wingdings" panose="05000000000000000000" pitchFamily="2" charset="2"/>
              <a:buChar char="Ø"/>
            </a:pPr>
            <a:r>
              <a:rPr lang="en-US" sz="2000" dirty="0">
                <a:latin typeface="Helvetica Neue"/>
              </a:rPr>
              <a:t>COUNT</a:t>
            </a:r>
          </a:p>
          <a:p>
            <a:pPr lvl="2">
              <a:buFont typeface="Wingdings" panose="05000000000000000000" pitchFamily="2" charset="2"/>
              <a:buChar char="Ø"/>
            </a:pPr>
            <a:r>
              <a:rPr lang="en-US" sz="2000" dirty="0" smtClean="0">
                <a:latin typeface="Helvetica Neue"/>
              </a:rPr>
              <a:t>MAX</a:t>
            </a:r>
            <a:endParaRPr lang="en-US" sz="2000" dirty="0">
              <a:latin typeface="Helvetica Neue"/>
            </a:endParaRPr>
          </a:p>
          <a:p>
            <a:pPr lvl="2">
              <a:buFont typeface="Wingdings" panose="05000000000000000000" pitchFamily="2" charset="2"/>
              <a:buChar char="Ø"/>
            </a:pPr>
            <a:r>
              <a:rPr lang="en-US" sz="2000" dirty="0">
                <a:latin typeface="Helvetica Neue"/>
              </a:rPr>
              <a:t>MIN</a:t>
            </a:r>
          </a:p>
          <a:p>
            <a:pPr lvl="2">
              <a:buFont typeface="Wingdings" panose="05000000000000000000" pitchFamily="2" charset="2"/>
              <a:buChar char="Ø"/>
            </a:pPr>
            <a:r>
              <a:rPr lang="en-US" sz="2000" dirty="0">
                <a:latin typeface="Helvetica Neue"/>
              </a:rPr>
              <a:t>STDDEV</a:t>
            </a:r>
          </a:p>
          <a:p>
            <a:pPr lvl="2">
              <a:buFont typeface="Wingdings" panose="05000000000000000000" pitchFamily="2" charset="2"/>
              <a:buChar char="Ø"/>
            </a:pPr>
            <a:r>
              <a:rPr lang="en-US" sz="2000" dirty="0">
                <a:latin typeface="Helvetica Neue"/>
              </a:rPr>
              <a:t>SUM</a:t>
            </a:r>
          </a:p>
          <a:p>
            <a:pPr lvl="2">
              <a:buFont typeface="Wingdings" panose="05000000000000000000" pitchFamily="2" charset="2"/>
              <a:buChar char="Ø"/>
            </a:pPr>
            <a:r>
              <a:rPr lang="en-US" sz="2000" dirty="0" smtClean="0">
                <a:latin typeface="Helvetica Neue"/>
              </a:rPr>
              <a:t>VARIANCE</a:t>
            </a:r>
            <a:endParaRPr lang="en-US" sz="2000" dirty="0">
              <a:latin typeface="Helvetica Neue"/>
            </a:endParaRPr>
          </a:p>
          <a:p>
            <a:pPr marL="0" indent="0">
              <a:buNone/>
            </a:pPr>
            <a:r>
              <a:rPr lang="en-US" b="1" u="sng" dirty="0" smtClean="0">
                <a:latin typeface="Helvetica Neue"/>
              </a:rPr>
              <a:t>Syntax:</a:t>
            </a:r>
          </a:p>
          <a:p>
            <a:pPr marL="1901952" lvl="4" indent="0">
              <a:buNone/>
            </a:pPr>
            <a:r>
              <a:rPr lang="en-US" sz="1800" b="1" dirty="0" smtClean="0">
                <a:latin typeface="Helvetica Neue"/>
              </a:rPr>
              <a:t>SELECT</a:t>
            </a:r>
            <a:r>
              <a:rPr lang="en-US" sz="1800" dirty="0" smtClean="0">
                <a:latin typeface="Helvetica Neue"/>
              </a:rPr>
              <a:t> </a:t>
            </a:r>
            <a:r>
              <a:rPr lang="en-US" sz="1800" dirty="0" err="1" smtClean="0">
                <a:latin typeface="Helvetica Neue"/>
              </a:rPr>
              <a:t>group_function</a:t>
            </a:r>
            <a:r>
              <a:rPr lang="en-US" sz="1800" dirty="0" smtClean="0">
                <a:latin typeface="Helvetica Neue"/>
              </a:rPr>
              <a:t> (</a:t>
            </a:r>
            <a:r>
              <a:rPr lang="en-US" sz="1800" dirty="0">
                <a:latin typeface="Helvetica Neue"/>
              </a:rPr>
              <a:t>column), ...</a:t>
            </a:r>
          </a:p>
          <a:p>
            <a:pPr marL="1901952" lvl="4" indent="0">
              <a:buNone/>
            </a:pPr>
            <a:r>
              <a:rPr lang="en-US" sz="1800" b="1" dirty="0">
                <a:latin typeface="Helvetica Neue"/>
              </a:rPr>
              <a:t>FROM</a:t>
            </a:r>
            <a:r>
              <a:rPr lang="en-US" sz="1800" dirty="0">
                <a:latin typeface="Helvetica Neue"/>
              </a:rPr>
              <a:t> table</a:t>
            </a:r>
          </a:p>
          <a:p>
            <a:pPr marL="1901952" lvl="4" indent="0">
              <a:buNone/>
            </a:pPr>
            <a:r>
              <a:rPr lang="en-US" sz="1800" dirty="0">
                <a:latin typeface="Helvetica Neue"/>
              </a:rPr>
              <a:t>[WHERE condition]</a:t>
            </a:r>
          </a:p>
          <a:p>
            <a:pPr marL="1901952" lvl="4" indent="0">
              <a:buNone/>
            </a:pPr>
            <a:r>
              <a:rPr lang="en-US" sz="1800" dirty="0">
                <a:latin typeface="Helvetica Neue"/>
              </a:rPr>
              <a:t>[ORDER BY column];</a:t>
            </a:r>
          </a:p>
        </p:txBody>
      </p:sp>
    </p:spTree>
    <p:extLst>
      <p:ext uri="{BB962C8B-B14F-4D97-AF65-F5344CB8AC3E}">
        <p14:creationId xmlns:p14="http://schemas.microsoft.com/office/powerpoint/2010/main" val="340806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282829"/>
                </a:solidFill>
                <a:latin typeface="Helvetica Neue"/>
              </a:rPr>
              <a:t>GROUP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403391"/>
            <a:ext cx="10058400" cy="1715854"/>
          </a:xfrm>
        </p:spPr>
      </p:pic>
    </p:spTree>
    <p:extLst>
      <p:ext uri="{BB962C8B-B14F-4D97-AF65-F5344CB8AC3E}">
        <p14:creationId xmlns:p14="http://schemas.microsoft.com/office/powerpoint/2010/main" val="176815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GROUP BY</a:t>
            </a:r>
            <a:endParaRPr lang="en-US" u="sng" dirty="0">
              <a:solidFill>
                <a:srgbClr val="282829"/>
              </a:solidFill>
              <a:latin typeface="Helvetica Neue"/>
            </a:endParaRP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Creating </a:t>
            </a:r>
            <a:r>
              <a:rPr lang="en-US" b="1" dirty="0">
                <a:latin typeface="Helvetica Neue"/>
              </a:rPr>
              <a:t>Groups of </a:t>
            </a:r>
            <a:r>
              <a:rPr lang="en-US" b="1" dirty="0" smtClean="0">
                <a:latin typeface="Helvetica Neue"/>
              </a:rPr>
              <a:t>Data </a:t>
            </a:r>
            <a:r>
              <a:rPr lang="en-US" dirty="0" smtClean="0">
                <a:latin typeface="Helvetica Neue"/>
              </a:rPr>
              <a:t>using </a:t>
            </a:r>
            <a:r>
              <a:rPr lang="en-US" b="1" dirty="0" smtClean="0">
                <a:latin typeface="Helvetica Neue"/>
              </a:rPr>
              <a:t>GROUP </a:t>
            </a:r>
            <a:r>
              <a:rPr lang="en-US" b="1" dirty="0">
                <a:latin typeface="Helvetica Neue"/>
              </a:rPr>
              <a:t>BY </a:t>
            </a:r>
            <a:r>
              <a:rPr lang="en-US" dirty="0" smtClean="0">
                <a:latin typeface="Helvetica Neue"/>
              </a:rPr>
              <a:t>Clause.</a:t>
            </a:r>
          </a:p>
          <a:p>
            <a:r>
              <a:rPr lang="en-US" dirty="0">
                <a:latin typeface="Helvetica Neue"/>
              </a:rPr>
              <a:t>You can divide rows in a table into smaller groups by using </a:t>
            </a:r>
            <a:r>
              <a:rPr lang="en-US" dirty="0" smtClean="0">
                <a:latin typeface="Helvetica Neue"/>
              </a:rPr>
              <a:t>the GROUP </a:t>
            </a:r>
            <a:r>
              <a:rPr lang="en-US" dirty="0">
                <a:latin typeface="Helvetica Neue"/>
              </a:rPr>
              <a:t>BY clause</a:t>
            </a:r>
            <a:r>
              <a:rPr lang="en-US" dirty="0" smtClean="0">
                <a:latin typeface="Helvetica Neue"/>
              </a:rPr>
              <a:t>.</a:t>
            </a:r>
          </a:p>
          <a:p>
            <a:r>
              <a:rPr lang="en-US" dirty="0" smtClean="0">
                <a:latin typeface="Helvetica Neue"/>
              </a:rPr>
              <a:t>Syntax:</a:t>
            </a:r>
          </a:p>
          <a:p>
            <a:pPr marL="0" indent="0">
              <a:buNone/>
            </a:pPr>
            <a:endParaRPr lang="en-US" dirty="0" smtClean="0">
              <a:latin typeface="Helvetica Neue"/>
            </a:endParaRPr>
          </a:p>
          <a:p>
            <a:pPr marL="987552" lvl="2" indent="0">
              <a:buNone/>
            </a:pPr>
            <a:r>
              <a:rPr lang="en-US" sz="2000" b="1" dirty="0" smtClean="0">
                <a:latin typeface="Helvetica Neue"/>
              </a:rPr>
              <a:t>SELECT</a:t>
            </a:r>
            <a:r>
              <a:rPr lang="en-US" sz="2000" dirty="0" smtClean="0">
                <a:latin typeface="Helvetica Neue"/>
              </a:rPr>
              <a:t> </a:t>
            </a:r>
            <a:r>
              <a:rPr lang="en-US" sz="2000" dirty="0">
                <a:latin typeface="Helvetica Neue"/>
              </a:rPr>
              <a:t>column, </a:t>
            </a:r>
            <a:r>
              <a:rPr lang="en-US" sz="2000" dirty="0" err="1">
                <a:latin typeface="Helvetica Neue"/>
              </a:rPr>
              <a:t>group_function</a:t>
            </a:r>
            <a:r>
              <a:rPr lang="en-US" sz="2000" dirty="0">
                <a:latin typeface="Helvetica Neue"/>
              </a:rPr>
              <a:t>(column)</a:t>
            </a:r>
          </a:p>
          <a:p>
            <a:pPr marL="987552" lvl="2" indent="0">
              <a:buNone/>
            </a:pPr>
            <a:r>
              <a:rPr lang="en-US" sz="2000" b="1" dirty="0">
                <a:latin typeface="Helvetica Neue"/>
              </a:rPr>
              <a:t>FROM</a:t>
            </a:r>
            <a:r>
              <a:rPr lang="en-US" sz="2000" dirty="0">
                <a:latin typeface="Helvetica Neue"/>
              </a:rPr>
              <a:t> </a:t>
            </a:r>
            <a:r>
              <a:rPr lang="en-US" sz="2000" dirty="0" smtClean="0">
                <a:latin typeface="Helvetica Neue"/>
              </a:rPr>
              <a:t>table</a:t>
            </a:r>
          </a:p>
          <a:p>
            <a:pPr marL="987552" lvl="2" indent="0">
              <a:buNone/>
            </a:pPr>
            <a:r>
              <a:rPr lang="en-US" sz="2000" b="1" dirty="0" smtClean="0">
                <a:latin typeface="Helvetica Neue"/>
              </a:rPr>
              <a:t>GROUP BY </a:t>
            </a:r>
            <a:r>
              <a:rPr lang="en-US" sz="2000" dirty="0" smtClean="0">
                <a:latin typeface="Helvetica Neue"/>
              </a:rPr>
              <a:t>column;</a:t>
            </a:r>
            <a:endParaRPr lang="en-US" sz="2000" dirty="0">
              <a:latin typeface="Helvetica Neue"/>
            </a:endParaRPr>
          </a:p>
        </p:txBody>
      </p:sp>
    </p:spTree>
    <p:extLst>
      <p:ext uri="{BB962C8B-B14F-4D97-AF65-F5344CB8AC3E}">
        <p14:creationId xmlns:p14="http://schemas.microsoft.com/office/powerpoint/2010/main" val="50964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GROUP BY-Example</a:t>
            </a:r>
            <a:endParaRPr lang="en-US" u="sng" dirty="0">
              <a:solidFill>
                <a:srgbClr val="282829"/>
              </a:solidFill>
              <a:latin typeface="Helvetica Neue"/>
            </a:endParaRPr>
          </a:p>
        </p:txBody>
      </p:sp>
      <p:pic>
        <p:nvPicPr>
          <p:cNvPr id="4" name="Picture 3"/>
          <p:cNvPicPr>
            <a:picLocks noChangeAspect="1"/>
          </p:cNvPicPr>
          <p:nvPr/>
        </p:nvPicPr>
        <p:blipFill>
          <a:blip r:embed="rId2"/>
          <a:stretch>
            <a:fillRect/>
          </a:stretch>
        </p:blipFill>
        <p:spPr>
          <a:xfrm>
            <a:off x="1882684" y="1384662"/>
            <a:ext cx="9209905" cy="4754880"/>
          </a:xfrm>
          <a:prstGeom prst="rect">
            <a:avLst/>
          </a:prstGeom>
        </p:spPr>
      </p:pic>
    </p:spTree>
    <p:extLst>
      <p:ext uri="{BB962C8B-B14F-4D97-AF65-F5344CB8AC3E}">
        <p14:creationId xmlns:p14="http://schemas.microsoft.com/office/powerpoint/2010/main" val="426307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GROUP BY-Example</a:t>
            </a:r>
            <a:endParaRPr lang="en-US" u="sng" dirty="0">
              <a:solidFill>
                <a:srgbClr val="282829"/>
              </a:solidFill>
              <a:latin typeface="Helvetica Neue"/>
            </a:endParaRPr>
          </a:p>
        </p:txBody>
      </p:sp>
      <p:pic>
        <p:nvPicPr>
          <p:cNvPr id="3" name="Picture 2"/>
          <p:cNvPicPr>
            <a:picLocks noChangeAspect="1"/>
          </p:cNvPicPr>
          <p:nvPr/>
        </p:nvPicPr>
        <p:blipFill>
          <a:blip r:embed="rId2"/>
          <a:stretch>
            <a:fillRect/>
          </a:stretch>
        </p:blipFill>
        <p:spPr>
          <a:xfrm>
            <a:off x="3143250" y="1757361"/>
            <a:ext cx="7268308" cy="4114800"/>
          </a:xfrm>
          <a:prstGeom prst="rect">
            <a:avLst/>
          </a:prstGeom>
        </p:spPr>
      </p:pic>
    </p:spTree>
    <p:extLst>
      <p:ext uri="{BB962C8B-B14F-4D97-AF65-F5344CB8AC3E}">
        <p14:creationId xmlns:p14="http://schemas.microsoft.com/office/powerpoint/2010/main" val="52615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Group by </a:t>
            </a:r>
            <a:r>
              <a:rPr lang="en-US" u="sng" dirty="0">
                <a:solidFill>
                  <a:srgbClr val="282829"/>
                </a:solidFill>
                <a:latin typeface="Helvetica Neue"/>
              </a:rPr>
              <a:t>More than One Column</a:t>
            </a: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Using the GROUP BY </a:t>
            </a:r>
            <a:r>
              <a:rPr lang="en-US" dirty="0" smtClean="0">
                <a:latin typeface="Helvetica Neue"/>
              </a:rPr>
              <a:t>Clause on </a:t>
            </a:r>
            <a:r>
              <a:rPr lang="en-US" dirty="0">
                <a:latin typeface="Helvetica Neue"/>
              </a:rPr>
              <a:t>Multiple Columns</a:t>
            </a:r>
          </a:p>
          <a:p>
            <a:r>
              <a:rPr lang="en-US" dirty="0" smtClean="0">
                <a:latin typeface="Helvetica Neue"/>
              </a:rPr>
              <a:t>Syntax:</a:t>
            </a:r>
          </a:p>
          <a:p>
            <a:pPr marL="0" indent="0">
              <a:buNone/>
            </a:pPr>
            <a:endParaRPr lang="en-US" dirty="0" smtClean="0">
              <a:latin typeface="Helvetica Neue"/>
            </a:endParaRPr>
          </a:p>
          <a:p>
            <a:pPr marL="987552" lvl="2" indent="0">
              <a:buNone/>
            </a:pPr>
            <a:r>
              <a:rPr lang="en-US" sz="2000" b="1" dirty="0" smtClean="0">
                <a:latin typeface="Helvetica Neue"/>
              </a:rPr>
              <a:t>SELECT</a:t>
            </a:r>
            <a:r>
              <a:rPr lang="en-US" sz="2000" dirty="0" smtClean="0">
                <a:latin typeface="Helvetica Neue"/>
              </a:rPr>
              <a:t> columns… , </a:t>
            </a:r>
            <a:r>
              <a:rPr lang="en-US" sz="2000" dirty="0" err="1">
                <a:latin typeface="Helvetica Neue"/>
              </a:rPr>
              <a:t>group_function</a:t>
            </a:r>
            <a:r>
              <a:rPr lang="en-US" sz="2000" dirty="0">
                <a:latin typeface="Helvetica Neue"/>
              </a:rPr>
              <a:t>(column)</a:t>
            </a:r>
          </a:p>
          <a:p>
            <a:pPr marL="987552" lvl="2" indent="0">
              <a:buNone/>
            </a:pPr>
            <a:r>
              <a:rPr lang="en-US" sz="2000" b="1" dirty="0">
                <a:latin typeface="Helvetica Neue"/>
              </a:rPr>
              <a:t>FROM</a:t>
            </a:r>
            <a:r>
              <a:rPr lang="en-US" sz="2000" dirty="0">
                <a:latin typeface="Helvetica Neue"/>
              </a:rPr>
              <a:t> </a:t>
            </a:r>
            <a:r>
              <a:rPr lang="en-US" sz="2000" dirty="0" smtClean="0">
                <a:latin typeface="Helvetica Neue"/>
              </a:rPr>
              <a:t>table</a:t>
            </a:r>
          </a:p>
          <a:p>
            <a:pPr marL="987552" lvl="2" indent="0">
              <a:buNone/>
            </a:pPr>
            <a:r>
              <a:rPr lang="en-US" sz="2000" b="1" dirty="0" smtClean="0">
                <a:latin typeface="Helvetica Neue"/>
              </a:rPr>
              <a:t>GROUP BY </a:t>
            </a:r>
            <a:r>
              <a:rPr lang="en-US" sz="2000" dirty="0" smtClean="0">
                <a:latin typeface="Helvetica Neue"/>
              </a:rPr>
              <a:t>columns… ;</a:t>
            </a:r>
            <a:endParaRPr lang="en-US" sz="2000" dirty="0">
              <a:latin typeface="Helvetica Neue"/>
            </a:endParaRPr>
          </a:p>
        </p:txBody>
      </p:sp>
    </p:spTree>
    <p:extLst>
      <p:ext uri="{BB962C8B-B14F-4D97-AF65-F5344CB8AC3E}">
        <p14:creationId xmlns:p14="http://schemas.microsoft.com/office/powerpoint/2010/main" val="92749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Grouping by More than One Column</a:t>
            </a:r>
            <a:endParaRPr lang="en-US" sz="4000" dirty="0"/>
          </a:p>
        </p:txBody>
      </p:sp>
      <p:pic>
        <p:nvPicPr>
          <p:cNvPr id="5" name="Picture 4"/>
          <p:cNvPicPr>
            <a:picLocks noChangeAspect="1"/>
          </p:cNvPicPr>
          <p:nvPr/>
        </p:nvPicPr>
        <p:blipFill>
          <a:blip r:embed="rId2"/>
          <a:stretch>
            <a:fillRect/>
          </a:stretch>
        </p:blipFill>
        <p:spPr>
          <a:xfrm>
            <a:off x="2242614" y="1268048"/>
            <a:ext cx="7859172" cy="5394960"/>
          </a:xfrm>
          <a:prstGeom prst="rect">
            <a:avLst/>
          </a:prstGeom>
        </p:spPr>
      </p:pic>
    </p:spTree>
    <p:extLst>
      <p:ext uri="{BB962C8B-B14F-4D97-AF65-F5344CB8AC3E}">
        <p14:creationId xmlns:p14="http://schemas.microsoft.com/office/powerpoint/2010/main" val="95283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Having clause</a:t>
            </a:r>
            <a:endParaRPr lang="en-US" u="sng" dirty="0">
              <a:solidFill>
                <a:srgbClr val="282829"/>
              </a:solidFill>
              <a:latin typeface="Helvetica Neue"/>
            </a:endParaRP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When you use the HAVING clause, the Oracle server </a:t>
            </a:r>
            <a:r>
              <a:rPr lang="en-US" dirty="0" smtClean="0">
                <a:latin typeface="Helvetica Neue"/>
              </a:rPr>
              <a:t>restricts groups </a:t>
            </a:r>
            <a:r>
              <a:rPr lang="en-US" dirty="0">
                <a:latin typeface="Helvetica Neue"/>
              </a:rPr>
              <a:t>as follows:</a:t>
            </a:r>
          </a:p>
          <a:p>
            <a:pPr marL="1444752" lvl="2" indent="-457200">
              <a:buFont typeface="+mj-lt"/>
              <a:buAutoNum type="arabicPeriod"/>
            </a:pPr>
            <a:r>
              <a:rPr lang="en-US" dirty="0" smtClean="0">
                <a:latin typeface="Helvetica Neue"/>
              </a:rPr>
              <a:t>Rows </a:t>
            </a:r>
            <a:r>
              <a:rPr lang="en-US" dirty="0">
                <a:latin typeface="Helvetica Neue"/>
              </a:rPr>
              <a:t>are grouped.</a:t>
            </a:r>
          </a:p>
          <a:p>
            <a:pPr marL="1444752" lvl="2" indent="-457200">
              <a:buFont typeface="+mj-lt"/>
              <a:buAutoNum type="arabicPeriod"/>
            </a:pPr>
            <a:r>
              <a:rPr lang="en-US" dirty="0" smtClean="0">
                <a:latin typeface="Helvetica Neue"/>
              </a:rPr>
              <a:t>The </a:t>
            </a:r>
            <a:r>
              <a:rPr lang="en-US" dirty="0">
                <a:latin typeface="Helvetica Neue"/>
              </a:rPr>
              <a:t>group function is applied.</a:t>
            </a:r>
          </a:p>
          <a:p>
            <a:pPr marL="1444752" lvl="2" indent="-457200">
              <a:buFont typeface="+mj-lt"/>
              <a:buAutoNum type="arabicPeriod"/>
            </a:pPr>
            <a:r>
              <a:rPr lang="en-US" dirty="0" smtClean="0">
                <a:latin typeface="Helvetica Neue"/>
              </a:rPr>
              <a:t>Groups </a:t>
            </a:r>
            <a:r>
              <a:rPr lang="en-US" dirty="0">
                <a:latin typeface="Helvetica Neue"/>
              </a:rPr>
              <a:t>matching the HAVING clause are displayed</a:t>
            </a:r>
            <a:r>
              <a:rPr lang="en-US" dirty="0" smtClean="0">
                <a:latin typeface="Helvetica Neue"/>
              </a:rPr>
              <a:t>.</a:t>
            </a:r>
          </a:p>
          <a:p>
            <a:pPr marL="0" indent="0">
              <a:buNone/>
            </a:pPr>
            <a:r>
              <a:rPr lang="en-US" dirty="0" smtClean="0">
                <a:latin typeface="Helvetica Neue"/>
              </a:rPr>
              <a:t>Syntax:</a:t>
            </a:r>
          </a:p>
          <a:p>
            <a:pPr marL="0" indent="0">
              <a:buNone/>
            </a:pPr>
            <a:endParaRPr lang="en-US" dirty="0" smtClean="0">
              <a:latin typeface="Helvetica Neue"/>
            </a:endParaRPr>
          </a:p>
          <a:p>
            <a:pPr marL="987552" lvl="2" indent="0">
              <a:buNone/>
            </a:pPr>
            <a:r>
              <a:rPr lang="en-US" sz="2000" b="1" dirty="0" smtClean="0">
                <a:latin typeface="Helvetica Neue"/>
              </a:rPr>
              <a:t>SELECT</a:t>
            </a:r>
            <a:r>
              <a:rPr lang="en-US" sz="2000" dirty="0" smtClean="0">
                <a:latin typeface="Helvetica Neue"/>
              </a:rPr>
              <a:t> </a:t>
            </a:r>
            <a:r>
              <a:rPr lang="en-US" sz="2000" dirty="0">
                <a:latin typeface="Helvetica Neue"/>
              </a:rPr>
              <a:t>column, </a:t>
            </a:r>
            <a:r>
              <a:rPr lang="en-US" sz="2000" dirty="0" err="1">
                <a:latin typeface="Helvetica Neue"/>
              </a:rPr>
              <a:t>group_function</a:t>
            </a:r>
            <a:r>
              <a:rPr lang="en-US" sz="2000" dirty="0">
                <a:latin typeface="Helvetica Neue"/>
              </a:rPr>
              <a:t>(column)</a:t>
            </a:r>
          </a:p>
          <a:p>
            <a:pPr marL="987552" lvl="2" indent="0">
              <a:buNone/>
            </a:pPr>
            <a:r>
              <a:rPr lang="en-US" sz="2000" b="1" dirty="0">
                <a:latin typeface="Helvetica Neue"/>
              </a:rPr>
              <a:t>FROM</a:t>
            </a:r>
            <a:r>
              <a:rPr lang="en-US" sz="2000" dirty="0">
                <a:latin typeface="Helvetica Neue"/>
              </a:rPr>
              <a:t> </a:t>
            </a:r>
            <a:r>
              <a:rPr lang="en-US" sz="2000" dirty="0" smtClean="0">
                <a:latin typeface="Helvetica Neue"/>
              </a:rPr>
              <a:t>table</a:t>
            </a:r>
          </a:p>
          <a:p>
            <a:pPr marL="987552" lvl="2" indent="0">
              <a:buNone/>
            </a:pPr>
            <a:r>
              <a:rPr lang="en-US" sz="2000" b="1" dirty="0" smtClean="0">
                <a:latin typeface="Helvetica Neue"/>
              </a:rPr>
              <a:t>GROUP BY </a:t>
            </a:r>
            <a:r>
              <a:rPr lang="en-US" sz="2000" dirty="0" smtClean="0">
                <a:latin typeface="Helvetica Neue"/>
              </a:rPr>
              <a:t>column</a:t>
            </a:r>
          </a:p>
          <a:p>
            <a:pPr marL="987552" lvl="2" indent="0">
              <a:buNone/>
            </a:pPr>
            <a:r>
              <a:rPr lang="en-US" sz="2000" b="1" dirty="0" smtClean="0">
                <a:latin typeface="Helvetica Neue"/>
              </a:rPr>
              <a:t>Having </a:t>
            </a:r>
            <a:r>
              <a:rPr lang="en-US" sz="2000" dirty="0" smtClean="0">
                <a:latin typeface="Helvetica Neue"/>
              </a:rPr>
              <a:t> </a:t>
            </a:r>
            <a:r>
              <a:rPr lang="en-US" sz="2000" dirty="0" err="1" smtClean="0">
                <a:latin typeface="Helvetica Neue"/>
              </a:rPr>
              <a:t>group_condition</a:t>
            </a:r>
            <a:r>
              <a:rPr lang="en-US" sz="2000" dirty="0" smtClean="0">
                <a:latin typeface="Helvetica Neue"/>
              </a:rPr>
              <a:t>;</a:t>
            </a:r>
            <a:endParaRPr lang="en-US" sz="2000" dirty="0">
              <a:latin typeface="Helvetica Neue"/>
            </a:endParaRPr>
          </a:p>
        </p:txBody>
      </p:sp>
    </p:spTree>
    <p:extLst>
      <p:ext uri="{BB962C8B-B14F-4D97-AF65-F5344CB8AC3E}">
        <p14:creationId xmlns:p14="http://schemas.microsoft.com/office/powerpoint/2010/main" val="339359244"/>
      </p:ext>
    </p:extLst>
  </p:cSld>
  <p:clrMapOvr>
    <a:masterClrMapping/>
  </p:clrMapOvr>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A7D81855B9D545AA436EC17E2EBDFC" ma:contentTypeVersion="12" ma:contentTypeDescription="Create a new document." ma:contentTypeScope="" ma:versionID="87cfd8a9945beb95d6a22748b2a0e49b">
  <xsd:schema xmlns:xsd="http://www.w3.org/2001/XMLSchema" xmlns:xs="http://www.w3.org/2001/XMLSchema" xmlns:p="http://schemas.microsoft.com/office/2006/metadata/properties" xmlns:ns2="a1f945ef-3a5c-4c6e-974c-9e5ea8804d43" xmlns:ns3="c9ec2aef-24df-4985-a9d3-37d29a2a6d8f" targetNamespace="http://schemas.microsoft.com/office/2006/metadata/properties" ma:root="true" ma:fieldsID="66e6b90bc190708c52bc44a25cb7ec26" ns2:_="" ns3:_="">
    <xsd:import namespace="a1f945ef-3a5c-4c6e-974c-9e5ea8804d43"/>
    <xsd:import namespace="c9ec2aef-24df-4985-a9d3-37d29a2a6d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f945ef-3a5c-4c6e-974c-9e5ea8804d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2de8bb4-e59e-4022-b0b8-37c4cee14e5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ec2aef-24df-4985-a9d3-37d29a2a6d8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8fa8be9-57bb-4f14-b3e4-8a3d34583a14}" ma:internalName="TaxCatchAll" ma:showField="CatchAllData" ma:web="c9ec2aef-24df-4985-a9d3-37d29a2a6d8f">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1f945ef-3a5c-4c6e-974c-9e5ea8804d43">
      <Terms xmlns="http://schemas.microsoft.com/office/infopath/2007/PartnerControls"/>
    </lcf76f155ced4ddcb4097134ff3c332f>
    <TaxCatchAll xmlns="c9ec2aef-24df-4985-a9d3-37d29a2a6d8f" xsi:nil="true"/>
  </documentManagement>
</p:properties>
</file>

<file path=customXml/itemProps1.xml><?xml version="1.0" encoding="utf-8"?>
<ds:datastoreItem xmlns:ds="http://schemas.openxmlformats.org/officeDocument/2006/customXml" ds:itemID="{3111B993-D966-4B6C-B0E6-3C6FAC447513}"/>
</file>

<file path=customXml/itemProps2.xml><?xml version="1.0" encoding="utf-8"?>
<ds:datastoreItem xmlns:ds="http://schemas.openxmlformats.org/officeDocument/2006/customXml" ds:itemID="{057EB493-C5F5-4099-9E31-AAD3FCB999E7}"/>
</file>

<file path=customXml/itemProps3.xml><?xml version="1.0" encoding="utf-8"?>
<ds:datastoreItem xmlns:ds="http://schemas.openxmlformats.org/officeDocument/2006/customXml" ds:itemID="{8E0743F4-1C52-4AB7-990A-2A9789FC13E0}"/>
</file>

<file path=docProps/app.xml><?xml version="1.0" encoding="utf-8"?>
<Properties xmlns="http://schemas.openxmlformats.org/officeDocument/2006/extended-properties" xmlns:vt="http://schemas.openxmlformats.org/officeDocument/2006/docPropsVTypes">
  <Template>Crop</Template>
  <TotalTime>8962</TotalTime>
  <Words>942</Words>
  <Application>Microsoft Office PowerPoint</Application>
  <PresentationFormat>Widescreen</PresentationFormat>
  <Paragraphs>102</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Franklin Gothic Book</vt:lpstr>
      <vt:lpstr>Helvetica Neue</vt:lpstr>
      <vt:lpstr>Wingdings</vt:lpstr>
      <vt:lpstr>Crop</vt:lpstr>
      <vt:lpstr>SQL Group by and Sum over()</vt:lpstr>
      <vt:lpstr>GROUP Functions</vt:lpstr>
      <vt:lpstr>GROUP Functions</vt:lpstr>
      <vt:lpstr>GROUP BY</vt:lpstr>
      <vt:lpstr>GROUP BY-Example</vt:lpstr>
      <vt:lpstr>GROUP BY-Example</vt:lpstr>
      <vt:lpstr>Group by More than One Column</vt:lpstr>
      <vt:lpstr>Grouping by More than One Column</vt:lpstr>
      <vt:lpstr>Having clause</vt:lpstr>
      <vt:lpstr>Having clause</vt:lpstr>
      <vt:lpstr>OVER Clause</vt:lpstr>
      <vt:lpstr>Count OVER - Partition By Clause</vt:lpstr>
      <vt:lpstr>Sum-OVER Clause</vt:lpstr>
      <vt:lpstr>Sum OVER - Partition By Clause</vt:lpstr>
      <vt:lpstr>Group by vs Over </vt:lpstr>
      <vt:lpstr>References</vt:lpstr>
      <vt:lpstr>Questions</vt:lpstr>
      <vt:lpstr>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Maimoona Khilji</dc:creator>
  <cp:lastModifiedBy>Maimoona Khilji</cp:lastModifiedBy>
  <cp:revision>796</cp:revision>
  <dcterms:created xsi:type="dcterms:W3CDTF">2020-07-26T09:49:37Z</dcterms:created>
  <dcterms:modified xsi:type="dcterms:W3CDTF">2022-09-01T16:39:00Z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0x010100C5A7D81855B9D545AA436EC17E2EBDFC</vt:lpwstr>
  </property>
</Properties>
</file>