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385" r:id="rId2"/>
    <p:sldId id="550" r:id="rId3"/>
    <p:sldId id="562" r:id="rId4"/>
    <p:sldId id="563" r:id="rId5"/>
    <p:sldId id="565" r:id="rId6"/>
    <p:sldId id="567" r:id="rId7"/>
    <p:sldId id="569" r:id="rId8"/>
    <p:sldId id="568" r:id="rId9"/>
    <p:sldId id="570" r:id="rId10"/>
    <p:sldId id="571" r:id="rId11"/>
    <p:sldId id="572" r:id="rId12"/>
    <p:sldId id="573" r:id="rId13"/>
    <p:sldId id="576" r:id="rId14"/>
    <p:sldId id="574" r:id="rId15"/>
    <p:sldId id="575" r:id="rId16"/>
    <p:sldId id="549" r:id="rId17"/>
    <p:sldId id="577" r:id="rId18"/>
    <p:sldId id="578" r:id="rId19"/>
    <p:sldId id="54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5" autoAdjust="0"/>
    <p:restoredTop sz="93784" autoAdjust="0"/>
  </p:normalViewPr>
  <p:slideViewPr>
    <p:cSldViewPr snapToGrid="0">
      <p:cViewPr varScale="1">
        <p:scale>
          <a:sx n="73" d="100"/>
          <a:sy n="73" d="100"/>
        </p:scale>
        <p:origin x="4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A2B80-0F07-4AEF-8FAC-E21B870C8275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ABA52-E29E-4A90-B15D-6A8800518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2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9"/>
                </a:solidFill>
                <a:latin typeface="Helvetica Neue"/>
              </a:rPr>
              <a:t>Data manipulation language (DML) statements query or manipulate data in existing </a:t>
            </a:r>
            <a:r>
              <a:rPr lang="en-US" b="1" dirty="0" smtClean="0">
                <a:solidFill>
                  <a:srgbClr val="282829"/>
                </a:solidFill>
                <a:latin typeface="Helvetica Neue"/>
              </a:rPr>
              <a:t>schema objects</a:t>
            </a:r>
            <a:r>
              <a:rPr lang="en-US" dirty="0" smtClean="0">
                <a:solidFill>
                  <a:srgbClr val="282829"/>
                </a:solidFill>
                <a:latin typeface="Helvetica Neue"/>
              </a:rPr>
              <a:t>. </a:t>
            </a:r>
          </a:p>
          <a:p>
            <a:r>
              <a:rPr lang="en-US" dirty="0" smtClean="0">
                <a:solidFill>
                  <a:srgbClr val="282829"/>
                </a:solidFill>
                <a:latin typeface="Helvetica Neue"/>
              </a:rPr>
              <a:t>DML statements enable you to query or change the contents.</a:t>
            </a:r>
          </a:p>
          <a:p>
            <a:r>
              <a:rPr lang="en-US" dirty="0" smtClean="0">
                <a:solidFill>
                  <a:srgbClr val="282829"/>
                </a:solidFill>
                <a:latin typeface="Helvetica Neue"/>
              </a:rPr>
              <a:t>Whereas DDL statements enable you to change the </a:t>
            </a:r>
            <a:r>
              <a:rPr lang="en-US" b="1" dirty="0" smtClean="0">
                <a:solidFill>
                  <a:srgbClr val="282829"/>
                </a:solidFill>
                <a:latin typeface="Helvetica Neue"/>
              </a:rPr>
              <a:t>structure of the database</a:t>
            </a:r>
            <a:r>
              <a:rPr lang="en-US" dirty="0" smtClean="0">
                <a:solidFill>
                  <a:srgbClr val="282829"/>
                </a:solidFill>
                <a:latin typeface="Helvetica Neue"/>
              </a:rPr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ABA52-E29E-4A90-B15D-6A88005187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13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ABA52-E29E-4A90-B15D-6A88005187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68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CDFED2-4073-4A50-B0F0-5BAD1DD45720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616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8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6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7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CDFED2-4073-4A50-B0F0-5BAD1DD45720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27222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3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4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8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CDFED2-4073-4A50-B0F0-5BAD1DD45720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615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CDFED2-4073-4A50-B0F0-5BAD1DD45720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519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2CDFED2-4073-4A50-B0F0-5BAD1DD45720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975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servertutorial.net/sql-server-user-defined-functions/sql-server-table-variables/" TargetMode="External"/><Relationship Id="rId2" Type="http://schemas.openxmlformats.org/officeDocument/2006/relationships/hyperlink" Target="https://www.sqlservertutorial.net/sql-server-user-defined-functions/sql-server-scalar-function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qlservertutorial.net/sql-server-user-defined-functions/sql-server-drop-function/" TargetMode="External"/><Relationship Id="rId4" Type="http://schemas.openxmlformats.org/officeDocument/2006/relationships/hyperlink" Target="https://www.sqlservertutorial.net/sql-server-user-defined-functions/sql-server-table-valued-functions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resource.com/sql/subqueries/understanding-sql-subqueries.php" TargetMode="External"/><Relationship Id="rId7" Type="http://schemas.openxmlformats.org/officeDocument/2006/relationships/hyperlink" Target="https://www.techonthenet.com/sql/and_or.php" TargetMode="External"/><Relationship Id="rId2" Type="http://schemas.openxmlformats.org/officeDocument/2006/relationships/hyperlink" Target="https://www.geeksforgeeks.org/sql-ddl-dql-dml-dcl-tcl-commands/#:~:text=DDL%20%E2%80%93%20Data%20Definition%20Language,DML%20%E2%80%93%20Data%20Manipulation%20Langu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sql/sql_view.asp" TargetMode="External"/><Relationship Id="rId5" Type="http://schemas.openxmlformats.org/officeDocument/2006/relationships/hyperlink" Target="https://www.w3resource.com/mysql/mysql-procedure.php" TargetMode="External"/><Relationship Id="rId4" Type="http://schemas.openxmlformats.org/officeDocument/2006/relationships/hyperlink" Target="https://www.w3schools.com/sql/sql_stored_procedures.asp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41F3-F9F1-40E4-9D93-E248ECC4F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663763"/>
            <a:ext cx="8361229" cy="2098226"/>
          </a:xfrm>
        </p:spPr>
        <p:txBody>
          <a:bodyPr/>
          <a:lstStyle/>
          <a:p>
            <a:r>
              <a:rPr lang="en-US" sz="4800" u="sng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Helvetica Neue"/>
              </a:rPr>
              <a:t>SQL</a:t>
            </a:r>
            <a:endParaRPr lang="en-US" sz="4800" dirty="0">
              <a:latin typeface="Helvetica Neue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B142B-0D0E-43BF-8F37-23881A7B65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Helvetica Neue"/>
              </a:rPr>
              <a:t>Submitted By</a:t>
            </a:r>
          </a:p>
          <a:p>
            <a:r>
              <a:rPr lang="en-US" sz="2800" dirty="0">
                <a:solidFill>
                  <a:schemeClr val="tx2">
                    <a:lumMod val="85000"/>
                    <a:lumOff val="15000"/>
                  </a:schemeClr>
                </a:solidFill>
                <a:latin typeface="Helvetica Neue"/>
              </a:rPr>
              <a:t> </a:t>
            </a:r>
            <a:r>
              <a:rPr lang="en-US" sz="2800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Helvetica Neue"/>
              </a:rPr>
              <a:t>Maimoona</a:t>
            </a:r>
            <a:r>
              <a:rPr lang="en-US" sz="2800" dirty="0">
                <a:solidFill>
                  <a:schemeClr val="tx2">
                    <a:lumMod val="85000"/>
                    <a:lumOff val="15000"/>
                  </a:schemeClr>
                </a:solidFill>
                <a:latin typeface="Helvetica Neue"/>
              </a:rPr>
              <a:t> </a:t>
            </a:r>
            <a:r>
              <a:rPr lang="en-US" sz="2800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Helvetica Neue"/>
              </a:rPr>
              <a:t>Khilji</a:t>
            </a:r>
            <a:endParaRPr lang="en-US" sz="2800" dirty="0">
              <a:solidFill>
                <a:schemeClr val="tx2">
                  <a:lumMod val="85000"/>
                  <a:lumOff val="15000"/>
                </a:schemeClr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0312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2ED3-D9FA-4545-B7BA-C967E8F12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dirty="0">
                <a:latin typeface="Helvetica Neue"/>
              </a:rPr>
              <a:t>Stored Procedures</a:t>
            </a:r>
            <a:endParaRPr lang="en-US" u="sng" dirty="0">
              <a:solidFill>
                <a:schemeClr val="bg2">
                  <a:lumMod val="25000"/>
                </a:schemeClr>
              </a:solidFill>
              <a:latin typeface="Helvetica Neu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92" y="2000658"/>
            <a:ext cx="107632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9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2ED3-D9FA-4545-B7BA-C967E8F12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dirty="0" smtClean="0">
                <a:latin typeface="Helvetica Neue"/>
              </a:rPr>
              <a:t>VIEWS</a:t>
            </a:r>
            <a:endParaRPr lang="en-US" u="sng" dirty="0">
              <a:solidFill>
                <a:schemeClr val="bg2">
                  <a:lumMod val="25000"/>
                </a:schemeClr>
              </a:solidFill>
              <a:latin typeface="Helvetica Neu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0B73F-6E47-4B84-B404-CA0324DAD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37806"/>
            <a:ext cx="9601200" cy="4226517"/>
          </a:xfrm>
        </p:spPr>
        <p:txBody>
          <a:bodyPr>
            <a:noAutofit/>
          </a:bodyPr>
          <a:lstStyle/>
          <a:p>
            <a:r>
              <a:rPr lang="en-US" dirty="0">
                <a:latin typeface="Helvetica Neue"/>
              </a:rPr>
              <a:t>In SQL, a view is a virtual table based on the result-set of an SQL statement.</a:t>
            </a:r>
          </a:p>
          <a:p>
            <a:r>
              <a:rPr lang="en-US" dirty="0">
                <a:latin typeface="Helvetica Neue"/>
              </a:rPr>
              <a:t>A view contains rows and columns, just like a real table. The fields in a view are fields from one or more real tables in the database.</a:t>
            </a:r>
          </a:p>
          <a:p>
            <a:r>
              <a:rPr lang="en-US" dirty="0">
                <a:latin typeface="Helvetica Neue"/>
              </a:rPr>
              <a:t>You can add SQL statements and functions to a view and present the data as if the data were coming from one single table</a:t>
            </a:r>
            <a:r>
              <a:rPr lang="en-US" dirty="0" smtClean="0">
                <a:latin typeface="Helvetica Neue"/>
              </a:rPr>
              <a:t>.</a:t>
            </a:r>
          </a:p>
          <a:p>
            <a:r>
              <a:rPr lang="en-US" dirty="0">
                <a:latin typeface="Helvetica Neue"/>
              </a:rPr>
              <a:t>A view always shows up-to-date data! The database engine recreates the view, every time a user queries it.</a:t>
            </a:r>
          </a:p>
          <a:p>
            <a:r>
              <a:rPr lang="en-US" dirty="0" smtClean="0">
                <a:latin typeface="Helvetica Neue"/>
              </a:rPr>
              <a:t>Syntax:</a:t>
            </a:r>
          </a:p>
          <a:p>
            <a:pPr marL="987552" lvl="2" indent="0">
              <a:buNone/>
            </a:pPr>
            <a:r>
              <a:rPr lang="en-US" sz="2000" b="1" dirty="0">
                <a:latin typeface="Helvetica Neue"/>
              </a:rPr>
              <a:t>CREATE</a:t>
            </a:r>
            <a:r>
              <a:rPr lang="en-US" sz="2000" dirty="0">
                <a:latin typeface="Helvetica Neue"/>
              </a:rPr>
              <a:t> </a:t>
            </a:r>
            <a:r>
              <a:rPr lang="en-US" sz="2000" b="1" dirty="0">
                <a:latin typeface="Helvetica Neue"/>
              </a:rPr>
              <a:t>VIEW</a:t>
            </a:r>
            <a:r>
              <a:rPr lang="en-US" sz="2000" dirty="0">
                <a:latin typeface="Helvetica Neue"/>
              </a:rPr>
              <a:t> </a:t>
            </a:r>
            <a:r>
              <a:rPr lang="en-US" sz="2000" i="1" dirty="0" err="1">
                <a:latin typeface="Helvetica Neue"/>
              </a:rPr>
              <a:t>view_name</a:t>
            </a:r>
            <a:r>
              <a:rPr lang="en-US" sz="2000" dirty="0">
                <a:latin typeface="Helvetica Neue"/>
              </a:rPr>
              <a:t> AS</a:t>
            </a:r>
            <a:br>
              <a:rPr lang="en-US" sz="2000" dirty="0">
                <a:latin typeface="Helvetica Neue"/>
              </a:rPr>
            </a:br>
            <a:r>
              <a:rPr lang="en-US" sz="2000" b="1" dirty="0" smtClean="0">
                <a:latin typeface="Helvetica Neue"/>
              </a:rPr>
              <a:t>SELECT</a:t>
            </a:r>
            <a:r>
              <a:rPr lang="en-US" sz="2000" dirty="0">
                <a:latin typeface="Helvetica Neue"/>
              </a:rPr>
              <a:t> </a:t>
            </a:r>
            <a:r>
              <a:rPr lang="en-US" sz="2000" i="1" dirty="0">
                <a:latin typeface="Helvetica Neue"/>
              </a:rPr>
              <a:t>column1</a:t>
            </a:r>
            <a:r>
              <a:rPr lang="en-US" sz="2000" dirty="0">
                <a:latin typeface="Helvetica Neue"/>
              </a:rPr>
              <a:t>, </a:t>
            </a:r>
            <a:r>
              <a:rPr lang="en-US" sz="2000" i="1" dirty="0">
                <a:latin typeface="Helvetica Neue"/>
              </a:rPr>
              <a:t>column2</a:t>
            </a:r>
            <a:r>
              <a:rPr lang="en-US" sz="2000" dirty="0">
                <a:latin typeface="Helvetica Neue"/>
              </a:rPr>
              <a:t>, ...</a:t>
            </a:r>
            <a:br>
              <a:rPr lang="en-US" sz="2000" dirty="0">
                <a:latin typeface="Helvetica Neue"/>
              </a:rPr>
            </a:br>
            <a:r>
              <a:rPr lang="en-US" sz="2000" b="1" dirty="0" smtClean="0">
                <a:latin typeface="Helvetica Neue"/>
              </a:rPr>
              <a:t>FROM</a:t>
            </a:r>
            <a:r>
              <a:rPr lang="en-US" sz="2000" dirty="0">
                <a:latin typeface="Helvetica Neue"/>
              </a:rPr>
              <a:t> </a:t>
            </a:r>
            <a:r>
              <a:rPr lang="en-US" sz="2000" i="1" dirty="0" err="1">
                <a:latin typeface="Helvetica Neue"/>
              </a:rPr>
              <a:t>table_name</a:t>
            </a:r>
            <a:r>
              <a:rPr lang="en-US" sz="2000" dirty="0">
                <a:latin typeface="Helvetica Neue"/>
              </a:rPr>
              <a:t/>
            </a:r>
            <a:br>
              <a:rPr lang="en-US" sz="2000" dirty="0">
                <a:latin typeface="Helvetica Neue"/>
              </a:rPr>
            </a:br>
            <a:r>
              <a:rPr lang="en-US" sz="2000" b="1" dirty="0">
                <a:latin typeface="Helvetica Neue"/>
              </a:rPr>
              <a:t>WHERE</a:t>
            </a:r>
            <a:r>
              <a:rPr lang="en-US" sz="2000" dirty="0">
                <a:latin typeface="Helvetica Neue"/>
              </a:rPr>
              <a:t> </a:t>
            </a:r>
            <a:r>
              <a:rPr lang="en-US" sz="2000" i="1" dirty="0">
                <a:latin typeface="Helvetica Neue"/>
              </a:rPr>
              <a:t>condition</a:t>
            </a:r>
            <a:r>
              <a:rPr lang="en-US" sz="2000" dirty="0">
                <a:latin typeface="Helvetica Neue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670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2ED3-D9FA-4545-B7BA-C967E8F12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dirty="0" smtClean="0">
                <a:latin typeface="Helvetica Neue"/>
              </a:rPr>
              <a:t>Views</a:t>
            </a:r>
            <a:endParaRPr lang="en-US" u="sng" dirty="0">
              <a:solidFill>
                <a:schemeClr val="bg2">
                  <a:lumMod val="25000"/>
                </a:schemeClr>
              </a:solidFill>
              <a:latin typeface="Helvetica Neu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784713"/>
            <a:ext cx="107632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7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2ED3-D9FA-4545-B7BA-C967E8F12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dirty="0" smtClean="0"/>
              <a:t>Conditions in SQL</a:t>
            </a:r>
            <a:endParaRPr lang="en-US" u="sng" dirty="0">
              <a:solidFill>
                <a:schemeClr val="bg2">
                  <a:lumMod val="25000"/>
                </a:schemeClr>
              </a:solidFill>
              <a:latin typeface="Helvetica Neu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0B73F-6E47-4B84-B404-CA0324DAD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37806"/>
            <a:ext cx="9601200" cy="4226517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Helvetica Neue"/>
              </a:rPr>
              <a:t>The SQL </a:t>
            </a:r>
            <a:r>
              <a:rPr lang="en-US" b="1" dirty="0" smtClean="0">
                <a:latin typeface="Helvetica Neue"/>
              </a:rPr>
              <a:t>AND</a:t>
            </a:r>
            <a:r>
              <a:rPr lang="en-US" dirty="0" smtClean="0">
                <a:latin typeface="Helvetica Neue"/>
              </a:rPr>
              <a:t> condition and </a:t>
            </a:r>
            <a:r>
              <a:rPr lang="en-US" b="1" dirty="0" smtClean="0">
                <a:latin typeface="Helvetica Neue"/>
              </a:rPr>
              <a:t>OR</a:t>
            </a:r>
            <a:r>
              <a:rPr lang="en-US" dirty="0" smtClean="0">
                <a:latin typeface="Helvetica Neue"/>
              </a:rPr>
              <a:t> Condition  can be combined to test for multiple conditions in a where clause.</a:t>
            </a:r>
          </a:p>
          <a:p>
            <a:r>
              <a:rPr lang="en-US" dirty="0" smtClean="0">
                <a:latin typeface="Helvetica Neue"/>
              </a:rPr>
              <a:t>When </a:t>
            </a:r>
            <a:r>
              <a:rPr lang="en-US" dirty="0">
                <a:latin typeface="Helvetica Neue"/>
              </a:rPr>
              <a:t>combining these conditions, it is important to use parentheses so that the database knows what order to evaluate each condition. </a:t>
            </a:r>
            <a:endParaRPr lang="en-US" dirty="0" smtClean="0">
              <a:latin typeface="Helvetica Neue"/>
            </a:endParaRPr>
          </a:p>
          <a:p>
            <a:r>
              <a:rPr lang="en-US" dirty="0" smtClean="0">
                <a:latin typeface="Helvetica Neue"/>
              </a:rPr>
              <a:t>Syntax:</a:t>
            </a:r>
          </a:p>
          <a:p>
            <a:pPr marL="530352" lvl="1" indent="0">
              <a:buNone/>
            </a:pPr>
            <a:r>
              <a:rPr lang="en-US" dirty="0">
                <a:latin typeface="Helvetica Neue"/>
              </a:rPr>
              <a:t>	</a:t>
            </a:r>
            <a:r>
              <a:rPr lang="en-US" b="1" dirty="0" smtClean="0">
                <a:latin typeface="Helvetica Neue"/>
              </a:rPr>
              <a:t>Select</a:t>
            </a:r>
            <a:r>
              <a:rPr lang="en-US" dirty="0" smtClean="0">
                <a:latin typeface="Helvetica Neue"/>
              </a:rPr>
              <a:t> column</a:t>
            </a:r>
          </a:p>
          <a:p>
            <a:pPr marL="987552" lvl="2" indent="0">
              <a:buNone/>
            </a:pPr>
            <a:r>
              <a:rPr lang="en-US" sz="2000" b="1" dirty="0" smtClean="0">
                <a:latin typeface="Helvetica Neue"/>
              </a:rPr>
              <a:t>From</a:t>
            </a:r>
            <a:r>
              <a:rPr lang="en-US" sz="2000" dirty="0" smtClean="0">
                <a:latin typeface="Helvetica Neue"/>
              </a:rPr>
              <a:t> table</a:t>
            </a:r>
          </a:p>
          <a:p>
            <a:pPr marL="987552" lvl="2" indent="0">
              <a:buNone/>
            </a:pPr>
            <a:r>
              <a:rPr lang="en-US" sz="2000" b="1" dirty="0" smtClean="0">
                <a:latin typeface="Helvetica Neue"/>
              </a:rPr>
              <a:t>Where</a:t>
            </a:r>
            <a:r>
              <a:rPr lang="en-US" sz="2000" dirty="0" smtClean="0">
                <a:latin typeface="Helvetica Neue"/>
              </a:rPr>
              <a:t> condition1</a:t>
            </a:r>
          </a:p>
          <a:p>
            <a:pPr marL="1444752" lvl="3" indent="0">
              <a:buNone/>
            </a:pPr>
            <a:r>
              <a:rPr lang="en-US" sz="2000" b="1" i="0" dirty="0" smtClean="0">
                <a:latin typeface="Helvetica Neue"/>
              </a:rPr>
              <a:t>And</a:t>
            </a:r>
            <a:r>
              <a:rPr lang="en-US" sz="2000" i="0" dirty="0" smtClean="0">
                <a:latin typeface="Helvetica Neue"/>
              </a:rPr>
              <a:t> condition2</a:t>
            </a:r>
          </a:p>
          <a:p>
            <a:pPr marL="1444752" lvl="3" indent="0">
              <a:buNone/>
            </a:pPr>
            <a:r>
              <a:rPr lang="en-US" sz="2000" b="1" i="0" dirty="0" smtClean="0">
                <a:latin typeface="Helvetica Neue"/>
              </a:rPr>
              <a:t>Or</a:t>
            </a:r>
            <a:r>
              <a:rPr lang="en-US" sz="2000" i="0" dirty="0" smtClean="0">
                <a:latin typeface="Helvetica Neue"/>
              </a:rPr>
              <a:t> condition3;</a:t>
            </a:r>
            <a:endParaRPr lang="en-US" sz="2000" i="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4086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2ED3-D9FA-4545-B7BA-C967E8F12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dirty="0" smtClean="0"/>
              <a:t>User-defined </a:t>
            </a:r>
            <a:r>
              <a:rPr lang="en-US" u="sng" dirty="0"/>
              <a:t>functions</a:t>
            </a:r>
            <a:endParaRPr lang="en-US" u="sng" dirty="0">
              <a:solidFill>
                <a:schemeClr val="bg2">
                  <a:lumMod val="25000"/>
                </a:schemeClr>
              </a:solidFill>
              <a:latin typeface="Helvetica Neu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0B73F-6E47-4B84-B404-CA0324DAD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37806"/>
            <a:ext cx="9601200" cy="4226517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 Neue"/>
              </a:rPr>
              <a:t>The user-defined </a:t>
            </a:r>
            <a:r>
              <a:rPr lang="en-US" dirty="0">
                <a:solidFill>
                  <a:schemeClr val="tx1"/>
                </a:solidFill>
                <a:latin typeface="Helvetica Neue"/>
              </a:rPr>
              <a:t>functions help you simplify your development by encapsulating complex business logic and make them available for reuse in every query.</a:t>
            </a:r>
          </a:p>
          <a:p>
            <a:pPr lvl="1"/>
            <a:r>
              <a:rPr lang="en-US" i="0" dirty="0">
                <a:solidFill>
                  <a:schemeClr val="tx1"/>
                </a:solidFill>
                <a:latin typeface="Helvetica Neue"/>
                <a:hlinkClick r:id="rId2"/>
              </a:rPr>
              <a:t>User-defined scalar functions</a:t>
            </a:r>
            <a:r>
              <a:rPr lang="en-US" i="0" dirty="0">
                <a:solidFill>
                  <a:schemeClr val="tx1"/>
                </a:solidFill>
                <a:latin typeface="Helvetica Neue"/>
              </a:rPr>
              <a:t> – cover the user-defined scalar functions that allow you to encapsulate complex formula or business logic and reuse them in every query.</a:t>
            </a:r>
          </a:p>
          <a:p>
            <a:pPr lvl="1"/>
            <a:r>
              <a:rPr lang="en-US" i="0" dirty="0">
                <a:solidFill>
                  <a:schemeClr val="tx1"/>
                </a:solidFill>
                <a:latin typeface="Helvetica Neue"/>
                <a:hlinkClick r:id="rId3"/>
              </a:rPr>
              <a:t>Table variables</a:t>
            </a:r>
            <a:r>
              <a:rPr lang="en-US" i="0" dirty="0">
                <a:solidFill>
                  <a:schemeClr val="tx1"/>
                </a:solidFill>
                <a:latin typeface="Helvetica Neue"/>
              </a:rPr>
              <a:t> – learn how to use table variables as a return value of user-defined functions.</a:t>
            </a:r>
          </a:p>
          <a:p>
            <a:pPr lvl="1"/>
            <a:r>
              <a:rPr lang="en-US" i="0" dirty="0">
                <a:solidFill>
                  <a:schemeClr val="tx1"/>
                </a:solidFill>
                <a:latin typeface="Helvetica Neue"/>
                <a:hlinkClick r:id="rId4"/>
              </a:rPr>
              <a:t>Table-valued functions</a:t>
            </a:r>
            <a:r>
              <a:rPr lang="en-US" i="0" dirty="0">
                <a:solidFill>
                  <a:schemeClr val="tx1"/>
                </a:solidFill>
                <a:latin typeface="Helvetica Neue"/>
              </a:rPr>
              <a:t> – introduce you to inline table-valued function and multi-statement table-valued function to develop user-defined functions that return data of table types.</a:t>
            </a:r>
          </a:p>
          <a:p>
            <a:pPr lvl="1"/>
            <a:r>
              <a:rPr lang="en-US" i="0" dirty="0">
                <a:solidFill>
                  <a:schemeClr val="tx1"/>
                </a:solidFill>
                <a:latin typeface="Helvetica Neue"/>
                <a:hlinkClick r:id="rId5"/>
              </a:rPr>
              <a:t>Removing user-defined functions</a:t>
            </a:r>
            <a:r>
              <a:rPr lang="en-US" i="0" dirty="0">
                <a:solidFill>
                  <a:schemeClr val="tx1"/>
                </a:solidFill>
                <a:latin typeface="Helvetica Neue"/>
              </a:rPr>
              <a:t> – learn how to drop one or more existing user-defined functions from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92855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2ED3-D9FA-4545-B7BA-C967E8F12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dirty="0" smtClean="0"/>
              <a:t>User-defined </a:t>
            </a:r>
            <a:r>
              <a:rPr lang="en-US" u="sng" dirty="0"/>
              <a:t>functions</a:t>
            </a:r>
            <a:endParaRPr lang="en-US" u="sng" dirty="0">
              <a:solidFill>
                <a:schemeClr val="bg2">
                  <a:lumMod val="25000"/>
                </a:schemeClr>
              </a:solidFill>
              <a:latin typeface="Helvetica Neu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0B73F-6E47-4B84-B404-CA0324DAD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37806"/>
            <a:ext cx="9601200" cy="4226517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 Neue"/>
              </a:rPr>
              <a:t>Syntax:</a:t>
            </a:r>
          </a:p>
          <a:p>
            <a:pPr marL="0" indent="0">
              <a:buNone/>
            </a:pPr>
            <a:r>
              <a:rPr lang="en-US" b="1" dirty="0" smtClean="0"/>
              <a:t>	CREATE </a:t>
            </a:r>
            <a:r>
              <a:rPr lang="en-US" b="1" dirty="0"/>
              <a:t>FUNCTION </a:t>
            </a:r>
            <a:r>
              <a:rPr lang="en-US" dirty="0"/>
              <a:t>Name(@</a:t>
            </a:r>
            <a:r>
              <a:rPr lang="en-US" dirty="0" err="1"/>
              <a:t>Parameter_Name</a:t>
            </a:r>
            <a:r>
              <a:rPr lang="en-US" dirty="0"/>
              <a:t> </a:t>
            </a:r>
            <a:r>
              <a:rPr lang="en-US" dirty="0" err="1"/>
              <a:t>Data_type</a:t>
            </a:r>
            <a:r>
              <a:rPr lang="en-US" dirty="0"/>
              <a:t>, </a:t>
            </a:r>
            <a:r>
              <a:rPr lang="en-US" dirty="0" smtClean="0"/>
              <a:t>....)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RETURNS</a:t>
            </a:r>
            <a:r>
              <a:rPr lang="en-US" dirty="0" smtClean="0"/>
              <a:t> </a:t>
            </a:r>
            <a:r>
              <a:rPr lang="en-US" dirty="0" err="1"/>
              <a:t>Data_Type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AS</a:t>
            </a:r>
            <a:r>
              <a:rPr lang="en-US" dirty="0" smtClean="0"/>
              <a:t> </a:t>
            </a:r>
          </a:p>
          <a:p>
            <a:pPr marL="987552" lvl="2" indent="0">
              <a:buNone/>
            </a:pPr>
            <a:r>
              <a:rPr lang="en-US" dirty="0"/>
              <a:t>	</a:t>
            </a:r>
            <a:r>
              <a:rPr lang="en-US" b="1" dirty="0" smtClean="0"/>
              <a:t>BEGIN</a:t>
            </a:r>
            <a:r>
              <a:rPr lang="en-US" dirty="0" smtClean="0"/>
              <a:t> </a:t>
            </a:r>
          </a:p>
          <a:p>
            <a:pPr marL="987552" lvl="2" indent="0">
              <a:buNone/>
            </a:pPr>
            <a:r>
              <a:rPr lang="en-US" dirty="0"/>
              <a:t>	</a:t>
            </a:r>
            <a:r>
              <a:rPr lang="en-US" dirty="0" smtClean="0"/>
              <a:t>	–- </a:t>
            </a:r>
            <a:r>
              <a:rPr lang="en-US" dirty="0" err="1"/>
              <a:t>Function_Body</a:t>
            </a:r>
            <a:r>
              <a:rPr lang="en-US" dirty="0"/>
              <a:t> </a:t>
            </a:r>
            <a:endParaRPr lang="en-US" dirty="0" smtClean="0"/>
          </a:p>
          <a:p>
            <a:pPr marL="987552" lvl="2" indent="0">
              <a:buNone/>
            </a:pPr>
            <a:r>
              <a:rPr lang="en-US" b="1" dirty="0"/>
              <a:t>	</a:t>
            </a:r>
            <a:r>
              <a:rPr lang="en-US" b="1" dirty="0" smtClean="0"/>
              <a:t>RETURN </a:t>
            </a:r>
            <a:r>
              <a:rPr lang="en-US" dirty="0"/>
              <a:t>Data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END</a:t>
            </a:r>
            <a:endParaRPr lang="en-US" b="1" dirty="0"/>
          </a:p>
          <a:p>
            <a:endParaRPr lang="en-US" i="0" dirty="0">
              <a:solidFill>
                <a:schemeClr val="tx1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5799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21278"/>
            <a:ext cx="9601200" cy="1485900"/>
          </a:xfrm>
        </p:spPr>
        <p:txBody>
          <a:bodyPr/>
          <a:lstStyle/>
          <a:p>
            <a:pPr algn="ctr"/>
            <a:r>
              <a:rPr lang="en-US" u="sng" dirty="0" smtClean="0">
                <a:solidFill>
                  <a:srgbClr val="282829"/>
                </a:solidFill>
                <a:latin typeface="Helvetica Neue"/>
              </a:rPr>
              <a:t>References</a:t>
            </a:r>
            <a:endParaRPr lang="en-US" u="sng" dirty="0">
              <a:solidFill>
                <a:srgbClr val="282829"/>
              </a:solidFill>
              <a:latin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85108"/>
            <a:ext cx="9601200" cy="4963885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"/>
                <a:hlinkClick r:id="rId2"/>
              </a:rPr>
              <a:t>https://www.geeksforgeeks.org/sql-ddl-dql-dml-dcl-tcl-commands/#:~:</a:t>
            </a:r>
            <a:r>
              <a:rPr lang="en-US" dirty="0" smtClean="0">
                <a:latin typeface="Helvetica Neue"/>
                <a:hlinkClick r:id="rId2"/>
              </a:rPr>
              <a:t>text=DDL%20%E2%80%93%20Data%20Definition%20Language,DML%20%E2%80%93%20Data%20Manipulation%20Language</a:t>
            </a:r>
            <a:endParaRPr lang="en-US" dirty="0" smtClean="0">
              <a:latin typeface="Helvetica Neue"/>
            </a:endParaRPr>
          </a:p>
          <a:p>
            <a:r>
              <a:rPr lang="en-US" dirty="0">
                <a:latin typeface="Helvetica Neue"/>
                <a:hlinkClick r:id="rId3"/>
              </a:rPr>
              <a:t>https://</a:t>
            </a:r>
            <a:r>
              <a:rPr lang="en-US" dirty="0" smtClean="0">
                <a:latin typeface="Helvetica Neue"/>
                <a:hlinkClick r:id="rId3"/>
              </a:rPr>
              <a:t>www.w3resource.com/sql/subqueries/understanding-sql-subqueries.php</a:t>
            </a:r>
            <a:endParaRPr lang="en-US" dirty="0" smtClean="0">
              <a:latin typeface="Helvetica Neue"/>
            </a:endParaRPr>
          </a:p>
          <a:p>
            <a:r>
              <a:rPr lang="en-US" dirty="0">
                <a:latin typeface="Helvetica Neue"/>
                <a:hlinkClick r:id="rId4"/>
              </a:rPr>
              <a:t>https://</a:t>
            </a:r>
            <a:r>
              <a:rPr lang="en-US" dirty="0" smtClean="0">
                <a:latin typeface="Helvetica Neue"/>
                <a:hlinkClick r:id="rId4"/>
              </a:rPr>
              <a:t>www.w3schools.com/sql/sql_stored_procedures.asp</a:t>
            </a:r>
            <a:endParaRPr lang="en-US" dirty="0" smtClean="0">
              <a:latin typeface="Helvetica Neue"/>
            </a:endParaRPr>
          </a:p>
          <a:p>
            <a:r>
              <a:rPr lang="en-US" dirty="0">
                <a:latin typeface="Helvetica Neue"/>
                <a:hlinkClick r:id="rId5"/>
              </a:rPr>
              <a:t>https://</a:t>
            </a:r>
            <a:r>
              <a:rPr lang="en-US" dirty="0" smtClean="0">
                <a:latin typeface="Helvetica Neue"/>
                <a:hlinkClick r:id="rId5"/>
              </a:rPr>
              <a:t>www.w3resource.com/mysql/mysql-procedure.php</a:t>
            </a:r>
            <a:endParaRPr lang="en-US" dirty="0" smtClean="0">
              <a:latin typeface="Helvetica Neue"/>
            </a:endParaRPr>
          </a:p>
          <a:p>
            <a:r>
              <a:rPr lang="en-US" dirty="0">
                <a:latin typeface="Helvetica Neue"/>
                <a:hlinkClick r:id="rId6"/>
              </a:rPr>
              <a:t>https://</a:t>
            </a:r>
            <a:r>
              <a:rPr lang="en-US" dirty="0" smtClean="0">
                <a:latin typeface="Helvetica Neue"/>
                <a:hlinkClick r:id="rId6"/>
              </a:rPr>
              <a:t>www.w3schools.com/sql/sql_view.asp</a:t>
            </a:r>
            <a:endParaRPr lang="en-US" dirty="0" smtClean="0">
              <a:latin typeface="Helvetica Neue"/>
            </a:endParaRPr>
          </a:p>
          <a:p>
            <a:r>
              <a:rPr lang="en-US" dirty="0">
                <a:latin typeface="Helvetica Neue"/>
                <a:hlinkClick r:id="rId7"/>
              </a:rPr>
              <a:t>https://</a:t>
            </a:r>
            <a:r>
              <a:rPr lang="en-US" dirty="0" smtClean="0">
                <a:latin typeface="Helvetica Neue"/>
                <a:hlinkClick r:id="rId7"/>
              </a:rPr>
              <a:t>www.techonthenet.com/sql/and_or.php</a:t>
            </a:r>
            <a:endParaRPr lang="en-US" dirty="0" smtClean="0">
              <a:latin typeface="Helvetica Neue"/>
            </a:endParaRPr>
          </a:p>
          <a:p>
            <a:endParaRPr lang="en-US" dirty="0" smtClean="0">
              <a:latin typeface="Helvetica Neue"/>
            </a:endParaRPr>
          </a:p>
          <a:p>
            <a:endParaRPr lang="en-US" dirty="0" smtClean="0">
              <a:latin typeface="Helvetica Neue"/>
            </a:endParaRPr>
          </a:p>
          <a:p>
            <a:endParaRPr lang="en-US" dirty="0" smtClean="0">
              <a:latin typeface="Helvetica Neue"/>
            </a:endParaRPr>
          </a:p>
          <a:p>
            <a:endParaRPr lang="en-US" dirty="0" smtClean="0">
              <a:latin typeface="Helvetica Neue"/>
            </a:endParaRPr>
          </a:p>
          <a:p>
            <a:endParaRPr lang="en-US" dirty="0" smtClean="0">
              <a:latin typeface="Helvetica Neue"/>
            </a:endParaRPr>
          </a:p>
          <a:p>
            <a:endParaRPr lang="en-US" dirty="0" smtClean="0">
              <a:latin typeface="Helvetica Neue"/>
            </a:endParaRPr>
          </a:p>
          <a:p>
            <a:endParaRPr lang="en-US" dirty="0" smtClean="0">
              <a:latin typeface="Helvetica Neue"/>
            </a:endParaRPr>
          </a:p>
          <a:p>
            <a:endParaRPr lang="en-US" sz="20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74818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21278"/>
            <a:ext cx="9601200" cy="1485900"/>
          </a:xfrm>
        </p:spPr>
        <p:txBody>
          <a:bodyPr/>
          <a:lstStyle/>
          <a:p>
            <a:pPr algn="ctr"/>
            <a:r>
              <a:rPr lang="en-US" u="sng" dirty="0" err="1" smtClean="0">
                <a:solidFill>
                  <a:srgbClr val="282829"/>
                </a:solidFill>
                <a:latin typeface="Helvetica Neue"/>
              </a:rPr>
              <a:t>HackerRank</a:t>
            </a:r>
            <a:r>
              <a:rPr lang="en-US" u="sng" dirty="0" smtClean="0">
                <a:solidFill>
                  <a:srgbClr val="282829"/>
                </a:solidFill>
                <a:latin typeface="Helvetica Neue"/>
              </a:rPr>
              <a:t> Question-1</a:t>
            </a:r>
            <a:endParaRPr lang="en-US" u="sng" dirty="0">
              <a:solidFill>
                <a:srgbClr val="282829"/>
              </a:solidFill>
              <a:latin typeface="Helvetica Neue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84523"/>
            <a:ext cx="9601200" cy="4624107"/>
          </a:xfrm>
        </p:spPr>
      </p:pic>
    </p:spTree>
    <p:extLst>
      <p:ext uri="{BB962C8B-B14F-4D97-AF65-F5344CB8AC3E}">
        <p14:creationId xmlns:p14="http://schemas.microsoft.com/office/powerpoint/2010/main" val="522560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21278"/>
            <a:ext cx="9601200" cy="1485900"/>
          </a:xfrm>
        </p:spPr>
        <p:txBody>
          <a:bodyPr/>
          <a:lstStyle/>
          <a:p>
            <a:pPr algn="ctr"/>
            <a:r>
              <a:rPr lang="en-US" u="sng" dirty="0" err="1" smtClean="0">
                <a:solidFill>
                  <a:srgbClr val="282829"/>
                </a:solidFill>
                <a:latin typeface="Helvetica Neue"/>
              </a:rPr>
              <a:t>HackerRank</a:t>
            </a:r>
            <a:r>
              <a:rPr lang="en-US" u="sng" dirty="0" smtClean="0">
                <a:solidFill>
                  <a:srgbClr val="282829"/>
                </a:solidFill>
                <a:latin typeface="Helvetica Neue"/>
              </a:rPr>
              <a:t> Question-2</a:t>
            </a:r>
            <a:endParaRPr lang="en-US" u="sng" dirty="0">
              <a:solidFill>
                <a:srgbClr val="282829"/>
              </a:solidFill>
              <a:latin typeface="Helvetica Neue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57" y="1593668"/>
            <a:ext cx="9515085" cy="4572000"/>
          </a:xfrm>
        </p:spPr>
      </p:pic>
    </p:spTree>
    <p:extLst>
      <p:ext uri="{BB962C8B-B14F-4D97-AF65-F5344CB8AC3E}">
        <p14:creationId xmlns:p14="http://schemas.microsoft.com/office/powerpoint/2010/main" val="899446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0FFF-9FE4-4AFF-9787-CCB31A5C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lvl="2" algn="ctr"/>
            <a:r>
              <a:rPr lang="en-US" sz="5000" u="sng" dirty="0" smtClean="0">
                <a:solidFill>
                  <a:srgbClr val="282829"/>
                </a:solidFill>
                <a:latin typeface="Helvetica Neue"/>
              </a:rPr>
              <a:t>THE END</a:t>
            </a:r>
            <a:endParaRPr lang="en-US" sz="5000" dirty="0">
              <a:solidFill>
                <a:srgbClr val="282829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0906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rgbClr val="282829"/>
                </a:solidFill>
                <a:latin typeface="Helvetica Neue"/>
              </a:rPr>
              <a:t>Content</a:t>
            </a:r>
            <a:endParaRPr lang="en-US" u="sng" dirty="0">
              <a:solidFill>
                <a:srgbClr val="282829"/>
              </a:solidFill>
              <a:latin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94115"/>
            <a:ext cx="9601200" cy="4323805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"/>
              </a:rPr>
              <a:t>What is DML, DQL and DDL</a:t>
            </a:r>
            <a:r>
              <a:rPr lang="en-US" dirty="0" smtClean="0">
                <a:latin typeface="Helvetica Neue"/>
              </a:rPr>
              <a:t>?</a:t>
            </a:r>
          </a:p>
          <a:p>
            <a:r>
              <a:rPr lang="en-US" dirty="0" smtClean="0">
                <a:latin typeface="Helvetica Neue"/>
              </a:rPr>
              <a:t>What </a:t>
            </a:r>
            <a:r>
              <a:rPr lang="en-US" dirty="0">
                <a:latin typeface="Helvetica Neue"/>
              </a:rPr>
              <a:t>are sub-queries? (in </a:t>
            </a:r>
            <a:r>
              <a:rPr lang="en-US" dirty="0" smtClean="0">
                <a:latin typeface="Helvetica Neue"/>
              </a:rPr>
              <a:t>detail)</a:t>
            </a:r>
          </a:p>
          <a:p>
            <a:r>
              <a:rPr lang="en-US" dirty="0" smtClean="0">
                <a:latin typeface="Helvetica Neue"/>
              </a:rPr>
              <a:t>What </a:t>
            </a:r>
            <a:r>
              <a:rPr lang="en-US" dirty="0">
                <a:latin typeface="Helvetica Neue"/>
              </a:rPr>
              <a:t>are Views &amp; stored Procedures</a:t>
            </a:r>
            <a:r>
              <a:rPr lang="en-US" dirty="0" smtClean="0">
                <a:latin typeface="Helvetica Neue"/>
              </a:rPr>
              <a:t>?</a:t>
            </a:r>
          </a:p>
          <a:p>
            <a:r>
              <a:rPr lang="en-US" dirty="0" smtClean="0">
                <a:latin typeface="Helvetica Neue"/>
              </a:rPr>
              <a:t>How </a:t>
            </a:r>
            <a:r>
              <a:rPr lang="en-US" dirty="0">
                <a:latin typeface="Helvetica Neue"/>
              </a:rPr>
              <a:t>can you apply conditions using SQL and how can you define UDF (user defined functions) in </a:t>
            </a:r>
            <a:r>
              <a:rPr lang="en-US" dirty="0" smtClean="0">
                <a:latin typeface="Helvetica Neue"/>
              </a:rPr>
              <a:t>SQL</a:t>
            </a:r>
            <a:r>
              <a:rPr lang="en-US" dirty="0" smtClean="0">
                <a:latin typeface="Helvetica Neue"/>
              </a:rPr>
              <a:t>.</a:t>
            </a:r>
          </a:p>
          <a:p>
            <a:r>
              <a:rPr lang="en-US" sz="1800" dirty="0" err="1" smtClean="0">
                <a:latin typeface="Helvetica Neue"/>
              </a:rPr>
              <a:t>HackerRank</a:t>
            </a:r>
            <a:r>
              <a:rPr lang="en-US" sz="1800" smtClean="0">
                <a:latin typeface="Helvetica Neue"/>
              </a:rPr>
              <a:t> solutions</a:t>
            </a:r>
            <a:endParaRPr lang="en-US" sz="18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0806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2ED3-D9FA-4545-B7BA-C967E8F12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dirty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Data Definition Language (</a:t>
            </a:r>
            <a:r>
              <a:rPr lang="en-US" u="sng" dirty="0" smtClean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DDL)</a:t>
            </a:r>
            <a:r>
              <a:rPr lang="en-US" b="0" i="0" u="sng" dirty="0" smtClean="0">
                <a:solidFill>
                  <a:schemeClr val="bg2">
                    <a:lumMod val="25000"/>
                  </a:schemeClr>
                </a:solidFill>
                <a:effectLst/>
                <a:latin typeface="Helvetica Neue"/>
              </a:rPr>
              <a:t/>
            </a:r>
            <a:br>
              <a:rPr lang="en-US" b="0" i="0" u="sng" dirty="0" smtClean="0">
                <a:solidFill>
                  <a:schemeClr val="bg2">
                    <a:lumMod val="25000"/>
                  </a:schemeClr>
                </a:solidFill>
                <a:effectLst/>
                <a:latin typeface="Helvetica Neue"/>
              </a:rPr>
            </a:br>
            <a:r>
              <a:rPr lang="en-US" u="sng" dirty="0" smtClean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Statements</a:t>
            </a:r>
            <a:endParaRPr lang="en-US" u="sng" dirty="0">
              <a:solidFill>
                <a:schemeClr val="bg2">
                  <a:lumMod val="25000"/>
                </a:schemeClr>
              </a:solidFill>
              <a:latin typeface="Helvetica Neu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0B73F-6E47-4B84-B404-CA0324DAD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067628"/>
            <a:ext cx="9601200" cy="3196695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282829"/>
                </a:solidFill>
                <a:latin typeface="Helvetica Neue"/>
              </a:rPr>
              <a:t>DDL </a:t>
            </a:r>
            <a:r>
              <a:rPr lang="en-US" sz="2400" dirty="0">
                <a:solidFill>
                  <a:srgbClr val="282829"/>
                </a:solidFill>
                <a:latin typeface="Helvetica Neue"/>
              </a:rPr>
              <a:t>or Data Definition Language actually consists of the SQL commands that can </a:t>
            </a:r>
            <a:r>
              <a:rPr lang="en-US" sz="2400" b="1" dirty="0">
                <a:solidFill>
                  <a:srgbClr val="282829"/>
                </a:solidFill>
                <a:latin typeface="Helvetica Neue"/>
              </a:rPr>
              <a:t>be used to define the database schema</a:t>
            </a:r>
            <a:r>
              <a:rPr lang="en-US" sz="2400" dirty="0" smtClean="0">
                <a:solidFill>
                  <a:srgbClr val="282829"/>
                </a:solidFill>
                <a:latin typeface="Helvetica Neue"/>
              </a:rPr>
              <a:t>.</a:t>
            </a:r>
          </a:p>
          <a:p>
            <a:r>
              <a:rPr lang="en-US" sz="2400" dirty="0" smtClean="0">
                <a:solidFill>
                  <a:srgbClr val="282829"/>
                </a:solidFill>
                <a:latin typeface="Helvetica Neue"/>
              </a:rPr>
              <a:t>It </a:t>
            </a:r>
            <a:r>
              <a:rPr lang="en-US" sz="2400" dirty="0">
                <a:solidFill>
                  <a:srgbClr val="282829"/>
                </a:solidFill>
                <a:latin typeface="Helvetica Neue"/>
              </a:rPr>
              <a:t>simply deals with descriptions of the database schema and is used to create and modify the </a:t>
            </a:r>
            <a:r>
              <a:rPr lang="en-US" sz="2400" b="1" dirty="0">
                <a:solidFill>
                  <a:srgbClr val="282829"/>
                </a:solidFill>
                <a:latin typeface="Helvetica Neue"/>
              </a:rPr>
              <a:t>structure of database </a:t>
            </a:r>
            <a:r>
              <a:rPr lang="en-US" sz="2400" dirty="0">
                <a:solidFill>
                  <a:srgbClr val="282829"/>
                </a:solidFill>
                <a:latin typeface="Helvetica Neue"/>
              </a:rPr>
              <a:t>objects in the </a:t>
            </a:r>
            <a:r>
              <a:rPr lang="en-US" sz="2400" dirty="0" smtClean="0">
                <a:solidFill>
                  <a:srgbClr val="282829"/>
                </a:solidFill>
                <a:latin typeface="Helvetica Neue"/>
              </a:rPr>
              <a:t>database</a:t>
            </a:r>
            <a:r>
              <a:rPr lang="en-US" sz="2400" dirty="0">
                <a:solidFill>
                  <a:srgbClr val="282829"/>
                </a:solidFill>
                <a:latin typeface="Helvetica Neue"/>
              </a:rPr>
              <a:t>. </a:t>
            </a:r>
            <a:r>
              <a:rPr lang="en-US" sz="2400" dirty="0" smtClean="0">
                <a:solidFill>
                  <a:srgbClr val="282829"/>
                </a:solidFill>
                <a:latin typeface="Helvetica Neue"/>
              </a:rPr>
              <a:t>It enable </a:t>
            </a:r>
            <a:r>
              <a:rPr lang="en-US" sz="2400" dirty="0">
                <a:solidFill>
                  <a:srgbClr val="282829"/>
                </a:solidFill>
                <a:latin typeface="Helvetica Neue"/>
              </a:rPr>
              <a:t>you to change the </a:t>
            </a:r>
            <a:r>
              <a:rPr lang="en-US" sz="2400" b="1" dirty="0">
                <a:solidFill>
                  <a:srgbClr val="282829"/>
                </a:solidFill>
                <a:latin typeface="Helvetica Neue"/>
              </a:rPr>
              <a:t>structure of the database</a:t>
            </a:r>
            <a:r>
              <a:rPr lang="en-US" sz="2400" dirty="0">
                <a:solidFill>
                  <a:srgbClr val="282829"/>
                </a:solidFill>
                <a:latin typeface="Helvetica Neue"/>
              </a:rPr>
              <a:t>. </a:t>
            </a:r>
          </a:p>
          <a:p>
            <a:pPr marL="0" indent="0">
              <a:buNone/>
            </a:pPr>
            <a:endParaRPr lang="en-US" sz="2400" dirty="0" smtClean="0">
              <a:solidFill>
                <a:srgbClr val="282829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5705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406112" y="477917"/>
          <a:ext cx="8128000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805">
                  <a:extLst>
                    <a:ext uri="{9D8B030D-6E8A-4147-A177-3AD203B41FA5}">
                      <a16:colId xmlns:a16="http://schemas.microsoft.com/office/drawing/2014/main" val="4147101878"/>
                    </a:ext>
                  </a:extLst>
                </a:gridCol>
                <a:gridCol w="5836195">
                  <a:extLst>
                    <a:ext uri="{9D8B030D-6E8A-4147-A177-3AD203B41FA5}">
                      <a16:colId xmlns:a16="http://schemas.microsoft.com/office/drawing/2014/main" val="3826860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Command</a:t>
                      </a:r>
                      <a:endParaRPr lang="en-US" sz="2000" dirty="0" smtClean="0">
                        <a:solidFill>
                          <a:sysClr val="windowText" lastClr="000000"/>
                        </a:solidFill>
                        <a:latin typeface="Helvetica Neu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38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CREATE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It is used to create the database or its objects (like table, index, function, views, store procedure and triggers).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8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ALTER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It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</a:rPr>
                        <a:t> is</a:t>
                      </a: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 used to alter the structure of the database. It modifies an existing database object, such as a table.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49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DROP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It is used to delete objects from the database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</a:rPr>
                        <a:t> like</a:t>
                      </a:r>
                      <a:endParaRPr lang="en-US" sz="2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an entire table, a view of a table or other objects in the database.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414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TRUNCATE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It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</a:rPr>
                        <a:t> i</a:t>
                      </a: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s used to remove all records from a table, including all spaces allocated for the records are removed.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689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COMMENT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It is used to add comments to the data dictionary.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68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RENAME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It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</a:rPr>
                        <a:t> i</a:t>
                      </a: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s used to rename an object existing in the database.</a:t>
                      </a:r>
                    </a:p>
                    <a:p>
                      <a:pPr fontAlgn="base"/>
                      <a:endParaRPr lang="en-US" sz="20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719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69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2ED3-D9FA-4545-B7BA-C967E8F12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dirty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Data </a:t>
            </a:r>
            <a:r>
              <a:rPr lang="en-US" u="sng" dirty="0" smtClean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Manipulation </a:t>
            </a:r>
            <a:r>
              <a:rPr lang="en-US" u="sng" dirty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Language (</a:t>
            </a:r>
            <a:r>
              <a:rPr lang="en-US" u="sng" dirty="0" smtClean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DML)</a:t>
            </a:r>
            <a:r>
              <a:rPr lang="en-US" b="0" i="0" u="sng" dirty="0" smtClean="0">
                <a:solidFill>
                  <a:schemeClr val="bg2">
                    <a:lumMod val="25000"/>
                  </a:schemeClr>
                </a:solidFill>
                <a:effectLst/>
                <a:latin typeface="Helvetica Neue"/>
              </a:rPr>
              <a:t/>
            </a:r>
            <a:br>
              <a:rPr lang="en-US" b="0" i="0" u="sng" dirty="0" smtClean="0">
                <a:solidFill>
                  <a:schemeClr val="bg2">
                    <a:lumMod val="25000"/>
                  </a:schemeClr>
                </a:solidFill>
                <a:effectLst/>
                <a:latin typeface="Helvetica Neue"/>
              </a:rPr>
            </a:br>
            <a:r>
              <a:rPr lang="en-US" u="sng" dirty="0" smtClean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Statements</a:t>
            </a:r>
            <a:endParaRPr lang="en-US" u="sng" dirty="0">
              <a:solidFill>
                <a:schemeClr val="bg2">
                  <a:lumMod val="25000"/>
                </a:schemeClr>
              </a:solidFill>
              <a:latin typeface="Helvetica Neu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0B73F-6E47-4B84-B404-CA0324DAD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1"/>
            <a:ext cx="9601200" cy="13974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282829"/>
                </a:solidFill>
                <a:latin typeface="Helvetica Neue"/>
              </a:rPr>
              <a:t>	</a:t>
            </a:r>
            <a:r>
              <a:rPr lang="en-US" dirty="0">
                <a:solidFill>
                  <a:srgbClr val="282829"/>
                </a:solidFill>
                <a:latin typeface="Helvetica Neue"/>
              </a:rPr>
              <a:t> The SQL commands that deals with the manipulation of data present in the database belong to DML or </a:t>
            </a:r>
            <a:r>
              <a:rPr lang="en-US" b="1" dirty="0">
                <a:solidFill>
                  <a:srgbClr val="282829"/>
                </a:solidFill>
                <a:latin typeface="Helvetica Neue"/>
              </a:rPr>
              <a:t>Data Manipulation Language</a:t>
            </a:r>
            <a:r>
              <a:rPr lang="en-US" dirty="0">
                <a:solidFill>
                  <a:srgbClr val="282829"/>
                </a:solidFill>
                <a:latin typeface="Helvetica Neue"/>
              </a:rPr>
              <a:t> and this includes most of the SQL </a:t>
            </a:r>
            <a:r>
              <a:rPr lang="en-US" dirty="0" smtClean="0">
                <a:solidFill>
                  <a:srgbClr val="282829"/>
                </a:solidFill>
                <a:latin typeface="Helvetica Neue"/>
              </a:rPr>
              <a:t>statements.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108200" y="3569111"/>
          <a:ext cx="8128000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805">
                  <a:extLst>
                    <a:ext uri="{9D8B030D-6E8A-4147-A177-3AD203B41FA5}">
                      <a16:colId xmlns:a16="http://schemas.microsoft.com/office/drawing/2014/main" val="4147101878"/>
                    </a:ext>
                  </a:extLst>
                </a:gridCol>
                <a:gridCol w="5836195">
                  <a:extLst>
                    <a:ext uri="{9D8B030D-6E8A-4147-A177-3AD203B41FA5}">
                      <a16:colId xmlns:a16="http://schemas.microsoft.com/office/drawing/2014/main" val="3826860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Command</a:t>
                      </a:r>
                      <a:endParaRPr lang="en-US" sz="2000" dirty="0" smtClean="0">
                        <a:solidFill>
                          <a:sysClr val="windowText" lastClr="000000"/>
                        </a:solidFill>
                        <a:latin typeface="Helvetica Neu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38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INSERT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 Creates a record. It is used to insert data into a table.</a:t>
                      </a:r>
                    </a:p>
                    <a:p>
                      <a:endParaRPr lang="en-US" sz="20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49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UPDATE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Modifies records. It is used to update existing data within a table.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414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DELETE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It is used to delete records from a database table.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17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78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2ED3-D9FA-4545-B7BA-C967E8F12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dirty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Data </a:t>
            </a:r>
            <a:r>
              <a:rPr lang="en-US" u="sng" dirty="0" smtClean="0">
                <a:solidFill>
                  <a:srgbClr val="282829"/>
                </a:solidFill>
                <a:latin typeface="Helvetica Neue"/>
              </a:rPr>
              <a:t>Query</a:t>
            </a:r>
            <a:r>
              <a:rPr lang="en-US" u="sng" dirty="0" smtClean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 </a:t>
            </a:r>
            <a:r>
              <a:rPr lang="en-US" u="sng" dirty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Language (</a:t>
            </a:r>
            <a:r>
              <a:rPr lang="en-US" u="sng" dirty="0" smtClean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DQL)</a:t>
            </a:r>
            <a:endParaRPr lang="en-US" u="sng" dirty="0">
              <a:solidFill>
                <a:schemeClr val="bg2">
                  <a:lumMod val="25000"/>
                </a:schemeClr>
              </a:solidFill>
              <a:latin typeface="Helvetica Neu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0B73F-6E47-4B84-B404-CA0324DAD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11332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282829"/>
                </a:solidFill>
                <a:latin typeface="Helvetica Neue"/>
              </a:rPr>
              <a:t>	DQL </a:t>
            </a:r>
            <a:r>
              <a:rPr lang="en-US" dirty="0">
                <a:solidFill>
                  <a:srgbClr val="282829"/>
                </a:solidFill>
                <a:latin typeface="Helvetica Neue"/>
              </a:rPr>
              <a:t>or Data </a:t>
            </a:r>
            <a:r>
              <a:rPr lang="en-US" dirty="0" smtClean="0">
                <a:solidFill>
                  <a:srgbClr val="282829"/>
                </a:solidFill>
                <a:latin typeface="Helvetica Neue"/>
              </a:rPr>
              <a:t>Query </a:t>
            </a:r>
            <a:r>
              <a:rPr lang="en-US" dirty="0">
                <a:solidFill>
                  <a:srgbClr val="282829"/>
                </a:solidFill>
                <a:latin typeface="Helvetica Neue"/>
              </a:rPr>
              <a:t>Language actually consists of the SQL commands that can be used to </a:t>
            </a:r>
            <a:r>
              <a:rPr lang="en-US" dirty="0" smtClean="0">
                <a:solidFill>
                  <a:srgbClr val="282829"/>
                </a:solidFill>
                <a:latin typeface="Helvetica Neue"/>
              </a:rPr>
              <a:t>retrieve </a:t>
            </a:r>
            <a:r>
              <a:rPr lang="en-US" dirty="0">
                <a:solidFill>
                  <a:srgbClr val="282829"/>
                </a:solidFill>
                <a:latin typeface="Helvetica Neue"/>
              </a:rPr>
              <a:t>the </a:t>
            </a:r>
            <a:r>
              <a:rPr lang="en-US" dirty="0" smtClean="0">
                <a:solidFill>
                  <a:srgbClr val="282829"/>
                </a:solidFill>
                <a:latin typeface="Helvetica Neue"/>
              </a:rPr>
              <a:t>data from the tables of database schema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108200" y="4049123"/>
          <a:ext cx="8128000" cy="107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815335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9872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Command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188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SELECT</a:t>
                      </a:r>
                      <a:endParaRPr lang="en-US" sz="20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Retrieves certain records from one or more tables. </a:t>
                      </a:r>
                      <a:endParaRPr lang="en-US" sz="20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252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69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2ED3-D9FA-4545-B7BA-C967E8F12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dirty="0">
                <a:latin typeface="Helvetica Neue"/>
              </a:rPr>
              <a:t>Sub-queries</a:t>
            </a:r>
            <a:endParaRPr lang="en-US" u="sng" dirty="0">
              <a:solidFill>
                <a:schemeClr val="bg2">
                  <a:lumMod val="25000"/>
                </a:schemeClr>
              </a:solidFill>
              <a:latin typeface="Helvetica Neu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0B73F-6E47-4B84-B404-CA0324DAD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37806"/>
            <a:ext cx="9601200" cy="4226517"/>
          </a:xfrm>
        </p:spPr>
        <p:txBody>
          <a:bodyPr>
            <a:noAutofit/>
          </a:bodyPr>
          <a:lstStyle/>
          <a:p>
            <a:r>
              <a:rPr lang="en-US" dirty="0">
                <a:latin typeface="Helvetica Neue"/>
              </a:rPr>
              <a:t>A subquery is a SQL query nested inside a larger </a:t>
            </a:r>
            <a:r>
              <a:rPr lang="en-US" dirty="0" smtClean="0">
                <a:latin typeface="Helvetica Neue"/>
              </a:rPr>
              <a:t>query. A </a:t>
            </a:r>
            <a:r>
              <a:rPr lang="en-US" dirty="0">
                <a:latin typeface="Helvetica Neue"/>
              </a:rPr>
              <a:t>subquery may occur in :</a:t>
            </a:r>
          </a:p>
          <a:p>
            <a:pPr lvl="1"/>
            <a:r>
              <a:rPr lang="en-US" i="0" dirty="0">
                <a:latin typeface="Helvetica Neue"/>
              </a:rPr>
              <a:t>- A SELECT clause</a:t>
            </a:r>
          </a:p>
          <a:p>
            <a:pPr lvl="1"/>
            <a:r>
              <a:rPr lang="en-US" i="0" dirty="0">
                <a:latin typeface="Helvetica Neue"/>
              </a:rPr>
              <a:t>- A FROM clause</a:t>
            </a:r>
          </a:p>
          <a:p>
            <a:pPr lvl="1"/>
            <a:r>
              <a:rPr lang="en-US" i="0" dirty="0">
                <a:latin typeface="Helvetica Neue"/>
              </a:rPr>
              <a:t>- A WHERE clause</a:t>
            </a:r>
          </a:p>
          <a:p>
            <a:r>
              <a:rPr lang="en-US" dirty="0">
                <a:latin typeface="Helvetica Neue"/>
              </a:rPr>
              <a:t>A subquery is usually added within the WHERE Clause of another SQL SELECT statement</a:t>
            </a:r>
            <a:r>
              <a:rPr lang="en-US" dirty="0" smtClean="0">
                <a:latin typeface="Helvetica Neue"/>
              </a:rPr>
              <a:t>.</a:t>
            </a:r>
          </a:p>
          <a:p>
            <a:r>
              <a:rPr lang="en-US" dirty="0">
                <a:latin typeface="Helvetica Neue"/>
              </a:rPr>
              <a:t>You can use the comparison operators, such as &gt;, &lt;, or =. The comparison operator can also be a multiple-row operator, such as IN, ANY, or ALL</a:t>
            </a:r>
            <a:r>
              <a:rPr lang="en-US" dirty="0" smtClean="0">
                <a:latin typeface="Helvetica Neue"/>
              </a:rPr>
              <a:t>.</a:t>
            </a:r>
            <a:endParaRPr lang="en-US" dirty="0">
              <a:latin typeface="Helvetica Neue"/>
            </a:endParaRPr>
          </a:p>
          <a:p>
            <a:r>
              <a:rPr lang="en-US" dirty="0">
                <a:latin typeface="Helvetica Neue"/>
              </a:rPr>
              <a:t>The inner query executes first before its parent query so that the results of an inner query can be passed to the outer query</a:t>
            </a:r>
            <a:r>
              <a:rPr lang="en-US" dirty="0" smtClean="0">
                <a:latin typeface="Helvetica Neue"/>
              </a:rPr>
              <a:t>.</a:t>
            </a:r>
            <a:endParaRPr lang="en-US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3334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2ED3-D9FA-4545-B7BA-C967E8F12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dirty="0" smtClean="0">
                <a:latin typeface="Helvetica Neue"/>
              </a:rPr>
              <a:t>Sub-queries</a:t>
            </a:r>
            <a:endParaRPr lang="en-US" u="sng" dirty="0">
              <a:solidFill>
                <a:schemeClr val="bg2">
                  <a:lumMod val="25000"/>
                </a:schemeClr>
              </a:solidFill>
              <a:latin typeface="Helvetica Neue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43" y="1914526"/>
            <a:ext cx="8210550" cy="4133850"/>
          </a:xfrm>
          <a:prstGeom prst="rect">
            <a:avLst/>
          </a:prstGeom>
        </p:spPr>
      </p:pic>
      <p:pic>
        <p:nvPicPr>
          <p:cNvPr id="1026" name="Picture 2" descr="sql subquery synta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443" y="4238625"/>
            <a:ext cx="51435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02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2ED3-D9FA-4545-B7BA-C967E8F12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dirty="0" smtClean="0">
                <a:latin typeface="Helvetica Neue"/>
              </a:rPr>
              <a:t>Stored </a:t>
            </a:r>
            <a:r>
              <a:rPr lang="en-US" u="sng" dirty="0">
                <a:latin typeface="Helvetica Neue"/>
              </a:rPr>
              <a:t>Procedures</a:t>
            </a:r>
            <a:endParaRPr lang="en-US" u="sng" dirty="0">
              <a:solidFill>
                <a:schemeClr val="bg2">
                  <a:lumMod val="25000"/>
                </a:schemeClr>
              </a:solidFill>
              <a:latin typeface="Helvetica Neu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0B73F-6E47-4B84-B404-CA0324DAD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37806"/>
            <a:ext cx="9601200" cy="4226517"/>
          </a:xfrm>
        </p:spPr>
        <p:txBody>
          <a:bodyPr>
            <a:noAutofit/>
          </a:bodyPr>
          <a:lstStyle/>
          <a:p>
            <a:r>
              <a:rPr lang="en-US" dirty="0">
                <a:latin typeface="Helvetica Neue"/>
              </a:rPr>
              <a:t>A stored procedure is a prepared SQL code that you can save, so the code can be reused over and over again.</a:t>
            </a:r>
          </a:p>
          <a:p>
            <a:r>
              <a:rPr lang="en-US" dirty="0">
                <a:latin typeface="Helvetica Neue"/>
              </a:rPr>
              <a:t>So if you have an SQL query that you write over and over again, save it as a stored procedure, and then just call it to execute it.</a:t>
            </a:r>
          </a:p>
          <a:p>
            <a:r>
              <a:rPr lang="en-US" dirty="0">
                <a:latin typeface="Helvetica Neue"/>
              </a:rPr>
              <a:t>You can also pass parameters to a stored procedure, so that the stored procedure can act based on the parameter value(s) that is passed</a:t>
            </a:r>
            <a:r>
              <a:rPr lang="en-US" dirty="0" smtClean="0">
                <a:latin typeface="Helvetica Neue"/>
              </a:rPr>
              <a:t>.</a:t>
            </a:r>
          </a:p>
          <a:p>
            <a:r>
              <a:rPr lang="en-US" dirty="0" smtClean="0">
                <a:latin typeface="Helvetica Neue"/>
              </a:rPr>
              <a:t>Syntax:</a:t>
            </a:r>
          </a:p>
          <a:p>
            <a:pPr marL="987552" lvl="2" indent="0">
              <a:buNone/>
            </a:pPr>
            <a:r>
              <a:rPr lang="en-US" b="1" dirty="0"/>
              <a:t>CREATE</a:t>
            </a:r>
            <a:r>
              <a:rPr lang="en-US" dirty="0"/>
              <a:t> PROCEDURE </a:t>
            </a:r>
            <a:r>
              <a:rPr lang="en-US" i="1" dirty="0" err="1" smtClean="0"/>
              <a:t>procedure_name</a:t>
            </a:r>
            <a:r>
              <a:rPr lang="en-US" i="1" dirty="0" smtClean="0"/>
              <a:t> ( )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 err="1" smtClean="0"/>
              <a:t>sql_statement</a:t>
            </a:r>
            <a:r>
              <a:rPr lang="en-US" i="1" dirty="0" smtClean="0"/>
              <a:t>;</a:t>
            </a:r>
          </a:p>
          <a:p>
            <a:pPr marL="987552" lvl="2" indent="0">
              <a:buNone/>
            </a:pPr>
            <a:r>
              <a:rPr lang="en-US" b="1" dirty="0" smtClean="0"/>
              <a:t>CALL</a:t>
            </a:r>
            <a:r>
              <a:rPr lang="en-US" dirty="0"/>
              <a:t> </a:t>
            </a:r>
            <a:r>
              <a:rPr lang="en-US" i="1" dirty="0" err="1"/>
              <a:t>procedure_name</a:t>
            </a:r>
            <a:r>
              <a:rPr lang="en-US" dirty="0"/>
              <a:t>;</a:t>
            </a:r>
            <a:endParaRPr lang="en-US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1668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A7D81855B9D545AA436EC17E2EBDFC" ma:contentTypeVersion="12" ma:contentTypeDescription="Create a new document." ma:contentTypeScope="" ma:versionID="87cfd8a9945beb95d6a22748b2a0e49b">
  <xsd:schema xmlns:xsd="http://www.w3.org/2001/XMLSchema" xmlns:xs="http://www.w3.org/2001/XMLSchema" xmlns:p="http://schemas.microsoft.com/office/2006/metadata/properties" xmlns:ns2="a1f945ef-3a5c-4c6e-974c-9e5ea8804d43" xmlns:ns3="c9ec2aef-24df-4985-a9d3-37d29a2a6d8f" targetNamespace="http://schemas.microsoft.com/office/2006/metadata/properties" ma:root="true" ma:fieldsID="66e6b90bc190708c52bc44a25cb7ec26" ns2:_="" ns3:_="">
    <xsd:import namespace="a1f945ef-3a5c-4c6e-974c-9e5ea8804d43"/>
    <xsd:import namespace="c9ec2aef-24df-4985-a9d3-37d29a2a6d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f945ef-3a5c-4c6e-974c-9e5ea8804d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2de8bb4-e59e-4022-b0b8-37c4cee14e5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c2aef-24df-4985-a9d3-37d29a2a6d8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8fa8be9-57bb-4f14-b3e4-8a3d34583a14}" ma:internalName="TaxCatchAll" ma:showField="CatchAllData" ma:web="c9ec2aef-24df-4985-a9d3-37d29a2a6d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1f945ef-3a5c-4c6e-974c-9e5ea8804d43">
      <Terms xmlns="http://schemas.microsoft.com/office/infopath/2007/PartnerControls"/>
    </lcf76f155ced4ddcb4097134ff3c332f>
    <TaxCatchAll xmlns="c9ec2aef-24df-4985-a9d3-37d29a2a6d8f" xsi:nil="true"/>
  </documentManagement>
</p:properties>
</file>

<file path=customXml/itemProps1.xml><?xml version="1.0" encoding="utf-8"?>
<ds:datastoreItem xmlns:ds="http://schemas.openxmlformats.org/officeDocument/2006/customXml" ds:itemID="{535C4856-ADE8-43DC-93B0-DD8B5BA979D5}"/>
</file>

<file path=customXml/itemProps2.xml><?xml version="1.0" encoding="utf-8"?>
<ds:datastoreItem xmlns:ds="http://schemas.openxmlformats.org/officeDocument/2006/customXml" ds:itemID="{6F7964A4-E9C1-4747-A0E1-F397288FBBAE}"/>
</file>

<file path=customXml/itemProps3.xml><?xml version="1.0" encoding="utf-8"?>
<ds:datastoreItem xmlns:ds="http://schemas.openxmlformats.org/officeDocument/2006/customXml" ds:itemID="{29B49563-AB2F-4A27-9059-962591DD9290}"/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10356</TotalTime>
  <Words>978</Words>
  <Application>Microsoft Office PowerPoint</Application>
  <PresentationFormat>Widescreen</PresentationFormat>
  <Paragraphs>118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Franklin Gothic Book</vt:lpstr>
      <vt:lpstr>Helvetica Neue</vt:lpstr>
      <vt:lpstr>Crop</vt:lpstr>
      <vt:lpstr>SQL</vt:lpstr>
      <vt:lpstr>Content</vt:lpstr>
      <vt:lpstr>Data Definition Language (DDL) Statements</vt:lpstr>
      <vt:lpstr>PowerPoint Presentation</vt:lpstr>
      <vt:lpstr>Data Manipulation Language (DML) Statements</vt:lpstr>
      <vt:lpstr>Data Query Language (DQL)</vt:lpstr>
      <vt:lpstr>Sub-queries</vt:lpstr>
      <vt:lpstr>Sub-queries</vt:lpstr>
      <vt:lpstr>Stored Procedures</vt:lpstr>
      <vt:lpstr>Stored Procedures</vt:lpstr>
      <vt:lpstr>VIEWS</vt:lpstr>
      <vt:lpstr>Views</vt:lpstr>
      <vt:lpstr>Conditions in SQL</vt:lpstr>
      <vt:lpstr>User-defined functions</vt:lpstr>
      <vt:lpstr>User-defined functions</vt:lpstr>
      <vt:lpstr>References</vt:lpstr>
      <vt:lpstr>HackerRank Question-1</vt:lpstr>
      <vt:lpstr>HackerRank Question-2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Maimoona Khilji</dc:creator>
  <cp:lastModifiedBy>Maimoona Khilji</cp:lastModifiedBy>
  <cp:revision>837</cp:revision>
  <dcterms:created xsi:type="dcterms:W3CDTF">2020-07-26T09:49:37Z</dcterms:created>
  <dcterms:modified xsi:type="dcterms:W3CDTF">2022-09-04T16:18:37Z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0x010100C5A7D81855B9D545AA436EC17E2EBDFC</vt:lpwstr>
  </property>
</Properties>
</file>