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9"/>
  </p:notesMasterIdLst>
  <p:sldIdLst>
    <p:sldId id="385" r:id="rId5"/>
    <p:sldId id="395" r:id="rId6"/>
    <p:sldId id="556" r:id="rId7"/>
    <p:sldId id="551" r:id="rId8"/>
    <p:sldId id="552" r:id="rId9"/>
    <p:sldId id="553" r:id="rId10"/>
    <p:sldId id="560" r:id="rId11"/>
    <p:sldId id="562" r:id="rId12"/>
    <p:sldId id="554" r:id="rId13"/>
    <p:sldId id="555" r:id="rId14"/>
    <p:sldId id="557" r:id="rId15"/>
    <p:sldId id="558" r:id="rId16"/>
    <p:sldId id="550" r:id="rId17"/>
    <p:sldId id="54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06801-164B-42C1-96D1-8425E73B4570}" v="4" dt="2022-11-30T04:56:23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333" autoAdjust="0"/>
  </p:normalViewPr>
  <p:slideViewPr>
    <p:cSldViewPr snapToGrid="0">
      <p:cViewPr varScale="1">
        <p:scale>
          <a:sx n="73" d="100"/>
          <a:sy n="73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inza.malik" userId="S::kiinza.malik_gmail.com#ext#@jafferbrothers.onmicrosoft.com::d1e04f49-5a2e-4c24-9733-461c52642fd9" providerId="AD" clId="Web-{C2006801-164B-42C1-96D1-8425E73B4570}"/>
    <pc:docChg chg="modSld">
      <pc:chgData name="kiinza.malik" userId="S::kiinza.malik_gmail.com#ext#@jafferbrothers.onmicrosoft.com::d1e04f49-5a2e-4c24-9733-461c52642fd9" providerId="AD" clId="Web-{C2006801-164B-42C1-96D1-8425E73B4570}" dt="2022-11-30T04:56:23.713" v="6" actId="20577"/>
      <pc:docMkLst>
        <pc:docMk/>
      </pc:docMkLst>
      <pc:sldChg chg="modSp">
        <pc:chgData name="kiinza.malik" userId="S::kiinza.malik_gmail.com#ext#@jafferbrothers.onmicrosoft.com::d1e04f49-5a2e-4c24-9733-461c52642fd9" providerId="AD" clId="Web-{C2006801-164B-42C1-96D1-8425E73B4570}" dt="2022-11-30T04:56:23.713" v="6" actId="20577"/>
        <pc:sldMkLst>
          <pc:docMk/>
          <pc:sldMk cId="1215520289" sldId="395"/>
        </pc:sldMkLst>
        <pc:spChg chg="mod">
          <ac:chgData name="kiinza.malik" userId="S::kiinza.malik_gmail.com#ext#@jafferbrothers.onmicrosoft.com::d1e04f49-5a2e-4c24-9733-461c52642fd9" providerId="AD" clId="Web-{C2006801-164B-42C1-96D1-8425E73B4570}" dt="2022-11-30T04:56:23.713" v="6" actId="20577"/>
          <ac:spMkLst>
            <pc:docMk/>
            <pc:sldMk cId="1215520289" sldId="395"/>
            <ac:spMk id="3" creationId="{493F954D-53DA-46D3-8212-E37155401B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2B80-0F07-4AEF-8FAC-E21B870C827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ABA52-E29E-4A90-B15D-6A8800518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machine-learning-tutorial/random-forest-algorithm" TargetMode="External"/><Relationship Id="rId7" Type="http://schemas.openxmlformats.org/officeDocument/2006/relationships/hyperlink" Target="https://www.simplilearn.com/apache-spark-guide-for-newbies-articl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implilearn.com/learn-tableau-tips-to-start-article" TargetMode="External"/><Relationship Id="rId5" Type="http://schemas.openxmlformats.org/officeDocument/2006/relationships/hyperlink" Target="https://www.simplilearn.com/tutorials/machine-learning-tutorial/k-means-clustering-algorithm" TargetMode="External"/><Relationship Id="rId4" Type="http://schemas.openxmlformats.org/officeDocument/2006/relationships/hyperlink" Target="https://www.simplilearn.com/the-power-of-decision-trees-in-machine-learning-articl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1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Skills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algorithms: 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andom forest"/>
              </a:rPr>
              <a:t>random forest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ecision tree"/>
              </a:rPr>
              <a:t>decision 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-means"/>
              </a:rPr>
              <a:t>k-means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 tools like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Tableau"/>
              </a:rPr>
              <a:t>Tableau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pache Spark."/>
              </a:rPr>
              <a:t>Apache Spark.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data engineers can make a difference in the health industry and identify patterns in patient behavior to improve diagnosis and treatment. Similarly, law enforcement engineers can observe changes in crime rates.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6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61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722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1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1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7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diaa.com/difference-between-database-and-data-warehouse/" TargetMode="External"/><Relationship Id="rId2" Type="http://schemas.openxmlformats.org/officeDocument/2006/relationships/hyperlink" Target="https://www.simplilearn.com/data-engineer-role-artic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41F3-F9F1-40E4-9D93-E248ECC4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663763"/>
            <a:ext cx="8361229" cy="2098226"/>
          </a:xfrm>
        </p:spPr>
        <p:txBody>
          <a:bodyPr/>
          <a:lstStyle/>
          <a:p>
            <a:r>
              <a:rPr lang="en-US" sz="6600" u="sng" dirty="0">
                <a:solidFill>
                  <a:srgbClr val="282829"/>
                </a:solidFill>
                <a:latin typeface="Helvetica Neue"/>
              </a:rPr>
              <a:t>Data Engineering</a:t>
            </a:r>
            <a:endParaRPr lang="en-US" sz="6600" u="sng" dirty="0">
              <a:latin typeface="Helvetica Neu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142B-0D0E-43BF-8F37-23881A7B6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227307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Submitted By</a:t>
            </a:r>
          </a:p>
          <a:p>
            <a:r>
              <a:rPr 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 Maimoona Khilji</a:t>
            </a:r>
          </a:p>
        </p:txBody>
      </p:sp>
    </p:spTree>
    <p:extLst>
      <p:ext uri="{BB962C8B-B14F-4D97-AF65-F5344CB8AC3E}">
        <p14:creationId xmlns:p14="http://schemas.microsoft.com/office/powerpoint/2010/main" val="130312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600"/>
            <a:ext cx="9601200" cy="1485900"/>
          </a:xfrm>
        </p:spPr>
        <p:txBody>
          <a:bodyPr>
            <a:normAutofit/>
          </a:bodyPr>
          <a:lstStyle/>
          <a:p>
            <a:pPr lvl="2" algn="ctr"/>
            <a:r>
              <a:rPr lang="en-US" sz="4400" u="sng" dirty="0">
                <a:solidFill>
                  <a:srgbClr val="282829"/>
                </a:solidFill>
                <a:latin typeface="Helvetica Neue"/>
              </a:rPr>
              <a:t>Difference between Database and DWH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523880"/>
              </p:ext>
            </p:extLst>
          </p:nvPr>
        </p:nvGraphicFramePr>
        <p:xfrm>
          <a:off x="914400" y="2180999"/>
          <a:ext cx="10515600" cy="432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290475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5339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805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1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Database is an organized collection of related data which stores data in a tabular format.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A data warehouse, in contrast, is a central location which stores consolidated data from multiple databases.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661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9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Database contains detailed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Data warehouse contains summarized 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9541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Processing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9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Database uses Online Transactional Processing (OLTP)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Data warehouse uses Online Analytical Processing (OLAP).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4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65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600"/>
            <a:ext cx="9601200" cy="1485900"/>
          </a:xfrm>
        </p:spPr>
        <p:txBody>
          <a:bodyPr>
            <a:normAutofit/>
          </a:bodyPr>
          <a:lstStyle/>
          <a:p>
            <a:pPr lvl="2" algn="ctr"/>
            <a:r>
              <a:rPr lang="en-US" sz="3600" u="sng" dirty="0">
                <a:solidFill>
                  <a:srgbClr val="282829"/>
                </a:solidFill>
                <a:latin typeface="Helvetica Neue"/>
              </a:rPr>
              <a:t>Difference between Database and DWH </a:t>
            </a:r>
            <a:br>
              <a:rPr lang="en-US" sz="3600" u="sng" dirty="0">
                <a:solidFill>
                  <a:srgbClr val="282829"/>
                </a:solidFill>
                <a:latin typeface="Helvetica Neue"/>
              </a:rPr>
            </a:br>
            <a:r>
              <a:rPr lang="en-US" sz="3600" u="sng" dirty="0">
                <a:solidFill>
                  <a:srgbClr val="282829"/>
                </a:solidFill>
                <a:latin typeface="Helvetica Neue"/>
              </a:rPr>
              <a:t>Cont.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339083"/>
              </p:ext>
            </p:extLst>
          </p:nvPr>
        </p:nvGraphicFramePr>
        <p:xfrm>
          <a:off x="914400" y="2180999"/>
          <a:ext cx="10515600" cy="4048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290475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5339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805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1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helps to perform fundamental operations of a business.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warehouse helps to analyze the business.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661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 and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9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slower than data warehouse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warehouse is faster and accurate than the normal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9541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9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is application oriented.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warehouse is subject oriented. It categorizes and stores by business subject rather than by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4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42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600"/>
            <a:ext cx="9601200" cy="1485900"/>
          </a:xfrm>
        </p:spPr>
        <p:txBody>
          <a:bodyPr>
            <a:normAutofit/>
          </a:bodyPr>
          <a:lstStyle/>
          <a:p>
            <a:pPr lvl="2" algn="ctr"/>
            <a:r>
              <a:rPr lang="en-US" sz="3600" u="sng" dirty="0">
                <a:solidFill>
                  <a:srgbClr val="282829"/>
                </a:solidFill>
                <a:latin typeface="Helvetica Neue"/>
              </a:rPr>
              <a:t>Difference between Database and DWH </a:t>
            </a:r>
            <a:br>
              <a:rPr lang="en-US" sz="3600" u="sng" dirty="0">
                <a:solidFill>
                  <a:srgbClr val="282829"/>
                </a:solidFill>
                <a:latin typeface="Helvetica Neue"/>
              </a:rPr>
            </a:br>
            <a:r>
              <a:rPr lang="en-US" sz="3600" u="sng" dirty="0">
                <a:solidFill>
                  <a:srgbClr val="282829"/>
                </a:solidFill>
                <a:latin typeface="Helvetica Neue"/>
              </a:rPr>
              <a:t>Cont.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38335"/>
              </p:ext>
            </p:extLst>
          </p:nvPr>
        </p:nvGraphicFramePr>
        <p:xfrm>
          <a:off x="914400" y="2180999"/>
          <a:ext cx="10515600" cy="4226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290475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5339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805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 and Joins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1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 and joins of a database are complex because they are normalized. This minimizes data redundancy.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and joins are simple in data warehouse because they are de- normalized. That is to reduce the response time for analytical queries.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661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9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 relationship modelling helps to design a database.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modeling techniques help to design a data warehouse.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9541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92889"/>
                  </a:ext>
                </a:extLst>
              </a:tr>
              <a:tr h="741680"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difference between database and data warehouse is that database is an organized collection of related data which stores the data in a tabular format while a data warehouse is a central location which stores consolidated data from multiple databases. In brief, database helps to perform fundamental operations of a business while data warehouse helps to analyze the business.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fontAlgn="base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6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58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1278"/>
            <a:ext cx="9601200" cy="1485900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282829"/>
                </a:solidFill>
                <a:latin typeface="Helvetica Neue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8"/>
            <a:ext cx="9601200" cy="4963885"/>
          </a:xfrm>
        </p:spPr>
        <p:txBody>
          <a:bodyPr>
            <a:normAutofit/>
          </a:bodyPr>
          <a:lstStyle/>
          <a:p>
            <a:endParaRPr lang="en-US" dirty="0">
              <a:latin typeface="Helvetica Neue"/>
              <a:hlinkClick r:id="rId2"/>
            </a:endParaRPr>
          </a:p>
          <a:p>
            <a:endParaRPr lang="en-US" dirty="0">
              <a:latin typeface="Helvetica Neue"/>
              <a:hlinkClick r:id="rId2"/>
            </a:endParaRPr>
          </a:p>
          <a:p>
            <a:r>
              <a:rPr lang="en-US" dirty="0">
                <a:latin typeface="Helvetica Neue"/>
                <a:hlinkClick r:id="rId2"/>
              </a:rPr>
              <a:t>https://www.altexsoft.com/blog/datascience/what-is-data-engineering-explaining-data-pipeline-data-warehouse-and-data-engineer-role/</a:t>
            </a:r>
          </a:p>
          <a:p>
            <a:r>
              <a:rPr lang="en-US" dirty="0">
                <a:latin typeface="Helvetica Neue"/>
                <a:hlinkClick r:id="rId2"/>
              </a:rPr>
              <a:t>https://www.simplilearn.com/data-engineer-role-article</a:t>
            </a:r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  <a:hlinkClick r:id="rId3"/>
              </a:rPr>
              <a:t>https://pediaa.com/difference-between-database-and-data-warehouse/</a:t>
            </a:r>
            <a:endParaRPr lang="en-US" dirty="0">
              <a:latin typeface="Helvetica Neue"/>
            </a:endParaRPr>
          </a:p>
          <a:p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4951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0FFF-9FE4-4AFF-9787-CCB31A5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lvl="2" algn="ctr"/>
            <a:r>
              <a:rPr lang="en-US" sz="5000" u="sng" dirty="0">
                <a:solidFill>
                  <a:srgbClr val="282829"/>
                </a:solidFill>
                <a:latin typeface="Helvetica Neue"/>
              </a:rPr>
              <a:t>THE END</a:t>
            </a:r>
            <a:endParaRPr lang="en-US" sz="500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906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Content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97519"/>
            <a:ext cx="10515600" cy="3646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71600" lvl="2" indent="-383540">
              <a:spcBef>
                <a:spcPts val="500"/>
              </a:spcBef>
            </a:pPr>
            <a:r>
              <a:rPr lang="en-US" sz="2400" dirty="0">
                <a:solidFill>
                  <a:srgbClr val="282829"/>
                </a:solidFill>
                <a:latin typeface="Helvetica Neue"/>
              </a:rPr>
              <a:t>What is: </a:t>
            </a:r>
            <a:endParaRPr lang="en-US" sz="2000"/>
          </a:p>
          <a:p>
            <a:pPr lvl="3" indent="-383540"/>
            <a:r>
              <a:rPr lang="en-US" sz="2400" dirty="0">
                <a:solidFill>
                  <a:srgbClr val="282829"/>
                </a:solidFill>
                <a:latin typeface="Helvetica Neue"/>
              </a:rPr>
              <a:t>Data Engineering basics?   </a:t>
            </a:r>
          </a:p>
          <a:p>
            <a:pPr lvl="3" indent="-383540"/>
            <a:r>
              <a:rPr lang="en-US" sz="2400" dirty="0">
                <a:solidFill>
                  <a:srgbClr val="282829"/>
                </a:solidFill>
                <a:latin typeface="Helvetica Neue"/>
              </a:rPr>
              <a:t>Data Engineering end-to-end architecture?   </a:t>
            </a:r>
          </a:p>
          <a:p>
            <a:pPr lvl="3" indent="-383540"/>
            <a:r>
              <a:rPr lang="en-US" sz="2400" dirty="0">
                <a:solidFill>
                  <a:srgbClr val="282829"/>
                </a:solidFill>
                <a:latin typeface="Helvetica Neue"/>
              </a:rPr>
              <a:t>Role of a Data Engineer?</a:t>
            </a:r>
          </a:p>
          <a:p>
            <a:pPr lvl="2" indent="-383540"/>
            <a:r>
              <a:rPr lang="en-US" sz="2400" dirty="0">
                <a:solidFill>
                  <a:srgbClr val="282829"/>
                </a:solidFill>
                <a:latin typeface="Helvetica Neue"/>
              </a:rPr>
              <a:t>What is Data Warehouse?</a:t>
            </a:r>
          </a:p>
          <a:p>
            <a:pPr lvl="2" indent="-383540"/>
            <a:r>
              <a:rPr lang="en-US" sz="2400" dirty="0">
                <a:solidFill>
                  <a:srgbClr val="282829"/>
                </a:solidFill>
                <a:latin typeface="Helvetica Neue"/>
              </a:rPr>
              <a:t>What is difference between Database and DWH</a:t>
            </a:r>
          </a:p>
        </p:txBody>
      </p:sp>
    </p:spTree>
    <p:extLst>
      <p:ext uri="{BB962C8B-B14F-4D97-AF65-F5344CB8AC3E}">
        <p14:creationId xmlns:p14="http://schemas.microsoft.com/office/powerpoint/2010/main" val="121552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282829"/>
                </a:solidFill>
                <a:latin typeface="Helvetica Neue"/>
              </a:rPr>
              <a:t>Data Engineering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97519"/>
            <a:ext cx="10515600" cy="4132310"/>
          </a:xfrm>
        </p:spPr>
        <p:txBody>
          <a:bodyPr>
            <a:normAutofit/>
          </a:bodyPr>
          <a:lstStyle/>
          <a:p>
            <a:pPr lvl="2"/>
            <a:r>
              <a:rPr lang="en-US" sz="2000" dirty="0">
                <a:latin typeface="Helvetica Neue"/>
              </a:rPr>
              <a:t>A typical Data Engineering lifecycle includes </a:t>
            </a:r>
            <a:r>
              <a:rPr lang="en-US" sz="2000" b="1" dirty="0">
                <a:latin typeface="Helvetica Neue"/>
              </a:rPr>
              <a:t>architecting data platforms </a:t>
            </a:r>
            <a:r>
              <a:rPr lang="en-US" sz="2000" dirty="0">
                <a:latin typeface="Helvetica Neue"/>
              </a:rPr>
              <a:t>and</a:t>
            </a:r>
            <a:r>
              <a:rPr lang="en-US" sz="2000" b="1" dirty="0">
                <a:latin typeface="Helvetica Neue"/>
              </a:rPr>
              <a:t> designing data stores</a:t>
            </a:r>
            <a:r>
              <a:rPr lang="en-US" sz="2000" dirty="0">
                <a:latin typeface="Helvetica Neue"/>
              </a:rPr>
              <a:t>. </a:t>
            </a:r>
          </a:p>
          <a:p>
            <a:pPr marL="987552" lvl="2" indent="0">
              <a:buNone/>
            </a:pPr>
            <a:endParaRPr lang="en-US" sz="2000" dirty="0">
              <a:latin typeface="Helvetica Neue"/>
            </a:endParaRPr>
          </a:p>
          <a:p>
            <a:pPr lvl="2"/>
            <a:r>
              <a:rPr lang="en-US" sz="2000" dirty="0">
                <a:latin typeface="Helvetica Neue"/>
              </a:rPr>
              <a:t>Data engineering refers to the building of systems to enable the collection and usage of data. This data is usually used to enable subsequent analysis and data science; which often involves machine learning.</a:t>
            </a:r>
          </a:p>
          <a:p>
            <a:pPr marL="987552" lvl="2" indent="0">
              <a:buNone/>
            </a:pPr>
            <a:endParaRPr lang="en-US" sz="2000" dirty="0">
              <a:latin typeface="Helvetica Neue"/>
            </a:endParaRPr>
          </a:p>
          <a:p>
            <a:pPr lvl="2"/>
            <a:r>
              <a:rPr lang="en-US" sz="2000" i="0" dirty="0">
                <a:latin typeface="Helvetica Neue"/>
              </a:rPr>
              <a:t>It prepares the raw data so that it can be used further by data analysts and scientists to process it and draw helpful insights.</a:t>
            </a:r>
          </a:p>
          <a:p>
            <a:pPr marL="987552" lvl="2" indent="0">
              <a:buNone/>
            </a:pPr>
            <a:endParaRPr lang="en-US" sz="2000" i="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2644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282829"/>
                </a:solidFill>
                <a:latin typeface="Helvetica Neue"/>
              </a:rPr>
              <a:t>Data Engineering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97518"/>
            <a:ext cx="10515600" cy="4560481"/>
          </a:xfrm>
        </p:spPr>
        <p:txBody>
          <a:bodyPr>
            <a:noAutofit/>
          </a:bodyPr>
          <a:lstStyle/>
          <a:p>
            <a:pPr lvl="2"/>
            <a:r>
              <a:rPr lang="en-US" sz="2000" dirty="0">
                <a:latin typeface="Helvetica Neue"/>
              </a:rPr>
              <a:t>Data engineering is </a:t>
            </a:r>
            <a:r>
              <a:rPr lang="en-US" sz="2000" b="1" dirty="0">
                <a:latin typeface="Helvetica Neue"/>
              </a:rPr>
              <a:t>the complex task of making raw data usable to data scientists and groups within an organization</a:t>
            </a:r>
            <a:r>
              <a:rPr lang="en-US" sz="2000" dirty="0">
                <a:latin typeface="Helvetica Neue"/>
              </a:rPr>
              <a:t>. </a:t>
            </a:r>
          </a:p>
          <a:p>
            <a:pPr lvl="2"/>
            <a:r>
              <a:rPr lang="en-US" sz="2000" dirty="0">
                <a:latin typeface="Helvetica Neue"/>
              </a:rPr>
              <a:t>It also includes the process of </a:t>
            </a:r>
          </a:p>
          <a:p>
            <a:pPr lvl="3"/>
            <a:r>
              <a:rPr lang="en-US" sz="2000" i="0" dirty="0">
                <a:latin typeface="Helvetica Neue"/>
              </a:rPr>
              <a:t>Gathering</a:t>
            </a:r>
          </a:p>
          <a:p>
            <a:pPr lvl="3"/>
            <a:r>
              <a:rPr lang="en-US" sz="2000" i="0" dirty="0">
                <a:latin typeface="Helvetica Neue"/>
              </a:rPr>
              <a:t>Importing</a:t>
            </a:r>
          </a:p>
          <a:p>
            <a:pPr lvl="3"/>
            <a:r>
              <a:rPr lang="en-US" sz="2000" i="0" dirty="0">
                <a:latin typeface="Helvetica Neue"/>
              </a:rPr>
              <a:t>Wrangling</a:t>
            </a:r>
          </a:p>
          <a:p>
            <a:pPr lvl="3"/>
            <a:r>
              <a:rPr lang="en-US" sz="2000" i="0" dirty="0">
                <a:latin typeface="Helvetica Neue"/>
              </a:rPr>
              <a:t>Cleaning</a:t>
            </a:r>
          </a:p>
          <a:p>
            <a:pPr lvl="3"/>
            <a:r>
              <a:rPr lang="en-US" sz="2000" i="0" dirty="0">
                <a:latin typeface="Helvetica Neue"/>
              </a:rPr>
              <a:t>Querying</a:t>
            </a:r>
          </a:p>
          <a:p>
            <a:pPr lvl="3"/>
            <a:r>
              <a:rPr lang="en-US" sz="2000" i="0" dirty="0">
                <a:latin typeface="Helvetica Neue"/>
              </a:rPr>
              <a:t>Analyzing data</a:t>
            </a:r>
          </a:p>
          <a:p>
            <a:pPr lvl="2"/>
            <a:r>
              <a:rPr lang="en-US" sz="2000" dirty="0">
                <a:latin typeface="Helvetica Neue"/>
              </a:rPr>
              <a:t>Systems and workflows need to be monitored and fine-tuned for performance at optimal levels.</a:t>
            </a:r>
            <a:endParaRPr lang="en-US" sz="200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989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282829"/>
                </a:solidFill>
                <a:latin typeface="Helvetica Neue"/>
              </a:rPr>
              <a:t>Data Engineering end-to-end architecture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05" y="2297113"/>
            <a:ext cx="9975789" cy="3646487"/>
          </a:xfrm>
        </p:spPr>
      </p:pic>
    </p:spTree>
    <p:extLst>
      <p:ext uri="{BB962C8B-B14F-4D97-AF65-F5344CB8AC3E}">
        <p14:creationId xmlns:p14="http://schemas.microsoft.com/office/powerpoint/2010/main" val="212748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282829"/>
                </a:solidFill>
                <a:latin typeface="Helvetica Neue"/>
              </a:rPr>
              <a:t>Role of a Data Engineer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97519"/>
            <a:ext cx="10515600" cy="3646081"/>
          </a:xfrm>
        </p:spPr>
        <p:txBody>
          <a:bodyPr>
            <a:normAutofit/>
          </a:bodyPr>
          <a:lstStyle/>
          <a:p>
            <a:pPr lvl="2"/>
            <a:r>
              <a:rPr lang="en-US" dirty="0">
                <a:latin typeface="Helvetica Neue"/>
              </a:rPr>
              <a:t>Data engineers work in a variety of settings to </a:t>
            </a:r>
            <a:r>
              <a:rPr lang="en-US" b="1" dirty="0">
                <a:latin typeface="Helvetica Neue"/>
              </a:rPr>
              <a:t>build systems that collect, manage, and convert raw data into usable information for data scientists and business analysts to interpret</a:t>
            </a:r>
            <a:r>
              <a:rPr lang="en-US" dirty="0">
                <a:latin typeface="Helvetica Neue"/>
              </a:rPr>
              <a:t>. Their ultimate goal is to make data accessible so that organizations can use it to evaluate and optimize their performance.</a:t>
            </a:r>
          </a:p>
          <a:p>
            <a:pPr marL="987552" lvl="2" indent="0">
              <a:buNone/>
            </a:pPr>
            <a:endParaRPr lang="en-US" dirty="0">
              <a:latin typeface="Helvetica Neue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Helvetica Neue"/>
              </a:rPr>
              <a:t>Here is the list of roles and responsibilities, Data Engineers are expected to perform:</a:t>
            </a:r>
          </a:p>
          <a:p>
            <a:pPr marL="987552" lvl="2" indent="0">
              <a:buNone/>
            </a:pPr>
            <a:endParaRPr lang="en-US" dirty="0">
              <a:solidFill>
                <a:schemeClr val="tx1"/>
              </a:solidFill>
              <a:latin typeface="Helvetica Neue"/>
            </a:endParaRPr>
          </a:p>
          <a:p>
            <a:pPr lvl="3"/>
            <a:r>
              <a:rPr lang="en-US" b="1" i="0" u="sng" dirty="0">
                <a:solidFill>
                  <a:schemeClr val="tx1"/>
                </a:solidFill>
                <a:latin typeface="Helvetica Neue"/>
              </a:rPr>
              <a:t>Work on Data Architecture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: </a:t>
            </a:r>
          </a:p>
          <a:p>
            <a:pPr marL="1444752" lvl="3" indent="0"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</a:rPr>
              <a:t>		</a:t>
            </a:r>
            <a:r>
              <a:rPr lang="en-US" i="0" dirty="0">
                <a:solidFill>
                  <a:schemeClr val="tx1"/>
                </a:solidFill>
                <a:latin typeface="Helvetica Neue"/>
              </a:rPr>
              <a:t>They use a systematic approach to plan, create, and maintain data 			architectures while also keeping it aligned with business requirements. </a:t>
            </a:r>
          </a:p>
          <a:p>
            <a:pPr lvl="2"/>
            <a:endParaRPr lang="en-US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2045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282829"/>
                </a:solidFill>
                <a:latin typeface="Helvetica Neue"/>
              </a:rPr>
              <a:t>Role of a Data Engineer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4925"/>
            <a:ext cx="10562898" cy="4903076"/>
          </a:xfrm>
        </p:spPr>
        <p:txBody>
          <a:bodyPr>
            <a:noAutofit/>
          </a:bodyPr>
          <a:lstStyle/>
          <a:p>
            <a:pPr lvl="3"/>
            <a:r>
              <a:rPr lang="en-US" b="1" i="0" u="sng" dirty="0">
                <a:solidFill>
                  <a:schemeClr val="tx1"/>
                </a:solidFill>
                <a:latin typeface="Helvetica Neue"/>
              </a:rPr>
              <a:t>Collect Data:</a:t>
            </a:r>
          </a:p>
          <a:p>
            <a:pPr marL="1444752" lvl="3" indent="0">
              <a:buNone/>
            </a:pPr>
            <a:r>
              <a:rPr lang="en-US" i="0" dirty="0">
                <a:solidFill>
                  <a:schemeClr val="tx1"/>
                </a:solidFill>
                <a:latin typeface="Helvetica Neue"/>
              </a:rPr>
              <a:t>		Before initiating any work on the database, they have to obtain data from 		the right sources. After formulating a set of dataset processes, data 			engineers store optimized data. </a:t>
            </a:r>
          </a:p>
          <a:p>
            <a:pPr lvl="3"/>
            <a:endParaRPr lang="en-US" b="1" i="0" u="sng" dirty="0">
              <a:solidFill>
                <a:schemeClr val="tx1"/>
              </a:solidFill>
              <a:latin typeface="Helvetica Neue"/>
            </a:endParaRPr>
          </a:p>
          <a:p>
            <a:pPr lvl="3"/>
            <a:r>
              <a:rPr lang="en-US" b="1" i="0" u="sng" dirty="0">
                <a:solidFill>
                  <a:schemeClr val="tx1"/>
                </a:solidFill>
                <a:latin typeface="Helvetica Neue"/>
              </a:rPr>
              <a:t>Conduct Research</a:t>
            </a:r>
          </a:p>
          <a:p>
            <a:pPr marL="1444752" lvl="3" indent="0">
              <a:buNone/>
            </a:pPr>
            <a:r>
              <a:rPr lang="en-US" i="0" dirty="0">
                <a:solidFill>
                  <a:schemeClr val="tx1"/>
                </a:solidFill>
                <a:latin typeface="Helvetica Neue"/>
              </a:rPr>
              <a:t>		Data engineers conduct research in the industry to address any issues that 		can arise while tackling a business problem. </a:t>
            </a:r>
          </a:p>
          <a:p>
            <a:pPr marL="1444752" lvl="3" indent="0">
              <a:buNone/>
            </a:pPr>
            <a:endParaRPr lang="en-US" i="0" dirty="0">
              <a:solidFill>
                <a:schemeClr val="tx1"/>
              </a:solidFill>
              <a:latin typeface="Helvetica Neue"/>
            </a:endParaRPr>
          </a:p>
          <a:p>
            <a:pPr lvl="3"/>
            <a:r>
              <a:rPr lang="en-US" b="1" i="0" u="sng" dirty="0">
                <a:solidFill>
                  <a:schemeClr val="tx1"/>
                </a:solidFill>
                <a:latin typeface="Helvetica Neue"/>
              </a:rPr>
              <a:t>Improve Skills:</a:t>
            </a:r>
            <a:endParaRPr lang="en-US" i="0" dirty="0">
              <a:solidFill>
                <a:schemeClr val="tx1"/>
              </a:solidFill>
              <a:latin typeface="Helvetica Neue"/>
            </a:endParaRPr>
          </a:p>
          <a:p>
            <a:pPr marL="987552" lvl="2" indent="0"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</a:rPr>
              <a:t>		Data engineers don’t rely on theoretical database concepts alone. They 			must have the knowledge and power to work in any development 			environment. They must keep themselves up-to-date with machine learning 		and its algorithms. They are proficient in analytics tools. They use these 			tools to generate valuable business insights for all types of industries. </a:t>
            </a:r>
          </a:p>
        </p:txBody>
      </p:sp>
    </p:spTree>
    <p:extLst>
      <p:ext uri="{BB962C8B-B14F-4D97-AF65-F5344CB8AC3E}">
        <p14:creationId xmlns:p14="http://schemas.microsoft.com/office/powerpoint/2010/main" val="9680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282829"/>
                </a:solidFill>
                <a:latin typeface="Helvetica Neue"/>
              </a:rPr>
              <a:t>Role of a Data Engineer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72343"/>
            <a:ext cx="11051628" cy="4985657"/>
          </a:xfrm>
        </p:spPr>
        <p:txBody>
          <a:bodyPr>
            <a:noAutofit/>
          </a:bodyPr>
          <a:lstStyle/>
          <a:p>
            <a:pPr marL="987552" lvl="2" indent="0"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</a:rPr>
              <a:t>		</a:t>
            </a:r>
          </a:p>
          <a:p>
            <a:pPr lvl="3"/>
            <a:r>
              <a:rPr lang="en-US" b="1" i="0" u="sng" dirty="0">
                <a:solidFill>
                  <a:schemeClr val="tx1"/>
                </a:solidFill>
                <a:latin typeface="Helvetica Neue"/>
              </a:rPr>
              <a:t>Create Models and Identify Patterns:</a:t>
            </a:r>
          </a:p>
          <a:p>
            <a:pPr marL="1444752" lvl="3" indent="0">
              <a:buNone/>
            </a:pPr>
            <a:r>
              <a:rPr lang="en-US" b="1" i="0" dirty="0">
                <a:solidFill>
                  <a:schemeClr val="tx1"/>
                </a:solidFill>
                <a:latin typeface="Helvetica Neue"/>
              </a:rPr>
              <a:t>		</a:t>
            </a:r>
            <a:r>
              <a:rPr lang="en-US" i="0" dirty="0">
                <a:solidFill>
                  <a:schemeClr val="tx1"/>
                </a:solidFill>
                <a:latin typeface="Helvetica Neue"/>
              </a:rPr>
              <a:t>Data engineers use a </a:t>
            </a:r>
            <a:r>
              <a:rPr lang="en-US" b="1" i="0" dirty="0">
                <a:solidFill>
                  <a:schemeClr val="tx1"/>
                </a:solidFill>
                <a:latin typeface="Helvetica Neue"/>
              </a:rPr>
              <a:t>descriptive data model </a:t>
            </a:r>
            <a:r>
              <a:rPr lang="en-US" i="0" dirty="0">
                <a:solidFill>
                  <a:schemeClr val="tx1"/>
                </a:solidFill>
                <a:latin typeface="Helvetica Neue"/>
              </a:rPr>
              <a:t>for data aggregation to extract 		historical insights. They also make</a:t>
            </a:r>
            <a:r>
              <a:rPr lang="en-US" b="1" i="0" dirty="0">
                <a:solidFill>
                  <a:schemeClr val="tx1"/>
                </a:solidFill>
                <a:latin typeface="Helvetica Neue"/>
              </a:rPr>
              <a:t> predictive models</a:t>
            </a:r>
            <a:r>
              <a:rPr lang="en-US" i="0" dirty="0">
                <a:solidFill>
                  <a:schemeClr val="tx1"/>
                </a:solidFill>
                <a:latin typeface="Helvetica Neue"/>
              </a:rPr>
              <a:t> where they apply 		forecasting techniques to learn about the future with actionable insights. 		Likewise, they utilize a </a:t>
            </a:r>
            <a:r>
              <a:rPr lang="en-US" b="1" i="0" dirty="0">
                <a:solidFill>
                  <a:schemeClr val="tx1"/>
                </a:solidFill>
                <a:latin typeface="Helvetica Neue"/>
              </a:rPr>
              <a:t>prescriptive model</a:t>
            </a:r>
            <a:r>
              <a:rPr lang="en-US" i="0" dirty="0">
                <a:solidFill>
                  <a:schemeClr val="tx1"/>
                </a:solidFill>
                <a:latin typeface="Helvetica Neue"/>
              </a:rPr>
              <a:t>, allowing users to take advantage of 		recommendations for different outcomes. A considerable chunk of a data 		engineer’s time is spent on identifying hidden patterns from stored data. </a:t>
            </a:r>
          </a:p>
          <a:p>
            <a:pPr marL="1444752" lvl="3" indent="0">
              <a:buNone/>
            </a:pPr>
            <a:endParaRPr lang="en-US" i="0" dirty="0">
              <a:solidFill>
                <a:schemeClr val="tx1"/>
              </a:solidFill>
              <a:latin typeface="Helvetica Neue"/>
            </a:endParaRPr>
          </a:p>
          <a:p>
            <a:pPr lvl="3"/>
            <a:r>
              <a:rPr lang="en-US" b="1" i="0" u="sng" dirty="0">
                <a:solidFill>
                  <a:schemeClr val="tx1"/>
                </a:solidFill>
                <a:latin typeface="Helvetica Neue"/>
              </a:rPr>
              <a:t>Automate Tasks:</a:t>
            </a:r>
          </a:p>
          <a:p>
            <a:pPr marL="987552" lvl="2" indent="0"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Data engineers dive into data and pinpoint tasks where manual participation can be 		eliminated with automation.</a:t>
            </a:r>
          </a:p>
        </p:txBody>
      </p:sp>
    </p:spTree>
    <p:extLst>
      <p:ext uri="{BB962C8B-B14F-4D97-AF65-F5344CB8AC3E}">
        <p14:creationId xmlns:p14="http://schemas.microsoft.com/office/powerpoint/2010/main" val="346973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282829"/>
                </a:solidFill>
                <a:latin typeface="Helvetica Neue"/>
              </a:rPr>
              <a:t>Data Warehouse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46515"/>
            <a:ext cx="10515600" cy="4601028"/>
          </a:xfrm>
        </p:spPr>
        <p:txBody>
          <a:bodyPr>
            <a:noAutofit/>
          </a:bodyPr>
          <a:lstStyle/>
          <a:p>
            <a:pPr lvl="2"/>
            <a:r>
              <a:rPr lang="en-US" sz="2000" dirty="0">
                <a:latin typeface="Helvetica Neue"/>
              </a:rPr>
              <a:t>A data warehouse is </a:t>
            </a:r>
            <a:r>
              <a:rPr lang="en-US" sz="2000" b="1" dirty="0">
                <a:latin typeface="Helvetica Neue"/>
              </a:rPr>
              <a:t>a central repository of information that can be analyzed to make more informed decisions</a:t>
            </a:r>
            <a:r>
              <a:rPr lang="en-US" sz="2000" dirty="0">
                <a:latin typeface="Helvetica Neue"/>
              </a:rPr>
              <a:t>. </a:t>
            </a:r>
          </a:p>
          <a:p>
            <a:pPr marL="987552" lvl="2" indent="0">
              <a:buNone/>
            </a:pPr>
            <a:endParaRPr lang="en-US" sz="2000" dirty="0">
              <a:latin typeface="Helvetica Neue"/>
            </a:endParaRPr>
          </a:p>
          <a:p>
            <a:pPr lvl="2"/>
            <a:r>
              <a:rPr lang="en-US" sz="2000" dirty="0">
                <a:latin typeface="Helvetica Neue"/>
              </a:rPr>
              <a:t>Data flows into a data warehouse from transactional systems, relational databases, and other sources, typically on a regular cadence.</a:t>
            </a:r>
          </a:p>
          <a:p>
            <a:pPr marL="987552" lvl="2" indent="0">
              <a:buNone/>
            </a:pPr>
            <a:endParaRPr lang="en-US" sz="2000" dirty="0">
              <a:latin typeface="Helvetica Neue"/>
            </a:endParaRPr>
          </a:p>
          <a:p>
            <a:pPr lvl="2"/>
            <a:r>
              <a:rPr lang="en-US" sz="2000" dirty="0">
                <a:latin typeface="Helvetica Neue"/>
              </a:rPr>
              <a:t>Business Intelligence helps to improve the business. It converts data into useful information for business analyzing. It also helps to make business insights for end users. </a:t>
            </a:r>
            <a:r>
              <a:rPr lang="en-US" sz="2000" b="1" dirty="0">
                <a:latin typeface="Helvetica Neue"/>
              </a:rPr>
              <a:t>Data warehouse supports business intelligence process</a:t>
            </a:r>
            <a:r>
              <a:rPr lang="en-US" sz="2000" dirty="0">
                <a:latin typeface="Helvetica Neue"/>
              </a:rPr>
              <a:t>. A company can have various databases by Oracle, MySQL, etc. It is not possible to directly visualize the data in these databases. A data warehouse provides a solution for this issue. It takes data, performs integration and data processing. This data can be used for visualization. Data warehouses are subject oriented, integrated, time variant and nonvolatile.</a:t>
            </a:r>
            <a:endParaRPr lang="en-US" sz="200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971936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A7D81855B9D545AA436EC17E2EBDFC" ma:contentTypeVersion="12" ma:contentTypeDescription="Create a new document." ma:contentTypeScope="" ma:versionID="87cfd8a9945beb95d6a22748b2a0e49b">
  <xsd:schema xmlns:xsd="http://www.w3.org/2001/XMLSchema" xmlns:xs="http://www.w3.org/2001/XMLSchema" xmlns:p="http://schemas.microsoft.com/office/2006/metadata/properties" xmlns:ns2="a1f945ef-3a5c-4c6e-974c-9e5ea8804d43" xmlns:ns3="c9ec2aef-24df-4985-a9d3-37d29a2a6d8f" targetNamespace="http://schemas.microsoft.com/office/2006/metadata/properties" ma:root="true" ma:fieldsID="66e6b90bc190708c52bc44a25cb7ec26" ns2:_="" ns3:_="">
    <xsd:import namespace="a1f945ef-3a5c-4c6e-974c-9e5ea8804d43"/>
    <xsd:import namespace="c9ec2aef-24df-4985-a9d3-37d29a2a6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945ef-3a5c-4c6e-974c-9e5ea8804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2de8bb4-e59e-4022-b0b8-37c4cee14e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c2aef-24df-4985-a9d3-37d29a2a6d8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8fa8be9-57bb-4f14-b3e4-8a3d34583a14}" ma:internalName="TaxCatchAll" ma:showField="CatchAllData" ma:web="c9ec2aef-24df-4985-a9d3-37d29a2a6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f945ef-3a5c-4c6e-974c-9e5ea8804d43">
      <Terms xmlns="http://schemas.microsoft.com/office/infopath/2007/PartnerControls"/>
    </lcf76f155ced4ddcb4097134ff3c332f>
    <TaxCatchAll xmlns="c9ec2aef-24df-4985-a9d3-37d29a2a6d8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8E6768-E7D8-4654-A4F5-3A39E123C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f945ef-3a5c-4c6e-974c-9e5ea8804d43"/>
    <ds:schemaRef ds:uri="c9ec2aef-24df-4985-a9d3-37d29a2a6d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044D9A-1D35-4E24-BAEA-45E921AAF0C4}">
  <ds:schemaRefs>
    <ds:schemaRef ds:uri="http://schemas.microsoft.com/office/2006/metadata/properties"/>
    <ds:schemaRef ds:uri="http://schemas.microsoft.com/office/infopath/2007/PartnerControls"/>
    <ds:schemaRef ds:uri="a1f945ef-3a5c-4c6e-974c-9e5ea8804d43"/>
    <ds:schemaRef ds:uri="c9ec2aef-24df-4985-a9d3-37d29a2a6d8f"/>
  </ds:schemaRefs>
</ds:datastoreItem>
</file>

<file path=customXml/itemProps3.xml><?xml version="1.0" encoding="utf-8"?>
<ds:datastoreItem xmlns:ds="http://schemas.openxmlformats.org/officeDocument/2006/customXml" ds:itemID="{F0DD9C40-3D88-4496-BA67-37769CAF71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9222</TotalTime>
  <Words>1084</Words>
  <Application>Microsoft Office PowerPoint</Application>
  <PresentationFormat>Widescreen</PresentationFormat>
  <Paragraphs>106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Crop</vt:lpstr>
      <vt:lpstr>Data Engineering</vt:lpstr>
      <vt:lpstr>Content</vt:lpstr>
      <vt:lpstr>Data Engineering</vt:lpstr>
      <vt:lpstr>Data Engineering</vt:lpstr>
      <vt:lpstr>Data Engineering end-to-end architecture</vt:lpstr>
      <vt:lpstr>Role of a Data Engineer</vt:lpstr>
      <vt:lpstr>Role of a Data Engineer</vt:lpstr>
      <vt:lpstr>Role of a Data Engineer</vt:lpstr>
      <vt:lpstr>Data Warehouse</vt:lpstr>
      <vt:lpstr>Difference between Database and DWH</vt:lpstr>
      <vt:lpstr>Difference between Database and DWH  Cont.</vt:lpstr>
      <vt:lpstr>Difference between Database and DWH  Cont.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Maimoona Khilji</dc:creator>
  <cp:lastModifiedBy>Maimoona Khilji</cp:lastModifiedBy>
  <cp:revision>802</cp:revision>
  <dcterms:created xsi:type="dcterms:W3CDTF">2020-07-26T09:49:37Z</dcterms:created>
  <dcterms:modified xsi:type="dcterms:W3CDTF">2022-11-30T04:56:29Z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0x010100C5A7D81855B9D545AA436EC17E2EBDFC</vt:lpwstr>
  </property>
  <property fmtid="{D5CDD505-2E9C-101B-9397-08002B2CF9AE}" pid="3" name="MediaServiceImageTags">
    <vt:lpwstr/>
  </property>
</Properties>
</file>