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4.xml" ContentType="application/vnd.openxmlformats-officedocument.presentationml.slideLayout+xml"/>
  <Override PartName="/ppt/notesSlides/notesSlide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385" r:id="rId2"/>
    <p:sldId id="395" r:id="rId3"/>
    <p:sldId id="563" r:id="rId4"/>
    <p:sldId id="562" r:id="rId5"/>
    <p:sldId id="561" r:id="rId6"/>
    <p:sldId id="557" r:id="rId7"/>
    <p:sldId id="559" r:id="rId8"/>
    <p:sldId id="560" r:id="rId9"/>
    <p:sldId id="558" r:id="rId10"/>
    <p:sldId id="564" r:id="rId11"/>
    <p:sldId id="565" r:id="rId12"/>
    <p:sldId id="567" r:id="rId13"/>
    <p:sldId id="569" r:id="rId14"/>
    <p:sldId id="568" r:id="rId15"/>
    <p:sldId id="570" r:id="rId16"/>
    <p:sldId id="571" r:id="rId17"/>
    <p:sldId id="572" r:id="rId18"/>
    <p:sldId id="550" r:id="rId19"/>
    <p:sldId id="54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83364" autoAdjust="0"/>
  </p:normalViewPr>
  <p:slideViewPr>
    <p:cSldViewPr snapToGrid="0">
      <p:cViewPr varScale="1">
        <p:scale>
          <a:sx n="61" d="100"/>
          <a:sy n="61" d="100"/>
        </p:scale>
        <p:origin x="972" y="66"/>
      </p:cViewPr>
      <p:guideLst/>
    </p:cSldViewPr>
  </p:slideViewPr>
  <p:notesTextViewPr>
    <p:cViewPr>
      <p:scale>
        <a:sx n="1" d="1"/>
        <a:sy n="1" d="1"/>
      </p:scale>
      <p:origin x="0" y="0"/>
    </p:cViewPr>
  </p:notesTextViewPr>
  <p:sorterViewPr>
    <p:cViewPr>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2B80-0F07-4AEF-8FAC-E21B870C8275}"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BA52-E29E-4A90-B15D-6A88005187DC}" type="slidenum">
              <a:rPr lang="en-US" smtClean="0"/>
              <a:t>‹#›</a:t>
            </a:fld>
            <a:endParaRPr lang="en-US"/>
          </a:p>
        </p:txBody>
      </p:sp>
    </p:spTree>
    <p:extLst>
      <p:ext uri="{BB962C8B-B14F-4D97-AF65-F5344CB8AC3E}">
        <p14:creationId xmlns:p14="http://schemas.microsoft.com/office/powerpoint/2010/main" val="246052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a:t>
            </a:fld>
            <a:endParaRPr lang="en-US"/>
          </a:p>
        </p:txBody>
      </p:sp>
    </p:spTree>
    <p:extLst>
      <p:ext uri="{BB962C8B-B14F-4D97-AF65-F5344CB8AC3E}">
        <p14:creationId xmlns:p14="http://schemas.microsoft.com/office/powerpoint/2010/main" val="2601491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16</a:t>
            </a:fld>
            <a:endParaRPr lang="en-US"/>
          </a:p>
        </p:txBody>
      </p:sp>
    </p:spTree>
    <p:extLst>
      <p:ext uri="{BB962C8B-B14F-4D97-AF65-F5344CB8AC3E}">
        <p14:creationId xmlns:p14="http://schemas.microsoft.com/office/powerpoint/2010/main" val="227198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17</a:t>
            </a:fld>
            <a:endParaRPr lang="en-US"/>
          </a:p>
        </p:txBody>
      </p:sp>
    </p:spTree>
    <p:extLst>
      <p:ext uri="{BB962C8B-B14F-4D97-AF65-F5344CB8AC3E}">
        <p14:creationId xmlns:p14="http://schemas.microsoft.com/office/powerpoint/2010/main" val="353139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7</a:t>
            </a:fld>
            <a:endParaRPr lang="en-US"/>
          </a:p>
        </p:txBody>
      </p:sp>
    </p:spTree>
    <p:extLst>
      <p:ext uri="{BB962C8B-B14F-4D97-AF65-F5344CB8AC3E}">
        <p14:creationId xmlns:p14="http://schemas.microsoft.com/office/powerpoint/2010/main" val="185886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Bronze Layer</a:t>
            </a:r>
            <a:r>
              <a:rPr lang="en-US" sz="1200" b="0" i="0" kern="1200" dirty="0" smtClean="0">
                <a:solidFill>
                  <a:schemeClr val="tx1"/>
                </a:solidFill>
                <a:effectLst/>
                <a:latin typeface="+mn-lt"/>
                <a:ea typeface="+mn-ea"/>
                <a:cs typeface="+mn-cs"/>
              </a:rPr>
              <a:t>: A one-on-one copy of the data from the source into the data lake. ‘Bronze data’ is raw untransformed unmodified data and all your sources land into this layer.                                                          </a:t>
            </a:r>
          </a:p>
          <a:p>
            <a:r>
              <a:rPr lang="en-US" sz="1200" b="1" i="0" kern="1200" dirty="0" smtClean="0">
                <a:solidFill>
                  <a:schemeClr val="tx1"/>
                </a:solidFill>
                <a:effectLst/>
                <a:latin typeface="+mn-lt"/>
                <a:ea typeface="+mn-ea"/>
                <a:cs typeface="+mn-cs"/>
              </a:rPr>
              <a:t>Silver Layer</a:t>
            </a:r>
            <a:r>
              <a:rPr lang="en-US" sz="1200" b="0" i="0" kern="1200" dirty="0" smtClean="0">
                <a:solidFill>
                  <a:schemeClr val="tx1"/>
                </a:solidFill>
                <a:effectLst/>
                <a:latin typeface="+mn-lt"/>
                <a:ea typeface="+mn-ea"/>
                <a:cs typeface="+mn-cs"/>
              </a:rPr>
              <a:t>: Once a business case has been identified and requires analysis, the ‘raw Bronze data’ is transformed into sets of data that add additional values. This can imply replacements of codes to meaningful values, adding sanity constraints, filtering-out unneeded information, … . Hence, resulting in concise useful datasets that may be used by other pieces of information as well.</a:t>
            </a:r>
          </a:p>
          <a:p>
            <a:r>
              <a:rPr lang="en-US" sz="1200" b="1" i="0" kern="1200" dirty="0" smtClean="0">
                <a:solidFill>
                  <a:schemeClr val="tx1"/>
                </a:solidFill>
                <a:effectLst/>
                <a:latin typeface="+mn-lt"/>
                <a:ea typeface="+mn-ea"/>
                <a:cs typeface="+mn-cs"/>
              </a:rPr>
              <a:t>Gold Layer</a:t>
            </a:r>
            <a:r>
              <a:rPr lang="en-US" sz="1200" b="0" i="0" kern="1200" dirty="0" smtClean="0">
                <a:solidFill>
                  <a:schemeClr val="tx1"/>
                </a:solidFill>
                <a:effectLst/>
                <a:latin typeface="+mn-lt"/>
                <a:ea typeface="+mn-ea"/>
                <a:cs typeface="+mn-cs"/>
              </a:rPr>
              <a:t>: The gold layer then provides a well-constructed dataset ready for analysis by data scientists and business analysts. The data is presented in such a way that appeals to them the most, which may include aggregations, joins and merges, encoding, etc.</a:t>
            </a:r>
          </a:p>
          <a:p>
            <a:r>
              <a:rPr lang="en-US" sz="1200" b="0" i="0" kern="1200" dirty="0" smtClean="0">
                <a:solidFill>
                  <a:schemeClr val="tx1"/>
                </a:solidFill>
                <a:effectLst/>
                <a:latin typeface="+mn-lt"/>
                <a:ea typeface="+mn-ea"/>
                <a:cs typeface="+mn-cs"/>
              </a:rPr>
              <a:t>In a typical scenario we can harvest data from our products from different source systems. All these sources then land into the bronze layer as a one-on-one copy. The data of all these sources is then blended in the Silver layer that results in one single source of the ‘product’ information. This ‘Product’ silver dataset can be used in several datasets that are presented to users in the gold layer (e.g. stock keeping unit dataset, market basket analysis, …).</a:t>
            </a:r>
          </a:p>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9</a:t>
            </a:fld>
            <a:endParaRPr lang="en-US"/>
          </a:p>
        </p:txBody>
      </p:sp>
    </p:spTree>
    <p:extLst>
      <p:ext uri="{BB962C8B-B14F-4D97-AF65-F5344CB8AC3E}">
        <p14:creationId xmlns:p14="http://schemas.microsoft.com/office/powerpoint/2010/main" val="383597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10</a:t>
            </a:fld>
            <a:endParaRPr lang="en-US"/>
          </a:p>
        </p:txBody>
      </p:sp>
    </p:spTree>
    <p:extLst>
      <p:ext uri="{BB962C8B-B14F-4D97-AF65-F5344CB8AC3E}">
        <p14:creationId xmlns:p14="http://schemas.microsoft.com/office/powerpoint/2010/main" val="231264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800" dirty="0" smtClean="0">
                <a:solidFill>
                  <a:schemeClr val="tx1"/>
                </a:solidFill>
                <a:latin typeface="Helvetica Neue"/>
              </a:rPr>
              <a:t>In a typical scenario we can produce data from our products from different source systems. All these sources then land into the bronze layer as a one-on-one copy. The data of all these sources is then blended in the Silver layer that results in one single source of the ‘product’ information. This ‘Product’ silver dataset can be used in several datasets that are presented to users in the gold layer (e.g. stock keeping unit dataset, market basket analysis, …).</a:t>
            </a:r>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11</a:t>
            </a:fld>
            <a:endParaRPr lang="en-US"/>
          </a:p>
        </p:txBody>
      </p:sp>
    </p:spTree>
    <p:extLst>
      <p:ext uri="{BB962C8B-B14F-4D97-AF65-F5344CB8AC3E}">
        <p14:creationId xmlns:p14="http://schemas.microsoft.com/office/powerpoint/2010/main" val="24604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12</a:t>
            </a:fld>
            <a:endParaRPr lang="en-US"/>
          </a:p>
        </p:txBody>
      </p:sp>
    </p:spTree>
    <p:extLst>
      <p:ext uri="{BB962C8B-B14F-4D97-AF65-F5344CB8AC3E}">
        <p14:creationId xmlns:p14="http://schemas.microsoft.com/office/powerpoint/2010/main" val="171899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13</a:t>
            </a:fld>
            <a:endParaRPr lang="en-US"/>
          </a:p>
        </p:txBody>
      </p:sp>
    </p:spTree>
    <p:extLst>
      <p:ext uri="{BB962C8B-B14F-4D97-AF65-F5344CB8AC3E}">
        <p14:creationId xmlns:p14="http://schemas.microsoft.com/office/powerpoint/2010/main" val="627907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14</a:t>
            </a:fld>
            <a:endParaRPr lang="en-US"/>
          </a:p>
        </p:txBody>
      </p:sp>
    </p:spTree>
    <p:extLst>
      <p:ext uri="{BB962C8B-B14F-4D97-AF65-F5344CB8AC3E}">
        <p14:creationId xmlns:p14="http://schemas.microsoft.com/office/powerpoint/2010/main" val="593490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sz="1800" dirty="0">
              <a:solidFill>
                <a:schemeClr val="tx1"/>
              </a:solidFill>
              <a:latin typeface="Helvetica Neue"/>
            </a:endParaRPr>
          </a:p>
        </p:txBody>
      </p:sp>
      <p:sp>
        <p:nvSpPr>
          <p:cNvPr id="4" name="Slide Number Placeholder 3"/>
          <p:cNvSpPr>
            <a:spLocks noGrp="1"/>
          </p:cNvSpPr>
          <p:nvPr>
            <p:ph type="sldNum" sz="quarter" idx="10"/>
          </p:nvPr>
        </p:nvSpPr>
        <p:spPr/>
        <p:txBody>
          <a:bodyPr/>
          <a:lstStyle/>
          <a:p>
            <a:fld id="{0A1ABA52-E29E-4A90-B15D-6A88005187DC}" type="slidenum">
              <a:rPr lang="en-US" smtClean="0"/>
              <a:t>15</a:t>
            </a:fld>
            <a:endParaRPr lang="en-US"/>
          </a:p>
        </p:txBody>
      </p:sp>
    </p:spTree>
    <p:extLst>
      <p:ext uri="{BB962C8B-B14F-4D97-AF65-F5344CB8AC3E}">
        <p14:creationId xmlns:p14="http://schemas.microsoft.com/office/powerpoint/2010/main" val="191951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CDFED2-4073-4A50-B0F0-5BAD1DD45720}" type="datetimeFigureOut">
              <a:rPr lang="en-US" smtClean="0"/>
              <a:t>9/6/2022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13CFF0C-884A-496F-BC8C-26E0A13A2575}"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16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21396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11766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67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CDFED2-4073-4A50-B0F0-5BAD1DD45720}" type="datetimeFigureOut">
              <a:rPr lang="en-US" smtClean="0"/>
              <a:t>9/6/2022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6272227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FED2-4073-4A50-B0F0-5BAD1DD45720}"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93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FED2-4073-4A50-B0F0-5BAD1DD45720}"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5164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FED2-4073-4A50-B0F0-5BAD1DD45720}"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01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FED2-4073-4A50-B0F0-5BAD1DD45720}"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4535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9/6/2022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15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9/6/2022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CDFED2-4073-4A50-B0F0-5BAD1DD45720}" type="datetimeFigureOut">
              <a:rPr lang="en-US" smtClean="0"/>
              <a:t>9/6/2022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13CFF0C-884A-496F-BC8C-26E0A13A25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7590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cloud/learn/nosql-databas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loud.google.com/learn/what-is-a-data-lake" TargetMode="External"/><Relationship Id="rId7" Type="http://schemas.openxmlformats.org/officeDocument/2006/relationships/hyperlink" Target="https://www.ibm.com/cloud/learn/etl#:~:text=ETL%2C%20which%20stands%20for%20extract,warehouse%20or%20other%20target%20system" TargetMode="External"/><Relationship Id="rId2" Type="http://schemas.openxmlformats.org/officeDocument/2006/relationships/hyperlink" Target="https://www.databricks.com/discover/data-lakes/introduction" TargetMode="External"/><Relationship Id="rId1" Type="http://schemas.openxmlformats.org/officeDocument/2006/relationships/slideLayout" Target="../slideLayouts/slideLayout2.xml"/><Relationship Id="rId6" Type="http://schemas.openxmlformats.org/officeDocument/2006/relationships/hyperlink" Target="https://lytix.be/things-to-consider-when-creating-a-data-lake/" TargetMode="External"/><Relationship Id="rId5" Type="http://schemas.openxmlformats.org/officeDocument/2006/relationships/hyperlink" Target="https://aws.amazon.com/big-data/datalakes-and-analytics/what-is-a-data-lake/" TargetMode="External"/><Relationship Id="rId4" Type="http://schemas.openxmlformats.org/officeDocument/2006/relationships/hyperlink" Target="https://www.techtarget.com/searchdatamanagement/definition/data-lak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41F3-F9F1-40E4-9D93-E248ECC4F233}"/>
              </a:ext>
            </a:extLst>
          </p:cNvPr>
          <p:cNvSpPr>
            <a:spLocks noGrp="1"/>
          </p:cNvSpPr>
          <p:nvPr>
            <p:ph type="ctrTitle"/>
          </p:nvPr>
        </p:nvSpPr>
        <p:spPr>
          <a:xfrm>
            <a:off x="1915127" y="1663763"/>
            <a:ext cx="8361229" cy="2098226"/>
          </a:xfrm>
        </p:spPr>
        <p:txBody>
          <a:bodyPr/>
          <a:lstStyle/>
          <a:p>
            <a:r>
              <a:rPr lang="en-US" sz="5400" u="sng" dirty="0">
                <a:solidFill>
                  <a:srgbClr val="282829"/>
                </a:solidFill>
                <a:latin typeface="Helvetica Neue"/>
              </a:rPr>
              <a:t>Data Lakes, layers </a:t>
            </a:r>
            <a:r>
              <a:rPr lang="en-US" sz="5400" u="sng" dirty="0" smtClean="0">
                <a:solidFill>
                  <a:srgbClr val="282829"/>
                </a:solidFill>
                <a:latin typeface="Helvetica Neue"/>
              </a:rPr>
              <a:t>and </a:t>
            </a:r>
            <a:r>
              <a:rPr lang="en-US" sz="5400" u="sng" dirty="0">
                <a:solidFill>
                  <a:srgbClr val="282829"/>
                </a:solidFill>
                <a:latin typeface="Helvetica Neue"/>
              </a:rPr>
              <a:t>ETL</a:t>
            </a:r>
            <a:endParaRPr lang="en-US" sz="5400" u="sng" dirty="0">
              <a:latin typeface="Helvetica Neue"/>
            </a:endParaRPr>
          </a:p>
        </p:txBody>
      </p:sp>
      <p:sp>
        <p:nvSpPr>
          <p:cNvPr id="3" name="Subtitle 2">
            <a:extLst>
              <a:ext uri="{FF2B5EF4-FFF2-40B4-BE49-F238E27FC236}">
                <a16:creationId xmlns:a16="http://schemas.microsoft.com/office/drawing/2014/main" id="{7CCB142B-0D0E-43BF-8F37-23881A7B6544}"/>
              </a:ext>
            </a:extLst>
          </p:cNvPr>
          <p:cNvSpPr>
            <a:spLocks noGrp="1"/>
          </p:cNvSpPr>
          <p:nvPr>
            <p:ph type="subTitle" idx="1"/>
          </p:nvPr>
        </p:nvSpPr>
        <p:spPr>
          <a:xfrm>
            <a:off x="2679906" y="3956279"/>
            <a:ext cx="6831673" cy="2273071"/>
          </a:xfrm>
        </p:spPr>
        <p:txBody>
          <a:bodyPr>
            <a:noAutofit/>
          </a:bodyPr>
          <a:lstStyle/>
          <a:p>
            <a:r>
              <a:rPr lang="en-US" sz="2800" b="1" dirty="0">
                <a:solidFill>
                  <a:schemeClr val="tx2">
                    <a:lumMod val="85000"/>
                    <a:lumOff val="15000"/>
                  </a:schemeClr>
                </a:solidFill>
                <a:latin typeface="Helvetica Neue"/>
              </a:rPr>
              <a:t>Submitted By</a:t>
            </a:r>
          </a:p>
          <a:p>
            <a:r>
              <a:rPr lang="en-US" sz="2800" dirty="0">
                <a:solidFill>
                  <a:schemeClr val="tx2">
                    <a:lumMod val="85000"/>
                    <a:lumOff val="15000"/>
                  </a:schemeClr>
                </a:solidFill>
                <a:latin typeface="Helvetica Neue"/>
              </a:rPr>
              <a:t> Maimoona </a:t>
            </a:r>
            <a:r>
              <a:rPr lang="en-US" sz="2800" dirty="0" smtClean="0">
                <a:solidFill>
                  <a:schemeClr val="tx2">
                    <a:lumMod val="85000"/>
                    <a:lumOff val="15000"/>
                  </a:schemeClr>
                </a:solidFill>
                <a:latin typeface="Helvetica Neue"/>
              </a:rPr>
              <a:t>Khilji</a:t>
            </a:r>
          </a:p>
        </p:txBody>
      </p:sp>
    </p:spTree>
    <p:extLst>
      <p:ext uri="{BB962C8B-B14F-4D97-AF65-F5344CB8AC3E}">
        <p14:creationId xmlns:p14="http://schemas.microsoft.com/office/powerpoint/2010/main" val="13031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latin typeface="Helvetica Neue"/>
              </a:rPr>
              <a:t>Bronze</a:t>
            </a:r>
            <a:r>
              <a:rPr lang="en-US" u="sng" dirty="0">
                <a:latin typeface="Helvetica Neue"/>
              </a:rPr>
              <a:t>, Silver &amp; </a:t>
            </a:r>
            <a:r>
              <a:rPr lang="en-US" u="sng" dirty="0" smtClean="0">
                <a:latin typeface="Helvetica Neue"/>
              </a:rPr>
              <a:t>Gold Layer</a:t>
            </a:r>
            <a:endParaRPr lang="en-US"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607217" y="1828800"/>
            <a:ext cx="11437145" cy="4657725"/>
          </a:xfrm>
        </p:spPr>
        <p:txBody>
          <a:bodyPr>
            <a:noAutofit/>
          </a:bodyPr>
          <a:lstStyle/>
          <a:p>
            <a:pPr lvl="2"/>
            <a:r>
              <a:rPr lang="en-US" sz="2000" b="1" u="sng" dirty="0">
                <a:solidFill>
                  <a:schemeClr val="tx1"/>
                </a:solidFill>
                <a:latin typeface="Helvetica Neue"/>
              </a:rPr>
              <a:t>Bronze Layer</a:t>
            </a:r>
            <a:r>
              <a:rPr lang="en-US" sz="2000" u="sng" dirty="0">
                <a:solidFill>
                  <a:schemeClr val="tx1"/>
                </a:solidFill>
                <a:latin typeface="Helvetica Neue"/>
              </a:rPr>
              <a:t>: </a:t>
            </a:r>
          </a:p>
          <a:p>
            <a:pPr marL="987552" lvl="2" indent="0">
              <a:buNone/>
            </a:pPr>
            <a:r>
              <a:rPr lang="en-US" dirty="0" smtClean="0">
                <a:solidFill>
                  <a:schemeClr val="tx1"/>
                </a:solidFill>
                <a:latin typeface="Helvetica Neue"/>
              </a:rPr>
              <a:t>		A </a:t>
            </a:r>
            <a:r>
              <a:rPr lang="en-US" dirty="0">
                <a:solidFill>
                  <a:schemeClr val="tx1"/>
                </a:solidFill>
                <a:latin typeface="Helvetica Neue"/>
              </a:rPr>
              <a:t>one-on-one copy of the data from the source into the data lake. ‘Bronze </a:t>
            </a:r>
            <a:r>
              <a:rPr lang="en-US" dirty="0" smtClean="0">
                <a:solidFill>
                  <a:schemeClr val="tx1"/>
                </a:solidFill>
                <a:latin typeface="Helvetica Neue"/>
              </a:rPr>
              <a:t>data</a:t>
            </a:r>
            <a:r>
              <a:rPr lang="en-US" dirty="0">
                <a:solidFill>
                  <a:schemeClr val="tx1"/>
                </a:solidFill>
                <a:latin typeface="Helvetica Neue"/>
              </a:rPr>
              <a:t>’ </a:t>
            </a:r>
            <a:r>
              <a:rPr lang="en-US" dirty="0" smtClean="0">
                <a:solidFill>
                  <a:schemeClr val="tx1"/>
                </a:solidFill>
                <a:latin typeface="Helvetica Neue"/>
              </a:rPr>
              <a:t>		is raw untransformed </a:t>
            </a:r>
            <a:r>
              <a:rPr lang="en-US" dirty="0">
                <a:solidFill>
                  <a:schemeClr val="tx1"/>
                </a:solidFill>
                <a:latin typeface="Helvetica Neue"/>
              </a:rPr>
              <a:t>unmodified data and all your sources land into </a:t>
            </a:r>
            <a:r>
              <a:rPr lang="en-US" dirty="0" smtClean="0">
                <a:solidFill>
                  <a:schemeClr val="tx1"/>
                </a:solidFill>
                <a:latin typeface="Helvetica Neue"/>
              </a:rPr>
              <a:t>this layer</a:t>
            </a:r>
            <a:r>
              <a:rPr lang="en-US" dirty="0">
                <a:solidFill>
                  <a:schemeClr val="tx1"/>
                </a:solidFill>
                <a:latin typeface="Helvetica Neue"/>
              </a:rPr>
              <a:t>.       </a:t>
            </a:r>
            <a:endParaRPr lang="en-US" dirty="0" smtClean="0">
              <a:solidFill>
                <a:schemeClr val="tx1"/>
              </a:solidFill>
              <a:latin typeface="Helvetica Neue"/>
            </a:endParaRPr>
          </a:p>
          <a:p>
            <a:pPr marL="987552" lvl="2" indent="0">
              <a:buNone/>
            </a:pPr>
            <a:r>
              <a:rPr lang="en-US" dirty="0" smtClean="0">
                <a:solidFill>
                  <a:schemeClr val="tx1"/>
                </a:solidFill>
                <a:latin typeface="Helvetica Neue"/>
              </a:rPr>
              <a:t> </a:t>
            </a:r>
            <a:r>
              <a:rPr lang="en-US" dirty="0">
                <a:solidFill>
                  <a:schemeClr val="tx1"/>
                </a:solidFill>
                <a:latin typeface="Helvetica Neue"/>
              </a:rPr>
              <a:t>                                                  </a:t>
            </a:r>
          </a:p>
          <a:p>
            <a:pPr lvl="2"/>
            <a:r>
              <a:rPr lang="en-US" sz="2000" b="1" u="sng" dirty="0">
                <a:solidFill>
                  <a:schemeClr val="tx1"/>
                </a:solidFill>
                <a:latin typeface="Helvetica Neue"/>
              </a:rPr>
              <a:t>Silver Layer</a:t>
            </a:r>
            <a:r>
              <a:rPr lang="en-US" sz="2000" u="sng" dirty="0">
                <a:solidFill>
                  <a:schemeClr val="tx1"/>
                </a:solidFill>
                <a:latin typeface="Helvetica Neue"/>
              </a:rPr>
              <a:t>: </a:t>
            </a:r>
            <a:endParaRPr lang="en-US" sz="2000" u="sng" dirty="0" smtClean="0">
              <a:solidFill>
                <a:schemeClr val="tx1"/>
              </a:solidFill>
              <a:latin typeface="Helvetica Neue"/>
            </a:endParaRPr>
          </a:p>
          <a:p>
            <a:pPr marL="1444752" lvl="3" indent="0">
              <a:buNone/>
            </a:pPr>
            <a:r>
              <a:rPr lang="en-US" dirty="0">
                <a:solidFill>
                  <a:schemeClr val="tx1"/>
                </a:solidFill>
                <a:latin typeface="Helvetica Neue"/>
              </a:rPr>
              <a:t>	</a:t>
            </a:r>
            <a:r>
              <a:rPr lang="en-US" dirty="0" smtClean="0">
                <a:solidFill>
                  <a:schemeClr val="tx1"/>
                </a:solidFill>
                <a:latin typeface="Helvetica Neue"/>
              </a:rPr>
              <a:t>	</a:t>
            </a:r>
            <a:r>
              <a:rPr lang="en-US" i="0" dirty="0" smtClean="0">
                <a:solidFill>
                  <a:schemeClr val="tx1"/>
                </a:solidFill>
                <a:latin typeface="Helvetica Neue"/>
              </a:rPr>
              <a:t>Once </a:t>
            </a:r>
            <a:r>
              <a:rPr lang="en-US" i="0" dirty="0">
                <a:solidFill>
                  <a:schemeClr val="tx1"/>
                </a:solidFill>
                <a:latin typeface="Helvetica Neue"/>
              </a:rPr>
              <a:t>a business case has been identified and requires analysis, the ‘raw Bronze </a:t>
            </a:r>
            <a:r>
              <a:rPr lang="en-US" i="0" dirty="0" smtClean="0">
                <a:solidFill>
                  <a:schemeClr val="tx1"/>
                </a:solidFill>
                <a:latin typeface="Helvetica Neue"/>
              </a:rPr>
              <a:t>	data</a:t>
            </a:r>
            <a:r>
              <a:rPr lang="en-US" i="0" dirty="0">
                <a:solidFill>
                  <a:schemeClr val="tx1"/>
                </a:solidFill>
                <a:latin typeface="Helvetica Neue"/>
              </a:rPr>
              <a:t>’ is </a:t>
            </a:r>
            <a:r>
              <a:rPr lang="en-US" i="0" dirty="0" smtClean="0">
                <a:solidFill>
                  <a:schemeClr val="tx1"/>
                </a:solidFill>
                <a:latin typeface="Helvetica Neue"/>
              </a:rPr>
              <a:t>transformed </a:t>
            </a:r>
            <a:r>
              <a:rPr lang="en-US" i="0" dirty="0">
                <a:solidFill>
                  <a:schemeClr val="tx1"/>
                </a:solidFill>
                <a:latin typeface="Helvetica Neue"/>
              </a:rPr>
              <a:t>into sets of data that add additional values. This can imply </a:t>
            </a:r>
            <a:r>
              <a:rPr lang="en-US" i="0" dirty="0" smtClean="0">
                <a:solidFill>
                  <a:schemeClr val="tx1"/>
                </a:solidFill>
                <a:latin typeface="Helvetica Neue"/>
              </a:rPr>
              <a:t>replacements 	of </a:t>
            </a:r>
            <a:r>
              <a:rPr lang="en-US" i="0" dirty="0">
                <a:solidFill>
                  <a:schemeClr val="tx1"/>
                </a:solidFill>
                <a:latin typeface="Helvetica Neue"/>
              </a:rPr>
              <a:t>codes </a:t>
            </a:r>
            <a:r>
              <a:rPr lang="en-US" i="0" dirty="0" smtClean="0">
                <a:solidFill>
                  <a:schemeClr val="tx1"/>
                </a:solidFill>
                <a:latin typeface="Helvetica Neue"/>
              </a:rPr>
              <a:t>to </a:t>
            </a:r>
            <a:r>
              <a:rPr lang="en-US" i="0" dirty="0">
                <a:solidFill>
                  <a:schemeClr val="tx1"/>
                </a:solidFill>
                <a:latin typeface="Helvetica Neue"/>
              </a:rPr>
              <a:t>meaningful values, adding sanity constraints, </a:t>
            </a:r>
            <a:r>
              <a:rPr lang="en-US" i="0" dirty="0" smtClean="0">
                <a:solidFill>
                  <a:schemeClr val="tx1"/>
                </a:solidFill>
                <a:latin typeface="Helvetica Neue"/>
              </a:rPr>
              <a:t>filtering-out </a:t>
            </a:r>
            <a:r>
              <a:rPr lang="en-US" i="0" dirty="0">
                <a:solidFill>
                  <a:schemeClr val="tx1"/>
                </a:solidFill>
                <a:latin typeface="Helvetica Neue"/>
              </a:rPr>
              <a:t>unneeded </a:t>
            </a:r>
            <a:r>
              <a:rPr lang="en-US" i="0" dirty="0" smtClean="0">
                <a:solidFill>
                  <a:schemeClr val="tx1"/>
                </a:solidFill>
                <a:latin typeface="Helvetica Neue"/>
              </a:rPr>
              <a:t>information. 	Hence</a:t>
            </a:r>
            <a:r>
              <a:rPr lang="en-US" i="0" dirty="0">
                <a:solidFill>
                  <a:schemeClr val="tx1"/>
                </a:solidFill>
                <a:latin typeface="Helvetica Neue"/>
              </a:rPr>
              <a:t>, </a:t>
            </a:r>
            <a:r>
              <a:rPr lang="en-US" i="0" dirty="0" smtClean="0">
                <a:solidFill>
                  <a:schemeClr val="tx1"/>
                </a:solidFill>
                <a:latin typeface="Helvetica Neue"/>
              </a:rPr>
              <a:t>resulting </a:t>
            </a:r>
            <a:r>
              <a:rPr lang="en-US" i="0" dirty="0">
                <a:solidFill>
                  <a:schemeClr val="tx1"/>
                </a:solidFill>
                <a:latin typeface="Helvetica Neue"/>
              </a:rPr>
              <a:t>in concise useful </a:t>
            </a:r>
            <a:r>
              <a:rPr lang="en-US" i="0" dirty="0" smtClean="0">
                <a:solidFill>
                  <a:schemeClr val="tx1"/>
                </a:solidFill>
                <a:latin typeface="Helvetica Neue"/>
              </a:rPr>
              <a:t>datasets.</a:t>
            </a:r>
          </a:p>
          <a:p>
            <a:pPr marL="1444752" lvl="3" indent="0">
              <a:buNone/>
            </a:pPr>
            <a:endParaRPr lang="en-US" dirty="0">
              <a:solidFill>
                <a:schemeClr val="tx1"/>
              </a:solidFill>
              <a:latin typeface="Helvetica Neue"/>
            </a:endParaRPr>
          </a:p>
          <a:p>
            <a:pPr lvl="2"/>
            <a:r>
              <a:rPr lang="en-US" b="1" u="sng" dirty="0">
                <a:solidFill>
                  <a:schemeClr val="tx1"/>
                </a:solidFill>
                <a:latin typeface="Helvetica Neue"/>
              </a:rPr>
              <a:t>Gold Layer</a:t>
            </a:r>
            <a:r>
              <a:rPr lang="en-US" u="sng" dirty="0" smtClean="0">
                <a:solidFill>
                  <a:schemeClr val="tx1"/>
                </a:solidFill>
                <a:latin typeface="Helvetica Neue"/>
              </a:rPr>
              <a:t>:</a:t>
            </a:r>
          </a:p>
          <a:p>
            <a:pPr marL="1444752" lvl="3" indent="0">
              <a:buNone/>
            </a:pPr>
            <a:r>
              <a:rPr lang="en-US" dirty="0">
                <a:solidFill>
                  <a:schemeClr val="tx1"/>
                </a:solidFill>
                <a:latin typeface="Helvetica Neue"/>
              </a:rPr>
              <a:t>	</a:t>
            </a:r>
            <a:r>
              <a:rPr lang="en-US" dirty="0" smtClean="0">
                <a:solidFill>
                  <a:schemeClr val="tx1"/>
                </a:solidFill>
                <a:latin typeface="Helvetica Neue"/>
              </a:rPr>
              <a:t>	</a:t>
            </a:r>
            <a:r>
              <a:rPr lang="en-US" i="0" dirty="0" smtClean="0">
                <a:solidFill>
                  <a:schemeClr val="tx1"/>
                </a:solidFill>
                <a:latin typeface="Helvetica Neue"/>
              </a:rPr>
              <a:t>The gold layer then provides a well-constructed dataset ready for analysis by data 	scientists and business analysts. The data is presented in such a way that appeals to them 	the most, which may include aggregations, joins and merges, encoding, etc. </a:t>
            </a:r>
            <a:endParaRPr lang="en-US" i="0" dirty="0">
              <a:solidFill>
                <a:schemeClr val="tx1"/>
              </a:solidFill>
              <a:latin typeface="Helvetica Neue"/>
            </a:endParaRPr>
          </a:p>
          <a:p>
            <a:pPr marL="1444752" lvl="3" indent="0">
              <a:buNone/>
            </a:pPr>
            <a:endParaRPr lang="en-US" dirty="0">
              <a:solidFill>
                <a:schemeClr val="tx1"/>
              </a:solidFill>
              <a:latin typeface="Helvetica Neue"/>
            </a:endParaRPr>
          </a:p>
        </p:txBody>
      </p:sp>
    </p:spTree>
    <p:extLst>
      <p:ext uri="{BB962C8B-B14F-4D97-AF65-F5344CB8AC3E}">
        <p14:creationId xmlns:p14="http://schemas.microsoft.com/office/powerpoint/2010/main" val="148829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latin typeface="Helvetica Neue"/>
              </a:rPr>
              <a:t>Bronze</a:t>
            </a:r>
            <a:r>
              <a:rPr lang="en-US" u="sng" dirty="0">
                <a:latin typeface="Helvetica Neue"/>
              </a:rPr>
              <a:t>, Silver &amp; </a:t>
            </a:r>
            <a:r>
              <a:rPr lang="en-US" u="sng" dirty="0" smtClean="0">
                <a:latin typeface="Helvetica Neue"/>
              </a:rPr>
              <a:t>Gold Layer</a:t>
            </a:r>
            <a:endParaRPr lang="en-US" u="sng" dirty="0">
              <a:latin typeface="Helvetica Neue"/>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3657" t="379" r="3967" b="-379"/>
          <a:stretch/>
        </p:blipFill>
        <p:spPr>
          <a:xfrm>
            <a:off x="1131375" y="2028825"/>
            <a:ext cx="10445859" cy="4090416"/>
          </a:xfrm>
        </p:spPr>
      </p:pic>
    </p:spTree>
    <p:extLst>
      <p:ext uri="{BB962C8B-B14F-4D97-AF65-F5344CB8AC3E}">
        <p14:creationId xmlns:p14="http://schemas.microsoft.com/office/powerpoint/2010/main" val="3606568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latin typeface="Helvetica Neue"/>
              </a:rPr>
              <a:t>ETL</a:t>
            </a:r>
            <a:endParaRPr lang="en-US"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291985" y="1813302"/>
            <a:ext cx="11760430" cy="4657725"/>
          </a:xfrm>
        </p:spPr>
        <p:txBody>
          <a:bodyPr>
            <a:noAutofit/>
          </a:bodyPr>
          <a:lstStyle/>
          <a:p>
            <a:pPr lvl="2" fontAlgn="base">
              <a:lnSpc>
                <a:spcPct val="100000"/>
              </a:lnSpc>
            </a:pPr>
            <a:r>
              <a:rPr lang="en-US" sz="2000" b="1" dirty="0">
                <a:latin typeface="Helvetica Neue"/>
              </a:rPr>
              <a:t>ETL</a:t>
            </a:r>
            <a:r>
              <a:rPr lang="en-US" sz="2000" dirty="0">
                <a:latin typeface="Helvetica Neue"/>
              </a:rPr>
              <a:t> </a:t>
            </a:r>
            <a:r>
              <a:rPr lang="en-US" sz="2000" dirty="0" smtClean="0">
                <a:latin typeface="Helvetica Neue"/>
              </a:rPr>
              <a:t>stands for </a:t>
            </a:r>
            <a:r>
              <a:rPr lang="en-US" sz="2000" b="1" dirty="0" smtClean="0">
                <a:latin typeface="Helvetica Neue"/>
              </a:rPr>
              <a:t>Extract</a:t>
            </a:r>
            <a:r>
              <a:rPr lang="en-US" sz="2000" dirty="0" smtClean="0">
                <a:latin typeface="Helvetica Neue"/>
              </a:rPr>
              <a:t>, </a:t>
            </a:r>
            <a:r>
              <a:rPr lang="en-US" sz="2000" b="1" dirty="0" smtClean="0">
                <a:latin typeface="Helvetica Neue"/>
              </a:rPr>
              <a:t>Transform</a:t>
            </a:r>
            <a:r>
              <a:rPr lang="en-US" sz="2000" dirty="0" smtClean="0">
                <a:latin typeface="Helvetica Neue"/>
              </a:rPr>
              <a:t>, </a:t>
            </a:r>
            <a:r>
              <a:rPr lang="en-US" sz="2000" b="1" dirty="0" smtClean="0">
                <a:latin typeface="Helvetica Neue"/>
              </a:rPr>
              <a:t>Load</a:t>
            </a:r>
            <a:endParaRPr lang="en-US" sz="2000" dirty="0" smtClean="0">
              <a:latin typeface="Helvetica Neue"/>
            </a:endParaRPr>
          </a:p>
          <a:p>
            <a:pPr lvl="2" fontAlgn="base">
              <a:lnSpc>
                <a:spcPct val="100000"/>
              </a:lnSpc>
            </a:pPr>
            <a:r>
              <a:rPr lang="en-US" sz="2000" b="1" dirty="0" smtClean="0">
                <a:latin typeface="Helvetica Neue"/>
              </a:rPr>
              <a:t>ETL</a:t>
            </a:r>
            <a:r>
              <a:rPr lang="en-US" sz="2000" dirty="0" smtClean="0">
                <a:latin typeface="Helvetica Neue"/>
              </a:rPr>
              <a:t> </a:t>
            </a:r>
            <a:r>
              <a:rPr lang="en-US" sz="2000" dirty="0">
                <a:latin typeface="Helvetica Neue"/>
              </a:rPr>
              <a:t>is a </a:t>
            </a:r>
            <a:r>
              <a:rPr lang="en-US" sz="2000" dirty="0" smtClean="0">
                <a:latin typeface="Helvetica Neue"/>
              </a:rPr>
              <a:t>data integration process that combines </a:t>
            </a:r>
            <a:r>
              <a:rPr lang="en-US" sz="2000" dirty="0">
                <a:latin typeface="Helvetica Neue"/>
              </a:rPr>
              <a:t>data from multiple data sources into a single, consistent data store that is loaded into </a:t>
            </a:r>
            <a:r>
              <a:rPr lang="en-US" sz="2000" dirty="0" smtClean="0">
                <a:latin typeface="Helvetica Neue"/>
              </a:rPr>
              <a:t>a data warehouse</a:t>
            </a:r>
            <a:r>
              <a:rPr lang="en-US" sz="2000" dirty="0">
                <a:latin typeface="Helvetica Neue"/>
              </a:rPr>
              <a:t> </a:t>
            </a:r>
            <a:r>
              <a:rPr lang="en-US" sz="2000" dirty="0" smtClean="0">
                <a:latin typeface="Helvetica Neue"/>
              </a:rPr>
              <a:t>or </a:t>
            </a:r>
            <a:r>
              <a:rPr lang="en-US" sz="2000" dirty="0">
                <a:latin typeface="Helvetica Neue"/>
              </a:rPr>
              <a:t>other unified data </a:t>
            </a:r>
            <a:r>
              <a:rPr lang="en-US" sz="2000" dirty="0" smtClean="0">
                <a:latin typeface="Helvetica Neue"/>
              </a:rPr>
              <a:t>repository.</a:t>
            </a:r>
          </a:p>
          <a:p>
            <a:pPr lvl="2" fontAlgn="base">
              <a:lnSpc>
                <a:spcPct val="100000"/>
              </a:lnSpc>
            </a:pPr>
            <a:r>
              <a:rPr lang="en-US" sz="2000" dirty="0" smtClean="0">
                <a:latin typeface="Helvetica Neue"/>
              </a:rPr>
              <a:t>ETL </a:t>
            </a:r>
            <a:r>
              <a:rPr lang="en-US" sz="2000" dirty="0">
                <a:latin typeface="Helvetica Neue"/>
              </a:rPr>
              <a:t>provides the foundation for data analytics and machine learning </a:t>
            </a:r>
            <a:r>
              <a:rPr lang="en-US" sz="2000" dirty="0" smtClean="0">
                <a:latin typeface="Helvetica Neue"/>
              </a:rPr>
              <a:t>work streams. </a:t>
            </a:r>
          </a:p>
          <a:p>
            <a:pPr lvl="2" fontAlgn="base">
              <a:lnSpc>
                <a:spcPct val="100000"/>
              </a:lnSpc>
            </a:pPr>
            <a:r>
              <a:rPr lang="en-US" sz="2000" dirty="0" smtClean="0">
                <a:latin typeface="Helvetica Neue"/>
              </a:rPr>
              <a:t>Through </a:t>
            </a:r>
            <a:r>
              <a:rPr lang="en-US" sz="2000" dirty="0">
                <a:latin typeface="Helvetica Neue"/>
              </a:rPr>
              <a:t>a series of business rules, ETL cleanses and organizes data in a way which addresses specific business intelligence needs, like monthly reporting, but it can also tackle more advanced analytics, which can improve back-end processes or end user experiences. ETL is often used by an organization to: </a:t>
            </a:r>
            <a:endParaRPr lang="en-US" sz="2000" dirty="0">
              <a:latin typeface="Helvetica Neue"/>
            </a:endParaRPr>
          </a:p>
          <a:p>
            <a:pPr lvl="4" fontAlgn="base">
              <a:lnSpc>
                <a:spcPct val="100000"/>
              </a:lnSpc>
            </a:pPr>
            <a:r>
              <a:rPr lang="en-US" sz="2000" b="1" dirty="0" smtClean="0">
                <a:latin typeface="Helvetica Neue"/>
              </a:rPr>
              <a:t>Extract</a:t>
            </a:r>
            <a:r>
              <a:rPr lang="en-US" sz="2000" dirty="0">
                <a:latin typeface="Helvetica Neue"/>
              </a:rPr>
              <a:t> data from legacy </a:t>
            </a:r>
            <a:r>
              <a:rPr lang="en-US" sz="2000" dirty="0" smtClean="0">
                <a:latin typeface="Helvetica Neue"/>
              </a:rPr>
              <a:t>systems</a:t>
            </a:r>
          </a:p>
          <a:p>
            <a:pPr lvl="4" fontAlgn="base">
              <a:lnSpc>
                <a:spcPct val="100000"/>
              </a:lnSpc>
            </a:pPr>
            <a:r>
              <a:rPr lang="en-US" sz="2000" b="1" dirty="0" smtClean="0">
                <a:latin typeface="Helvetica Neue"/>
              </a:rPr>
              <a:t>Transform</a:t>
            </a:r>
            <a:r>
              <a:rPr lang="en-US" sz="2000" dirty="0" smtClean="0">
                <a:latin typeface="Helvetica Neue"/>
              </a:rPr>
              <a:t> or Cleanse </a:t>
            </a:r>
            <a:r>
              <a:rPr lang="en-US" sz="2000" dirty="0">
                <a:latin typeface="Helvetica Neue"/>
              </a:rPr>
              <a:t>the data to improve data quality and establish </a:t>
            </a:r>
            <a:r>
              <a:rPr lang="en-US" sz="2000" dirty="0" smtClean="0">
                <a:latin typeface="Helvetica Neue"/>
              </a:rPr>
              <a:t>consistency</a:t>
            </a:r>
          </a:p>
          <a:p>
            <a:pPr lvl="4" fontAlgn="base">
              <a:lnSpc>
                <a:spcPct val="100000"/>
              </a:lnSpc>
            </a:pPr>
            <a:r>
              <a:rPr lang="en-US" sz="2000" b="1" dirty="0" smtClean="0">
                <a:latin typeface="Helvetica Neue"/>
              </a:rPr>
              <a:t>Load</a:t>
            </a:r>
            <a:r>
              <a:rPr lang="en-US" sz="2000" dirty="0" smtClean="0">
                <a:latin typeface="Helvetica Neue"/>
              </a:rPr>
              <a:t> </a:t>
            </a:r>
            <a:r>
              <a:rPr lang="en-US" sz="2000" dirty="0">
                <a:latin typeface="Helvetica Neue"/>
              </a:rPr>
              <a:t>data into a target database</a:t>
            </a:r>
          </a:p>
          <a:p>
            <a:pPr lvl="2" fontAlgn="base">
              <a:lnSpc>
                <a:spcPct val="100000"/>
              </a:lnSpc>
            </a:pPr>
            <a:endParaRPr lang="en-US" sz="2000" dirty="0">
              <a:latin typeface="Helvetica Neue"/>
            </a:endParaRPr>
          </a:p>
        </p:txBody>
      </p:sp>
    </p:spTree>
    <p:extLst>
      <p:ext uri="{BB962C8B-B14F-4D97-AF65-F5344CB8AC3E}">
        <p14:creationId xmlns:p14="http://schemas.microsoft.com/office/powerpoint/2010/main" val="419082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latin typeface="Helvetica Neue"/>
              </a:rPr>
              <a:t>ETL</a:t>
            </a:r>
            <a:endParaRPr lang="en-US" u="sng" dirty="0">
              <a:latin typeface="Helvetica Neue"/>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2986" y="1626837"/>
            <a:ext cx="9198428" cy="4572000"/>
          </a:xfrm>
        </p:spPr>
      </p:pic>
    </p:spTree>
    <p:extLst>
      <p:ext uri="{BB962C8B-B14F-4D97-AF65-F5344CB8AC3E}">
        <p14:creationId xmlns:p14="http://schemas.microsoft.com/office/powerpoint/2010/main" val="505242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latin typeface="Helvetica Neue"/>
              </a:rPr>
              <a:t>Importance of ETL in Data Engineering</a:t>
            </a:r>
            <a:endParaRPr lang="en-US"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76393" y="2200276"/>
            <a:ext cx="9996407" cy="3518600"/>
          </a:xfrm>
        </p:spPr>
        <p:txBody>
          <a:bodyPr>
            <a:noAutofit/>
          </a:bodyPr>
          <a:lstStyle/>
          <a:p>
            <a:r>
              <a:rPr lang="en-US" dirty="0" smtClean="0">
                <a:latin typeface="Helvetica Neue"/>
              </a:rPr>
              <a:t>Data </a:t>
            </a:r>
            <a:r>
              <a:rPr lang="en-US" dirty="0">
                <a:latin typeface="Helvetica Neue"/>
              </a:rPr>
              <a:t>engineers use </a:t>
            </a:r>
            <a:r>
              <a:rPr lang="en-US" dirty="0" smtClean="0">
                <a:latin typeface="Helvetica Neue"/>
              </a:rPr>
              <a:t>ETL processes to </a:t>
            </a:r>
            <a:r>
              <a:rPr lang="en-US" dirty="0">
                <a:latin typeface="Helvetica Neue"/>
              </a:rPr>
              <a:t>extract data from different sources, transform the data into a usable and trusted resource, and load that data into the systems end-users can </a:t>
            </a:r>
            <a:r>
              <a:rPr lang="en-US" dirty="0" smtClean="0">
                <a:latin typeface="Helvetica Neue"/>
              </a:rPr>
              <a:t>access </a:t>
            </a:r>
            <a:r>
              <a:rPr lang="en-US" dirty="0">
                <a:latin typeface="Helvetica Neue"/>
              </a:rPr>
              <a:t>and use downstream to solve business problems</a:t>
            </a:r>
            <a:r>
              <a:rPr lang="en-US" dirty="0" smtClean="0">
                <a:latin typeface="Helvetica Neue"/>
              </a:rPr>
              <a:t>.</a:t>
            </a:r>
          </a:p>
          <a:p>
            <a:endParaRPr lang="en-US" dirty="0">
              <a:latin typeface="Helvetica Neue"/>
            </a:endParaRPr>
          </a:p>
          <a:p>
            <a:r>
              <a:rPr lang="en-US" dirty="0">
                <a:latin typeface="Helvetica Neue"/>
              </a:rPr>
              <a:t>First, data engineers construct a data warehouse. </a:t>
            </a:r>
            <a:r>
              <a:rPr lang="en-US" b="1" dirty="0">
                <a:latin typeface="Helvetica Neue"/>
              </a:rPr>
              <a:t>The tried and true process that data engineers use is called ETL — Extract, Transform, </a:t>
            </a:r>
            <a:r>
              <a:rPr lang="en-US" b="1" dirty="0" smtClean="0">
                <a:latin typeface="Helvetica Neue"/>
              </a:rPr>
              <a:t>Load</a:t>
            </a:r>
            <a:r>
              <a:rPr lang="en-US" dirty="0">
                <a:latin typeface="Helvetica Neue"/>
              </a:rPr>
              <a:t>. </a:t>
            </a:r>
            <a:endParaRPr lang="en-US" dirty="0" smtClean="0">
              <a:latin typeface="Helvetica Neue"/>
            </a:endParaRPr>
          </a:p>
          <a:p>
            <a:endParaRPr lang="en-US" dirty="0">
              <a:latin typeface="Helvetica Neue"/>
            </a:endParaRPr>
          </a:p>
          <a:p>
            <a:r>
              <a:rPr lang="en-US" dirty="0" smtClean="0">
                <a:latin typeface="Helvetica Neue"/>
              </a:rPr>
              <a:t>ETL </a:t>
            </a:r>
            <a:r>
              <a:rPr lang="en-US" dirty="0">
                <a:latin typeface="Helvetica Neue"/>
              </a:rPr>
              <a:t>is required for data engineers. Traditional ETL experience may be valuable as data engineers may need to gather data from various sources, transform structured and unstructured data into useful information, clean up data, etc.</a:t>
            </a:r>
          </a:p>
        </p:txBody>
      </p:sp>
    </p:spTree>
    <p:extLst>
      <p:ext uri="{BB962C8B-B14F-4D97-AF65-F5344CB8AC3E}">
        <p14:creationId xmlns:p14="http://schemas.microsoft.com/office/powerpoint/2010/main" val="3511580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a:solidFill>
                  <a:schemeClr val="tx1"/>
                </a:solidFill>
                <a:latin typeface="Helvetica Neue"/>
              </a:rPr>
              <a:t>How ETL </a:t>
            </a:r>
            <a:r>
              <a:rPr lang="en-US" u="sng" dirty="0" smtClean="0">
                <a:solidFill>
                  <a:schemeClr val="tx1"/>
                </a:solidFill>
                <a:latin typeface="Helvetica Neue"/>
              </a:rPr>
              <a:t>works - Extract </a:t>
            </a:r>
            <a:r>
              <a:rPr lang="en-US" u="sng" dirty="0">
                <a:solidFill>
                  <a:schemeClr val="tx1"/>
                </a:solidFill>
                <a:latin typeface="Helvetica Neue"/>
              </a:rPr>
              <a:t/>
            </a:r>
            <a:br>
              <a:rPr lang="en-US" u="sng" dirty="0">
                <a:solidFill>
                  <a:schemeClr val="tx1"/>
                </a:solidFill>
                <a:latin typeface="Helvetica Neue"/>
              </a:rPr>
            </a:br>
            <a:endParaRPr lang="en-US"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76393" y="2028825"/>
            <a:ext cx="9996407" cy="3518600"/>
          </a:xfrm>
        </p:spPr>
        <p:txBody>
          <a:bodyPr>
            <a:noAutofit/>
          </a:bodyPr>
          <a:lstStyle/>
          <a:p>
            <a:pPr fontAlgn="base"/>
            <a:r>
              <a:rPr lang="en-US" b="1" dirty="0" smtClean="0">
                <a:solidFill>
                  <a:schemeClr val="tx1"/>
                </a:solidFill>
                <a:latin typeface="Helvetica Neue"/>
              </a:rPr>
              <a:t>Extract:</a:t>
            </a:r>
          </a:p>
          <a:p>
            <a:pPr marL="530352" lvl="1" indent="0" fontAlgn="base">
              <a:buNone/>
            </a:pPr>
            <a:r>
              <a:rPr lang="en-US" b="1" dirty="0">
                <a:solidFill>
                  <a:schemeClr val="tx1"/>
                </a:solidFill>
                <a:latin typeface="Helvetica Neue"/>
              </a:rPr>
              <a:t>	</a:t>
            </a:r>
            <a:r>
              <a:rPr lang="en-US" i="0" dirty="0" smtClean="0">
                <a:solidFill>
                  <a:schemeClr val="tx1"/>
                </a:solidFill>
                <a:latin typeface="Helvetica Neue"/>
              </a:rPr>
              <a:t>During data extraction, raw data is copied or exported from source locations to a staging area. Data management teams can extract data from a variety of data sources, which can be </a:t>
            </a:r>
            <a:r>
              <a:rPr lang="en-US" i="0" dirty="0">
                <a:solidFill>
                  <a:schemeClr val="tx1"/>
                </a:solidFill>
                <a:latin typeface="Helvetica Neue"/>
              </a:rPr>
              <a:t>structured or unstructured. Those sources include but are not limited to:</a:t>
            </a:r>
          </a:p>
          <a:p>
            <a:pPr lvl="1" fontAlgn="base"/>
            <a:r>
              <a:rPr lang="en-US" dirty="0">
                <a:solidFill>
                  <a:schemeClr val="tx1"/>
                </a:solidFill>
                <a:latin typeface="Helvetica Neue"/>
              </a:rPr>
              <a:t>SQL or </a:t>
            </a:r>
            <a:r>
              <a:rPr lang="en-US" dirty="0">
                <a:solidFill>
                  <a:schemeClr val="tx1"/>
                </a:solidFill>
                <a:latin typeface="Helvetica Neue"/>
                <a:hlinkClick r:id="rId3" tooltip="nosql-databases"/>
              </a:rPr>
              <a:t>NoSQL</a:t>
            </a:r>
            <a:r>
              <a:rPr lang="en-US" dirty="0">
                <a:solidFill>
                  <a:schemeClr val="tx1"/>
                </a:solidFill>
                <a:latin typeface="Helvetica Neue"/>
              </a:rPr>
              <a:t> </a:t>
            </a:r>
            <a:r>
              <a:rPr lang="en-US" dirty="0" smtClean="0">
                <a:solidFill>
                  <a:schemeClr val="tx1"/>
                </a:solidFill>
                <a:latin typeface="Helvetica Neue"/>
              </a:rPr>
              <a:t>servers</a:t>
            </a:r>
          </a:p>
          <a:p>
            <a:pPr lvl="1" fontAlgn="base"/>
            <a:r>
              <a:rPr lang="en-US" dirty="0" smtClean="0">
                <a:solidFill>
                  <a:schemeClr val="tx1"/>
                </a:solidFill>
                <a:latin typeface="Helvetica Neue"/>
              </a:rPr>
              <a:t>CRM </a:t>
            </a:r>
            <a:r>
              <a:rPr lang="en-US" dirty="0">
                <a:solidFill>
                  <a:schemeClr val="tx1"/>
                </a:solidFill>
                <a:latin typeface="Helvetica Neue"/>
              </a:rPr>
              <a:t>and ERP </a:t>
            </a:r>
            <a:r>
              <a:rPr lang="en-US" dirty="0" smtClean="0">
                <a:solidFill>
                  <a:schemeClr val="tx1"/>
                </a:solidFill>
                <a:latin typeface="Helvetica Neue"/>
              </a:rPr>
              <a:t>systems</a:t>
            </a:r>
          </a:p>
          <a:p>
            <a:pPr lvl="1" fontAlgn="base"/>
            <a:r>
              <a:rPr lang="en-US" dirty="0" smtClean="0">
                <a:solidFill>
                  <a:schemeClr val="tx1"/>
                </a:solidFill>
                <a:latin typeface="Helvetica Neue"/>
              </a:rPr>
              <a:t>Flat files</a:t>
            </a:r>
          </a:p>
          <a:p>
            <a:pPr lvl="1" fontAlgn="base"/>
            <a:r>
              <a:rPr lang="en-US" dirty="0" smtClean="0">
                <a:solidFill>
                  <a:schemeClr val="tx1"/>
                </a:solidFill>
                <a:latin typeface="Helvetica Neue"/>
              </a:rPr>
              <a:t>Email</a:t>
            </a:r>
          </a:p>
          <a:p>
            <a:pPr lvl="1" fontAlgn="base"/>
            <a:r>
              <a:rPr lang="en-US" dirty="0" smtClean="0">
                <a:solidFill>
                  <a:schemeClr val="tx1"/>
                </a:solidFill>
                <a:latin typeface="Helvetica Neue"/>
              </a:rPr>
              <a:t>Web </a:t>
            </a:r>
            <a:r>
              <a:rPr lang="en-US" dirty="0">
                <a:solidFill>
                  <a:schemeClr val="tx1"/>
                </a:solidFill>
                <a:latin typeface="Helvetica Neue"/>
              </a:rPr>
              <a:t>pages</a:t>
            </a:r>
            <a:endParaRPr lang="en-US" dirty="0">
              <a:latin typeface="Helvetica Neue"/>
            </a:endParaRPr>
          </a:p>
        </p:txBody>
      </p:sp>
    </p:spTree>
    <p:extLst>
      <p:ext uri="{BB962C8B-B14F-4D97-AF65-F5344CB8AC3E}">
        <p14:creationId xmlns:p14="http://schemas.microsoft.com/office/powerpoint/2010/main" val="1906176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solidFill>
                  <a:schemeClr val="tx1"/>
                </a:solidFill>
                <a:latin typeface="Helvetica Neue"/>
              </a:rPr>
              <a:t>Transform</a:t>
            </a:r>
            <a:endParaRPr lang="en-US"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76393" y="2028825"/>
            <a:ext cx="9996407" cy="3518600"/>
          </a:xfrm>
        </p:spPr>
        <p:txBody>
          <a:bodyPr>
            <a:noAutofit/>
          </a:bodyPr>
          <a:lstStyle/>
          <a:p>
            <a:pPr fontAlgn="base"/>
            <a:r>
              <a:rPr lang="en-US" b="1" dirty="0" smtClean="0">
                <a:solidFill>
                  <a:schemeClr val="tx1"/>
                </a:solidFill>
                <a:latin typeface="Helvetica Neue"/>
              </a:rPr>
              <a:t>Transform:</a:t>
            </a:r>
            <a:endParaRPr lang="en-US" b="1" dirty="0">
              <a:solidFill>
                <a:schemeClr val="tx1"/>
              </a:solidFill>
              <a:latin typeface="Helvetica Neue"/>
            </a:endParaRPr>
          </a:p>
          <a:p>
            <a:pPr marL="530352" lvl="1" indent="0" fontAlgn="base">
              <a:buNone/>
            </a:pPr>
            <a:r>
              <a:rPr lang="en-US" dirty="0" smtClean="0">
                <a:solidFill>
                  <a:schemeClr val="tx1"/>
                </a:solidFill>
                <a:latin typeface="Helvetica Neue"/>
              </a:rPr>
              <a:t>	</a:t>
            </a:r>
            <a:r>
              <a:rPr lang="en-US" i="0" dirty="0" smtClean="0">
                <a:solidFill>
                  <a:schemeClr val="tx1"/>
                </a:solidFill>
                <a:latin typeface="Helvetica Neue"/>
              </a:rPr>
              <a:t>In the staging area, the raw data undergoes data processing. Here, the data is transformed and consolidated for its intended analytical use case. This phase can involve the following tasks:</a:t>
            </a:r>
          </a:p>
          <a:p>
            <a:pPr lvl="1" fontAlgn="base"/>
            <a:r>
              <a:rPr lang="en-US" i="0" dirty="0" smtClean="0">
                <a:solidFill>
                  <a:schemeClr val="tx1"/>
                </a:solidFill>
                <a:latin typeface="Helvetica Neue"/>
              </a:rPr>
              <a:t>Filtering, cleansing, de-duplicating, validating, and authenticating the data.</a:t>
            </a:r>
          </a:p>
          <a:p>
            <a:pPr lvl="1" fontAlgn="base"/>
            <a:r>
              <a:rPr lang="en-US" i="0" dirty="0" smtClean="0">
                <a:solidFill>
                  <a:schemeClr val="tx1"/>
                </a:solidFill>
                <a:latin typeface="Helvetica Neue"/>
              </a:rPr>
              <a:t>Performing calculations, translations, or summarizations based on the raw data. This can  include changing row and column headers for consistency, converting currencies or other units of measurement, editing text strings, and more.</a:t>
            </a:r>
          </a:p>
          <a:p>
            <a:pPr lvl="1" fontAlgn="base"/>
            <a:r>
              <a:rPr lang="en-US" i="0" dirty="0" smtClean="0">
                <a:solidFill>
                  <a:schemeClr val="tx1"/>
                </a:solidFill>
                <a:latin typeface="Helvetica Neue"/>
              </a:rPr>
              <a:t>Conducting audits to ensure data quality and compliance</a:t>
            </a:r>
          </a:p>
          <a:p>
            <a:pPr lvl="1" fontAlgn="base"/>
            <a:r>
              <a:rPr lang="en-US" i="0" dirty="0" smtClean="0">
                <a:solidFill>
                  <a:schemeClr val="tx1"/>
                </a:solidFill>
                <a:latin typeface="Helvetica Neue"/>
              </a:rPr>
              <a:t>Removing, encrypting, or protecting data governed by industry or governmental regulators</a:t>
            </a:r>
          </a:p>
          <a:p>
            <a:pPr lvl="1" fontAlgn="base"/>
            <a:r>
              <a:rPr lang="en-US" i="0" dirty="0" smtClean="0">
                <a:solidFill>
                  <a:schemeClr val="tx1"/>
                </a:solidFill>
                <a:latin typeface="Helvetica Neue"/>
              </a:rPr>
              <a:t>Formatting the data into tables or joined tables to match the schema of the target data warehouse.</a:t>
            </a:r>
            <a:endParaRPr lang="en-US" i="0" dirty="0">
              <a:solidFill>
                <a:schemeClr val="tx1"/>
              </a:solidFill>
              <a:latin typeface="Helvetica Neue"/>
            </a:endParaRPr>
          </a:p>
        </p:txBody>
      </p:sp>
    </p:spTree>
    <p:extLst>
      <p:ext uri="{BB962C8B-B14F-4D97-AF65-F5344CB8AC3E}">
        <p14:creationId xmlns:p14="http://schemas.microsoft.com/office/powerpoint/2010/main" val="4247265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solidFill>
                  <a:schemeClr val="tx1"/>
                </a:solidFill>
                <a:latin typeface="Helvetica Neue"/>
              </a:rPr>
              <a:t>Load</a:t>
            </a:r>
            <a:endParaRPr lang="en-US" u="sng" dirty="0">
              <a:latin typeface="Helvetica Neue"/>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76393" y="2028825"/>
            <a:ext cx="9996407" cy="3518600"/>
          </a:xfrm>
        </p:spPr>
        <p:txBody>
          <a:bodyPr>
            <a:noAutofit/>
          </a:bodyPr>
          <a:lstStyle/>
          <a:p>
            <a:pPr fontAlgn="base"/>
            <a:r>
              <a:rPr lang="en-US" b="1" dirty="0" smtClean="0">
                <a:solidFill>
                  <a:schemeClr val="tx1"/>
                </a:solidFill>
                <a:latin typeface="Helvetica Neue"/>
              </a:rPr>
              <a:t>Load:</a:t>
            </a:r>
          </a:p>
          <a:p>
            <a:pPr marL="530352" lvl="1" indent="0" fontAlgn="base">
              <a:buNone/>
            </a:pPr>
            <a:r>
              <a:rPr lang="en-US" b="1" dirty="0">
                <a:solidFill>
                  <a:schemeClr val="tx1"/>
                </a:solidFill>
                <a:latin typeface="Helvetica Neue"/>
              </a:rPr>
              <a:t>	</a:t>
            </a:r>
            <a:r>
              <a:rPr lang="en-US" i="0" dirty="0" smtClean="0">
                <a:solidFill>
                  <a:schemeClr val="tx1"/>
                </a:solidFill>
                <a:latin typeface="Helvetica Neue"/>
              </a:rPr>
              <a:t>In </a:t>
            </a:r>
            <a:r>
              <a:rPr lang="en-US" i="0" dirty="0">
                <a:solidFill>
                  <a:schemeClr val="tx1"/>
                </a:solidFill>
                <a:latin typeface="Helvetica Neue"/>
              </a:rPr>
              <a:t>this last step, the transformed data is moved from the staging area into a target data warehouse. Typically, this involves an initial loading of all data, followed by periodic loading of incremental data changes and, less often, full refreshes to erase and replace data in the warehouse. For most organizations that use ETL, the process is automated, well-defined, continuous and batch-driven. Typically, ETL takes place during off-hours when traffic on the source systems and the data warehouse is at its lowest.</a:t>
            </a:r>
          </a:p>
          <a:p>
            <a:pPr lvl="2"/>
            <a:endParaRPr lang="en-US" sz="2000" dirty="0">
              <a:solidFill>
                <a:schemeClr val="tx1"/>
              </a:solidFill>
              <a:latin typeface="Helvetica Neue"/>
            </a:endParaRPr>
          </a:p>
        </p:txBody>
      </p:sp>
    </p:spTree>
    <p:extLst>
      <p:ext uri="{BB962C8B-B14F-4D97-AF65-F5344CB8AC3E}">
        <p14:creationId xmlns:p14="http://schemas.microsoft.com/office/powerpoint/2010/main" val="1056143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References</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hlinkClick r:id="rId2"/>
              </a:rPr>
              <a:t>https://</a:t>
            </a:r>
            <a:r>
              <a:rPr lang="en-US" dirty="0" smtClean="0">
                <a:latin typeface="Helvetica Neue"/>
                <a:hlinkClick r:id="rId2"/>
              </a:rPr>
              <a:t>www.databricks.com/discover/data-lakes/introduction</a:t>
            </a:r>
            <a:endParaRPr lang="en-US" dirty="0" smtClean="0">
              <a:latin typeface="Helvetica Neue"/>
            </a:endParaRPr>
          </a:p>
          <a:p>
            <a:r>
              <a:rPr lang="en-US" dirty="0">
                <a:latin typeface="Helvetica Neue"/>
                <a:hlinkClick r:id="rId3"/>
              </a:rPr>
              <a:t>https://</a:t>
            </a:r>
            <a:r>
              <a:rPr lang="en-US" dirty="0" smtClean="0">
                <a:latin typeface="Helvetica Neue"/>
                <a:hlinkClick r:id="rId3"/>
              </a:rPr>
              <a:t>cloud.google.com/learn/what-is-a-data-lake</a:t>
            </a:r>
            <a:endParaRPr lang="en-US" dirty="0" smtClean="0">
              <a:latin typeface="Helvetica Neue"/>
            </a:endParaRPr>
          </a:p>
          <a:p>
            <a:r>
              <a:rPr lang="en-US" dirty="0">
                <a:latin typeface="Helvetica Neue"/>
                <a:hlinkClick r:id="rId4"/>
              </a:rPr>
              <a:t>https://</a:t>
            </a:r>
            <a:r>
              <a:rPr lang="en-US" dirty="0" smtClean="0">
                <a:latin typeface="Helvetica Neue"/>
                <a:hlinkClick r:id="rId4"/>
              </a:rPr>
              <a:t>www.techtarget.com/searchdatamanagement/definition/data-lake</a:t>
            </a:r>
            <a:endParaRPr lang="en-US" dirty="0" smtClean="0">
              <a:latin typeface="Helvetica Neue"/>
            </a:endParaRPr>
          </a:p>
          <a:p>
            <a:r>
              <a:rPr lang="en-US" dirty="0">
                <a:latin typeface="Helvetica Neue"/>
                <a:hlinkClick r:id="rId5"/>
              </a:rPr>
              <a:t>https://aws.amazon.com/big-data/datalakes-and-analytics/what-is-a-data-lake</a:t>
            </a:r>
            <a:r>
              <a:rPr lang="en-US" dirty="0" smtClean="0">
                <a:latin typeface="Helvetica Neue"/>
                <a:hlinkClick r:id="rId5"/>
              </a:rPr>
              <a:t>/</a:t>
            </a:r>
            <a:endParaRPr lang="en-US" dirty="0" smtClean="0">
              <a:latin typeface="Helvetica Neue"/>
            </a:endParaRPr>
          </a:p>
          <a:p>
            <a:r>
              <a:rPr lang="en-US" dirty="0">
                <a:latin typeface="Helvetica Neue"/>
                <a:hlinkClick r:id="rId6"/>
              </a:rPr>
              <a:t>https://lytix.be/things-to-consider-when-creating-a-data-lake</a:t>
            </a:r>
            <a:r>
              <a:rPr lang="en-US" dirty="0" smtClean="0">
                <a:latin typeface="Helvetica Neue"/>
                <a:hlinkClick r:id="rId6"/>
              </a:rPr>
              <a:t>/</a:t>
            </a:r>
            <a:endParaRPr lang="en-US" dirty="0" smtClean="0">
              <a:latin typeface="Helvetica Neue"/>
            </a:endParaRPr>
          </a:p>
          <a:p>
            <a:r>
              <a:rPr lang="en-US" dirty="0">
                <a:latin typeface="Helvetica Neue"/>
                <a:hlinkClick r:id="rId7"/>
              </a:rPr>
              <a:t>https://www.ibm.com/cloud/learn/etl#:~:text=ETL%2C%20which%20stands%20for%20extract,warehouse%20or%20other%20target%20system</a:t>
            </a:r>
            <a:r>
              <a:rPr lang="en-US" dirty="0" smtClean="0">
                <a:latin typeface="Helvetica Neue"/>
              </a:rPr>
              <a:t>.</a:t>
            </a: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p:txBody>
      </p:sp>
    </p:spTree>
    <p:extLst>
      <p:ext uri="{BB962C8B-B14F-4D97-AF65-F5344CB8AC3E}">
        <p14:creationId xmlns:p14="http://schemas.microsoft.com/office/powerpoint/2010/main" val="84951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THE END</a:t>
            </a:r>
            <a:endParaRPr lang="en-US" sz="5000" dirty="0">
              <a:solidFill>
                <a:srgbClr val="282829"/>
              </a:solidFill>
              <a:latin typeface="Helvetica Neue"/>
            </a:endParaRPr>
          </a:p>
        </p:txBody>
      </p:sp>
    </p:spTree>
    <p:extLst>
      <p:ext uri="{BB962C8B-B14F-4D97-AF65-F5344CB8AC3E}">
        <p14:creationId xmlns:p14="http://schemas.microsoft.com/office/powerpoint/2010/main" val="250906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b="0" i="0" u="sng" dirty="0" smtClean="0">
                <a:solidFill>
                  <a:schemeClr val="tx2">
                    <a:lumMod val="85000"/>
                    <a:lumOff val="15000"/>
                  </a:schemeClr>
                </a:solidFill>
                <a:effectLst/>
                <a:latin typeface="Helvetica Neue"/>
              </a:rPr>
              <a:t>Content</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2297519"/>
            <a:ext cx="10515600" cy="3646081"/>
          </a:xfrm>
        </p:spPr>
        <p:txBody>
          <a:bodyPr>
            <a:normAutofit/>
          </a:bodyPr>
          <a:lstStyle/>
          <a:p>
            <a:pPr lvl="2"/>
            <a:r>
              <a:rPr lang="en-US" sz="2400" dirty="0" smtClean="0">
                <a:solidFill>
                  <a:srgbClr val="282829"/>
                </a:solidFill>
                <a:latin typeface="Helvetica Neue"/>
              </a:rPr>
              <a:t>Concepts </a:t>
            </a:r>
            <a:r>
              <a:rPr lang="en-US" sz="2400" dirty="0">
                <a:solidFill>
                  <a:srgbClr val="282829"/>
                </a:solidFill>
                <a:latin typeface="Helvetica Neue"/>
              </a:rPr>
              <a:t>of Data </a:t>
            </a:r>
            <a:r>
              <a:rPr lang="en-US" sz="2400" dirty="0" smtClean="0">
                <a:solidFill>
                  <a:srgbClr val="282829"/>
                </a:solidFill>
                <a:latin typeface="Helvetica Neue"/>
              </a:rPr>
              <a:t>Lakes</a:t>
            </a:r>
          </a:p>
          <a:p>
            <a:pPr lvl="3"/>
            <a:r>
              <a:rPr lang="en-US" sz="2000" i="0" dirty="0" smtClean="0">
                <a:solidFill>
                  <a:srgbClr val="282829"/>
                </a:solidFill>
                <a:latin typeface="Helvetica Neue"/>
              </a:rPr>
              <a:t>Why </a:t>
            </a:r>
            <a:r>
              <a:rPr lang="en-US" sz="2000" i="0" dirty="0">
                <a:solidFill>
                  <a:srgbClr val="282829"/>
                </a:solidFill>
                <a:latin typeface="Helvetica Neue"/>
              </a:rPr>
              <a:t>we use data </a:t>
            </a:r>
            <a:r>
              <a:rPr lang="en-US" sz="2000" i="0" dirty="0" smtClean="0">
                <a:solidFill>
                  <a:srgbClr val="282829"/>
                </a:solidFill>
                <a:latin typeface="Helvetica Neue"/>
              </a:rPr>
              <a:t>lake?</a:t>
            </a:r>
          </a:p>
          <a:p>
            <a:pPr lvl="3"/>
            <a:r>
              <a:rPr lang="en-US" sz="2000" i="0" dirty="0" smtClean="0">
                <a:solidFill>
                  <a:srgbClr val="282829"/>
                </a:solidFill>
                <a:latin typeface="Helvetica Neue"/>
              </a:rPr>
              <a:t>How </a:t>
            </a:r>
            <a:r>
              <a:rPr lang="en-US" sz="2000" i="0" dirty="0">
                <a:solidFill>
                  <a:srgbClr val="282829"/>
                </a:solidFill>
                <a:latin typeface="Helvetica Neue"/>
              </a:rPr>
              <a:t>is data stored in Data </a:t>
            </a:r>
            <a:r>
              <a:rPr lang="en-US" sz="2000" i="0" dirty="0" smtClean="0">
                <a:solidFill>
                  <a:srgbClr val="282829"/>
                </a:solidFill>
                <a:latin typeface="Helvetica Neue"/>
              </a:rPr>
              <a:t>Lake?</a:t>
            </a:r>
          </a:p>
          <a:p>
            <a:pPr lvl="2"/>
            <a:r>
              <a:rPr lang="en-US" sz="2400" dirty="0" smtClean="0">
                <a:solidFill>
                  <a:srgbClr val="282829"/>
                </a:solidFill>
                <a:latin typeface="Helvetica Neue"/>
              </a:rPr>
              <a:t>Bronze / Silver / Gold layers</a:t>
            </a:r>
          </a:p>
          <a:p>
            <a:pPr lvl="2"/>
            <a:r>
              <a:rPr lang="en-US" sz="2400" dirty="0" smtClean="0">
                <a:solidFill>
                  <a:srgbClr val="282829"/>
                </a:solidFill>
                <a:latin typeface="Helvetica Neue"/>
              </a:rPr>
              <a:t>ETL</a:t>
            </a:r>
          </a:p>
          <a:p>
            <a:pPr lvl="3"/>
            <a:r>
              <a:rPr lang="en-US" sz="2000" i="0" dirty="0" smtClean="0">
                <a:solidFill>
                  <a:srgbClr val="282829"/>
                </a:solidFill>
                <a:latin typeface="Helvetica Neue"/>
              </a:rPr>
              <a:t>What </a:t>
            </a:r>
            <a:r>
              <a:rPr lang="en-US" sz="2000" i="0" dirty="0">
                <a:solidFill>
                  <a:srgbClr val="282829"/>
                </a:solidFill>
                <a:latin typeface="Helvetica Neue"/>
              </a:rPr>
              <a:t>does it mean? </a:t>
            </a:r>
            <a:endParaRPr lang="en-US" sz="2000" i="0" dirty="0" smtClean="0">
              <a:solidFill>
                <a:srgbClr val="282829"/>
              </a:solidFill>
              <a:latin typeface="Helvetica Neue"/>
            </a:endParaRPr>
          </a:p>
          <a:p>
            <a:pPr lvl="3"/>
            <a:r>
              <a:rPr lang="en-US" sz="2000" i="0" dirty="0" smtClean="0">
                <a:solidFill>
                  <a:srgbClr val="282829"/>
                </a:solidFill>
                <a:latin typeface="Helvetica Neue"/>
              </a:rPr>
              <a:t>Why </a:t>
            </a:r>
            <a:r>
              <a:rPr lang="en-US" sz="2000" i="0" dirty="0">
                <a:solidFill>
                  <a:srgbClr val="282829"/>
                </a:solidFill>
                <a:latin typeface="Helvetica Neue"/>
              </a:rPr>
              <a:t>is it important in </a:t>
            </a:r>
            <a:r>
              <a:rPr lang="en-US" sz="2000" i="0" dirty="0" smtClean="0">
                <a:solidFill>
                  <a:srgbClr val="282829"/>
                </a:solidFill>
                <a:latin typeface="Helvetica Neue"/>
              </a:rPr>
              <a:t>Data engineering?</a:t>
            </a:r>
            <a:endParaRPr lang="en-US" sz="2000" i="0" dirty="0">
              <a:solidFill>
                <a:srgbClr val="282829"/>
              </a:solidFill>
              <a:latin typeface="Helvetica Neue"/>
            </a:endParaRPr>
          </a:p>
        </p:txBody>
      </p:sp>
    </p:spTree>
    <p:extLst>
      <p:ext uri="{BB962C8B-B14F-4D97-AF65-F5344CB8AC3E}">
        <p14:creationId xmlns:p14="http://schemas.microsoft.com/office/powerpoint/2010/main" val="121552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u="sng" dirty="0" smtClean="0">
                <a:solidFill>
                  <a:srgbClr val="282829"/>
                </a:solidFill>
                <a:latin typeface="Helvetica Neue"/>
              </a:rPr>
              <a:t>Data </a:t>
            </a:r>
            <a:r>
              <a:rPr lang="en-US" u="sng" dirty="0">
                <a:solidFill>
                  <a:srgbClr val="282829"/>
                </a:solidFill>
                <a:latin typeface="Helvetica Neue"/>
              </a:rPr>
              <a:t>Lakes</a:t>
            </a:r>
            <a:br>
              <a:rPr lang="en-US" u="sng" dirty="0">
                <a:solidFill>
                  <a:srgbClr val="282829"/>
                </a:solidFill>
                <a:latin typeface="Helvetica Neue"/>
              </a:rPr>
            </a:b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28800"/>
            <a:ext cx="10515600" cy="5029199"/>
          </a:xfrm>
        </p:spPr>
        <p:txBody>
          <a:bodyPr>
            <a:normAutofit/>
          </a:bodyPr>
          <a:lstStyle/>
          <a:p>
            <a:pPr marL="987552" lvl="2" indent="0">
              <a:buNone/>
            </a:pPr>
            <a:endParaRPr lang="en-US" dirty="0">
              <a:latin typeface="Helvetica Neue"/>
            </a:endParaRPr>
          </a:p>
          <a:p>
            <a:pPr lvl="2"/>
            <a:r>
              <a:rPr lang="en-US" dirty="0">
                <a:latin typeface="Helvetica Neue"/>
              </a:rPr>
              <a:t>A data lake is a centralized repository that allows you to store all your structured and unstructured data at any scale. You can store your data as-is, without having to first structure the data, and run different types of analytics—from dashboards and visualizations to big data processing, real-time analytics, and machine learning to guide better </a:t>
            </a:r>
            <a:r>
              <a:rPr lang="en-US" dirty="0" smtClean="0">
                <a:latin typeface="Helvetica Neue"/>
              </a:rPr>
              <a:t>decisions</a:t>
            </a:r>
          </a:p>
          <a:p>
            <a:pPr marL="987552" lvl="2" indent="0">
              <a:buNone/>
            </a:pPr>
            <a:endParaRPr lang="en-US" dirty="0" smtClean="0">
              <a:latin typeface="Helvetica Neue"/>
            </a:endParaRPr>
          </a:p>
          <a:p>
            <a:pPr lvl="2"/>
            <a:r>
              <a:rPr lang="en-US" dirty="0" smtClean="0">
                <a:latin typeface="Helvetica Neue"/>
              </a:rPr>
              <a:t>A </a:t>
            </a:r>
            <a:r>
              <a:rPr lang="en-US" b="1" dirty="0">
                <a:latin typeface="Helvetica Neue"/>
              </a:rPr>
              <a:t>data lake</a:t>
            </a:r>
            <a:r>
              <a:rPr lang="en-US" dirty="0">
                <a:latin typeface="Helvetica Neue"/>
              </a:rPr>
              <a:t> provides a scalable and secure platform that allows enterprises to: </a:t>
            </a:r>
            <a:endParaRPr lang="en-US" dirty="0" smtClean="0">
              <a:latin typeface="Helvetica Neue"/>
            </a:endParaRPr>
          </a:p>
          <a:p>
            <a:pPr lvl="3"/>
            <a:r>
              <a:rPr lang="en-US" b="1" i="0" dirty="0" smtClean="0">
                <a:latin typeface="Helvetica Neue"/>
              </a:rPr>
              <a:t>ingest</a:t>
            </a:r>
            <a:r>
              <a:rPr lang="en-US" i="0" dirty="0" smtClean="0">
                <a:latin typeface="Helvetica Neue"/>
              </a:rPr>
              <a:t> </a:t>
            </a:r>
            <a:r>
              <a:rPr lang="en-US" i="0" dirty="0">
                <a:latin typeface="Helvetica Neue"/>
              </a:rPr>
              <a:t>any data from any system at any speed—even if the data comes from on-premises, cloud, or edge-computing systems; </a:t>
            </a:r>
            <a:endParaRPr lang="en-US" i="0" dirty="0" smtClean="0">
              <a:latin typeface="Helvetica Neue"/>
            </a:endParaRPr>
          </a:p>
          <a:p>
            <a:pPr lvl="3"/>
            <a:r>
              <a:rPr lang="en-US" b="1" i="0" dirty="0" smtClean="0">
                <a:latin typeface="Helvetica Neue"/>
              </a:rPr>
              <a:t>store</a:t>
            </a:r>
            <a:r>
              <a:rPr lang="en-US" i="0" dirty="0" smtClean="0">
                <a:latin typeface="Helvetica Neue"/>
              </a:rPr>
              <a:t> </a:t>
            </a:r>
            <a:r>
              <a:rPr lang="en-US" i="0" dirty="0">
                <a:latin typeface="Helvetica Neue"/>
              </a:rPr>
              <a:t>any type or volume of data in full fidelity; </a:t>
            </a:r>
            <a:endParaRPr lang="en-US" i="0" dirty="0" smtClean="0">
              <a:latin typeface="Helvetica Neue"/>
            </a:endParaRPr>
          </a:p>
          <a:p>
            <a:pPr lvl="3"/>
            <a:r>
              <a:rPr lang="en-US" b="1" i="0" dirty="0" smtClean="0">
                <a:latin typeface="Helvetica Neue"/>
              </a:rPr>
              <a:t>process</a:t>
            </a:r>
            <a:r>
              <a:rPr lang="en-US" i="0" dirty="0" smtClean="0">
                <a:latin typeface="Helvetica Neue"/>
              </a:rPr>
              <a:t> </a:t>
            </a:r>
            <a:r>
              <a:rPr lang="en-US" i="0" dirty="0">
                <a:latin typeface="Helvetica Neue"/>
              </a:rPr>
              <a:t>data in real time or batch mode; </a:t>
            </a:r>
            <a:endParaRPr lang="en-US" i="0" dirty="0" smtClean="0">
              <a:latin typeface="Helvetica Neue"/>
            </a:endParaRPr>
          </a:p>
          <a:p>
            <a:pPr lvl="3"/>
            <a:r>
              <a:rPr lang="en-US" b="1" i="0" dirty="0" smtClean="0">
                <a:latin typeface="Helvetica Neue"/>
              </a:rPr>
              <a:t>analyze</a:t>
            </a:r>
            <a:r>
              <a:rPr lang="en-US" i="0" dirty="0" smtClean="0">
                <a:latin typeface="Helvetica Neue"/>
              </a:rPr>
              <a:t> </a:t>
            </a:r>
            <a:r>
              <a:rPr lang="en-US" i="0" dirty="0">
                <a:latin typeface="Helvetica Neue"/>
              </a:rPr>
              <a:t>data using SQL, Python, R, or any other language, third-party data, or analytics application</a:t>
            </a:r>
            <a:r>
              <a:rPr lang="en-US" i="0" dirty="0" smtClean="0">
                <a:latin typeface="Helvetica Neue"/>
              </a:rPr>
              <a:t>.</a:t>
            </a:r>
          </a:p>
          <a:p>
            <a:pPr lvl="2"/>
            <a:endParaRPr lang="en-US" dirty="0" smtClean="0">
              <a:latin typeface="Helvetica Neue"/>
            </a:endParaRPr>
          </a:p>
          <a:p>
            <a:pPr lvl="2"/>
            <a:endParaRPr lang="en-US" sz="2000" i="0" dirty="0" smtClean="0">
              <a:latin typeface="Helvetica Neue"/>
            </a:endParaRPr>
          </a:p>
        </p:txBody>
      </p:sp>
    </p:spTree>
    <p:extLst>
      <p:ext uri="{BB962C8B-B14F-4D97-AF65-F5344CB8AC3E}">
        <p14:creationId xmlns:p14="http://schemas.microsoft.com/office/powerpoint/2010/main" val="1045381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solidFill>
                  <a:srgbClr val="282829"/>
                </a:solidFill>
                <a:latin typeface="Helvetica Neue"/>
              </a:rPr>
              <a:t>Why we use data lake</a:t>
            </a:r>
            <a:r>
              <a:rPr lang="en-US" u="sng" dirty="0" smtClean="0">
                <a:solidFill>
                  <a:srgbClr val="282829"/>
                </a:solidFill>
                <a:latin typeface="Helvetica Neue"/>
              </a:rPr>
              <a:t>?</a:t>
            </a:r>
            <a:r>
              <a:rPr lang="en-US" u="sng" dirty="0" smtClean="0">
                <a:solidFill>
                  <a:srgbClr val="282829"/>
                </a:solidFill>
                <a:latin typeface="Helvetica Neue"/>
              </a:rPr>
              <a:t/>
            </a:r>
            <a:br>
              <a:rPr lang="en-US" u="sng" dirty="0" smtClean="0">
                <a:solidFill>
                  <a:srgbClr val="282829"/>
                </a:solidFill>
                <a:latin typeface="Helvetica Neue"/>
              </a:rPr>
            </a:b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2297518"/>
            <a:ext cx="10515600" cy="4560481"/>
          </a:xfrm>
        </p:spPr>
        <p:txBody>
          <a:bodyPr>
            <a:normAutofit/>
          </a:bodyPr>
          <a:lstStyle/>
          <a:p>
            <a:pPr marL="987552" lvl="2" indent="0">
              <a:buNone/>
            </a:pPr>
            <a:r>
              <a:rPr lang="en-US" dirty="0" smtClean="0">
                <a:latin typeface="Helvetica Neue"/>
              </a:rPr>
              <a:t>There are two main reasons to use data lake:</a:t>
            </a:r>
          </a:p>
          <a:p>
            <a:pPr lvl="2"/>
            <a:r>
              <a:rPr lang="en-US" b="1" dirty="0" smtClean="0">
                <a:latin typeface="Helvetica Neue"/>
              </a:rPr>
              <a:t>Data lakes store sets of Big data </a:t>
            </a:r>
            <a:r>
              <a:rPr lang="en-US" dirty="0" smtClean="0">
                <a:latin typeface="Helvetica Neue"/>
              </a:rPr>
              <a:t>that can include a combination of structured, unstructured and semi structured data. Such environments aren't a good fit for the relational databases that most data warehouses are built on. Relational systems require a rigid schema for data, which typically limits them to storing structured transaction data. </a:t>
            </a:r>
            <a:r>
              <a:rPr lang="en-US" b="1" dirty="0" smtClean="0">
                <a:latin typeface="Helvetica Neue"/>
              </a:rPr>
              <a:t>Data lakes support various schemas </a:t>
            </a:r>
            <a:r>
              <a:rPr lang="en-US" dirty="0" smtClean="0">
                <a:latin typeface="Helvetica Neue"/>
              </a:rPr>
              <a:t>and don't require any to be defined upfront. That enables them to handle different types of data in separate formats.</a:t>
            </a:r>
          </a:p>
          <a:p>
            <a:pPr lvl="2"/>
            <a:endParaRPr lang="en-US" dirty="0" smtClean="0">
              <a:latin typeface="Helvetica Neue"/>
            </a:endParaRPr>
          </a:p>
          <a:p>
            <a:pPr lvl="2"/>
            <a:r>
              <a:rPr lang="en-US" dirty="0" smtClean="0">
                <a:latin typeface="Helvetica Neue"/>
              </a:rPr>
              <a:t>As </a:t>
            </a:r>
            <a:r>
              <a:rPr lang="en-US" dirty="0">
                <a:latin typeface="Helvetica Neue"/>
              </a:rPr>
              <a:t>a result, data lakes are a key </a:t>
            </a:r>
            <a:r>
              <a:rPr lang="en-US" dirty="0" smtClean="0">
                <a:latin typeface="Helvetica Neue"/>
              </a:rPr>
              <a:t>data architecture</a:t>
            </a:r>
            <a:r>
              <a:rPr lang="en-US" dirty="0">
                <a:latin typeface="Helvetica Neue"/>
              </a:rPr>
              <a:t> component in many organizations. Companies primarily use them as a platform </a:t>
            </a:r>
            <a:r>
              <a:rPr lang="en-US" dirty="0" smtClean="0">
                <a:latin typeface="Helvetica Neue"/>
              </a:rPr>
              <a:t>for big data analytics and other data science applications </a:t>
            </a:r>
            <a:r>
              <a:rPr lang="en-US" dirty="0">
                <a:latin typeface="Helvetica Neue"/>
              </a:rPr>
              <a:t>requiring large volumes of data and involving advanced analytics techniques, such as data mining, predictive modeling and machine learning.</a:t>
            </a:r>
          </a:p>
          <a:p>
            <a:pPr lvl="3"/>
            <a:endParaRPr lang="en-US" i="0" dirty="0" smtClean="0">
              <a:latin typeface="Helvetica Neue"/>
            </a:endParaRPr>
          </a:p>
          <a:p>
            <a:pPr lvl="2"/>
            <a:endParaRPr lang="en-US" dirty="0" smtClean="0">
              <a:latin typeface="Helvetica Neue"/>
            </a:endParaRPr>
          </a:p>
          <a:p>
            <a:pPr lvl="2"/>
            <a:endParaRPr lang="en-US" sz="2000" i="0" dirty="0" smtClean="0">
              <a:latin typeface="Helvetica Neue"/>
            </a:endParaRPr>
          </a:p>
        </p:txBody>
      </p:sp>
    </p:spTree>
    <p:extLst>
      <p:ext uri="{BB962C8B-B14F-4D97-AF65-F5344CB8AC3E}">
        <p14:creationId xmlns:p14="http://schemas.microsoft.com/office/powerpoint/2010/main" val="1463538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normAutofit/>
          </a:bodyPr>
          <a:lstStyle/>
          <a:p>
            <a:pPr algn="ctr"/>
            <a:r>
              <a:rPr lang="en-US" u="sng" dirty="0">
                <a:solidFill>
                  <a:srgbClr val="282829"/>
                </a:solidFill>
                <a:latin typeface="Helvetica Neue"/>
              </a:rPr>
              <a:t>How is data stored in Data Lake</a:t>
            </a:r>
            <a:r>
              <a:rPr lang="en-US" u="sng" dirty="0" smtClean="0">
                <a:solidFill>
                  <a:srgbClr val="282829"/>
                </a:solidFill>
                <a:latin typeface="Helvetica Neue"/>
              </a:rPr>
              <a:t>?</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2034282"/>
            <a:ext cx="10515600" cy="4560481"/>
          </a:xfrm>
        </p:spPr>
        <p:txBody>
          <a:bodyPr>
            <a:normAutofit/>
          </a:bodyPr>
          <a:lstStyle/>
          <a:p>
            <a:pPr lvl="2"/>
            <a:r>
              <a:rPr lang="en-US" dirty="0">
                <a:latin typeface="Helvetica Neue"/>
              </a:rPr>
              <a:t>A </a:t>
            </a:r>
            <a:r>
              <a:rPr lang="en-US" b="1" dirty="0">
                <a:latin typeface="Helvetica Neue"/>
              </a:rPr>
              <a:t>data lake </a:t>
            </a:r>
            <a:r>
              <a:rPr lang="en-US" dirty="0">
                <a:latin typeface="Helvetica Neue"/>
              </a:rPr>
              <a:t>is a centralized repository designed to </a:t>
            </a:r>
            <a:r>
              <a:rPr lang="en-US" b="1" dirty="0">
                <a:latin typeface="Helvetica Neue"/>
              </a:rPr>
              <a:t>store</a:t>
            </a:r>
            <a:r>
              <a:rPr lang="en-US" dirty="0">
                <a:latin typeface="Helvetica Neue"/>
              </a:rPr>
              <a:t>, </a:t>
            </a:r>
            <a:r>
              <a:rPr lang="en-US" b="1" dirty="0">
                <a:latin typeface="Helvetica Neue"/>
              </a:rPr>
              <a:t>process</a:t>
            </a:r>
            <a:r>
              <a:rPr lang="en-US" dirty="0">
                <a:latin typeface="Helvetica Neue"/>
              </a:rPr>
              <a:t>, and </a:t>
            </a:r>
            <a:r>
              <a:rPr lang="en-US" b="1" dirty="0">
                <a:latin typeface="Helvetica Neue"/>
              </a:rPr>
              <a:t>secure</a:t>
            </a:r>
            <a:r>
              <a:rPr lang="en-US" dirty="0">
                <a:latin typeface="Helvetica Neue"/>
              </a:rPr>
              <a:t> large amounts of structured, semi structured, and unstructured data. It can store data in its native format and process any variety of it, ignoring size limits. </a:t>
            </a:r>
            <a:endParaRPr lang="en-US" dirty="0" smtClean="0">
              <a:latin typeface="Helvetica Neue"/>
            </a:endParaRPr>
          </a:p>
          <a:p>
            <a:pPr lvl="2"/>
            <a:endParaRPr lang="en-US" dirty="0">
              <a:latin typeface="Helvetica Neue"/>
            </a:endParaRPr>
          </a:p>
          <a:p>
            <a:pPr lvl="2"/>
            <a:r>
              <a:rPr lang="en-US" dirty="0">
                <a:latin typeface="Helvetica Neue"/>
              </a:rPr>
              <a:t>When storing data, a data lake associates it with identifiers and metadata tags for faster retrieval.</a:t>
            </a:r>
          </a:p>
          <a:p>
            <a:pPr lvl="2"/>
            <a:endParaRPr lang="en-US" dirty="0">
              <a:latin typeface="Helvetica Neue"/>
            </a:endParaRPr>
          </a:p>
          <a:p>
            <a:pPr lvl="2"/>
            <a:r>
              <a:rPr lang="en-US" dirty="0">
                <a:latin typeface="Helvetica Neue"/>
              </a:rPr>
              <a:t>A traditional </a:t>
            </a:r>
            <a:r>
              <a:rPr lang="en-US" b="1" dirty="0">
                <a:latin typeface="Helvetica Neue"/>
              </a:rPr>
              <a:t>data warehouse</a:t>
            </a:r>
            <a:r>
              <a:rPr lang="en-US" dirty="0">
                <a:latin typeface="Helvetica Neue"/>
              </a:rPr>
              <a:t> stores data in hierarchical dimensions and tables, a </a:t>
            </a:r>
            <a:r>
              <a:rPr lang="en-US" b="1" dirty="0">
                <a:latin typeface="Helvetica Neue"/>
              </a:rPr>
              <a:t>data lake </a:t>
            </a:r>
            <a:r>
              <a:rPr lang="en-US" dirty="0">
                <a:latin typeface="Helvetica Neue"/>
              </a:rPr>
              <a:t>uses a flat architecture to store data, primarily in files or object storage.</a:t>
            </a:r>
          </a:p>
          <a:p>
            <a:pPr lvl="2"/>
            <a:endParaRPr lang="en-US" dirty="0">
              <a:latin typeface="Helvetica Neue"/>
            </a:endParaRPr>
          </a:p>
          <a:p>
            <a:pPr lvl="2"/>
            <a:r>
              <a:rPr lang="en-US" dirty="0">
                <a:latin typeface="Helvetica Neue"/>
              </a:rPr>
              <a:t>Data lakes are often associated with </a:t>
            </a:r>
            <a:r>
              <a:rPr lang="en-US" b="1" dirty="0">
                <a:latin typeface="Helvetica Neue"/>
              </a:rPr>
              <a:t>Hadoop </a:t>
            </a:r>
            <a:r>
              <a:rPr lang="en-US" dirty="0">
                <a:latin typeface="Helvetica Neue"/>
              </a:rPr>
              <a:t>systems. In deployments based on the distributed processing framework, data is loaded into the Hadoop Distributed File System (HDFS) and resides on the different computer nodes in a Hadoop cluster. Increasingly, though, data lakes are being built on cloud object storage services instead of Hadoop. Some </a:t>
            </a:r>
            <a:r>
              <a:rPr lang="en-US" b="1" dirty="0">
                <a:latin typeface="Helvetica Neue"/>
              </a:rPr>
              <a:t>NoSQL databases</a:t>
            </a:r>
            <a:r>
              <a:rPr lang="en-US" dirty="0">
                <a:latin typeface="Helvetica Neue"/>
              </a:rPr>
              <a:t> are also used as data lake platforms.</a:t>
            </a:r>
            <a:endParaRPr lang="en-US" dirty="0">
              <a:latin typeface="Helvetica Neue"/>
            </a:endParaRPr>
          </a:p>
        </p:txBody>
      </p:sp>
    </p:spTree>
    <p:extLst>
      <p:ext uri="{BB962C8B-B14F-4D97-AF65-F5344CB8AC3E}">
        <p14:creationId xmlns:p14="http://schemas.microsoft.com/office/powerpoint/2010/main" val="1444114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dirty="0" smtClean="0"/>
              <a:t>Data lakes vs. Data warehouses</a:t>
            </a:r>
            <a:endParaRPr lang="en-US" u="sng" dirty="0">
              <a:solidFill>
                <a:schemeClr val="tx2">
                  <a:lumMod val="85000"/>
                  <a:lumOff val="15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89890917"/>
              </p:ext>
            </p:extLst>
          </p:nvPr>
        </p:nvGraphicFramePr>
        <p:xfrm>
          <a:off x="914400" y="1985056"/>
          <a:ext cx="10515600" cy="4150360"/>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3729047576"/>
                    </a:ext>
                  </a:extLst>
                </a:gridCol>
                <a:gridCol w="5257800">
                  <a:extLst>
                    <a:ext uri="{9D8B030D-6E8A-4147-A177-3AD203B41FA5}">
                      <a16:colId xmlns:a16="http://schemas.microsoft.com/office/drawing/2014/main" val="953396018"/>
                    </a:ext>
                  </a:extLst>
                </a:gridCol>
              </a:tblGrid>
              <a:tr h="370840">
                <a:tc>
                  <a:txBody>
                    <a:bodyPr/>
                    <a:lstStyle/>
                    <a:p>
                      <a:pPr algn="ctr"/>
                      <a:r>
                        <a:rPr lang="en-US" dirty="0" smtClean="0">
                          <a:latin typeface="Helvetica Neue"/>
                        </a:rPr>
                        <a:t>Data lakes</a:t>
                      </a:r>
                      <a:endParaRPr lang="en-US" dirty="0">
                        <a:latin typeface="Helvetica Neue"/>
                      </a:endParaRPr>
                    </a:p>
                  </a:txBody>
                  <a:tcPr/>
                </a:tc>
                <a:tc>
                  <a:txBody>
                    <a:bodyPr/>
                    <a:lstStyle/>
                    <a:p>
                      <a:pPr algn="ctr"/>
                      <a:r>
                        <a:rPr lang="en-US" dirty="0" smtClean="0">
                          <a:latin typeface="Helvetica Neue"/>
                        </a:rPr>
                        <a:t>Data Warehouse</a:t>
                      </a:r>
                      <a:endParaRPr lang="en-US" dirty="0">
                        <a:latin typeface="Helvetica Neue"/>
                      </a:endParaRPr>
                    </a:p>
                  </a:txBody>
                  <a:tcPr/>
                </a:tc>
                <a:extLst>
                  <a:ext uri="{0D108BD9-81ED-4DB2-BD59-A6C34878D82A}">
                    <a16:rowId xmlns:a16="http://schemas.microsoft.com/office/drawing/2014/main" val="125088055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Helvetica Neue"/>
                          <a:ea typeface="+mn-ea"/>
                          <a:cs typeface="+mn-cs"/>
                        </a:rPr>
                        <a:t>Types of data</a:t>
                      </a:r>
                      <a:endParaRPr lang="en-US" sz="1800" b="1" i="0" kern="1200" dirty="0" smtClean="0">
                        <a:solidFill>
                          <a:schemeClr val="dk1"/>
                        </a:solidFill>
                        <a:effectLst/>
                        <a:latin typeface="Helvetica Neue"/>
                        <a:ea typeface="+mn-ea"/>
                        <a:cs typeface="+mn-cs"/>
                      </a:endParaRPr>
                    </a:p>
                  </a:txBody>
                  <a:tcPr/>
                </a:tc>
                <a:tc hMerge="1">
                  <a:txBody>
                    <a:bodyPr/>
                    <a:lstStyle/>
                    <a:p>
                      <a:endParaRPr lang="en-US" dirty="0"/>
                    </a:p>
                  </a:txBody>
                  <a:tcPr/>
                </a:tc>
                <a:extLst>
                  <a:ext uri="{0D108BD9-81ED-4DB2-BD59-A6C34878D82A}">
                    <a16:rowId xmlns:a16="http://schemas.microsoft.com/office/drawing/2014/main" val="2319126150"/>
                  </a:ext>
                </a:extLst>
              </a:tr>
              <a:tr h="370840">
                <a:tc>
                  <a:txBody>
                    <a:bodyPr/>
                    <a:lstStyle/>
                    <a:p>
                      <a:r>
                        <a:rPr lang="en-US" sz="1800" b="0" i="0" kern="1200" dirty="0" smtClean="0">
                          <a:solidFill>
                            <a:schemeClr val="dk1"/>
                          </a:solidFill>
                          <a:effectLst/>
                          <a:latin typeface="Helvetica Neue"/>
                          <a:ea typeface="+mn-ea"/>
                          <a:cs typeface="+mn-cs"/>
                        </a:rPr>
                        <a:t>All types: Structured data, semi-structured data, unstructured (raw) data</a:t>
                      </a:r>
                      <a:endParaRPr lang="en-US"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Helvetica Neue"/>
                          <a:ea typeface="+mn-ea"/>
                          <a:cs typeface="+mn-cs"/>
                        </a:rPr>
                        <a:t>Structured data only</a:t>
                      </a:r>
                      <a:endParaRPr lang="en-US" dirty="0">
                        <a:latin typeface="Helvetica Neue"/>
                      </a:endParaRPr>
                    </a:p>
                  </a:txBody>
                  <a:tcPr/>
                </a:tc>
                <a:extLst>
                  <a:ext uri="{0D108BD9-81ED-4DB2-BD59-A6C34878D82A}">
                    <a16:rowId xmlns:a16="http://schemas.microsoft.com/office/drawing/2014/main" val="3367166190"/>
                  </a:ext>
                </a:extLst>
              </a:tr>
              <a:tr h="370840">
                <a:tc gridSpan="2">
                  <a:txBody>
                    <a:bodyPr/>
                    <a:lstStyle/>
                    <a:p>
                      <a:pPr algn="ctr" fontAlgn="base"/>
                      <a:r>
                        <a:rPr lang="en-US" sz="1800" b="1" i="0" kern="1200" dirty="0" smtClean="0">
                          <a:solidFill>
                            <a:schemeClr val="dk1"/>
                          </a:solidFill>
                          <a:effectLst/>
                          <a:latin typeface="Helvetica Neue"/>
                          <a:ea typeface="+mn-ea"/>
                          <a:cs typeface="+mn-cs"/>
                        </a:rPr>
                        <a:t>Reliability</a:t>
                      </a:r>
                      <a:endParaRPr lang="en-US" sz="1800" b="1" i="0" kern="1200" dirty="0">
                        <a:solidFill>
                          <a:schemeClr val="dk1"/>
                        </a:solidFill>
                        <a:effectLst/>
                        <a:latin typeface="Helvetica Neue"/>
                        <a:ea typeface="+mn-ea"/>
                        <a:cs typeface="+mn-cs"/>
                      </a:endParaRPr>
                    </a:p>
                  </a:txBody>
                  <a:tcPr/>
                </a:tc>
                <a:tc hMerge="1">
                  <a:txBody>
                    <a:bodyPr/>
                    <a:lstStyle/>
                    <a:p>
                      <a:endParaRPr lang="en-US" dirty="0"/>
                    </a:p>
                  </a:txBody>
                  <a:tcPr/>
                </a:tc>
                <a:extLst>
                  <a:ext uri="{0D108BD9-81ED-4DB2-BD59-A6C34878D82A}">
                    <a16:rowId xmlns:a16="http://schemas.microsoft.com/office/drawing/2014/main" val="1001792948"/>
                  </a:ext>
                </a:extLst>
              </a:tr>
              <a:tr h="370840">
                <a:tc>
                  <a:txBody>
                    <a:bodyPr/>
                    <a:lstStyle/>
                    <a:p>
                      <a:r>
                        <a:rPr lang="en-US" sz="1800" b="0" i="0" kern="1200" dirty="0" smtClean="0">
                          <a:solidFill>
                            <a:schemeClr val="dk1"/>
                          </a:solidFill>
                          <a:effectLst/>
                          <a:latin typeface="Helvetica Neue"/>
                          <a:ea typeface="+mn-ea"/>
                          <a:cs typeface="+mn-cs"/>
                        </a:rPr>
                        <a:t>Low quality, data swamp</a:t>
                      </a:r>
                      <a:endParaRPr lang="en-US" dirty="0">
                        <a:latin typeface="Helvetica Neue"/>
                      </a:endParaRPr>
                    </a:p>
                  </a:txBody>
                  <a:tcPr/>
                </a:tc>
                <a:tc>
                  <a:txBody>
                    <a:bodyPr/>
                    <a:lstStyle/>
                    <a:p>
                      <a:r>
                        <a:rPr lang="en-US" sz="1800" b="0" i="0" kern="1200" dirty="0" smtClean="0">
                          <a:solidFill>
                            <a:schemeClr val="dk1"/>
                          </a:solidFill>
                          <a:effectLst/>
                          <a:latin typeface="Helvetica Neue"/>
                          <a:ea typeface="+mn-ea"/>
                          <a:cs typeface="+mn-cs"/>
                        </a:rPr>
                        <a:t>High quality, reliable data</a:t>
                      </a:r>
                      <a:endParaRPr lang="en-US" dirty="0">
                        <a:latin typeface="Helvetica Neue"/>
                      </a:endParaRPr>
                    </a:p>
                  </a:txBody>
                  <a:tcPr/>
                </a:tc>
                <a:extLst>
                  <a:ext uri="{0D108BD9-81ED-4DB2-BD59-A6C34878D82A}">
                    <a16:rowId xmlns:a16="http://schemas.microsoft.com/office/drawing/2014/main" val="3025954182"/>
                  </a:ext>
                </a:extLst>
              </a:tr>
              <a:tr h="370840">
                <a:tc gridSpan="2">
                  <a:txBody>
                    <a:bodyPr/>
                    <a:lstStyle/>
                    <a:p>
                      <a:pPr algn="ctr" fontAlgn="base"/>
                      <a:r>
                        <a:rPr lang="en-US" sz="1800" b="1" i="0" kern="1200" dirty="0" smtClean="0">
                          <a:solidFill>
                            <a:schemeClr val="dk1"/>
                          </a:solidFill>
                          <a:effectLst/>
                          <a:latin typeface="Helvetica Neue"/>
                          <a:ea typeface="+mn-ea"/>
                          <a:cs typeface="+mn-cs"/>
                        </a:rPr>
                        <a:t>Performance</a:t>
                      </a:r>
                      <a:endParaRPr lang="en-US" sz="1800" b="1" i="0" kern="1200" dirty="0">
                        <a:solidFill>
                          <a:schemeClr val="dk1"/>
                        </a:solidFill>
                        <a:effectLst/>
                        <a:latin typeface="Helvetica Neue"/>
                        <a:ea typeface="+mn-ea"/>
                        <a:cs typeface="+mn-cs"/>
                      </a:endParaRPr>
                    </a:p>
                  </a:txBody>
                  <a:tcPr/>
                </a:tc>
                <a:tc hMerge="1">
                  <a:txBody>
                    <a:bodyPr/>
                    <a:lstStyle/>
                    <a:p>
                      <a:endParaRPr lang="en-US" dirty="0"/>
                    </a:p>
                  </a:txBody>
                  <a:tcPr/>
                </a:tc>
                <a:extLst>
                  <a:ext uri="{0D108BD9-81ED-4DB2-BD59-A6C34878D82A}">
                    <a16:rowId xmlns:a16="http://schemas.microsoft.com/office/drawing/2014/main" val="3332692889"/>
                  </a:ext>
                </a:extLst>
              </a:tr>
              <a:tr h="370840">
                <a:tc>
                  <a:txBody>
                    <a:bodyPr/>
                    <a:lstStyle/>
                    <a:p>
                      <a:r>
                        <a:rPr lang="en-US" sz="1800" kern="1200" dirty="0" smtClean="0">
                          <a:effectLst/>
                          <a:latin typeface="Helvetica Neue"/>
                        </a:rPr>
                        <a:t>Poor</a:t>
                      </a:r>
                      <a:endParaRPr lang="en-US" dirty="0">
                        <a:latin typeface="Helvetica Neue"/>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latin typeface="Helvetica Neue"/>
                        </a:rPr>
                        <a:t>High</a:t>
                      </a:r>
                      <a:endParaRPr lang="en-US" dirty="0" smtClean="0">
                        <a:latin typeface="Helvetica Neue"/>
                      </a:endParaRPr>
                    </a:p>
                  </a:txBody>
                  <a:tcPr/>
                </a:tc>
                <a:extLst>
                  <a:ext uri="{0D108BD9-81ED-4DB2-BD59-A6C34878D82A}">
                    <a16:rowId xmlns:a16="http://schemas.microsoft.com/office/drawing/2014/main" val="3230662041"/>
                  </a:ext>
                </a:extLst>
              </a:tr>
              <a:tr h="370840">
                <a:tc gridSpan="2">
                  <a:txBody>
                    <a:bodyPr/>
                    <a:lstStyle/>
                    <a:p>
                      <a:pPr algn="ctr"/>
                      <a:r>
                        <a:rPr lang="en-US" sz="1800" b="1" i="0" kern="1200" dirty="0" smtClean="0">
                          <a:solidFill>
                            <a:schemeClr val="dk1"/>
                          </a:solidFill>
                          <a:effectLst/>
                          <a:latin typeface="Helvetica Neue"/>
                          <a:ea typeface="+mn-ea"/>
                          <a:cs typeface="+mn-cs"/>
                        </a:rPr>
                        <a:t>Ease of use</a:t>
                      </a:r>
                      <a:endParaRPr lang="en-US" dirty="0">
                        <a:latin typeface="Helvetica Neue"/>
                      </a:endParaRPr>
                    </a:p>
                  </a:txBody>
                  <a:tcPr/>
                </a:tc>
                <a:tc hMerge="1">
                  <a:txBody>
                    <a:bodyPr/>
                    <a:lstStyle/>
                    <a:p>
                      <a:endParaRPr lang="en-US" dirty="0"/>
                    </a:p>
                  </a:txBody>
                  <a:tcPr/>
                </a:tc>
                <a:extLst>
                  <a:ext uri="{0D108BD9-81ED-4DB2-BD59-A6C34878D82A}">
                    <a16:rowId xmlns:a16="http://schemas.microsoft.com/office/drawing/2014/main" val="1177344634"/>
                  </a:ext>
                </a:extLst>
              </a:tr>
              <a:tr h="370840">
                <a:tc>
                  <a:txBody>
                    <a:bodyPr/>
                    <a:lstStyle/>
                    <a:p>
                      <a:pPr algn="l"/>
                      <a:r>
                        <a:rPr lang="en-US" sz="1800" b="1" i="0" kern="1200" dirty="0" smtClean="0">
                          <a:solidFill>
                            <a:schemeClr val="dk1"/>
                          </a:solidFill>
                          <a:effectLst/>
                          <a:latin typeface="Helvetica Neue"/>
                          <a:ea typeface="+mn-ea"/>
                          <a:cs typeface="+mn-cs"/>
                        </a:rPr>
                        <a:t>Difficult: </a:t>
                      </a:r>
                      <a:r>
                        <a:rPr lang="en-US" sz="1800" b="0" i="0" kern="1200" dirty="0" smtClean="0">
                          <a:solidFill>
                            <a:schemeClr val="dk1"/>
                          </a:solidFill>
                          <a:effectLst/>
                          <a:latin typeface="Helvetica Neue"/>
                          <a:ea typeface="+mn-ea"/>
                          <a:cs typeface="+mn-cs"/>
                        </a:rPr>
                        <a:t>Exploring large amounts of raw data can be difficult without tools to organize and catalog the data</a:t>
                      </a:r>
                      <a:endParaRPr lang="en-US" dirty="0">
                        <a:latin typeface="Helvetica Neue"/>
                      </a:endParaRPr>
                    </a:p>
                  </a:txBody>
                  <a:tcPr/>
                </a:tc>
                <a:tc>
                  <a:txBody>
                    <a:bodyPr/>
                    <a:lstStyle/>
                    <a:p>
                      <a:pPr algn="l"/>
                      <a:r>
                        <a:rPr lang="en-US" sz="1800" b="1" i="0" kern="1200" dirty="0" smtClean="0">
                          <a:solidFill>
                            <a:schemeClr val="dk1"/>
                          </a:solidFill>
                          <a:effectLst/>
                          <a:latin typeface="Helvetica Neue"/>
                          <a:ea typeface="+mn-ea"/>
                          <a:cs typeface="+mn-cs"/>
                        </a:rPr>
                        <a:t>Simple:</a:t>
                      </a:r>
                      <a:r>
                        <a:rPr lang="en-US" sz="1800" b="0" i="0" kern="1200" dirty="0" smtClean="0">
                          <a:solidFill>
                            <a:schemeClr val="dk1"/>
                          </a:solidFill>
                          <a:effectLst/>
                          <a:latin typeface="Helvetica Neue"/>
                          <a:ea typeface="+mn-ea"/>
                          <a:cs typeface="+mn-cs"/>
                        </a:rPr>
                        <a:t> Structure of a data warehouse enables users to quickly and easily access data for reporting and analytics</a:t>
                      </a:r>
                      <a:endParaRPr lang="en-US" dirty="0">
                        <a:latin typeface="Helvetica Neue"/>
                      </a:endParaRPr>
                    </a:p>
                  </a:txBody>
                  <a:tcPr/>
                </a:tc>
                <a:extLst>
                  <a:ext uri="{0D108BD9-81ED-4DB2-BD59-A6C34878D82A}">
                    <a16:rowId xmlns:a16="http://schemas.microsoft.com/office/drawing/2014/main" val="565271303"/>
                  </a:ext>
                </a:extLst>
              </a:tr>
            </a:tbl>
          </a:graphicData>
        </a:graphic>
      </p:graphicFrame>
    </p:spTree>
    <p:extLst>
      <p:ext uri="{BB962C8B-B14F-4D97-AF65-F5344CB8AC3E}">
        <p14:creationId xmlns:p14="http://schemas.microsoft.com/office/powerpoint/2010/main" val="1596862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7254"/>
            <a:ext cx="9601200" cy="1485900"/>
          </a:xfrm>
        </p:spPr>
        <p:txBody>
          <a:bodyPr/>
          <a:lstStyle/>
          <a:p>
            <a:pPr algn="ctr"/>
            <a:r>
              <a:rPr lang="en-US" dirty="0" smtClean="0"/>
              <a:t>Data lakes vs. Data warehouses</a:t>
            </a:r>
            <a:endParaRPr lang="en-US" u="sng" dirty="0">
              <a:solidFill>
                <a:schemeClr val="tx2">
                  <a:lumMod val="85000"/>
                  <a:lumOff val="15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9734368"/>
              </p:ext>
            </p:extLst>
          </p:nvPr>
        </p:nvGraphicFramePr>
        <p:xfrm>
          <a:off x="914400" y="1597129"/>
          <a:ext cx="10515600" cy="5049520"/>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3729047576"/>
                    </a:ext>
                  </a:extLst>
                </a:gridCol>
                <a:gridCol w="5257800">
                  <a:extLst>
                    <a:ext uri="{9D8B030D-6E8A-4147-A177-3AD203B41FA5}">
                      <a16:colId xmlns:a16="http://schemas.microsoft.com/office/drawing/2014/main" val="953396018"/>
                    </a:ext>
                  </a:extLst>
                </a:gridCol>
              </a:tblGrid>
              <a:tr h="370840">
                <a:tc>
                  <a:txBody>
                    <a:bodyPr/>
                    <a:lstStyle/>
                    <a:p>
                      <a:pPr algn="ctr"/>
                      <a:r>
                        <a:rPr lang="en-US" dirty="0" smtClean="0">
                          <a:latin typeface="Helvetica Neue"/>
                        </a:rPr>
                        <a:t>Data lakes</a:t>
                      </a:r>
                      <a:endParaRPr lang="en-US" dirty="0">
                        <a:latin typeface="Helvetica Neue"/>
                      </a:endParaRPr>
                    </a:p>
                  </a:txBody>
                  <a:tcPr/>
                </a:tc>
                <a:tc>
                  <a:txBody>
                    <a:bodyPr/>
                    <a:lstStyle/>
                    <a:p>
                      <a:pPr algn="ctr"/>
                      <a:r>
                        <a:rPr lang="en-US" dirty="0" smtClean="0">
                          <a:latin typeface="Helvetica Neue"/>
                        </a:rPr>
                        <a:t>Data Warehouse</a:t>
                      </a:r>
                      <a:endParaRPr lang="en-US" dirty="0">
                        <a:latin typeface="Helvetica Neue"/>
                      </a:endParaRPr>
                    </a:p>
                  </a:txBody>
                  <a:tcPr/>
                </a:tc>
                <a:extLst>
                  <a:ext uri="{0D108BD9-81ED-4DB2-BD59-A6C34878D82A}">
                    <a16:rowId xmlns:a16="http://schemas.microsoft.com/office/drawing/2014/main" val="125088055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Helvetica Neue"/>
                          <a:ea typeface="+mn-ea"/>
                          <a:cs typeface="+mn-cs"/>
                        </a:rPr>
                        <a:t>Schema-on-read vs schema-on-write</a:t>
                      </a:r>
                      <a:r>
                        <a:rPr lang="en-US" sz="1800" b="0" i="0" kern="1200" dirty="0" smtClean="0">
                          <a:solidFill>
                            <a:schemeClr val="tx1"/>
                          </a:solidFill>
                          <a:effectLst/>
                          <a:latin typeface="Helvetica Neue"/>
                          <a:ea typeface="+mn-ea"/>
                          <a:cs typeface="+mn-cs"/>
                        </a:rPr>
                        <a:t> </a:t>
                      </a:r>
                      <a:endParaRPr lang="en-US" sz="1800" b="1" i="0" kern="1200" dirty="0" smtClean="0">
                        <a:solidFill>
                          <a:schemeClr val="dk1"/>
                        </a:solidFill>
                        <a:effectLst/>
                        <a:latin typeface="Helvetica Neue"/>
                        <a:ea typeface="+mn-ea"/>
                        <a:cs typeface="+mn-cs"/>
                      </a:endParaRPr>
                    </a:p>
                  </a:txBody>
                  <a:tcPr/>
                </a:tc>
                <a:tc hMerge="1">
                  <a:txBody>
                    <a:bodyPr/>
                    <a:lstStyle/>
                    <a:p>
                      <a:endParaRPr lang="en-US" dirty="0"/>
                    </a:p>
                  </a:txBody>
                  <a:tcPr/>
                </a:tc>
                <a:extLst>
                  <a:ext uri="{0D108BD9-81ED-4DB2-BD59-A6C34878D82A}">
                    <a16:rowId xmlns:a16="http://schemas.microsoft.com/office/drawing/2014/main" val="2319126150"/>
                  </a:ext>
                </a:extLst>
              </a:tr>
              <a:tr h="370840">
                <a:tc>
                  <a:txBody>
                    <a:bodyPr/>
                    <a:lstStyle/>
                    <a:p>
                      <a:r>
                        <a:rPr lang="en-US" sz="1800" b="0" i="0" kern="1200" dirty="0" smtClean="0">
                          <a:solidFill>
                            <a:schemeClr val="tx1"/>
                          </a:solidFill>
                          <a:effectLst/>
                          <a:latin typeface="Helvetica Neue"/>
                          <a:ea typeface="+mn-ea"/>
                          <a:cs typeface="+mn-cs"/>
                        </a:rPr>
                        <a:t>It has no predefined schema, which allows it to store data in its native format. </a:t>
                      </a:r>
                      <a:endParaRPr lang="en-US" sz="1800" b="0" i="0" kern="1200" dirty="0" smtClean="0">
                        <a:solidFill>
                          <a:schemeClr val="tx1"/>
                        </a:solidFill>
                        <a:effectLst/>
                        <a:latin typeface="Helvetica Neue"/>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Helvetica Neue"/>
                          <a:ea typeface="+mn-ea"/>
                          <a:cs typeface="+mn-cs"/>
                        </a:rPr>
                        <a:t>T</a:t>
                      </a:r>
                      <a:r>
                        <a:rPr lang="en-US" sz="1800" b="0" i="0" kern="1200" dirty="0" smtClean="0">
                          <a:solidFill>
                            <a:schemeClr val="tx1"/>
                          </a:solidFill>
                          <a:effectLst/>
                          <a:latin typeface="Helvetica Neue"/>
                          <a:ea typeface="+mn-ea"/>
                          <a:cs typeface="+mn-cs"/>
                        </a:rPr>
                        <a:t>he schema of a data warehouse is defined and structured before storage (schema is applied while writing data). </a:t>
                      </a:r>
                      <a:endParaRPr lang="en-US" dirty="0">
                        <a:latin typeface="Helvetica Neue"/>
                      </a:endParaRPr>
                    </a:p>
                  </a:txBody>
                  <a:tcPr/>
                </a:tc>
                <a:extLst>
                  <a:ext uri="{0D108BD9-81ED-4DB2-BD59-A6C34878D82A}">
                    <a16:rowId xmlns:a16="http://schemas.microsoft.com/office/drawing/2014/main" val="3367166190"/>
                  </a:ext>
                </a:extLst>
              </a:tr>
              <a:tr h="370840">
                <a:tc gridSpan="2">
                  <a:txBody>
                    <a:bodyPr/>
                    <a:lstStyle/>
                    <a:p>
                      <a:pPr algn="ctr" fontAlgn="base"/>
                      <a:r>
                        <a:rPr lang="en-US" sz="1800" b="1" i="0" kern="1200" dirty="0" smtClean="0">
                          <a:solidFill>
                            <a:schemeClr val="tx1"/>
                          </a:solidFill>
                          <a:effectLst/>
                          <a:latin typeface="Helvetica Neue"/>
                          <a:ea typeface="+mn-ea"/>
                          <a:cs typeface="+mn-cs"/>
                        </a:rPr>
                        <a:t>Complex vs simple user accessibility</a:t>
                      </a:r>
                      <a:r>
                        <a:rPr lang="en-US" sz="1800" b="0" i="0" kern="1200" dirty="0" smtClean="0">
                          <a:solidFill>
                            <a:schemeClr val="tx1"/>
                          </a:solidFill>
                          <a:effectLst/>
                          <a:latin typeface="Helvetica Neue"/>
                          <a:ea typeface="+mn-ea"/>
                          <a:cs typeface="+mn-cs"/>
                        </a:rPr>
                        <a:t> </a:t>
                      </a:r>
                      <a:endParaRPr lang="en-US" sz="1800" b="1" i="0" kern="1200" dirty="0">
                        <a:solidFill>
                          <a:schemeClr val="dk1"/>
                        </a:solidFill>
                        <a:effectLst/>
                        <a:latin typeface="Helvetica Neue"/>
                        <a:ea typeface="+mn-ea"/>
                        <a:cs typeface="+mn-cs"/>
                      </a:endParaRPr>
                    </a:p>
                  </a:txBody>
                  <a:tcPr/>
                </a:tc>
                <a:tc hMerge="1">
                  <a:txBody>
                    <a:bodyPr/>
                    <a:lstStyle/>
                    <a:p>
                      <a:endParaRPr lang="en-US" dirty="0"/>
                    </a:p>
                  </a:txBody>
                  <a:tcPr/>
                </a:tc>
                <a:extLst>
                  <a:ext uri="{0D108BD9-81ED-4DB2-BD59-A6C34878D82A}">
                    <a16:rowId xmlns:a16="http://schemas.microsoft.com/office/drawing/2014/main" val="1001792948"/>
                  </a:ext>
                </a:extLst>
              </a:tr>
              <a:tr h="370840">
                <a:tc>
                  <a:txBody>
                    <a:bodyPr/>
                    <a:lstStyle/>
                    <a:p>
                      <a:r>
                        <a:rPr lang="en-US" sz="1800" b="0" i="0" kern="1200" dirty="0" smtClean="0">
                          <a:solidFill>
                            <a:schemeClr val="tx1"/>
                          </a:solidFill>
                          <a:effectLst/>
                          <a:latin typeface="Helvetica Neue"/>
                          <a:ea typeface="+mn-ea"/>
                          <a:cs typeface="+mn-cs"/>
                        </a:rPr>
                        <a:t>As data is not organized in a simplified form before storage, a data lake often needs an expert with a thorough understanding of the various kinds of data and their relationships, to read through it</a:t>
                      </a:r>
                      <a:endParaRPr lang="en-US" dirty="0">
                        <a:latin typeface="Helvetica Neue"/>
                      </a:endParaRPr>
                    </a:p>
                  </a:txBody>
                  <a:tcPr/>
                </a:tc>
                <a:tc>
                  <a:txBody>
                    <a:bodyPr/>
                    <a:lstStyle/>
                    <a:p>
                      <a:r>
                        <a:rPr lang="en-US" sz="1800" b="0" i="0" kern="1200" dirty="0" smtClean="0">
                          <a:solidFill>
                            <a:schemeClr val="tx1"/>
                          </a:solidFill>
                          <a:effectLst/>
                          <a:latin typeface="Helvetica Neue"/>
                          <a:ea typeface="+mn-ea"/>
                          <a:cs typeface="+mn-cs"/>
                        </a:rPr>
                        <a:t>A data warehouse</a:t>
                      </a:r>
                      <a:r>
                        <a:rPr lang="en-US" sz="1800" b="0" i="0" kern="1200" baseline="0" dirty="0" smtClean="0">
                          <a:solidFill>
                            <a:schemeClr val="tx1"/>
                          </a:solidFill>
                          <a:effectLst/>
                          <a:latin typeface="Helvetica Neue"/>
                          <a:ea typeface="+mn-ea"/>
                          <a:cs typeface="+mn-cs"/>
                        </a:rPr>
                        <a:t> </a:t>
                      </a:r>
                      <a:r>
                        <a:rPr lang="en-US" sz="1800" b="0" i="0" kern="1200" dirty="0" smtClean="0">
                          <a:solidFill>
                            <a:schemeClr val="tx1"/>
                          </a:solidFill>
                          <a:effectLst/>
                          <a:latin typeface="Helvetica Neue"/>
                          <a:ea typeface="+mn-ea"/>
                          <a:cs typeface="+mn-cs"/>
                        </a:rPr>
                        <a:t>is easily accessible to both tech and non-tech users due its well-defined and documented schema. Even a new member on the team can begin to use a warehouse quickly.</a:t>
                      </a:r>
                      <a:endParaRPr lang="en-US" sz="1800" b="0" i="0" kern="1200" dirty="0" smtClean="0">
                        <a:solidFill>
                          <a:schemeClr val="tx1"/>
                        </a:solidFill>
                        <a:effectLst/>
                        <a:latin typeface="Helvetica Neue"/>
                        <a:ea typeface="+mn-ea"/>
                        <a:cs typeface="+mn-cs"/>
                      </a:endParaRPr>
                    </a:p>
                  </a:txBody>
                  <a:tcPr/>
                </a:tc>
                <a:extLst>
                  <a:ext uri="{0D108BD9-81ED-4DB2-BD59-A6C34878D82A}">
                    <a16:rowId xmlns:a16="http://schemas.microsoft.com/office/drawing/2014/main" val="3025954182"/>
                  </a:ext>
                </a:extLst>
              </a:tr>
              <a:tr h="370840">
                <a:tc gridSpan="2">
                  <a:txBody>
                    <a:bodyPr/>
                    <a:lstStyle/>
                    <a:p>
                      <a:pPr algn="ctr" fontAlgn="base"/>
                      <a:r>
                        <a:rPr lang="en-US" sz="1800" b="1" i="0" kern="1200" dirty="0" smtClean="0">
                          <a:solidFill>
                            <a:schemeClr val="tx1"/>
                          </a:solidFill>
                          <a:effectLst/>
                          <a:latin typeface="Helvetica Neue"/>
                          <a:ea typeface="+mn-ea"/>
                          <a:cs typeface="+mn-cs"/>
                        </a:rPr>
                        <a:t>Flexibility vs rigidity</a:t>
                      </a:r>
                      <a:r>
                        <a:rPr lang="en-US" sz="1800" b="0" i="0" kern="1200" dirty="0" smtClean="0">
                          <a:solidFill>
                            <a:schemeClr val="tx1"/>
                          </a:solidFill>
                          <a:effectLst/>
                          <a:latin typeface="Helvetica Neue"/>
                          <a:ea typeface="+mn-ea"/>
                          <a:cs typeface="+mn-cs"/>
                        </a:rPr>
                        <a:t> </a:t>
                      </a:r>
                      <a:endParaRPr lang="en-US" sz="1800" b="1" i="0" kern="1200" dirty="0">
                        <a:solidFill>
                          <a:schemeClr val="dk1"/>
                        </a:solidFill>
                        <a:effectLst/>
                        <a:latin typeface="Helvetica Neue"/>
                        <a:ea typeface="+mn-ea"/>
                        <a:cs typeface="+mn-cs"/>
                      </a:endParaRPr>
                    </a:p>
                  </a:txBody>
                  <a:tcPr/>
                </a:tc>
                <a:tc hMerge="1">
                  <a:txBody>
                    <a:bodyPr/>
                    <a:lstStyle/>
                    <a:p>
                      <a:endParaRPr lang="en-US" dirty="0"/>
                    </a:p>
                  </a:txBody>
                  <a:tcPr/>
                </a:tc>
                <a:extLst>
                  <a:ext uri="{0D108BD9-81ED-4DB2-BD59-A6C34878D82A}">
                    <a16:rowId xmlns:a16="http://schemas.microsoft.com/office/drawing/2014/main" val="3332692889"/>
                  </a:ext>
                </a:extLst>
              </a:tr>
              <a:tr h="370840">
                <a:tc>
                  <a:txBody>
                    <a:bodyPr/>
                    <a:lstStyle/>
                    <a:p>
                      <a:r>
                        <a:rPr lang="en-US" sz="1800" b="0" i="0" kern="1200" dirty="0" smtClean="0">
                          <a:solidFill>
                            <a:schemeClr val="tx1"/>
                          </a:solidFill>
                          <a:effectLst/>
                          <a:latin typeface="Helvetica Neue"/>
                          <a:ea typeface="+mn-ea"/>
                          <a:cs typeface="+mn-cs"/>
                        </a:rPr>
                        <a:t>However, data lakes can adapt to changes easily. Also, as the need for storage capacity increases, it is easier to scale the servers on a data lake cluster.</a:t>
                      </a:r>
                      <a:endParaRPr lang="en-US" sz="1800" b="0" i="0" kern="1200" dirty="0" smtClean="0">
                        <a:solidFill>
                          <a:schemeClr val="tx1"/>
                        </a:solidFill>
                        <a:effectLst/>
                        <a:latin typeface="Helvetica Neue"/>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Helvetica Neue"/>
                          <a:ea typeface="+mn-ea"/>
                          <a:cs typeface="+mn-cs"/>
                        </a:rPr>
                        <a:t>With a data warehouse, not only does it take time to define the schema at first, it also takes considerable resources to modify it when requirements change in the future</a:t>
                      </a:r>
                      <a:endParaRPr lang="en-US" dirty="0" smtClean="0">
                        <a:latin typeface="Helvetica Neue"/>
                      </a:endParaRPr>
                    </a:p>
                  </a:txBody>
                  <a:tcPr/>
                </a:tc>
                <a:extLst>
                  <a:ext uri="{0D108BD9-81ED-4DB2-BD59-A6C34878D82A}">
                    <a16:rowId xmlns:a16="http://schemas.microsoft.com/office/drawing/2014/main" val="3230662041"/>
                  </a:ext>
                </a:extLst>
              </a:tr>
            </a:tbl>
          </a:graphicData>
        </a:graphic>
      </p:graphicFrame>
    </p:spTree>
    <p:extLst>
      <p:ext uri="{BB962C8B-B14F-4D97-AF65-F5344CB8AC3E}">
        <p14:creationId xmlns:p14="http://schemas.microsoft.com/office/powerpoint/2010/main" val="1101043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398" y="235527"/>
            <a:ext cx="11206684" cy="6309360"/>
          </a:xfrm>
        </p:spPr>
      </p:pic>
    </p:spTree>
    <p:extLst>
      <p:ext uri="{BB962C8B-B14F-4D97-AF65-F5344CB8AC3E}">
        <p14:creationId xmlns:p14="http://schemas.microsoft.com/office/powerpoint/2010/main" val="1939010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542925"/>
            <a:ext cx="9601200" cy="1485900"/>
          </a:xfrm>
        </p:spPr>
        <p:txBody>
          <a:bodyPr>
            <a:normAutofit/>
          </a:bodyPr>
          <a:lstStyle/>
          <a:p>
            <a:pPr algn="ctr"/>
            <a:r>
              <a:rPr lang="en-US" u="sng" dirty="0" smtClean="0">
                <a:latin typeface="Helvetica Neue"/>
              </a:rPr>
              <a:t>The Layered Data Lake </a:t>
            </a:r>
            <a:r>
              <a:rPr lang="en-US" u="sng" dirty="0">
                <a:latin typeface="Helvetica Neue"/>
              </a:rPr>
              <a:t>approach: Bronze, Silver &amp; Gold</a:t>
            </a: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1828800"/>
            <a:ext cx="10515600" cy="4657725"/>
          </a:xfrm>
        </p:spPr>
        <p:txBody>
          <a:bodyPr>
            <a:normAutofit/>
          </a:bodyPr>
          <a:lstStyle/>
          <a:p>
            <a:pPr marL="987552" lvl="2" indent="0">
              <a:buNone/>
            </a:pPr>
            <a:endParaRPr lang="en-US" dirty="0">
              <a:latin typeface="Helvetica Neue"/>
            </a:endParaRPr>
          </a:p>
          <a:p>
            <a:r>
              <a:rPr lang="en-US" sz="1800" dirty="0">
                <a:solidFill>
                  <a:schemeClr val="tx1"/>
                </a:solidFill>
                <a:latin typeface="Helvetica Neue"/>
              </a:rPr>
              <a:t>A </a:t>
            </a:r>
            <a:r>
              <a:rPr lang="en-US" sz="1800" dirty="0" smtClean="0">
                <a:solidFill>
                  <a:schemeClr val="tx1"/>
                </a:solidFill>
                <a:latin typeface="Helvetica Neue"/>
              </a:rPr>
              <a:t>drawback </a:t>
            </a:r>
            <a:r>
              <a:rPr lang="en-US" sz="1800" dirty="0">
                <a:solidFill>
                  <a:schemeClr val="tx1"/>
                </a:solidFill>
                <a:latin typeface="Helvetica Neue"/>
              </a:rPr>
              <a:t>we typically see is that all data is just dumped into one big data lake without any structure and then exposed to everyone. While exporting your data and building-up history, this may already result in some checks-in-the-box for your data lake implementation, but it lacks long-term planning. </a:t>
            </a:r>
            <a:endParaRPr lang="en-US" sz="1800" dirty="0" smtClean="0">
              <a:solidFill>
                <a:schemeClr val="tx1"/>
              </a:solidFill>
              <a:latin typeface="Helvetica Neue"/>
            </a:endParaRPr>
          </a:p>
          <a:p>
            <a:r>
              <a:rPr lang="en-US" sz="1800" dirty="0" smtClean="0">
                <a:solidFill>
                  <a:schemeClr val="tx1"/>
                </a:solidFill>
                <a:latin typeface="Helvetica Neue"/>
              </a:rPr>
              <a:t>Not </a:t>
            </a:r>
            <a:r>
              <a:rPr lang="en-US" sz="1800" dirty="0">
                <a:solidFill>
                  <a:schemeClr val="tx1"/>
                </a:solidFill>
                <a:latin typeface="Helvetica Neue"/>
              </a:rPr>
              <a:t>all data is easy to work with for data engineers; technical keys need to be transformed to terms that make sense, some files needs aggregation and some files need to be merged together to be able to work with them.</a:t>
            </a:r>
          </a:p>
          <a:p>
            <a:r>
              <a:rPr lang="en-US" sz="1800" dirty="0">
                <a:solidFill>
                  <a:schemeClr val="tx1"/>
                </a:solidFill>
                <a:latin typeface="Helvetica Neue"/>
              </a:rPr>
              <a:t>To tackle these problems, we suggest working with a layered approach (also referred to as the Multi-Hop Architecture</a:t>
            </a:r>
            <a:r>
              <a:rPr lang="en-US" sz="1800" dirty="0" smtClean="0">
                <a:solidFill>
                  <a:schemeClr val="tx1"/>
                </a:solidFill>
                <a:latin typeface="Helvetica Neue"/>
              </a:rPr>
              <a:t>):</a:t>
            </a:r>
          </a:p>
          <a:p>
            <a:pPr lvl="1"/>
            <a:r>
              <a:rPr lang="en-US" sz="1800" i="0" dirty="0" smtClean="0">
                <a:solidFill>
                  <a:schemeClr val="tx1"/>
                </a:solidFill>
                <a:latin typeface="Helvetica Neue"/>
              </a:rPr>
              <a:t>Bronze Layer</a:t>
            </a:r>
          </a:p>
          <a:p>
            <a:pPr lvl="1"/>
            <a:r>
              <a:rPr lang="en-US" sz="1800" i="0" dirty="0" smtClean="0">
                <a:solidFill>
                  <a:schemeClr val="tx1"/>
                </a:solidFill>
                <a:latin typeface="Helvetica Neue"/>
              </a:rPr>
              <a:t>Silver Layer</a:t>
            </a:r>
          </a:p>
          <a:p>
            <a:pPr lvl="1"/>
            <a:r>
              <a:rPr lang="en-US" sz="1800" i="0" dirty="0" smtClean="0">
                <a:solidFill>
                  <a:schemeClr val="tx1"/>
                </a:solidFill>
                <a:latin typeface="Helvetica Neue"/>
              </a:rPr>
              <a:t>Gold Layer</a:t>
            </a:r>
            <a:endParaRPr lang="en-US" sz="1800" i="0" dirty="0">
              <a:solidFill>
                <a:schemeClr val="tx1"/>
              </a:solidFill>
              <a:latin typeface="Helvetica Neue"/>
            </a:endParaRPr>
          </a:p>
          <a:p>
            <a:pPr lvl="2"/>
            <a:endParaRPr lang="en-US" i="0" dirty="0" smtClean="0">
              <a:latin typeface="Helvetica Neue"/>
            </a:endParaRPr>
          </a:p>
        </p:txBody>
      </p:sp>
    </p:spTree>
    <p:extLst>
      <p:ext uri="{BB962C8B-B14F-4D97-AF65-F5344CB8AC3E}">
        <p14:creationId xmlns:p14="http://schemas.microsoft.com/office/powerpoint/2010/main" val="258172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7D81855B9D545AA436EC17E2EBDFC" ma:contentTypeVersion="12" ma:contentTypeDescription="Create a new document." ma:contentTypeScope="" ma:versionID="87cfd8a9945beb95d6a22748b2a0e49b">
  <xsd:schema xmlns:xsd="http://www.w3.org/2001/XMLSchema" xmlns:xs="http://www.w3.org/2001/XMLSchema" xmlns:p="http://schemas.microsoft.com/office/2006/metadata/properties" xmlns:ns2="a1f945ef-3a5c-4c6e-974c-9e5ea8804d43" xmlns:ns3="c9ec2aef-24df-4985-a9d3-37d29a2a6d8f" targetNamespace="http://schemas.microsoft.com/office/2006/metadata/properties" ma:root="true" ma:fieldsID="66e6b90bc190708c52bc44a25cb7ec26" ns2:_="" ns3:_="">
    <xsd:import namespace="a1f945ef-3a5c-4c6e-974c-9e5ea8804d43"/>
    <xsd:import namespace="c9ec2aef-24df-4985-a9d3-37d29a2a6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945ef-3a5c-4c6e-974c-9e5ea8804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de8bb4-e59e-4022-b0b8-37c4cee14e5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ec2aef-24df-4985-a9d3-37d29a2a6d8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8fa8be9-57bb-4f14-b3e4-8a3d34583a14}" ma:internalName="TaxCatchAll" ma:showField="CatchAllData" ma:web="c9ec2aef-24df-4985-a9d3-37d29a2a6d8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f945ef-3a5c-4c6e-974c-9e5ea8804d43">
      <Terms xmlns="http://schemas.microsoft.com/office/infopath/2007/PartnerControls"/>
    </lcf76f155ced4ddcb4097134ff3c332f>
    <TaxCatchAll xmlns="c9ec2aef-24df-4985-a9d3-37d29a2a6d8f" xsi:nil="true"/>
  </documentManagement>
</p:properties>
</file>

<file path=customXml/itemProps1.xml><?xml version="1.0" encoding="utf-8"?>
<ds:datastoreItem xmlns:ds="http://schemas.openxmlformats.org/officeDocument/2006/customXml" ds:itemID="{92175DFD-8802-4C4F-B6F8-FAC88C2CCFDD}"/>
</file>

<file path=customXml/itemProps2.xml><?xml version="1.0" encoding="utf-8"?>
<ds:datastoreItem xmlns:ds="http://schemas.openxmlformats.org/officeDocument/2006/customXml" ds:itemID="{77397C6E-C872-4FF6-B64F-4224FEF594D8}"/>
</file>

<file path=customXml/itemProps3.xml><?xml version="1.0" encoding="utf-8"?>
<ds:datastoreItem xmlns:ds="http://schemas.openxmlformats.org/officeDocument/2006/customXml" ds:itemID="{9BEDE9B8-AAEC-4AE6-A30D-A2C36B7F57DA}"/>
</file>

<file path=docProps/app.xml><?xml version="1.0" encoding="utf-8"?>
<Properties xmlns="http://schemas.openxmlformats.org/officeDocument/2006/extended-properties" xmlns:vt="http://schemas.openxmlformats.org/officeDocument/2006/docPropsVTypes">
  <Template>Crop</Template>
  <TotalTime>10733</TotalTime>
  <Words>2154</Words>
  <Application>Microsoft Office PowerPoint</Application>
  <PresentationFormat>Widescreen</PresentationFormat>
  <Paragraphs>142</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Helvetica Neue</vt:lpstr>
      <vt:lpstr>Crop</vt:lpstr>
      <vt:lpstr>Data Lakes, layers and ETL</vt:lpstr>
      <vt:lpstr>Content</vt:lpstr>
      <vt:lpstr>Data Lakes </vt:lpstr>
      <vt:lpstr>Why we use data lake? </vt:lpstr>
      <vt:lpstr>How is data stored in Data Lake?</vt:lpstr>
      <vt:lpstr>Data lakes vs. Data warehouses</vt:lpstr>
      <vt:lpstr>Data lakes vs. Data warehouses</vt:lpstr>
      <vt:lpstr>PowerPoint Presentation</vt:lpstr>
      <vt:lpstr>The Layered Data Lake approach: Bronze, Silver &amp; Gold</vt:lpstr>
      <vt:lpstr>Bronze, Silver &amp; Gold Layer</vt:lpstr>
      <vt:lpstr>Bronze, Silver &amp; Gold Layer</vt:lpstr>
      <vt:lpstr>ETL</vt:lpstr>
      <vt:lpstr>ETL</vt:lpstr>
      <vt:lpstr>Importance of ETL in Data Engineering</vt:lpstr>
      <vt:lpstr>How ETL works - Extract  </vt:lpstr>
      <vt:lpstr>Transform</vt:lpstr>
      <vt:lpstr>Load</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Maimoona Khilji</dc:creator>
  <cp:lastModifiedBy>Maimoona Khilji</cp:lastModifiedBy>
  <cp:revision>887</cp:revision>
  <dcterms:created xsi:type="dcterms:W3CDTF">2020-07-26T09:49:37Z</dcterms:created>
  <dcterms:modified xsi:type="dcterms:W3CDTF">2022-09-06T17:10:58Z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0x010100C5A7D81855B9D545AA436EC17E2EBDFC</vt:lpwstr>
  </property>
</Properties>
</file>