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385" r:id="rId2"/>
    <p:sldId id="395" r:id="rId3"/>
    <p:sldId id="563" r:id="rId4"/>
    <p:sldId id="573" r:id="rId5"/>
    <p:sldId id="574" r:id="rId6"/>
    <p:sldId id="575" r:id="rId7"/>
    <p:sldId id="576" r:id="rId8"/>
    <p:sldId id="578" r:id="rId9"/>
    <p:sldId id="577" r:id="rId10"/>
    <p:sldId id="579" r:id="rId11"/>
    <p:sldId id="562" r:id="rId12"/>
    <p:sldId id="581" r:id="rId13"/>
    <p:sldId id="561" r:id="rId14"/>
    <p:sldId id="582" r:id="rId15"/>
    <p:sldId id="584" r:id="rId16"/>
    <p:sldId id="585" r:id="rId17"/>
    <p:sldId id="558" r:id="rId18"/>
    <p:sldId id="583" r:id="rId19"/>
    <p:sldId id="564" r:id="rId20"/>
    <p:sldId id="586" r:id="rId21"/>
    <p:sldId id="550" r:id="rId22"/>
    <p:sldId id="54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333" autoAdjust="0"/>
  </p:normalViewPr>
  <p:slideViewPr>
    <p:cSldViewPr snapToGrid="0">
      <p:cViewPr varScale="1">
        <p:scale>
          <a:sx n="73" d="100"/>
          <a:sy n="73" d="100"/>
        </p:scale>
        <p:origin x="486" y="66"/>
      </p:cViewPr>
      <p:guideLst/>
    </p:cSldViewPr>
  </p:slideViewPr>
  <p:notesTextViewPr>
    <p:cViewPr>
      <p:scale>
        <a:sx n="400" d="100"/>
        <a:sy n="400" d="100"/>
      </p:scale>
      <p:origin x="0" y="0"/>
    </p:cViewPr>
  </p:notesTextViewPr>
  <p:sorterViewPr>
    <p:cViewPr>
      <p:scale>
        <a:sx n="100" d="100"/>
        <a:sy n="100" d="100"/>
      </p:scale>
      <p:origin x="0" y="-9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A2B80-0F07-4AEF-8FAC-E21B870C8275}"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ABA52-E29E-4A90-B15D-6A88005187DC}" type="slidenum">
              <a:rPr lang="en-US" smtClean="0"/>
              <a:t>‹#›</a:t>
            </a:fld>
            <a:endParaRPr lang="en-US"/>
          </a:p>
        </p:txBody>
      </p:sp>
    </p:spTree>
    <p:extLst>
      <p:ext uri="{BB962C8B-B14F-4D97-AF65-F5344CB8AC3E}">
        <p14:creationId xmlns:p14="http://schemas.microsoft.com/office/powerpoint/2010/main" val="246052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educba.com/what-is-data-warehous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 dirty="0"/>
          </a:p>
        </p:txBody>
      </p:sp>
      <p:sp>
        <p:nvSpPr>
          <p:cNvPr id="4" name="Slide Number Placeholder 3"/>
          <p:cNvSpPr>
            <a:spLocks noGrp="1"/>
          </p:cNvSpPr>
          <p:nvPr>
            <p:ph type="sldNum" sz="quarter" idx="10"/>
          </p:nvPr>
        </p:nvSpPr>
        <p:spPr/>
        <p:txBody>
          <a:bodyPr/>
          <a:lstStyle/>
          <a:p>
            <a:fld id="{0A1ABA52-E29E-4A90-B15D-6A88005187DC}" type="slidenum">
              <a:rPr lang="en-US" smtClean="0"/>
              <a:t>1</a:t>
            </a:fld>
            <a:endParaRPr lang="en-US"/>
          </a:p>
        </p:txBody>
      </p:sp>
    </p:spTree>
    <p:extLst>
      <p:ext uri="{BB962C8B-B14F-4D97-AF65-F5344CB8AC3E}">
        <p14:creationId xmlns:p14="http://schemas.microsoft.com/office/powerpoint/2010/main" val="1503340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Step #1: Data Extraction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Data received by the Source Layer is feed into the Staging Layer, where the first process that takes place with the acquired data is extraction.</a:t>
            </a:r>
          </a:p>
          <a:p>
            <a:r>
              <a:rPr lang="en-US" sz="1200" b="1" i="0" kern="1200" dirty="0" smtClean="0">
                <a:solidFill>
                  <a:schemeClr val="tx1"/>
                </a:solidFill>
                <a:effectLst/>
                <a:latin typeface="+mn-lt"/>
                <a:ea typeface="+mn-ea"/>
                <a:cs typeface="+mn-cs"/>
              </a:rPr>
              <a:t>Step #2: Landing Database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extracted data is temporarily stored in a landing database.</a:t>
            </a:r>
          </a:p>
          <a:p>
            <a:r>
              <a:rPr lang="en-US" sz="1200" b="0" i="0" kern="1200" dirty="0" smtClean="0">
                <a:solidFill>
                  <a:schemeClr val="tx1"/>
                </a:solidFill>
                <a:effectLst/>
                <a:latin typeface="+mn-lt"/>
                <a:ea typeface="+mn-ea"/>
                <a:cs typeface="+mn-cs"/>
              </a:rPr>
              <a:t>It retrieves the data once the data is extracted.</a:t>
            </a:r>
          </a:p>
          <a:p>
            <a:r>
              <a:rPr lang="en-US" sz="1200" b="1" i="0" kern="1200" dirty="0" smtClean="0">
                <a:solidFill>
                  <a:schemeClr val="tx1"/>
                </a:solidFill>
                <a:effectLst/>
                <a:latin typeface="+mn-lt"/>
                <a:ea typeface="+mn-ea"/>
                <a:cs typeface="+mn-cs"/>
              </a:rPr>
              <a:t>Step #3: Staging Area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Data in Landing Database is taken, and several quality checks and staging operations are performed in the staging area.</a:t>
            </a:r>
          </a:p>
          <a:p>
            <a:r>
              <a:rPr lang="en-US" sz="1200" b="0" i="0" kern="1200" dirty="0" smtClean="0">
                <a:solidFill>
                  <a:schemeClr val="tx1"/>
                </a:solidFill>
                <a:effectLst/>
                <a:latin typeface="+mn-lt"/>
                <a:ea typeface="+mn-ea"/>
                <a:cs typeface="+mn-cs"/>
              </a:rPr>
              <a:t>The Structure and Schema are also identified, and adjustments are made to data that are unordered, thus trying to bring about a commonality among the data that has been acquired.</a:t>
            </a:r>
          </a:p>
          <a:p>
            <a:r>
              <a:rPr lang="en-US" sz="1200" b="0" i="0" kern="1200" dirty="0" smtClean="0">
                <a:solidFill>
                  <a:schemeClr val="tx1"/>
                </a:solidFill>
                <a:effectLst/>
                <a:latin typeface="+mn-lt"/>
                <a:ea typeface="+mn-ea"/>
                <a:cs typeface="+mn-cs"/>
              </a:rPr>
              <a:t>Having a place or set up for the data just before transformation and changes is an added advantage that makes the Staging process very important.</a:t>
            </a:r>
          </a:p>
          <a:p>
            <a:r>
              <a:rPr lang="en-US" sz="1200" b="0" i="0" kern="1200" dirty="0" smtClean="0">
                <a:solidFill>
                  <a:schemeClr val="tx1"/>
                </a:solidFill>
                <a:effectLst/>
                <a:latin typeface="+mn-lt"/>
                <a:ea typeface="+mn-ea"/>
                <a:cs typeface="+mn-cs"/>
              </a:rPr>
              <a:t>It makes data processing easier.</a:t>
            </a:r>
          </a:p>
          <a:p>
            <a:r>
              <a:rPr lang="en-US" sz="1200" b="1" i="0" kern="1200" dirty="0" smtClean="0">
                <a:solidFill>
                  <a:schemeClr val="tx1"/>
                </a:solidFill>
                <a:effectLst/>
                <a:latin typeface="+mn-lt"/>
                <a:ea typeface="+mn-ea"/>
                <a:cs typeface="+mn-cs"/>
              </a:rPr>
              <a:t>Step #4: ETL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an Extraction, Transformation, and Load.</a:t>
            </a:r>
          </a:p>
          <a:p>
            <a:r>
              <a:rPr lang="en-US" sz="1200" b="0" i="0" kern="1200" dirty="0" smtClean="0">
                <a:solidFill>
                  <a:schemeClr val="tx1"/>
                </a:solidFill>
                <a:effectLst/>
                <a:latin typeface="+mn-lt"/>
                <a:ea typeface="+mn-ea"/>
                <a:cs typeface="+mn-cs"/>
              </a:rPr>
              <a:t>ETL Tools are used for the integration and processing of data where logic is applied to rather raw but somewhat ordered data.</a:t>
            </a:r>
          </a:p>
          <a:p>
            <a:r>
              <a:rPr lang="en-US" sz="1200" b="0" i="0" kern="1200" dirty="0" smtClean="0">
                <a:solidFill>
                  <a:schemeClr val="tx1"/>
                </a:solidFill>
                <a:effectLst/>
                <a:latin typeface="+mn-lt"/>
                <a:ea typeface="+mn-ea"/>
                <a:cs typeface="+mn-cs"/>
              </a:rPr>
              <a:t>This data is extracted as per the analytical nature that is required and transformed to data that is deemed fit to be stored in the Data Warehouse.</a:t>
            </a:r>
          </a:p>
          <a:p>
            <a:r>
              <a:rPr lang="en-US" sz="1200" b="0" i="0" kern="1200" dirty="0" smtClean="0">
                <a:solidFill>
                  <a:schemeClr val="tx1"/>
                </a:solidFill>
                <a:effectLst/>
                <a:latin typeface="+mn-lt"/>
                <a:ea typeface="+mn-ea"/>
                <a:cs typeface="+mn-cs"/>
              </a:rPr>
              <a:t>After Transformation, the data or rather information is finally </a:t>
            </a:r>
            <a:r>
              <a:rPr lang="en-US" sz="1200" b="0" i="0" u="none" strike="noStrike" kern="1200" dirty="0" smtClean="0">
                <a:solidFill>
                  <a:schemeClr val="tx1"/>
                </a:solidFill>
                <a:effectLst/>
                <a:latin typeface="+mn-lt"/>
                <a:ea typeface="+mn-ea"/>
                <a:cs typeface="+mn-cs"/>
                <a:hlinkClick r:id="rId3"/>
              </a:rPr>
              <a:t>loaded into the data warehouse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Some examples of ETL tools are </a:t>
            </a:r>
            <a:r>
              <a:rPr lang="en-US" sz="1200" b="0" i="0" kern="1200" dirty="0" err="1" smtClean="0">
                <a:solidFill>
                  <a:schemeClr val="tx1"/>
                </a:solidFill>
                <a:effectLst/>
                <a:latin typeface="+mn-lt"/>
                <a:ea typeface="+mn-ea"/>
                <a:cs typeface="+mn-cs"/>
              </a:rPr>
              <a:t>Informatica</a:t>
            </a:r>
            <a:r>
              <a:rPr lang="en-US" sz="1200" b="0" i="0" kern="1200" dirty="0" smtClean="0">
                <a:solidFill>
                  <a:schemeClr val="tx1"/>
                </a:solidFill>
                <a:effectLst/>
                <a:latin typeface="+mn-lt"/>
                <a:ea typeface="+mn-ea"/>
                <a:cs typeface="+mn-cs"/>
              </a:rPr>
              <a:t>, SSIS, etc.</a:t>
            </a:r>
          </a:p>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15</a:t>
            </a:fld>
            <a:endParaRPr lang="en-US"/>
          </a:p>
        </p:txBody>
      </p:sp>
    </p:spTree>
    <p:extLst>
      <p:ext uri="{BB962C8B-B14F-4D97-AF65-F5344CB8AC3E}">
        <p14:creationId xmlns:p14="http://schemas.microsoft.com/office/powerpoint/2010/main" val="38838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16</a:t>
            </a:fld>
            <a:endParaRPr lang="en-US"/>
          </a:p>
        </p:txBody>
      </p:sp>
    </p:spTree>
    <p:extLst>
      <p:ext uri="{BB962C8B-B14F-4D97-AF65-F5344CB8AC3E}">
        <p14:creationId xmlns:p14="http://schemas.microsoft.com/office/powerpoint/2010/main" val="4045163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17</a:t>
            </a:fld>
            <a:endParaRPr lang="en-US"/>
          </a:p>
        </p:txBody>
      </p:sp>
    </p:spTree>
    <p:extLst>
      <p:ext uri="{BB962C8B-B14F-4D97-AF65-F5344CB8AC3E}">
        <p14:creationId xmlns:p14="http://schemas.microsoft.com/office/powerpoint/2010/main" val="3835974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18</a:t>
            </a:fld>
            <a:endParaRPr lang="en-US"/>
          </a:p>
        </p:txBody>
      </p:sp>
    </p:spTree>
    <p:extLst>
      <p:ext uri="{BB962C8B-B14F-4D97-AF65-F5344CB8AC3E}">
        <p14:creationId xmlns:p14="http://schemas.microsoft.com/office/powerpoint/2010/main" val="4192968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19</a:t>
            </a:fld>
            <a:endParaRPr lang="en-US"/>
          </a:p>
        </p:txBody>
      </p:sp>
    </p:spTree>
    <p:extLst>
      <p:ext uri="{BB962C8B-B14F-4D97-AF65-F5344CB8AC3E}">
        <p14:creationId xmlns:p14="http://schemas.microsoft.com/office/powerpoint/2010/main" val="2312646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20</a:t>
            </a:fld>
            <a:endParaRPr lang="en-US"/>
          </a:p>
        </p:txBody>
      </p:sp>
    </p:spTree>
    <p:extLst>
      <p:ext uri="{BB962C8B-B14F-4D97-AF65-F5344CB8AC3E}">
        <p14:creationId xmlns:p14="http://schemas.microsoft.com/office/powerpoint/2010/main" val="119148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2</a:t>
            </a:fld>
            <a:endParaRPr lang="en-US"/>
          </a:p>
        </p:txBody>
      </p:sp>
    </p:spTree>
    <p:extLst>
      <p:ext uri="{BB962C8B-B14F-4D97-AF65-F5344CB8AC3E}">
        <p14:creationId xmlns:p14="http://schemas.microsoft.com/office/powerpoint/2010/main" val="260149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4</a:t>
            </a:fld>
            <a:endParaRPr lang="en-US"/>
          </a:p>
        </p:txBody>
      </p:sp>
    </p:spTree>
    <p:extLst>
      <p:ext uri="{BB962C8B-B14F-4D97-AF65-F5344CB8AC3E}">
        <p14:creationId xmlns:p14="http://schemas.microsoft.com/office/powerpoint/2010/main" val="2986290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ROI: Return on investment (ROI)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5</a:t>
            </a:fld>
            <a:endParaRPr lang="en-US"/>
          </a:p>
        </p:txBody>
      </p:sp>
    </p:spTree>
    <p:extLst>
      <p:ext uri="{BB962C8B-B14F-4D97-AF65-F5344CB8AC3E}">
        <p14:creationId xmlns:p14="http://schemas.microsoft.com/office/powerpoint/2010/main" val="425745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6</a:t>
            </a:fld>
            <a:endParaRPr lang="en-US"/>
          </a:p>
        </p:txBody>
      </p:sp>
    </p:spTree>
    <p:extLst>
      <p:ext uri="{BB962C8B-B14F-4D97-AF65-F5344CB8AC3E}">
        <p14:creationId xmlns:p14="http://schemas.microsoft.com/office/powerpoint/2010/main" val="1718875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7</a:t>
            </a:fld>
            <a:endParaRPr lang="en-US"/>
          </a:p>
        </p:txBody>
      </p:sp>
    </p:spTree>
    <p:extLst>
      <p:ext uri="{BB962C8B-B14F-4D97-AF65-F5344CB8AC3E}">
        <p14:creationId xmlns:p14="http://schemas.microsoft.com/office/powerpoint/2010/main" val="344633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Helvetica Neue"/>
              </a:rPr>
              <a:t>With the rise of the open-source movement, it’s no surprise that open-source ETL tools have entered the marketplace. </a:t>
            </a:r>
          </a:p>
        </p:txBody>
      </p:sp>
      <p:sp>
        <p:nvSpPr>
          <p:cNvPr id="4" name="Slide Number Placeholder 3"/>
          <p:cNvSpPr>
            <a:spLocks noGrp="1"/>
          </p:cNvSpPr>
          <p:nvPr>
            <p:ph type="sldNum" sz="quarter" idx="10"/>
          </p:nvPr>
        </p:nvSpPr>
        <p:spPr/>
        <p:txBody>
          <a:bodyPr/>
          <a:lstStyle/>
          <a:p>
            <a:fld id="{0A1ABA52-E29E-4A90-B15D-6A88005187DC}" type="slidenum">
              <a:rPr lang="en-US" smtClean="0"/>
              <a:t>8</a:t>
            </a:fld>
            <a:endParaRPr lang="en-US"/>
          </a:p>
        </p:txBody>
      </p:sp>
    </p:spTree>
    <p:extLst>
      <p:ext uri="{BB962C8B-B14F-4D97-AF65-F5344CB8AC3E}">
        <p14:creationId xmlns:p14="http://schemas.microsoft.com/office/powerpoint/2010/main" val="6006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Helvetica Neue"/>
              </a:rPr>
              <a:t>Following the widespread adoption of cloud and </a:t>
            </a:r>
            <a:r>
              <a:rPr lang="en-US" sz="1200" u="sng" dirty="0" smtClean="0">
                <a:latin typeface="Helvetica Neue"/>
              </a:rPr>
              <a:t>integration-platform-as-a-service</a:t>
            </a:r>
            <a:r>
              <a:rPr lang="en-US" sz="1200" dirty="0" smtClean="0">
                <a:latin typeface="Helvetica Neue"/>
              </a:rPr>
              <a:t> technologies, cloud service providers (CSPs) now offer ETL tools built on their infrastructure.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9</a:t>
            </a:fld>
            <a:endParaRPr lang="en-US"/>
          </a:p>
        </p:txBody>
      </p:sp>
    </p:spTree>
    <p:extLst>
      <p:ext uri="{BB962C8B-B14F-4D97-AF65-F5344CB8AC3E}">
        <p14:creationId xmlns:p14="http://schemas.microsoft.com/office/powerpoint/2010/main" val="1028964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10</a:t>
            </a:fld>
            <a:endParaRPr lang="en-US"/>
          </a:p>
        </p:txBody>
      </p:sp>
    </p:spTree>
    <p:extLst>
      <p:ext uri="{BB962C8B-B14F-4D97-AF65-F5344CB8AC3E}">
        <p14:creationId xmlns:p14="http://schemas.microsoft.com/office/powerpoint/2010/main" val="398058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CDFED2-4073-4A50-B0F0-5BAD1DD45720}" type="datetimeFigureOut">
              <a:rPr lang="en-US" smtClean="0"/>
              <a:t>9/7/2022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13CFF0C-884A-496F-BC8C-26E0A13A2575}"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616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21396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11766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67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CDFED2-4073-4A50-B0F0-5BAD1DD45720}" type="datetimeFigureOut">
              <a:rPr lang="en-US" smtClean="0"/>
              <a:t>9/7/2022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6272227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FED2-4073-4A50-B0F0-5BAD1DD45720}"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93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FED2-4073-4A50-B0F0-5BAD1DD45720}"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5164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FED2-4073-4A50-B0F0-5BAD1DD45720}"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010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DFED2-4073-4A50-B0F0-5BAD1DD45720}"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4535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9/7/2022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615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9/7/2022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CDFED2-4073-4A50-B0F0-5BAD1DD45720}" type="datetimeFigureOut">
              <a:rPr lang="en-US" smtClean="0"/>
              <a:t>9/7/2022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13CFF0C-884A-496F-BC8C-26E0A13A25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7590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stera.com/type/blog/what-is-etl-tool/" TargetMode="External"/><Relationship Id="rId2" Type="http://schemas.openxmlformats.org/officeDocument/2006/relationships/hyperlink" Target="https://blog.hubspot.com/website/etl-tools" TargetMode="External"/><Relationship Id="rId1" Type="http://schemas.openxmlformats.org/officeDocument/2006/relationships/slideLayout" Target="../slideLayouts/slideLayout2.xml"/><Relationship Id="rId5" Type="http://schemas.openxmlformats.org/officeDocument/2006/relationships/hyperlink" Target="https://qmetrix.com.au/data-lake-vs-staging-layer-difference/#:~:text=A%20staging%20layer%20provides%20a,the%20data%20warehouse%20for%20analysis" TargetMode="External"/><Relationship Id="rId4" Type="http://schemas.openxmlformats.org/officeDocument/2006/relationships/hyperlink" Target="https://docs.microsoft.com/en-us/azure/databricks/delta/delta-intr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41F3-F9F1-40E4-9D93-E248ECC4F233}"/>
              </a:ext>
            </a:extLst>
          </p:cNvPr>
          <p:cNvSpPr>
            <a:spLocks noGrp="1"/>
          </p:cNvSpPr>
          <p:nvPr>
            <p:ph type="ctrTitle"/>
          </p:nvPr>
        </p:nvSpPr>
        <p:spPr>
          <a:xfrm>
            <a:off x="1915127" y="1663763"/>
            <a:ext cx="8361229" cy="2098226"/>
          </a:xfrm>
        </p:spPr>
        <p:txBody>
          <a:bodyPr/>
          <a:lstStyle/>
          <a:p>
            <a:r>
              <a:rPr lang="en-US" sz="4800" u="sng" dirty="0" smtClean="0">
                <a:solidFill>
                  <a:srgbClr val="282829"/>
                </a:solidFill>
                <a:latin typeface="Helvetica Neue"/>
              </a:rPr>
              <a:t>ETL, Delta Lakes and Layers</a:t>
            </a:r>
            <a:endParaRPr lang="en-US" sz="4800" u="sng" dirty="0">
              <a:latin typeface="Helvetica Neue"/>
            </a:endParaRPr>
          </a:p>
        </p:txBody>
      </p:sp>
      <p:sp>
        <p:nvSpPr>
          <p:cNvPr id="3" name="Subtitle 2">
            <a:extLst>
              <a:ext uri="{FF2B5EF4-FFF2-40B4-BE49-F238E27FC236}">
                <a16:creationId xmlns:a16="http://schemas.microsoft.com/office/drawing/2014/main" id="{7CCB142B-0D0E-43BF-8F37-23881A7B6544}"/>
              </a:ext>
            </a:extLst>
          </p:cNvPr>
          <p:cNvSpPr>
            <a:spLocks noGrp="1"/>
          </p:cNvSpPr>
          <p:nvPr>
            <p:ph type="subTitle" idx="1"/>
          </p:nvPr>
        </p:nvSpPr>
        <p:spPr>
          <a:xfrm>
            <a:off x="2679906" y="3956279"/>
            <a:ext cx="6831673" cy="2273071"/>
          </a:xfrm>
        </p:spPr>
        <p:txBody>
          <a:bodyPr>
            <a:noAutofit/>
          </a:bodyPr>
          <a:lstStyle/>
          <a:p>
            <a:r>
              <a:rPr lang="en-US" sz="2800" b="1" dirty="0">
                <a:solidFill>
                  <a:schemeClr val="tx2">
                    <a:lumMod val="85000"/>
                    <a:lumOff val="15000"/>
                  </a:schemeClr>
                </a:solidFill>
                <a:latin typeface="Helvetica Neue"/>
              </a:rPr>
              <a:t>Submitted By</a:t>
            </a:r>
          </a:p>
          <a:p>
            <a:r>
              <a:rPr lang="en-US" sz="2800" dirty="0">
                <a:solidFill>
                  <a:schemeClr val="tx2">
                    <a:lumMod val="85000"/>
                    <a:lumOff val="15000"/>
                  </a:schemeClr>
                </a:solidFill>
                <a:latin typeface="Helvetica Neue"/>
              </a:rPr>
              <a:t> Maimoona </a:t>
            </a:r>
            <a:r>
              <a:rPr lang="en-US" sz="2800" dirty="0" smtClean="0">
                <a:solidFill>
                  <a:schemeClr val="tx2">
                    <a:lumMod val="85000"/>
                    <a:lumOff val="15000"/>
                  </a:schemeClr>
                </a:solidFill>
                <a:latin typeface="Helvetica Neue"/>
              </a:rPr>
              <a:t>Khilji</a:t>
            </a:r>
          </a:p>
        </p:txBody>
      </p:sp>
    </p:spTree>
    <p:extLst>
      <p:ext uri="{BB962C8B-B14F-4D97-AF65-F5344CB8AC3E}">
        <p14:creationId xmlns:p14="http://schemas.microsoft.com/office/powerpoint/2010/main" val="130312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fontAlgn="base"/>
            <a:r>
              <a:rPr lang="en-US" u="sng" dirty="0">
                <a:latin typeface="Helvetica Neue"/>
              </a:rPr>
              <a:t>Custom ETL Tools</a:t>
            </a: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2024743"/>
            <a:ext cx="10515600" cy="4486416"/>
          </a:xfrm>
        </p:spPr>
        <p:txBody>
          <a:bodyPr>
            <a:noAutofit/>
          </a:bodyPr>
          <a:lstStyle/>
          <a:p>
            <a:pPr lvl="2" fontAlgn="base"/>
            <a:r>
              <a:rPr lang="en-US" dirty="0" smtClean="0">
                <a:latin typeface="Helvetica Neue"/>
              </a:rPr>
              <a:t>Companies </a:t>
            </a:r>
            <a:r>
              <a:rPr lang="en-US" dirty="0">
                <a:latin typeface="Helvetica Neue"/>
              </a:rPr>
              <a:t>with development resources may produce proprietary ETL tools using general </a:t>
            </a:r>
            <a:r>
              <a:rPr lang="en-US" b="1" dirty="0">
                <a:latin typeface="Helvetica Neue"/>
              </a:rPr>
              <a:t>programming languages</a:t>
            </a:r>
            <a:r>
              <a:rPr lang="en-US" dirty="0">
                <a:latin typeface="Helvetica Neue"/>
              </a:rPr>
              <a:t>. Popular languages for building ETL tools </a:t>
            </a:r>
            <a:r>
              <a:rPr lang="en-US" dirty="0" smtClean="0">
                <a:latin typeface="Helvetica Neue"/>
              </a:rPr>
              <a:t>include SQL, Python </a:t>
            </a:r>
            <a:r>
              <a:rPr lang="en-US" dirty="0">
                <a:latin typeface="Helvetica Neue"/>
              </a:rPr>
              <a:t>and Java</a:t>
            </a:r>
            <a:r>
              <a:rPr lang="en-US" dirty="0" smtClean="0">
                <a:latin typeface="Helvetica Neue"/>
              </a:rPr>
              <a:t>.</a:t>
            </a:r>
          </a:p>
          <a:p>
            <a:pPr marL="987552" lvl="2" indent="0" fontAlgn="base">
              <a:buNone/>
            </a:pPr>
            <a:endParaRPr lang="en-US" dirty="0" smtClean="0">
              <a:latin typeface="Helvetica Neue"/>
            </a:endParaRPr>
          </a:p>
          <a:p>
            <a:pPr lvl="2" fontAlgn="base"/>
            <a:r>
              <a:rPr lang="en-US" dirty="0" smtClean="0">
                <a:latin typeface="Helvetica Neue"/>
              </a:rPr>
              <a:t>The </a:t>
            </a:r>
            <a:r>
              <a:rPr lang="en-US" dirty="0">
                <a:latin typeface="Helvetica Neue"/>
              </a:rPr>
              <a:t>key advantage of this approach is the </a:t>
            </a:r>
            <a:r>
              <a:rPr lang="en-US" b="1" dirty="0">
                <a:latin typeface="Helvetica Neue"/>
              </a:rPr>
              <a:t>flexibility</a:t>
            </a:r>
            <a:r>
              <a:rPr lang="en-US" dirty="0">
                <a:latin typeface="Helvetica Neue"/>
              </a:rPr>
              <a:t> to build a solution customized to the organization's priorities and workflows. </a:t>
            </a:r>
            <a:endParaRPr lang="en-US" dirty="0" smtClean="0">
              <a:latin typeface="Helvetica Neue"/>
            </a:endParaRPr>
          </a:p>
          <a:p>
            <a:pPr marL="987552" lvl="2" indent="0" fontAlgn="base">
              <a:buNone/>
            </a:pPr>
            <a:endParaRPr lang="en-US" dirty="0">
              <a:latin typeface="Helvetica Neue"/>
            </a:endParaRPr>
          </a:p>
          <a:p>
            <a:pPr lvl="2" fontAlgn="base"/>
            <a:r>
              <a:rPr lang="en-US" dirty="0">
                <a:latin typeface="Helvetica Neue"/>
              </a:rPr>
              <a:t>The largest drawback of this approach is the internal resources required to build out a custom ETL tool, including testing, maintenance, and updates. An additional consideration is the training and documentation to onboard new users and developers who will all be new to the platform</a:t>
            </a:r>
            <a:r>
              <a:rPr lang="en-US" dirty="0" smtClean="0">
                <a:latin typeface="Helvetica Neue"/>
              </a:rPr>
              <a:t>.</a:t>
            </a:r>
            <a:endParaRPr lang="en-US" dirty="0">
              <a:latin typeface="Helvetica Neue"/>
            </a:endParaRPr>
          </a:p>
        </p:txBody>
      </p:sp>
    </p:spTree>
    <p:extLst>
      <p:ext uri="{BB962C8B-B14F-4D97-AF65-F5344CB8AC3E}">
        <p14:creationId xmlns:p14="http://schemas.microsoft.com/office/powerpoint/2010/main" val="3396113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solidFill>
                  <a:srgbClr val="282829"/>
                </a:solidFill>
                <a:latin typeface="Helvetica Neue"/>
              </a:rPr>
              <a:t>Delta lakes</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1371600" y="1918695"/>
            <a:ext cx="10058400" cy="4560481"/>
          </a:xfrm>
        </p:spPr>
        <p:txBody>
          <a:bodyPr>
            <a:normAutofit/>
          </a:bodyPr>
          <a:lstStyle/>
          <a:p>
            <a:r>
              <a:rPr lang="en-US" b="1" dirty="0" smtClean="0">
                <a:latin typeface="Helvetica Neue"/>
              </a:rPr>
              <a:t>Delta lake </a:t>
            </a:r>
            <a:r>
              <a:rPr lang="en-US" dirty="0" smtClean="0">
                <a:latin typeface="Helvetica Neue"/>
              </a:rPr>
              <a:t>is an open source </a:t>
            </a:r>
            <a:r>
              <a:rPr lang="en-US" b="1" dirty="0" smtClean="0">
                <a:latin typeface="Helvetica Neue"/>
              </a:rPr>
              <a:t>storage layer</a:t>
            </a:r>
            <a:r>
              <a:rPr lang="en-US" b="1" dirty="0">
                <a:latin typeface="Helvetica Neue"/>
              </a:rPr>
              <a:t> </a:t>
            </a:r>
            <a:r>
              <a:rPr lang="en-US" dirty="0">
                <a:latin typeface="Helvetica Neue"/>
              </a:rPr>
              <a:t>that brings reliability to data </a:t>
            </a:r>
            <a:r>
              <a:rPr lang="en-US" dirty="0" smtClean="0">
                <a:latin typeface="Helvetica Neue"/>
              </a:rPr>
              <a:t>lakes</a:t>
            </a:r>
            <a:r>
              <a:rPr lang="en-US" dirty="0">
                <a:latin typeface="Helvetica Neue"/>
              </a:rPr>
              <a:t> </a:t>
            </a:r>
            <a:r>
              <a:rPr lang="en-US" dirty="0" smtClean="0">
                <a:latin typeface="Helvetica Neue"/>
              </a:rPr>
              <a:t>which is a </a:t>
            </a:r>
            <a:r>
              <a:rPr lang="en-US" dirty="0">
                <a:latin typeface="Helvetica Neue"/>
              </a:rPr>
              <a:t>centralized repository that allows you to store all your structured and unstructured data at any scale. </a:t>
            </a:r>
          </a:p>
          <a:p>
            <a:r>
              <a:rPr lang="en-US" dirty="0" smtClean="0">
                <a:latin typeface="Helvetica Neue"/>
              </a:rPr>
              <a:t>Delta </a:t>
            </a:r>
            <a:r>
              <a:rPr lang="en-US" dirty="0">
                <a:latin typeface="Helvetica Neue"/>
              </a:rPr>
              <a:t>Lake runs on top of your existing data lake and is fully compatible with Apache Spark APIs. Delta Lake on Azure Databricks allows you to configure Delta Lake based on your workload patterns.</a:t>
            </a:r>
          </a:p>
          <a:p>
            <a:r>
              <a:rPr lang="en-US" dirty="0">
                <a:latin typeface="Helvetica Neue"/>
              </a:rPr>
              <a:t>Azure Databricks adds optimized layouts and indexes to Delta Lake for fast interactive queries</a:t>
            </a:r>
            <a:r>
              <a:rPr lang="en-US" dirty="0" smtClean="0">
                <a:latin typeface="Helvetica Neue"/>
              </a:rPr>
              <a:t>.</a:t>
            </a:r>
          </a:p>
          <a:p>
            <a:r>
              <a:rPr lang="en-US" dirty="0"/>
              <a:t>Azure Databricks is </a:t>
            </a:r>
            <a:r>
              <a:rPr lang="en-US" b="1" dirty="0"/>
              <a:t>a data analytics platform optimized for the Microsoft Azure cloud services platform</a:t>
            </a:r>
            <a:r>
              <a:rPr lang="en-US" dirty="0"/>
              <a:t>.</a:t>
            </a:r>
            <a:endParaRPr lang="en-US" dirty="0">
              <a:latin typeface="Helvetica Neue"/>
            </a:endParaRPr>
          </a:p>
          <a:p>
            <a:pPr lvl="2"/>
            <a:endParaRPr lang="en-US" sz="2000" i="0" dirty="0" smtClean="0">
              <a:latin typeface="Helvetica Neue"/>
            </a:endParaRPr>
          </a:p>
        </p:txBody>
      </p:sp>
    </p:spTree>
    <p:extLst>
      <p:ext uri="{BB962C8B-B14F-4D97-AF65-F5344CB8AC3E}">
        <p14:creationId xmlns:p14="http://schemas.microsoft.com/office/powerpoint/2010/main" val="1463538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solidFill>
                  <a:srgbClr val="282829"/>
                </a:solidFill>
                <a:latin typeface="Helvetica Neue"/>
              </a:rPr>
              <a:t>Delta </a:t>
            </a:r>
            <a:r>
              <a:rPr lang="en-US" u="sng" dirty="0" smtClean="0">
                <a:solidFill>
                  <a:srgbClr val="282829"/>
                </a:solidFill>
                <a:latin typeface="Helvetica Neue"/>
              </a:rPr>
              <a:t>lakes offers</a:t>
            </a:r>
            <a:endParaRPr lang="en-US" u="sng" dirty="0">
              <a:solidFill>
                <a:schemeClr val="tx2">
                  <a:lumMod val="85000"/>
                  <a:lumOff val="1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0809197"/>
              </p:ext>
            </p:extLst>
          </p:nvPr>
        </p:nvGraphicFramePr>
        <p:xfrm>
          <a:off x="914400" y="1428750"/>
          <a:ext cx="10816046" cy="5273040"/>
        </p:xfrm>
        <a:graphic>
          <a:graphicData uri="http://schemas.openxmlformats.org/drawingml/2006/table">
            <a:tbl>
              <a:tblPr firstRow="1" bandRow="1">
                <a:tableStyleId>{073A0DAA-6AF3-43AB-8588-CEC1D06C72B9}</a:tableStyleId>
              </a:tblPr>
              <a:tblGrid>
                <a:gridCol w="3683726">
                  <a:extLst>
                    <a:ext uri="{9D8B030D-6E8A-4147-A177-3AD203B41FA5}">
                      <a16:colId xmlns:a16="http://schemas.microsoft.com/office/drawing/2014/main" val="497783354"/>
                    </a:ext>
                  </a:extLst>
                </a:gridCol>
                <a:gridCol w="7132320">
                  <a:extLst>
                    <a:ext uri="{9D8B030D-6E8A-4147-A177-3AD203B41FA5}">
                      <a16:colId xmlns:a16="http://schemas.microsoft.com/office/drawing/2014/main" val="1597420706"/>
                    </a:ext>
                  </a:extLst>
                </a:gridCol>
              </a:tblGrid>
              <a:tr h="274320">
                <a:tc>
                  <a:txBody>
                    <a:bodyPr/>
                    <a:lstStyle/>
                    <a:p>
                      <a:pPr algn="ctr"/>
                      <a:r>
                        <a:rPr lang="en-US" sz="1600" dirty="0" smtClean="0">
                          <a:latin typeface="Helvetica Neue"/>
                        </a:rPr>
                        <a:t>Offers</a:t>
                      </a:r>
                      <a:endParaRPr lang="en-US" sz="1600" dirty="0">
                        <a:latin typeface="Helvetica Neue"/>
                      </a:endParaRPr>
                    </a:p>
                  </a:txBody>
                  <a:tcPr/>
                </a:tc>
                <a:tc>
                  <a:txBody>
                    <a:bodyPr/>
                    <a:lstStyle/>
                    <a:p>
                      <a:pPr algn="ctr"/>
                      <a:r>
                        <a:rPr lang="en-US" sz="1600" dirty="0" smtClean="0">
                          <a:latin typeface="Helvetica Neue"/>
                        </a:rPr>
                        <a:t>Description</a:t>
                      </a:r>
                      <a:endParaRPr lang="en-US" sz="1600" dirty="0">
                        <a:latin typeface="Helvetica Neue"/>
                      </a:endParaRPr>
                    </a:p>
                  </a:txBody>
                  <a:tcPr/>
                </a:tc>
                <a:extLst>
                  <a:ext uri="{0D108BD9-81ED-4DB2-BD59-A6C34878D82A}">
                    <a16:rowId xmlns:a16="http://schemas.microsoft.com/office/drawing/2014/main" val="3831270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ACID transactions on Spark</a:t>
                      </a:r>
                      <a:endParaRPr lang="en-US" sz="1600" dirty="0">
                        <a:latin typeface="Helvetica Neue"/>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Serializable isolation levels ensure that readers never see inconsistent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0" dirty="0" smtClean="0">
                        <a:latin typeface="Helvetica Neue"/>
                      </a:endParaRPr>
                    </a:p>
                  </a:txBody>
                  <a:tcPr/>
                </a:tc>
                <a:extLst>
                  <a:ext uri="{0D108BD9-81ED-4DB2-BD59-A6C34878D82A}">
                    <a16:rowId xmlns:a16="http://schemas.microsoft.com/office/drawing/2014/main" val="1695210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Scalable metadata handling</a:t>
                      </a:r>
                      <a:endParaRPr lang="en-US" sz="1600" dirty="0">
                        <a:latin typeface="Helvetica Neue"/>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Leverages Spark distributed processing power to handle all the metadata for petabyte-scale tables with billions of files at 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0" dirty="0" smtClean="0">
                        <a:latin typeface="Helvetica Neue"/>
                      </a:endParaRPr>
                    </a:p>
                  </a:txBody>
                  <a:tcPr/>
                </a:tc>
                <a:extLst>
                  <a:ext uri="{0D108BD9-81ED-4DB2-BD59-A6C34878D82A}">
                    <a16:rowId xmlns:a16="http://schemas.microsoft.com/office/drawing/2014/main" val="23942409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Streaming and batch unification</a:t>
                      </a:r>
                      <a:endParaRPr lang="en-US" sz="1600" dirty="0">
                        <a:latin typeface="Helvetica Neue"/>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A table in Delta Lake is a batch table as well as a streaming source and sink. Streaming data ingest, batch historic backfill, interactive queries all just work out of the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0" dirty="0" smtClean="0">
                        <a:latin typeface="Helvetica Neue"/>
                      </a:endParaRPr>
                    </a:p>
                  </a:txBody>
                  <a:tcPr/>
                </a:tc>
                <a:extLst>
                  <a:ext uri="{0D108BD9-81ED-4DB2-BD59-A6C34878D82A}">
                    <a16:rowId xmlns:a16="http://schemas.microsoft.com/office/drawing/2014/main" val="35743931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Schema enforcement:</a:t>
                      </a:r>
                      <a:endParaRPr lang="en-US" sz="1600" dirty="0">
                        <a:latin typeface="Helvetica Neue"/>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Automatically handles schema variations to prevent insertion of bad records during ingestion.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0" dirty="0" smtClean="0">
                        <a:latin typeface="Helvetica Neue"/>
                      </a:endParaRPr>
                    </a:p>
                  </a:txBody>
                  <a:tcPr/>
                </a:tc>
                <a:extLst>
                  <a:ext uri="{0D108BD9-81ED-4DB2-BD59-A6C34878D82A}">
                    <a16:rowId xmlns:a16="http://schemas.microsoft.com/office/drawing/2014/main" val="27879756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Time Travel</a:t>
                      </a:r>
                      <a:endParaRPr lang="en-US" sz="1600" dirty="0">
                        <a:latin typeface="Helvetica Neue"/>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Data versioning enables rollbacks, full historical audit trails, and reproducible machine learning experiments.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0" dirty="0" smtClean="0">
                        <a:latin typeface="Helvetica Neue"/>
                      </a:endParaRPr>
                    </a:p>
                  </a:txBody>
                  <a:tcPr/>
                </a:tc>
                <a:extLst>
                  <a:ext uri="{0D108BD9-81ED-4DB2-BD59-A6C34878D82A}">
                    <a16:rowId xmlns:a16="http://schemas.microsoft.com/office/drawing/2014/main" val="16063801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Helvetica Neue"/>
                        </a:rPr>
                        <a:t>Upserts</a:t>
                      </a:r>
                      <a:r>
                        <a:rPr lang="en-US" sz="1600" dirty="0" smtClean="0">
                          <a:latin typeface="Helvetica Neue"/>
                        </a:rPr>
                        <a:t> and Deletes:</a:t>
                      </a:r>
                      <a:endParaRPr lang="en-US" sz="1600" dirty="0">
                        <a:latin typeface="Helvetica Neue"/>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Supports merge, update and delete operations to enable complex use cases like change-data-capture, slowly-changing-dimension (SCD) operations, streaming </a:t>
                      </a:r>
                      <a:r>
                        <a:rPr lang="en-US" sz="1600" dirty="0" err="1" smtClean="0">
                          <a:latin typeface="Helvetica Neue"/>
                        </a:rPr>
                        <a:t>upserts</a:t>
                      </a:r>
                      <a:r>
                        <a:rPr lang="en-US" sz="1600" dirty="0" smtClean="0">
                          <a:latin typeface="Helvetica Neue"/>
                        </a:rPr>
                        <a:t>, and so on.</a:t>
                      </a:r>
                      <a:endParaRPr lang="en-US" sz="1600" i="0" dirty="0" smtClean="0">
                        <a:latin typeface="Helvetica Neue"/>
                      </a:endParaRPr>
                    </a:p>
                  </a:txBody>
                  <a:tcPr/>
                </a:tc>
                <a:extLst>
                  <a:ext uri="{0D108BD9-81ED-4DB2-BD59-A6C34878D82A}">
                    <a16:rowId xmlns:a16="http://schemas.microsoft.com/office/drawing/2014/main" val="2680965228"/>
                  </a:ext>
                </a:extLst>
              </a:tr>
            </a:tbl>
          </a:graphicData>
        </a:graphic>
      </p:graphicFrame>
    </p:spTree>
    <p:extLst>
      <p:ext uri="{BB962C8B-B14F-4D97-AF65-F5344CB8AC3E}">
        <p14:creationId xmlns:p14="http://schemas.microsoft.com/office/powerpoint/2010/main" val="3700995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smtClean="0">
                <a:solidFill>
                  <a:srgbClr val="282829"/>
                </a:solidFill>
                <a:latin typeface="Helvetica Neue"/>
              </a:rPr>
              <a:t>Data </a:t>
            </a:r>
            <a:r>
              <a:rPr lang="en-US" u="sng" dirty="0">
                <a:solidFill>
                  <a:srgbClr val="282829"/>
                </a:solidFill>
                <a:latin typeface="Helvetica Neue"/>
              </a:rPr>
              <a:t>Staging </a:t>
            </a:r>
            <a:r>
              <a:rPr lang="en-US" u="sng" dirty="0" smtClean="0">
                <a:solidFill>
                  <a:srgbClr val="282829"/>
                </a:solidFill>
                <a:latin typeface="Helvetica Neue"/>
              </a:rPr>
              <a:t>layer</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807244" y="1677095"/>
            <a:ext cx="10729912" cy="4560481"/>
          </a:xfrm>
        </p:spPr>
        <p:txBody>
          <a:bodyPr>
            <a:noAutofit/>
          </a:bodyPr>
          <a:lstStyle/>
          <a:p>
            <a:pPr lvl="2" fontAlgn="base"/>
            <a:r>
              <a:rPr lang="en-US" dirty="0">
                <a:latin typeface="Helvetica Neue"/>
              </a:rPr>
              <a:t>A staging layer consists of selected structured data that is transformed before being loaded to the data warehouse in a pre-defined format</a:t>
            </a:r>
            <a:r>
              <a:rPr lang="en-US" dirty="0" smtClean="0">
                <a:latin typeface="Helvetica Neue"/>
              </a:rPr>
              <a:t>.</a:t>
            </a:r>
          </a:p>
          <a:p>
            <a:pPr lvl="2" fontAlgn="base"/>
            <a:endParaRPr lang="en-US" dirty="0">
              <a:latin typeface="Helvetica Neue"/>
            </a:endParaRPr>
          </a:p>
          <a:p>
            <a:pPr lvl="2" fontAlgn="base"/>
            <a:r>
              <a:rPr lang="en-US" dirty="0">
                <a:latin typeface="Helvetica Neue"/>
              </a:rPr>
              <a:t>Compared to schema on read used by the data lake, the staging layer uses a schema on write approach (</a:t>
            </a:r>
            <a:r>
              <a:rPr lang="en-US" dirty="0" err="1">
                <a:latin typeface="Helvetica Neue"/>
              </a:rPr>
              <a:t>ie</a:t>
            </a:r>
            <a:r>
              <a:rPr lang="en-US" dirty="0">
                <a:latin typeface="Helvetica Neue"/>
              </a:rPr>
              <a:t>, applying structure to the data as it is written), otherwise known as ETL (extract-transform-load), where business logic and transformations are developed prior to loading and are updated when needed</a:t>
            </a:r>
            <a:r>
              <a:rPr lang="en-US" dirty="0" smtClean="0">
                <a:latin typeface="Helvetica Neue"/>
              </a:rPr>
              <a:t>.</a:t>
            </a:r>
          </a:p>
          <a:p>
            <a:pPr lvl="2" fontAlgn="base"/>
            <a:endParaRPr lang="en-US" dirty="0" smtClean="0">
              <a:latin typeface="Helvetica Neue"/>
            </a:endParaRPr>
          </a:p>
          <a:p>
            <a:pPr lvl="2" fontAlgn="base"/>
            <a:r>
              <a:rPr lang="en-US" dirty="0">
                <a:latin typeface="Helvetica Neue"/>
              </a:rPr>
              <a:t>A staging layer provides a closed off area for the loading and processing of source data, and is used as a workspace for subsequently applying transformations including complex calculations, data cleansing, and change data capture, before the data is loaded to the data warehouse for analysis</a:t>
            </a:r>
            <a:r>
              <a:rPr lang="en-US" dirty="0" smtClean="0">
                <a:latin typeface="Helvetica Neue"/>
              </a:rPr>
              <a:t>.</a:t>
            </a:r>
          </a:p>
          <a:p>
            <a:pPr lvl="2" fontAlgn="base"/>
            <a:endParaRPr lang="en-US" dirty="0" smtClean="0">
              <a:latin typeface="Helvetica Neue"/>
            </a:endParaRPr>
          </a:p>
          <a:p>
            <a:pPr lvl="2" fontAlgn="base"/>
            <a:r>
              <a:rPr lang="en-US" dirty="0">
                <a:latin typeface="Helvetica Neue"/>
              </a:rPr>
              <a:t>A staging area, or landing zone, is </a:t>
            </a:r>
            <a:r>
              <a:rPr lang="en-US" b="1" dirty="0">
                <a:latin typeface="Helvetica Neue"/>
              </a:rPr>
              <a:t>an intermediate storage area used for data processing during the extract, transform and load (ETL) process</a:t>
            </a:r>
            <a:r>
              <a:rPr lang="en-US" dirty="0">
                <a:latin typeface="Helvetica Neue"/>
              </a:rPr>
              <a:t>. The data staging area sits between the data source(s) and the data target(s), which are often data warehouses, data marts, or other data repositories.</a:t>
            </a:r>
          </a:p>
          <a:p>
            <a:pPr lvl="4"/>
            <a:endParaRPr lang="en-US" sz="1800" dirty="0">
              <a:latin typeface="Helvetica Neue"/>
            </a:endParaRPr>
          </a:p>
        </p:txBody>
      </p:sp>
    </p:spTree>
    <p:extLst>
      <p:ext uri="{BB962C8B-B14F-4D97-AF65-F5344CB8AC3E}">
        <p14:creationId xmlns:p14="http://schemas.microsoft.com/office/powerpoint/2010/main" val="1444114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smtClean="0">
                <a:solidFill>
                  <a:srgbClr val="282829"/>
                </a:solidFill>
                <a:latin typeface="Helvetica Neue"/>
              </a:rPr>
              <a:t>Data </a:t>
            </a:r>
            <a:r>
              <a:rPr lang="en-US" u="sng" dirty="0">
                <a:solidFill>
                  <a:srgbClr val="282829"/>
                </a:solidFill>
                <a:latin typeface="Helvetica Neue"/>
              </a:rPr>
              <a:t>Staging </a:t>
            </a:r>
            <a:r>
              <a:rPr lang="en-US" u="sng" dirty="0" smtClean="0">
                <a:solidFill>
                  <a:srgbClr val="282829"/>
                </a:solidFill>
                <a:latin typeface="Helvetica Neue"/>
              </a:rPr>
              <a:t>layer</a:t>
            </a:r>
            <a:endParaRPr lang="en-US" u="sng" dirty="0">
              <a:solidFill>
                <a:schemeClr val="tx2">
                  <a:lumMod val="85000"/>
                  <a:lumOff val="1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313" y="2033588"/>
            <a:ext cx="9121774" cy="4560887"/>
          </a:xfrm>
        </p:spPr>
      </p:pic>
    </p:spTree>
    <p:extLst>
      <p:ext uri="{BB962C8B-B14F-4D97-AF65-F5344CB8AC3E}">
        <p14:creationId xmlns:p14="http://schemas.microsoft.com/office/powerpoint/2010/main" val="3206348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smtClean="0">
                <a:solidFill>
                  <a:srgbClr val="282829"/>
                </a:solidFill>
                <a:latin typeface="Helvetica Neue"/>
              </a:rPr>
              <a:t>Steps in Data </a:t>
            </a:r>
            <a:r>
              <a:rPr lang="en-US" u="sng" dirty="0">
                <a:solidFill>
                  <a:srgbClr val="282829"/>
                </a:solidFill>
                <a:latin typeface="Helvetica Neue"/>
              </a:rPr>
              <a:t>Staging </a:t>
            </a:r>
            <a:r>
              <a:rPr lang="en-US" u="sng" dirty="0" smtClean="0">
                <a:solidFill>
                  <a:srgbClr val="282829"/>
                </a:solidFill>
                <a:latin typeface="Helvetica Neue"/>
              </a:rPr>
              <a:t>layer</a:t>
            </a:r>
            <a:endParaRPr lang="en-US" u="sng" dirty="0">
              <a:solidFill>
                <a:schemeClr val="tx2">
                  <a:lumMod val="85000"/>
                  <a:lumOff val="15000"/>
                </a:schemeClr>
              </a:solidFill>
            </a:endParaRPr>
          </a:p>
        </p:txBody>
      </p:sp>
      <p:sp>
        <p:nvSpPr>
          <p:cNvPr id="3" name="Content Placeholder 2"/>
          <p:cNvSpPr>
            <a:spLocks noGrp="1"/>
          </p:cNvSpPr>
          <p:nvPr>
            <p:ph idx="1"/>
          </p:nvPr>
        </p:nvSpPr>
        <p:spPr>
          <a:xfrm>
            <a:off x="1371600" y="1625600"/>
            <a:ext cx="10515600" cy="5232400"/>
          </a:xfrm>
        </p:spPr>
        <p:txBody>
          <a:bodyPr>
            <a:noAutofit/>
          </a:bodyPr>
          <a:lstStyle/>
          <a:p>
            <a:pPr marL="0" indent="0">
              <a:buNone/>
            </a:pPr>
            <a:r>
              <a:rPr lang="en-US" sz="1800" dirty="0">
                <a:solidFill>
                  <a:schemeClr val="tx1"/>
                </a:solidFill>
                <a:latin typeface="Helvetica Neue"/>
              </a:rPr>
              <a:t>The following steps take place in Data Staging Layer</a:t>
            </a:r>
            <a:r>
              <a:rPr lang="en-US" sz="1800" dirty="0" smtClean="0">
                <a:solidFill>
                  <a:schemeClr val="tx1"/>
                </a:solidFill>
                <a:latin typeface="Helvetica Neue"/>
              </a:rPr>
              <a:t>.</a:t>
            </a:r>
            <a:endParaRPr lang="en-US" sz="1800" b="1" dirty="0" smtClean="0">
              <a:solidFill>
                <a:schemeClr val="tx1"/>
              </a:solidFill>
              <a:latin typeface="Helvetica Neue"/>
            </a:endParaRPr>
          </a:p>
          <a:p>
            <a:pPr marL="457200" indent="-457200">
              <a:buFont typeface="+mj-lt"/>
              <a:buAutoNum type="arabicPeriod"/>
            </a:pPr>
            <a:r>
              <a:rPr lang="en-US" sz="1800" b="1" dirty="0" smtClean="0">
                <a:solidFill>
                  <a:schemeClr val="tx1"/>
                </a:solidFill>
                <a:latin typeface="Helvetica Neue"/>
              </a:rPr>
              <a:t>Data Extraction</a:t>
            </a:r>
            <a:endParaRPr lang="en-US" sz="1800" dirty="0" smtClean="0">
              <a:solidFill>
                <a:schemeClr val="tx1"/>
              </a:solidFill>
              <a:latin typeface="Helvetica Neue"/>
            </a:endParaRPr>
          </a:p>
          <a:p>
            <a:pPr marL="987552" lvl="2" indent="0">
              <a:buNone/>
            </a:pPr>
            <a:r>
              <a:rPr lang="en-US" dirty="0" smtClean="0">
                <a:solidFill>
                  <a:schemeClr val="tx1"/>
                </a:solidFill>
                <a:latin typeface="Helvetica Neue"/>
              </a:rPr>
              <a:t>The </a:t>
            </a:r>
            <a:r>
              <a:rPr lang="en-US" dirty="0">
                <a:solidFill>
                  <a:schemeClr val="tx1"/>
                </a:solidFill>
                <a:latin typeface="Helvetica Neue"/>
              </a:rPr>
              <a:t>Data received by the Source Layer is feed into the Staging Layer, where the first process that takes place with the acquired data is extraction.</a:t>
            </a:r>
          </a:p>
          <a:p>
            <a:pPr marL="457200" indent="-457200">
              <a:buFont typeface="+mj-lt"/>
              <a:buAutoNum type="arabicPeriod"/>
            </a:pPr>
            <a:r>
              <a:rPr lang="en-US" sz="1800" b="1" dirty="0" smtClean="0">
                <a:solidFill>
                  <a:schemeClr val="tx1"/>
                </a:solidFill>
                <a:latin typeface="Helvetica Neue"/>
              </a:rPr>
              <a:t>Landing </a:t>
            </a:r>
            <a:r>
              <a:rPr lang="en-US" sz="1800" b="1" dirty="0">
                <a:solidFill>
                  <a:schemeClr val="tx1"/>
                </a:solidFill>
                <a:latin typeface="Helvetica Neue"/>
              </a:rPr>
              <a:t>Database</a:t>
            </a:r>
            <a:endParaRPr lang="en-US" sz="1800" dirty="0">
              <a:solidFill>
                <a:schemeClr val="tx1"/>
              </a:solidFill>
              <a:latin typeface="Helvetica Neue"/>
            </a:endParaRPr>
          </a:p>
          <a:p>
            <a:pPr marL="987552" lvl="2" indent="0">
              <a:buNone/>
            </a:pPr>
            <a:r>
              <a:rPr lang="en-US" dirty="0">
                <a:solidFill>
                  <a:schemeClr val="tx1"/>
                </a:solidFill>
                <a:latin typeface="Helvetica Neue"/>
              </a:rPr>
              <a:t>The extracted data is temporarily stored in a landing </a:t>
            </a:r>
            <a:r>
              <a:rPr lang="en-US" dirty="0" smtClean="0">
                <a:solidFill>
                  <a:schemeClr val="tx1"/>
                </a:solidFill>
                <a:latin typeface="Helvetica Neue"/>
              </a:rPr>
              <a:t>database. It </a:t>
            </a:r>
            <a:r>
              <a:rPr lang="en-US" dirty="0">
                <a:solidFill>
                  <a:schemeClr val="tx1"/>
                </a:solidFill>
                <a:latin typeface="Helvetica Neue"/>
              </a:rPr>
              <a:t>retrieves the data once the data is extracted.</a:t>
            </a:r>
          </a:p>
          <a:p>
            <a:pPr marL="457200" indent="-457200">
              <a:buFont typeface="+mj-lt"/>
              <a:buAutoNum type="arabicPeriod"/>
            </a:pPr>
            <a:r>
              <a:rPr lang="en-US" sz="1800" b="1" dirty="0" smtClean="0">
                <a:solidFill>
                  <a:schemeClr val="tx1"/>
                </a:solidFill>
                <a:latin typeface="Helvetica Neue"/>
              </a:rPr>
              <a:t>Staging </a:t>
            </a:r>
            <a:r>
              <a:rPr lang="en-US" sz="1800" b="1" dirty="0">
                <a:solidFill>
                  <a:schemeClr val="tx1"/>
                </a:solidFill>
                <a:latin typeface="Helvetica Neue"/>
              </a:rPr>
              <a:t>Area</a:t>
            </a:r>
            <a:endParaRPr lang="en-US" sz="1800" dirty="0">
              <a:solidFill>
                <a:schemeClr val="tx1"/>
              </a:solidFill>
              <a:latin typeface="Helvetica Neue"/>
            </a:endParaRPr>
          </a:p>
          <a:p>
            <a:pPr lvl="2"/>
            <a:r>
              <a:rPr lang="en-US" dirty="0">
                <a:solidFill>
                  <a:schemeClr val="tx1"/>
                </a:solidFill>
                <a:latin typeface="Helvetica Neue"/>
              </a:rPr>
              <a:t>The Data in Landing Database is taken, and several quality checks and staging operations are performed in the staging area.</a:t>
            </a:r>
          </a:p>
          <a:p>
            <a:pPr lvl="2"/>
            <a:r>
              <a:rPr lang="en-US" dirty="0">
                <a:solidFill>
                  <a:schemeClr val="tx1"/>
                </a:solidFill>
                <a:latin typeface="Helvetica Neue"/>
              </a:rPr>
              <a:t>The Structure and Schema are also identified, and adjustments are made to data that are unordered, thus trying to bring about a commonality among the data that has been acquired.</a:t>
            </a:r>
          </a:p>
          <a:p>
            <a:pPr lvl="2"/>
            <a:r>
              <a:rPr lang="en-US" dirty="0">
                <a:solidFill>
                  <a:schemeClr val="tx1"/>
                </a:solidFill>
                <a:latin typeface="Helvetica Neue"/>
              </a:rPr>
              <a:t>Having a place or set up for the data just before transformation and changes is an added advantage that makes the Staging process very </a:t>
            </a:r>
            <a:r>
              <a:rPr lang="en-US" dirty="0" smtClean="0">
                <a:solidFill>
                  <a:schemeClr val="tx1"/>
                </a:solidFill>
                <a:latin typeface="Helvetica Neue"/>
              </a:rPr>
              <a:t>important. </a:t>
            </a:r>
            <a:r>
              <a:rPr lang="en-US" sz="1800" dirty="0" smtClean="0">
                <a:solidFill>
                  <a:schemeClr val="tx1"/>
                </a:solidFill>
                <a:latin typeface="Helvetica Neue"/>
              </a:rPr>
              <a:t>It </a:t>
            </a:r>
            <a:r>
              <a:rPr lang="en-US" sz="1800" dirty="0">
                <a:solidFill>
                  <a:schemeClr val="tx1"/>
                </a:solidFill>
                <a:latin typeface="Helvetica Neue"/>
              </a:rPr>
              <a:t>makes data processing easier.</a:t>
            </a:r>
          </a:p>
          <a:p>
            <a:endParaRPr lang="en-US" sz="1800" dirty="0">
              <a:latin typeface="Helvetica Neue"/>
            </a:endParaRPr>
          </a:p>
        </p:txBody>
      </p:sp>
    </p:spTree>
    <p:extLst>
      <p:ext uri="{BB962C8B-B14F-4D97-AF65-F5344CB8AC3E}">
        <p14:creationId xmlns:p14="http://schemas.microsoft.com/office/powerpoint/2010/main" val="123193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smtClean="0">
                <a:solidFill>
                  <a:srgbClr val="282829"/>
                </a:solidFill>
                <a:latin typeface="Helvetica Neue"/>
              </a:rPr>
              <a:t>Steps in Data </a:t>
            </a:r>
            <a:r>
              <a:rPr lang="en-US" u="sng" dirty="0">
                <a:solidFill>
                  <a:srgbClr val="282829"/>
                </a:solidFill>
                <a:latin typeface="Helvetica Neue"/>
              </a:rPr>
              <a:t>Staging </a:t>
            </a:r>
            <a:r>
              <a:rPr lang="en-US" u="sng" dirty="0" smtClean="0">
                <a:solidFill>
                  <a:srgbClr val="282829"/>
                </a:solidFill>
                <a:latin typeface="Helvetica Neue"/>
              </a:rPr>
              <a:t>layer</a:t>
            </a:r>
            <a:endParaRPr lang="en-US" u="sng" dirty="0">
              <a:solidFill>
                <a:schemeClr val="tx2">
                  <a:lumMod val="85000"/>
                  <a:lumOff val="15000"/>
                </a:schemeClr>
              </a:solidFill>
            </a:endParaRPr>
          </a:p>
        </p:txBody>
      </p:sp>
      <p:sp>
        <p:nvSpPr>
          <p:cNvPr id="3" name="Content Placeholder 2"/>
          <p:cNvSpPr>
            <a:spLocks noGrp="1"/>
          </p:cNvSpPr>
          <p:nvPr>
            <p:ph idx="1"/>
          </p:nvPr>
        </p:nvSpPr>
        <p:spPr>
          <a:xfrm>
            <a:off x="1371600" y="1625600"/>
            <a:ext cx="10515600" cy="5232400"/>
          </a:xfrm>
        </p:spPr>
        <p:txBody>
          <a:bodyPr>
            <a:noAutofit/>
          </a:bodyPr>
          <a:lstStyle/>
          <a:p>
            <a:pPr marL="342900" indent="-342900">
              <a:buFont typeface="+mj-lt"/>
              <a:buAutoNum type="arabicPeriod" startAt="4"/>
            </a:pPr>
            <a:r>
              <a:rPr lang="en-US" sz="1800" b="1" dirty="0" smtClean="0">
                <a:solidFill>
                  <a:schemeClr val="tx1"/>
                </a:solidFill>
                <a:latin typeface="Helvetica Neue"/>
              </a:rPr>
              <a:t>ETL</a:t>
            </a:r>
            <a:endParaRPr lang="en-US" sz="1800" dirty="0" smtClean="0">
              <a:solidFill>
                <a:schemeClr val="tx1"/>
              </a:solidFill>
              <a:latin typeface="Helvetica Neue"/>
            </a:endParaRPr>
          </a:p>
          <a:p>
            <a:pPr lvl="2"/>
            <a:r>
              <a:rPr lang="en-US" dirty="0">
                <a:solidFill>
                  <a:schemeClr val="tx1"/>
                </a:solidFill>
                <a:latin typeface="Helvetica Neue"/>
              </a:rPr>
              <a:t>It is an Extraction, Transformation, and Load.</a:t>
            </a:r>
          </a:p>
          <a:p>
            <a:pPr lvl="2"/>
            <a:r>
              <a:rPr lang="en-US" dirty="0" smtClean="0">
                <a:solidFill>
                  <a:schemeClr val="tx1"/>
                </a:solidFill>
                <a:latin typeface="Helvetica Neue"/>
              </a:rPr>
              <a:t>ETL </a:t>
            </a:r>
            <a:r>
              <a:rPr lang="en-US" dirty="0">
                <a:solidFill>
                  <a:schemeClr val="tx1"/>
                </a:solidFill>
                <a:latin typeface="Helvetica Neue"/>
              </a:rPr>
              <a:t>Tools are used for the integration and processing of data where logic is applied to rather raw but somewhat ordered data.</a:t>
            </a:r>
          </a:p>
          <a:p>
            <a:pPr lvl="2"/>
            <a:r>
              <a:rPr lang="en-US" dirty="0">
                <a:solidFill>
                  <a:schemeClr val="tx1"/>
                </a:solidFill>
                <a:latin typeface="Helvetica Neue"/>
              </a:rPr>
              <a:t>This data is extracted as per the analytical nature that is required and transformed to data that is deemed fit to be stored in the Data Warehouse.</a:t>
            </a:r>
          </a:p>
          <a:p>
            <a:pPr lvl="2"/>
            <a:r>
              <a:rPr lang="en-US" dirty="0">
                <a:solidFill>
                  <a:schemeClr val="tx1"/>
                </a:solidFill>
                <a:latin typeface="Helvetica Neue"/>
              </a:rPr>
              <a:t>After Transformation, the data or rather information is </a:t>
            </a:r>
            <a:r>
              <a:rPr lang="en-US" dirty="0" smtClean="0">
                <a:solidFill>
                  <a:schemeClr val="tx1"/>
                </a:solidFill>
                <a:latin typeface="Helvetica Neue"/>
              </a:rPr>
              <a:t>finally loaded into the data warehouse.</a:t>
            </a:r>
            <a:endParaRPr lang="en-US" dirty="0">
              <a:solidFill>
                <a:schemeClr val="tx1"/>
              </a:solidFill>
              <a:latin typeface="Helvetica Neue"/>
            </a:endParaRPr>
          </a:p>
          <a:p>
            <a:pPr lvl="2"/>
            <a:r>
              <a:rPr lang="en-US" dirty="0">
                <a:solidFill>
                  <a:schemeClr val="tx1"/>
                </a:solidFill>
                <a:latin typeface="Helvetica Neue"/>
              </a:rPr>
              <a:t>Some examples of ETL tools are </a:t>
            </a:r>
            <a:r>
              <a:rPr lang="en-US" dirty="0" err="1">
                <a:solidFill>
                  <a:schemeClr val="tx1"/>
                </a:solidFill>
                <a:latin typeface="Helvetica Neue"/>
              </a:rPr>
              <a:t>Informatica</a:t>
            </a:r>
            <a:r>
              <a:rPr lang="en-US" dirty="0">
                <a:solidFill>
                  <a:schemeClr val="tx1"/>
                </a:solidFill>
                <a:latin typeface="Helvetica Neue"/>
              </a:rPr>
              <a:t>, SSIS, etc.</a:t>
            </a:r>
          </a:p>
          <a:p>
            <a:pPr lvl="2"/>
            <a:endParaRPr lang="en-US" dirty="0">
              <a:latin typeface="Helvetica Neue"/>
            </a:endParaRPr>
          </a:p>
        </p:txBody>
      </p:sp>
    </p:spTree>
    <p:extLst>
      <p:ext uri="{BB962C8B-B14F-4D97-AF65-F5344CB8AC3E}">
        <p14:creationId xmlns:p14="http://schemas.microsoft.com/office/powerpoint/2010/main" val="3451502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lvl="2" algn="ctr"/>
            <a:r>
              <a:rPr lang="en-US" sz="4400" u="sng" dirty="0" smtClean="0">
                <a:solidFill>
                  <a:srgbClr val="282829"/>
                </a:solidFill>
                <a:latin typeface="Helvetica Neue"/>
              </a:rPr>
              <a:t>Data Curation layer?</a:t>
            </a:r>
            <a:endParaRPr lang="en-US" sz="4400"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1371600" y="1828800"/>
            <a:ext cx="10058400" cy="4657725"/>
          </a:xfrm>
        </p:spPr>
        <p:txBody>
          <a:bodyPr>
            <a:normAutofit lnSpcReduction="10000"/>
          </a:bodyPr>
          <a:lstStyle/>
          <a:p>
            <a:pPr marL="987552" lvl="2" indent="0">
              <a:buNone/>
            </a:pPr>
            <a:endParaRPr lang="en-US" dirty="0">
              <a:latin typeface="Helvetica Neue"/>
            </a:endParaRPr>
          </a:p>
          <a:p>
            <a:r>
              <a:rPr lang="en-US" sz="1800" dirty="0">
                <a:latin typeface="Helvetica Neue"/>
              </a:rPr>
              <a:t>Data curation is </a:t>
            </a:r>
            <a:r>
              <a:rPr lang="en-US" sz="1800" b="1" dirty="0">
                <a:latin typeface="Helvetica Neue"/>
              </a:rPr>
              <a:t>the process of creating, organizing and maintaining data sets </a:t>
            </a:r>
            <a:r>
              <a:rPr lang="en-US" sz="1800" dirty="0">
                <a:latin typeface="Helvetica Neue"/>
              </a:rPr>
              <a:t>so they can be accessed and used by people looking for information. </a:t>
            </a:r>
            <a:endParaRPr lang="en-US" sz="1800" dirty="0" smtClean="0">
              <a:latin typeface="Helvetica Neue"/>
            </a:endParaRPr>
          </a:p>
          <a:p>
            <a:endParaRPr lang="en-US" sz="1800" dirty="0" smtClean="0">
              <a:latin typeface="Helvetica Neue"/>
            </a:endParaRPr>
          </a:p>
          <a:p>
            <a:r>
              <a:rPr lang="en-US" sz="1800" dirty="0" smtClean="0">
                <a:latin typeface="Helvetica Neue"/>
              </a:rPr>
              <a:t>It </a:t>
            </a:r>
            <a:r>
              <a:rPr lang="en-US" sz="1800" dirty="0">
                <a:latin typeface="Helvetica Neue"/>
              </a:rPr>
              <a:t>involves collecting, structuring, indexing and cataloging data for users in an organization, group or the general public</a:t>
            </a:r>
            <a:r>
              <a:rPr lang="en-US" sz="1800" dirty="0" smtClean="0">
                <a:latin typeface="Helvetica Neue"/>
              </a:rPr>
              <a:t>.</a:t>
            </a:r>
          </a:p>
          <a:p>
            <a:endParaRPr lang="en-US" sz="1800" dirty="0">
              <a:latin typeface="Helvetica Neue"/>
            </a:endParaRPr>
          </a:p>
          <a:p>
            <a:r>
              <a:rPr lang="en-US" sz="1800" dirty="0">
                <a:latin typeface="Helvetica Neue"/>
              </a:rPr>
              <a:t>Your curated layer is </a:t>
            </a:r>
            <a:r>
              <a:rPr lang="en-US" sz="1800" b="1" dirty="0">
                <a:latin typeface="Helvetica Neue"/>
              </a:rPr>
              <a:t>your consumption layer</a:t>
            </a:r>
            <a:r>
              <a:rPr lang="en-US" sz="1800" dirty="0">
                <a:latin typeface="Helvetica Neue"/>
              </a:rPr>
              <a:t>. It's optimized for analytics, rather than data ingestion or processing. The curated layer might store data in de-normalized data marts or star schemas</a:t>
            </a:r>
            <a:r>
              <a:rPr lang="en-US" sz="1800" dirty="0" smtClean="0">
                <a:latin typeface="Helvetica Neue"/>
              </a:rPr>
              <a:t>.</a:t>
            </a:r>
          </a:p>
          <a:p>
            <a:endParaRPr lang="en-US" sz="1800" dirty="0" smtClean="0">
              <a:latin typeface="Helvetica Neue"/>
            </a:endParaRPr>
          </a:p>
          <a:p>
            <a:r>
              <a:rPr lang="en-US" sz="1800" dirty="0" smtClean="0">
                <a:latin typeface="Helvetica Neue"/>
              </a:rPr>
              <a:t>Some </a:t>
            </a:r>
            <a:r>
              <a:rPr lang="en-US" sz="1800" dirty="0">
                <a:latin typeface="Helvetica Neue"/>
              </a:rPr>
              <a:t>of the major examples of data curation </a:t>
            </a:r>
            <a:r>
              <a:rPr lang="en-US" sz="1800" dirty="0" smtClean="0">
                <a:latin typeface="Helvetica Neue"/>
              </a:rPr>
              <a:t>services </a:t>
            </a:r>
            <a:r>
              <a:rPr lang="en-US" sz="1800" dirty="0">
                <a:latin typeface="Helvetica Neue"/>
              </a:rPr>
              <a:t>are </a:t>
            </a:r>
            <a:r>
              <a:rPr lang="en-US" sz="1800" b="1" dirty="0">
                <a:latin typeface="Helvetica Neue"/>
              </a:rPr>
              <a:t>data profiling, data management, data lineage, data disposal, data assurance</a:t>
            </a:r>
            <a:r>
              <a:rPr lang="en-US" sz="1800" dirty="0">
                <a:latin typeface="Helvetica Neue"/>
              </a:rPr>
              <a:t>, etc.</a:t>
            </a:r>
            <a:br>
              <a:rPr lang="en-US" sz="1800" dirty="0">
                <a:latin typeface="Helvetica Neue"/>
              </a:rPr>
            </a:br>
            <a:endParaRPr lang="en-US" sz="1800" i="0" dirty="0" smtClean="0">
              <a:latin typeface="Helvetica Neue"/>
            </a:endParaRPr>
          </a:p>
        </p:txBody>
      </p:sp>
    </p:spTree>
    <p:extLst>
      <p:ext uri="{BB962C8B-B14F-4D97-AF65-F5344CB8AC3E}">
        <p14:creationId xmlns:p14="http://schemas.microsoft.com/office/powerpoint/2010/main" val="2581728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lvl="2" algn="ctr"/>
            <a:r>
              <a:rPr lang="en-US" sz="4400" u="sng" dirty="0" smtClean="0">
                <a:solidFill>
                  <a:srgbClr val="282829"/>
                </a:solidFill>
                <a:latin typeface="Helvetica Neue"/>
              </a:rPr>
              <a:t>Data Curation layer?</a:t>
            </a:r>
            <a:endParaRPr lang="en-US" sz="4400"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28800"/>
            <a:ext cx="10515600" cy="4657725"/>
          </a:xfrm>
        </p:spPr>
        <p:txBody>
          <a:bodyPr>
            <a:normAutofit/>
          </a:bodyPr>
          <a:lstStyle/>
          <a:p>
            <a:r>
              <a:rPr lang="en-US" b="1" dirty="0">
                <a:latin typeface="Helvetica Neue"/>
              </a:rPr>
              <a:t>Steps in a Data-Curation Workflow</a:t>
            </a:r>
            <a:endParaRPr lang="en-US" dirty="0">
              <a:latin typeface="Helvetica Neue"/>
            </a:endParaRPr>
          </a:p>
          <a:p>
            <a:pPr lvl="1"/>
            <a:r>
              <a:rPr lang="en-US" i="0" dirty="0">
                <a:latin typeface="Helvetica Neue"/>
              </a:rPr>
              <a:t>Documenting the data.</a:t>
            </a:r>
          </a:p>
          <a:p>
            <a:pPr lvl="1"/>
            <a:r>
              <a:rPr lang="en-US" i="0" dirty="0">
                <a:latin typeface="Helvetica Neue"/>
              </a:rPr>
              <a:t>Asking questions.</a:t>
            </a:r>
          </a:p>
          <a:p>
            <a:pPr lvl="1"/>
            <a:r>
              <a:rPr lang="en-US" i="0" dirty="0">
                <a:latin typeface="Helvetica Neue"/>
              </a:rPr>
              <a:t>Translating into open formats.</a:t>
            </a:r>
          </a:p>
          <a:p>
            <a:pPr lvl="1"/>
            <a:r>
              <a:rPr lang="en-US" i="0" dirty="0">
                <a:latin typeface="Helvetica Neue"/>
              </a:rPr>
              <a:t>Assessing </a:t>
            </a:r>
            <a:r>
              <a:rPr lang="en-US" i="0" dirty="0" err="1">
                <a:latin typeface="Helvetica Neue"/>
              </a:rPr>
              <a:t>FAIRness</a:t>
            </a:r>
            <a:r>
              <a:rPr lang="en-US" i="0" dirty="0">
                <a:latin typeface="Helvetica Neue"/>
              </a:rPr>
              <a:t>.</a:t>
            </a:r>
          </a:p>
          <a:p>
            <a:pPr lvl="1"/>
            <a:r>
              <a:rPr lang="en-US" i="0" dirty="0">
                <a:latin typeface="Helvetica Neue"/>
              </a:rPr>
              <a:t>Cleaning and validating</a:t>
            </a:r>
          </a:p>
        </p:txBody>
      </p:sp>
    </p:spTree>
    <p:extLst>
      <p:ext uri="{BB962C8B-B14F-4D97-AF65-F5344CB8AC3E}">
        <p14:creationId xmlns:p14="http://schemas.microsoft.com/office/powerpoint/2010/main" val="2314313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solidFill>
                  <a:srgbClr val="282829"/>
                </a:solidFill>
                <a:latin typeface="Helvetica Neue"/>
              </a:rPr>
              <a:t>Data </a:t>
            </a:r>
            <a:r>
              <a:rPr lang="en-US" u="sng" dirty="0">
                <a:solidFill>
                  <a:srgbClr val="282829"/>
                </a:solidFill>
                <a:latin typeface="Helvetica Neue"/>
              </a:rPr>
              <a:t>presentation </a:t>
            </a:r>
            <a:r>
              <a:rPr lang="en-US" u="sng" dirty="0" smtClean="0">
                <a:solidFill>
                  <a:srgbClr val="282829"/>
                </a:solidFill>
                <a:latin typeface="Helvetica Neue"/>
              </a:rPr>
              <a:t>layer</a:t>
            </a:r>
            <a:endParaRPr lang="en-US"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1371600" y="1828800"/>
            <a:ext cx="10293531" cy="4657725"/>
          </a:xfrm>
        </p:spPr>
        <p:txBody>
          <a:bodyPr>
            <a:noAutofit/>
          </a:bodyPr>
          <a:lstStyle/>
          <a:p>
            <a:r>
              <a:rPr lang="en-US" b="1" dirty="0">
                <a:latin typeface="Helvetica Neue"/>
              </a:rPr>
              <a:t>Data Presentation Layer</a:t>
            </a:r>
          </a:p>
          <a:p>
            <a:pPr lvl="1"/>
            <a:r>
              <a:rPr lang="en-US" i="0" dirty="0">
                <a:latin typeface="Helvetica Neue"/>
              </a:rPr>
              <a:t>This Layer where the users get to interact with the data stored in the data warehouse.</a:t>
            </a:r>
          </a:p>
          <a:p>
            <a:pPr lvl="1"/>
            <a:r>
              <a:rPr lang="en-US" i="0" dirty="0">
                <a:latin typeface="Helvetica Neue"/>
              </a:rPr>
              <a:t>Queries and several tools will be employed to get different types of information based on the data.</a:t>
            </a:r>
          </a:p>
          <a:p>
            <a:pPr lvl="1"/>
            <a:r>
              <a:rPr lang="en-US" i="0" dirty="0">
                <a:latin typeface="Helvetica Neue"/>
              </a:rPr>
              <a:t>The information reaches the user through the graphical representation of data.</a:t>
            </a:r>
          </a:p>
          <a:p>
            <a:pPr lvl="1"/>
            <a:r>
              <a:rPr lang="en-US" i="0" dirty="0">
                <a:latin typeface="Helvetica Neue"/>
              </a:rPr>
              <a:t>Reporting Tools are used to get Business Data, and Business logic is also applied to gather several kinds of information.</a:t>
            </a:r>
          </a:p>
          <a:p>
            <a:pPr lvl="1"/>
            <a:r>
              <a:rPr lang="en-US" i="0" dirty="0">
                <a:latin typeface="Helvetica Neue"/>
              </a:rPr>
              <a:t>Meta Data Information and System operations and performance are also maintained and viewed in this layer.</a:t>
            </a:r>
          </a:p>
          <a:p>
            <a:pPr marL="987552" lvl="2" indent="0">
              <a:buNone/>
            </a:pPr>
            <a:endParaRPr lang="en-US" dirty="0">
              <a:solidFill>
                <a:schemeClr val="tx1"/>
              </a:solidFill>
              <a:latin typeface="Helvetica Neue"/>
            </a:endParaRPr>
          </a:p>
        </p:txBody>
      </p:sp>
    </p:spTree>
    <p:extLst>
      <p:ext uri="{BB962C8B-B14F-4D97-AF65-F5344CB8AC3E}">
        <p14:creationId xmlns:p14="http://schemas.microsoft.com/office/powerpoint/2010/main" val="1488295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b="0" i="0" u="sng" dirty="0" smtClean="0">
                <a:solidFill>
                  <a:schemeClr val="tx2">
                    <a:lumMod val="85000"/>
                    <a:lumOff val="15000"/>
                  </a:schemeClr>
                </a:solidFill>
                <a:effectLst/>
                <a:latin typeface="Helvetica Neue"/>
              </a:rPr>
              <a:t>Content</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02675"/>
            <a:ext cx="10515600" cy="4140926"/>
          </a:xfrm>
        </p:spPr>
        <p:txBody>
          <a:bodyPr>
            <a:noAutofit/>
          </a:bodyPr>
          <a:lstStyle/>
          <a:p>
            <a:pPr lvl="2"/>
            <a:r>
              <a:rPr lang="en-US" dirty="0" smtClean="0">
                <a:solidFill>
                  <a:srgbClr val="282829"/>
                </a:solidFill>
                <a:latin typeface="Helvetica Neue"/>
              </a:rPr>
              <a:t>ETL tools</a:t>
            </a:r>
          </a:p>
          <a:p>
            <a:pPr lvl="3"/>
            <a:r>
              <a:rPr lang="en-US" dirty="0" smtClean="0">
                <a:solidFill>
                  <a:srgbClr val="282829"/>
                </a:solidFill>
                <a:latin typeface="Helvetica Neue"/>
              </a:rPr>
              <a:t>What are ETL tools?</a:t>
            </a:r>
          </a:p>
          <a:p>
            <a:pPr lvl="3"/>
            <a:r>
              <a:rPr lang="en-US" dirty="0" smtClean="0">
                <a:solidFill>
                  <a:srgbClr val="282829"/>
                </a:solidFill>
                <a:latin typeface="Helvetica Neue"/>
              </a:rPr>
              <a:t>Need of an ETL tool?</a:t>
            </a:r>
          </a:p>
          <a:p>
            <a:pPr lvl="3"/>
            <a:r>
              <a:rPr lang="en-US" dirty="0" smtClean="0">
                <a:solidFill>
                  <a:srgbClr val="282829"/>
                </a:solidFill>
                <a:latin typeface="Helvetica Neue"/>
              </a:rPr>
              <a:t>Types of ETL tools?</a:t>
            </a:r>
          </a:p>
          <a:p>
            <a:pPr lvl="4" fontAlgn="base"/>
            <a:r>
              <a:rPr lang="en-US" sz="1800" dirty="0">
                <a:latin typeface="Helvetica Neue"/>
              </a:rPr>
              <a:t>Enterprise Software ETL Tools</a:t>
            </a:r>
          </a:p>
          <a:p>
            <a:pPr lvl="4" fontAlgn="base"/>
            <a:r>
              <a:rPr lang="en-US" sz="1800" dirty="0">
                <a:latin typeface="Helvetica Neue"/>
              </a:rPr>
              <a:t>Open-Source ETL Tools</a:t>
            </a:r>
          </a:p>
          <a:p>
            <a:pPr lvl="4" fontAlgn="base"/>
            <a:r>
              <a:rPr lang="en-US" sz="1800" dirty="0">
                <a:latin typeface="Helvetica Neue"/>
              </a:rPr>
              <a:t>Cloud-Based ETL Tools</a:t>
            </a:r>
          </a:p>
          <a:p>
            <a:pPr lvl="4" fontAlgn="base"/>
            <a:r>
              <a:rPr lang="en-US" sz="1800" dirty="0">
                <a:latin typeface="Helvetica Neue"/>
              </a:rPr>
              <a:t>Custom ETL </a:t>
            </a:r>
            <a:r>
              <a:rPr lang="en-US" sz="1800" dirty="0" smtClean="0">
                <a:latin typeface="Helvetica Neue"/>
              </a:rPr>
              <a:t>Tools</a:t>
            </a:r>
          </a:p>
          <a:p>
            <a:pPr marL="1901952" lvl="4" indent="0" fontAlgn="base">
              <a:buNone/>
            </a:pPr>
            <a:endParaRPr lang="en-US" sz="1800" dirty="0" smtClean="0">
              <a:solidFill>
                <a:srgbClr val="282829"/>
              </a:solidFill>
              <a:latin typeface="Helvetica Neue"/>
            </a:endParaRPr>
          </a:p>
          <a:p>
            <a:pPr lvl="2"/>
            <a:r>
              <a:rPr lang="en-US" dirty="0" smtClean="0">
                <a:solidFill>
                  <a:srgbClr val="282829"/>
                </a:solidFill>
                <a:latin typeface="Helvetica Neue"/>
              </a:rPr>
              <a:t>What </a:t>
            </a:r>
            <a:r>
              <a:rPr lang="en-US" dirty="0">
                <a:solidFill>
                  <a:srgbClr val="282829"/>
                </a:solidFill>
                <a:latin typeface="Helvetica Neue"/>
              </a:rPr>
              <a:t>are Delta </a:t>
            </a:r>
            <a:r>
              <a:rPr lang="en-US" dirty="0" smtClean="0">
                <a:solidFill>
                  <a:srgbClr val="282829"/>
                </a:solidFill>
                <a:latin typeface="Helvetica Neue"/>
              </a:rPr>
              <a:t>lakes?</a:t>
            </a:r>
          </a:p>
          <a:p>
            <a:pPr lvl="2"/>
            <a:r>
              <a:rPr lang="en-US" dirty="0" smtClean="0">
                <a:solidFill>
                  <a:srgbClr val="282829"/>
                </a:solidFill>
                <a:latin typeface="Helvetica Neue"/>
              </a:rPr>
              <a:t>What is Data </a:t>
            </a:r>
            <a:r>
              <a:rPr lang="en-US" dirty="0">
                <a:solidFill>
                  <a:srgbClr val="282829"/>
                </a:solidFill>
                <a:latin typeface="Helvetica Neue"/>
              </a:rPr>
              <a:t>Staging </a:t>
            </a:r>
            <a:r>
              <a:rPr lang="en-US" dirty="0" smtClean="0">
                <a:solidFill>
                  <a:srgbClr val="282829"/>
                </a:solidFill>
                <a:latin typeface="Helvetica Neue"/>
              </a:rPr>
              <a:t>layer?</a:t>
            </a:r>
          </a:p>
          <a:p>
            <a:pPr lvl="2"/>
            <a:r>
              <a:rPr lang="en-US" dirty="0">
                <a:solidFill>
                  <a:srgbClr val="282829"/>
                </a:solidFill>
                <a:latin typeface="Helvetica Neue"/>
              </a:rPr>
              <a:t>What is </a:t>
            </a:r>
            <a:r>
              <a:rPr lang="en-US" dirty="0" smtClean="0">
                <a:solidFill>
                  <a:srgbClr val="282829"/>
                </a:solidFill>
                <a:latin typeface="Helvetica Neue"/>
              </a:rPr>
              <a:t>Data </a:t>
            </a:r>
            <a:r>
              <a:rPr lang="en-US" dirty="0">
                <a:solidFill>
                  <a:srgbClr val="282829"/>
                </a:solidFill>
                <a:latin typeface="Helvetica Neue"/>
              </a:rPr>
              <a:t>Curation </a:t>
            </a:r>
            <a:r>
              <a:rPr lang="en-US" dirty="0" smtClean="0">
                <a:solidFill>
                  <a:srgbClr val="282829"/>
                </a:solidFill>
                <a:latin typeface="Helvetica Neue"/>
              </a:rPr>
              <a:t>layer?</a:t>
            </a:r>
          </a:p>
          <a:p>
            <a:pPr lvl="2"/>
            <a:r>
              <a:rPr lang="en-US" dirty="0">
                <a:solidFill>
                  <a:srgbClr val="282829"/>
                </a:solidFill>
                <a:latin typeface="Helvetica Neue"/>
              </a:rPr>
              <a:t>What is </a:t>
            </a:r>
            <a:r>
              <a:rPr lang="en-US" dirty="0" smtClean="0">
                <a:solidFill>
                  <a:srgbClr val="282829"/>
                </a:solidFill>
                <a:latin typeface="Helvetica Neue"/>
              </a:rPr>
              <a:t>Data </a:t>
            </a:r>
            <a:r>
              <a:rPr lang="en-US" dirty="0">
                <a:solidFill>
                  <a:srgbClr val="282829"/>
                </a:solidFill>
                <a:latin typeface="Helvetica Neue"/>
              </a:rPr>
              <a:t>presentation </a:t>
            </a:r>
            <a:r>
              <a:rPr lang="en-US" dirty="0" smtClean="0">
                <a:solidFill>
                  <a:srgbClr val="282829"/>
                </a:solidFill>
                <a:latin typeface="Helvetica Neue"/>
              </a:rPr>
              <a:t>layer?</a:t>
            </a:r>
            <a:endParaRPr lang="en-US" i="0" dirty="0">
              <a:solidFill>
                <a:srgbClr val="282829"/>
              </a:solidFill>
              <a:latin typeface="Helvetica Neue"/>
            </a:endParaRPr>
          </a:p>
        </p:txBody>
      </p:sp>
    </p:spTree>
    <p:extLst>
      <p:ext uri="{BB962C8B-B14F-4D97-AF65-F5344CB8AC3E}">
        <p14:creationId xmlns:p14="http://schemas.microsoft.com/office/powerpoint/2010/main" val="1215520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solidFill>
                  <a:srgbClr val="282829"/>
                </a:solidFill>
                <a:latin typeface="Helvetica Neue"/>
              </a:rPr>
              <a:t>Data </a:t>
            </a:r>
            <a:r>
              <a:rPr lang="en-US" u="sng" dirty="0">
                <a:solidFill>
                  <a:srgbClr val="282829"/>
                </a:solidFill>
                <a:latin typeface="Helvetica Neue"/>
              </a:rPr>
              <a:t>presentation </a:t>
            </a:r>
            <a:r>
              <a:rPr lang="en-US" u="sng" dirty="0" smtClean="0">
                <a:solidFill>
                  <a:srgbClr val="282829"/>
                </a:solidFill>
                <a:latin typeface="Helvetica Neue"/>
              </a:rPr>
              <a:t>layer</a:t>
            </a:r>
            <a:endParaRPr lang="en-US" u="sng" dirty="0">
              <a:latin typeface="Helvetica Neue"/>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13462"/>
          <a:stretch/>
        </p:blipFill>
        <p:spPr>
          <a:xfrm>
            <a:off x="1043340" y="1554477"/>
            <a:ext cx="10257720" cy="4937760"/>
          </a:xfrm>
        </p:spPr>
      </p:pic>
    </p:spTree>
    <p:extLst>
      <p:ext uri="{BB962C8B-B14F-4D97-AF65-F5344CB8AC3E}">
        <p14:creationId xmlns:p14="http://schemas.microsoft.com/office/powerpoint/2010/main" val="4072464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References</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hlinkClick r:id="rId2"/>
              </a:rPr>
              <a:t>https://</a:t>
            </a:r>
            <a:r>
              <a:rPr lang="en-US" dirty="0" smtClean="0">
                <a:latin typeface="Helvetica Neue"/>
                <a:hlinkClick r:id="rId2"/>
              </a:rPr>
              <a:t>blog.hubspot.com/website/etl-tools</a:t>
            </a:r>
            <a:endParaRPr lang="en-US" dirty="0" smtClean="0">
              <a:latin typeface="Helvetica Neue"/>
            </a:endParaRPr>
          </a:p>
          <a:p>
            <a:r>
              <a:rPr lang="en-US" dirty="0">
                <a:latin typeface="Helvetica Neue"/>
                <a:hlinkClick r:id="rId3"/>
              </a:rPr>
              <a:t>https://www.astera.com/type/blog/what-is-etl-tool</a:t>
            </a:r>
            <a:r>
              <a:rPr lang="en-US" dirty="0" smtClean="0">
                <a:latin typeface="Helvetica Neue"/>
                <a:hlinkClick r:id="rId3"/>
              </a:rPr>
              <a:t>/</a:t>
            </a:r>
            <a:endParaRPr lang="en-US" dirty="0" smtClean="0">
              <a:latin typeface="Helvetica Neue"/>
            </a:endParaRPr>
          </a:p>
          <a:p>
            <a:r>
              <a:rPr lang="en-US" dirty="0">
                <a:latin typeface="Helvetica Neue"/>
                <a:hlinkClick r:id="rId4"/>
              </a:rPr>
              <a:t>https://</a:t>
            </a:r>
            <a:r>
              <a:rPr lang="en-US" dirty="0" smtClean="0">
                <a:latin typeface="Helvetica Neue"/>
                <a:hlinkClick r:id="rId4"/>
              </a:rPr>
              <a:t>docs.microsoft.com/en-us/azure/databricks/delta/delta-intro</a:t>
            </a:r>
            <a:endParaRPr lang="en-US" dirty="0" smtClean="0">
              <a:latin typeface="Helvetica Neue"/>
            </a:endParaRPr>
          </a:p>
          <a:p>
            <a:r>
              <a:rPr lang="en-US" dirty="0">
                <a:latin typeface="Helvetica Neue"/>
                <a:hlinkClick r:id="rId5"/>
              </a:rPr>
              <a:t>https://qmetrix.com.au/data-lake-vs-staging-layer-difference/#:~:text=A%20staging%20layer%20provides%20a,the%20data%20warehouse%20for%20analysis</a:t>
            </a:r>
            <a:r>
              <a:rPr lang="en-US" dirty="0" smtClean="0">
                <a:latin typeface="Helvetica Neue"/>
              </a:rPr>
              <a:t>.</a:t>
            </a: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p:txBody>
      </p:sp>
    </p:spTree>
    <p:extLst>
      <p:ext uri="{BB962C8B-B14F-4D97-AF65-F5344CB8AC3E}">
        <p14:creationId xmlns:p14="http://schemas.microsoft.com/office/powerpoint/2010/main" val="84951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THE END</a:t>
            </a:r>
            <a:endParaRPr lang="en-US" sz="5000" dirty="0">
              <a:solidFill>
                <a:srgbClr val="282829"/>
              </a:solidFill>
              <a:latin typeface="Helvetica Neue"/>
            </a:endParaRPr>
          </a:p>
        </p:txBody>
      </p:sp>
    </p:spTree>
    <p:extLst>
      <p:ext uri="{BB962C8B-B14F-4D97-AF65-F5344CB8AC3E}">
        <p14:creationId xmlns:p14="http://schemas.microsoft.com/office/powerpoint/2010/main" val="250906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u="sng" dirty="0">
                <a:solidFill>
                  <a:srgbClr val="282829"/>
                </a:solidFill>
                <a:latin typeface="Helvetica Neue"/>
              </a:rPr>
              <a:t>ETL </a:t>
            </a:r>
            <a:r>
              <a:rPr lang="en-US" u="sng" dirty="0" smtClean="0">
                <a:solidFill>
                  <a:srgbClr val="282829"/>
                </a:solidFill>
                <a:latin typeface="Helvetica Neue"/>
              </a:rPr>
              <a:t>tools</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28800"/>
            <a:ext cx="10515600" cy="4682359"/>
          </a:xfrm>
        </p:spPr>
        <p:txBody>
          <a:bodyPr>
            <a:normAutofit/>
          </a:bodyPr>
          <a:lstStyle/>
          <a:p>
            <a:pPr marL="987552" lvl="2" indent="0">
              <a:buNone/>
            </a:pPr>
            <a:endParaRPr lang="en-US" dirty="0" smtClean="0">
              <a:latin typeface="Helvetica Neue"/>
            </a:endParaRPr>
          </a:p>
          <a:p>
            <a:pPr lvl="2"/>
            <a:r>
              <a:rPr lang="en-US" b="1" dirty="0">
                <a:latin typeface="Helvetica Neue"/>
              </a:rPr>
              <a:t>ETL</a:t>
            </a:r>
            <a:r>
              <a:rPr lang="en-US" dirty="0">
                <a:latin typeface="Helvetica Neue"/>
              </a:rPr>
              <a:t> is a data integration process that combines data from multiple data sources into a single, consistent data store that is loaded into a data warehouse or other unified data repository. ETL provides the foundation for data analytics and machine learning work streams. </a:t>
            </a:r>
            <a:endParaRPr lang="en-US" dirty="0" smtClean="0">
              <a:latin typeface="Helvetica Neue"/>
            </a:endParaRPr>
          </a:p>
          <a:p>
            <a:pPr lvl="2"/>
            <a:endParaRPr lang="en-US" b="1" dirty="0" smtClean="0">
              <a:latin typeface="Helvetica Neue"/>
            </a:endParaRPr>
          </a:p>
          <a:p>
            <a:pPr lvl="2"/>
            <a:r>
              <a:rPr lang="en-US" b="1" dirty="0" smtClean="0">
                <a:latin typeface="Helvetica Neue"/>
              </a:rPr>
              <a:t>ETL </a:t>
            </a:r>
            <a:r>
              <a:rPr lang="en-US" b="1" dirty="0">
                <a:latin typeface="Helvetica Neue"/>
              </a:rPr>
              <a:t>tools </a:t>
            </a:r>
            <a:r>
              <a:rPr lang="en-US" dirty="0">
                <a:latin typeface="Helvetica Neue"/>
              </a:rPr>
              <a:t>are software designed to support ETL processes: </a:t>
            </a:r>
          </a:p>
          <a:p>
            <a:pPr lvl="3"/>
            <a:r>
              <a:rPr lang="en-US" dirty="0">
                <a:latin typeface="Helvetica Neue"/>
              </a:rPr>
              <a:t>extracting data from disparate sources, </a:t>
            </a:r>
          </a:p>
          <a:p>
            <a:pPr lvl="3"/>
            <a:r>
              <a:rPr lang="en-US" dirty="0">
                <a:latin typeface="Helvetica Neue"/>
              </a:rPr>
              <a:t>transforming data for consistency and quality</a:t>
            </a:r>
          </a:p>
          <a:p>
            <a:pPr lvl="3"/>
            <a:r>
              <a:rPr lang="en-US" dirty="0">
                <a:latin typeface="Helvetica Neue"/>
              </a:rPr>
              <a:t>consolidating this information </a:t>
            </a:r>
            <a:r>
              <a:rPr lang="en-US" dirty="0" smtClean="0">
                <a:latin typeface="Helvetica Neue"/>
              </a:rPr>
              <a:t>into data warehouses. </a:t>
            </a:r>
            <a:endParaRPr lang="en-US" dirty="0">
              <a:latin typeface="Helvetica Neue"/>
            </a:endParaRPr>
          </a:p>
          <a:p>
            <a:pPr lvl="2"/>
            <a:endParaRPr lang="en-US" dirty="0" smtClean="0">
              <a:latin typeface="Helvetica Neue"/>
            </a:endParaRPr>
          </a:p>
          <a:p>
            <a:pPr lvl="2"/>
            <a:r>
              <a:rPr lang="en-US" dirty="0">
                <a:latin typeface="Helvetica Neue"/>
              </a:rPr>
              <a:t>If implemented correctly, ETL tools simplify </a:t>
            </a:r>
            <a:r>
              <a:rPr lang="en-US" b="1" dirty="0" smtClean="0">
                <a:latin typeface="Helvetica Neue"/>
              </a:rPr>
              <a:t>data management strategies</a:t>
            </a:r>
            <a:r>
              <a:rPr lang="en-US" dirty="0">
                <a:latin typeface="Helvetica Neue"/>
              </a:rPr>
              <a:t> and </a:t>
            </a:r>
            <a:r>
              <a:rPr lang="en-US" dirty="0" smtClean="0">
                <a:latin typeface="Helvetica Neue"/>
              </a:rPr>
              <a:t>improve </a:t>
            </a:r>
            <a:r>
              <a:rPr lang="en-US" b="1" dirty="0" smtClean="0">
                <a:latin typeface="Helvetica Neue"/>
              </a:rPr>
              <a:t>data quality</a:t>
            </a:r>
            <a:r>
              <a:rPr lang="en-US" dirty="0">
                <a:latin typeface="Helvetica Neue"/>
              </a:rPr>
              <a:t> by providing a standardized approach to intake, sharing, and storage</a:t>
            </a:r>
            <a:r>
              <a:rPr lang="en-US"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1045381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u="sng" dirty="0" smtClean="0">
                <a:solidFill>
                  <a:schemeClr val="tx1"/>
                </a:solidFill>
                <a:latin typeface="Helvetica Neue"/>
              </a:rPr>
              <a:t>Need of an </a:t>
            </a:r>
            <a:r>
              <a:rPr lang="en-US" u="sng" dirty="0">
                <a:solidFill>
                  <a:schemeClr val="tx1"/>
                </a:solidFill>
                <a:latin typeface="Helvetica Neue"/>
              </a:rPr>
              <a:t>ETL tool?</a:t>
            </a: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28800"/>
            <a:ext cx="10668000" cy="4682359"/>
          </a:xfrm>
        </p:spPr>
        <p:txBody>
          <a:bodyPr>
            <a:normAutofit/>
          </a:bodyPr>
          <a:lstStyle/>
          <a:p>
            <a:pPr marL="987552" lvl="2" indent="0">
              <a:buNone/>
            </a:pPr>
            <a:r>
              <a:rPr lang="en-US" dirty="0">
                <a:solidFill>
                  <a:schemeClr val="tx1"/>
                </a:solidFill>
                <a:latin typeface="Helvetica Neue"/>
              </a:rPr>
              <a:t>Here are some ways in which an ETL tool can help your business grow</a:t>
            </a:r>
            <a:r>
              <a:rPr lang="en-US" dirty="0" smtClean="0">
                <a:solidFill>
                  <a:schemeClr val="tx1"/>
                </a:solidFill>
                <a:latin typeface="Helvetica Neue"/>
              </a:rPr>
              <a:t>:</a:t>
            </a:r>
            <a:endParaRPr lang="en-US" dirty="0" smtClean="0">
              <a:latin typeface="Helvetica Neue"/>
            </a:endParaRPr>
          </a:p>
          <a:p>
            <a:pPr lvl="2"/>
            <a:r>
              <a:rPr lang="en-US" b="1" dirty="0" smtClean="0">
                <a:solidFill>
                  <a:schemeClr val="tx1"/>
                </a:solidFill>
                <a:latin typeface="Helvetica Neue"/>
              </a:rPr>
              <a:t>Time-Efficiency:</a:t>
            </a:r>
          </a:p>
          <a:p>
            <a:pPr marL="1901952" lvl="4" indent="0">
              <a:buNone/>
            </a:pPr>
            <a:r>
              <a:rPr lang="en-US" sz="1800" dirty="0" smtClean="0">
                <a:solidFill>
                  <a:schemeClr val="tx1"/>
                </a:solidFill>
                <a:latin typeface="Helvetica Neue"/>
              </a:rPr>
              <a:t>An ETL tool allows you to collect, transform, and load data in an </a:t>
            </a:r>
            <a:r>
              <a:rPr lang="en-US" sz="1800" b="1" dirty="0" smtClean="0">
                <a:solidFill>
                  <a:schemeClr val="tx1"/>
                </a:solidFill>
                <a:latin typeface="Helvetica Neue"/>
              </a:rPr>
              <a:t>automated way</a:t>
            </a:r>
            <a:r>
              <a:rPr lang="en-US" sz="1800" dirty="0" smtClean="0">
                <a:solidFill>
                  <a:schemeClr val="tx1"/>
                </a:solidFill>
                <a:latin typeface="Helvetica Neue"/>
              </a:rPr>
              <a:t>. As a result, you can save plenty of time and effort otherwise spent on importing data manually.</a:t>
            </a:r>
          </a:p>
          <a:p>
            <a:pPr lvl="2"/>
            <a:endParaRPr lang="en-US" dirty="0" smtClean="0">
              <a:solidFill>
                <a:schemeClr val="tx1"/>
              </a:solidFill>
              <a:latin typeface="Helvetica Neue"/>
            </a:endParaRPr>
          </a:p>
          <a:p>
            <a:pPr lvl="2"/>
            <a:r>
              <a:rPr lang="en-US" b="1" dirty="0">
                <a:solidFill>
                  <a:schemeClr val="tx1"/>
                </a:solidFill>
                <a:latin typeface="Helvetica Neue"/>
              </a:rPr>
              <a:t>Handle Complex Data </a:t>
            </a:r>
            <a:r>
              <a:rPr lang="en-US" b="1" dirty="0" smtClean="0">
                <a:solidFill>
                  <a:schemeClr val="tx1"/>
                </a:solidFill>
                <a:latin typeface="Helvetica Neue"/>
              </a:rPr>
              <a:t>Easily:</a:t>
            </a:r>
            <a:endParaRPr lang="en-US" b="1" dirty="0">
              <a:solidFill>
                <a:schemeClr val="tx1"/>
              </a:solidFill>
              <a:latin typeface="Helvetica Neue"/>
            </a:endParaRPr>
          </a:p>
          <a:p>
            <a:pPr marL="1901952" lvl="4" indent="0">
              <a:buNone/>
            </a:pPr>
            <a:r>
              <a:rPr lang="en-US" sz="1800" dirty="0" smtClean="0">
                <a:solidFill>
                  <a:schemeClr val="tx1"/>
                </a:solidFill>
                <a:latin typeface="Helvetica Neue"/>
              </a:rPr>
              <a:t>With </a:t>
            </a:r>
            <a:r>
              <a:rPr lang="en-US" sz="1800" dirty="0">
                <a:solidFill>
                  <a:schemeClr val="tx1"/>
                </a:solidFill>
                <a:latin typeface="Helvetica Neue"/>
              </a:rPr>
              <a:t>time, your business will have to work with a vast amount of complex and diverse data. </a:t>
            </a:r>
            <a:r>
              <a:rPr lang="en-US" sz="1800" dirty="0" smtClean="0">
                <a:solidFill>
                  <a:schemeClr val="tx1"/>
                </a:solidFill>
                <a:latin typeface="Helvetica Neue"/>
              </a:rPr>
              <a:t>If </a:t>
            </a:r>
            <a:r>
              <a:rPr lang="en-US" sz="1800" dirty="0">
                <a:solidFill>
                  <a:schemeClr val="tx1"/>
                </a:solidFill>
                <a:latin typeface="Helvetica Neue"/>
              </a:rPr>
              <a:t>you have to manage a range of attributes, you may end up formatting data all day long. An ETL tool streamlines the tedious data cleansing tasks for you.</a:t>
            </a:r>
          </a:p>
          <a:p>
            <a:pPr lvl="2"/>
            <a:endParaRPr lang="en-US" dirty="0">
              <a:solidFill>
                <a:schemeClr val="tx1"/>
              </a:solidFill>
              <a:latin typeface="Helvetica Neue"/>
            </a:endParaRPr>
          </a:p>
        </p:txBody>
      </p:sp>
    </p:spTree>
    <p:extLst>
      <p:ext uri="{BB962C8B-B14F-4D97-AF65-F5344CB8AC3E}">
        <p14:creationId xmlns:p14="http://schemas.microsoft.com/office/powerpoint/2010/main" val="1608402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u="sng" dirty="0" smtClean="0">
                <a:solidFill>
                  <a:schemeClr val="tx1"/>
                </a:solidFill>
                <a:latin typeface="Helvetica Neue"/>
              </a:rPr>
              <a:t>Need of an </a:t>
            </a:r>
            <a:r>
              <a:rPr lang="en-US" u="sng" dirty="0">
                <a:solidFill>
                  <a:schemeClr val="tx1"/>
                </a:solidFill>
                <a:latin typeface="Helvetica Neue"/>
              </a:rPr>
              <a:t>ETL tool?</a:t>
            </a: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28800"/>
            <a:ext cx="10515600" cy="4682359"/>
          </a:xfrm>
        </p:spPr>
        <p:txBody>
          <a:bodyPr>
            <a:normAutofit/>
          </a:bodyPr>
          <a:lstStyle/>
          <a:p>
            <a:pPr lvl="2"/>
            <a:r>
              <a:rPr lang="en-US" b="1" dirty="0" smtClean="0">
                <a:solidFill>
                  <a:schemeClr val="tx1"/>
                </a:solidFill>
                <a:latin typeface="Helvetica Neue"/>
              </a:rPr>
              <a:t>Reduced </a:t>
            </a:r>
            <a:r>
              <a:rPr lang="en-US" b="1" dirty="0">
                <a:solidFill>
                  <a:schemeClr val="tx1"/>
                </a:solidFill>
                <a:latin typeface="Helvetica Neue"/>
              </a:rPr>
              <a:t>Error </a:t>
            </a:r>
            <a:r>
              <a:rPr lang="en-US" b="1" dirty="0" smtClean="0">
                <a:solidFill>
                  <a:schemeClr val="tx1"/>
                </a:solidFill>
                <a:latin typeface="Helvetica Neue"/>
              </a:rPr>
              <a:t>Probability:</a:t>
            </a:r>
          </a:p>
          <a:p>
            <a:pPr marL="1901952" lvl="4" indent="0">
              <a:buNone/>
            </a:pPr>
            <a:r>
              <a:rPr lang="en-US" sz="1800" dirty="0">
                <a:solidFill>
                  <a:schemeClr val="tx1"/>
                </a:solidFill>
                <a:latin typeface="Helvetica Neue"/>
              </a:rPr>
              <a:t>Even if you are careful with your data, you are prone to errors when handling it manually. A slight mistake in the early stages of the data processing can be dicey. Why? Because one error leads to another mistake, and the cycle continues. For example, if you enter sales data incorrectly, your entire calculations can go wrong.</a:t>
            </a:r>
          </a:p>
          <a:p>
            <a:pPr marL="1901952" lvl="4" indent="0">
              <a:buNone/>
            </a:pPr>
            <a:r>
              <a:rPr lang="en-US" sz="1800" dirty="0">
                <a:solidFill>
                  <a:schemeClr val="tx1"/>
                </a:solidFill>
                <a:latin typeface="Helvetica Neue"/>
              </a:rPr>
              <a:t>ETL tools automate several parts of a data process, reducing manual intervention and lowering error probability.</a:t>
            </a:r>
          </a:p>
          <a:p>
            <a:pPr lvl="2"/>
            <a:endParaRPr lang="en-US" dirty="0" smtClean="0">
              <a:solidFill>
                <a:schemeClr val="tx1"/>
              </a:solidFill>
              <a:latin typeface="Helvetica Neue"/>
            </a:endParaRPr>
          </a:p>
          <a:p>
            <a:pPr lvl="2"/>
            <a:r>
              <a:rPr lang="en-US" b="1" dirty="0" smtClean="0">
                <a:solidFill>
                  <a:schemeClr val="tx1"/>
                </a:solidFill>
                <a:latin typeface="Helvetica Neue"/>
              </a:rPr>
              <a:t>Improved </a:t>
            </a:r>
            <a:r>
              <a:rPr lang="en-US" b="1" dirty="0">
                <a:solidFill>
                  <a:schemeClr val="tx1"/>
                </a:solidFill>
                <a:latin typeface="Helvetica Neue"/>
              </a:rPr>
              <a:t>Business Intelligence And </a:t>
            </a:r>
            <a:r>
              <a:rPr lang="en-US" b="1" dirty="0" smtClean="0">
                <a:solidFill>
                  <a:schemeClr val="tx1"/>
                </a:solidFill>
                <a:latin typeface="Helvetica Neue"/>
              </a:rPr>
              <a:t>ROI:</a:t>
            </a:r>
          </a:p>
          <a:p>
            <a:pPr marL="1901952" lvl="4" indent="0">
              <a:buNone/>
            </a:pPr>
            <a:r>
              <a:rPr lang="en-US" sz="1800" dirty="0" smtClean="0">
                <a:solidFill>
                  <a:schemeClr val="tx1"/>
                </a:solidFill>
                <a:latin typeface="Helvetica Neue"/>
              </a:rPr>
              <a:t>An ETL tool helps ensure data governance. As a result, you can use this high-quality data to make better decisions and increase your ROI.</a:t>
            </a:r>
          </a:p>
          <a:p>
            <a:pPr marL="987552" lvl="2" indent="0">
              <a:buNone/>
            </a:pPr>
            <a:endParaRPr lang="en-US" dirty="0">
              <a:solidFill>
                <a:schemeClr val="tx1"/>
              </a:solidFill>
              <a:latin typeface="Helvetica Neue"/>
            </a:endParaRPr>
          </a:p>
        </p:txBody>
      </p:sp>
    </p:spTree>
    <p:extLst>
      <p:ext uri="{BB962C8B-B14F-4D97-AF65-F5344CB8AC3E}">
        <p14:creationId xmlns:p14="http://schemas.microsoft.com/office/powerpoint/2010/main" val="242618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u="sng" dirty="0">
                <a:solidFill>
                  <a:schemeClr val="tx1"/>
                </a:solidFill>
                <a:latin typeface="Helvetica Neue"/>
              </a:rPr>
              <a:t>Types of ETL Tools</a:t>
            </a: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2024743"/>
            <a:ext cx="10515600" cy="4486416"/>
          </a:xfrm>
        </p:spPr>
        <p:txBody>
          <a:bodyPr>
            <a:noAutofit/>
          </a:bodyPr>
          <a:lstStyle/>
          <a:p>
            <a:pPr marL="987552" lvl="2" indent="0">
              <a:buNone/>
            </a:pPr>
            <a:r>
              <a:rPr lang="en-US" sz="2000" dirty="0" smtClean="0">
                <a:latin typeface="Helvetica Neue"/>
              </a:rPr>
              <a:t>On the basis of infrastructure and supporting organization, ETL tools are grouped into four categories. These </a:t>
            </a:r>
            <a:r>
              <a:rPr lang="en-US" sz="2000" dirty="0">
                <a:latin typeface="Helvetica Neue"/>
              </a:rPr>
              <a:t>categories </a:t>
            </a:r>
            <a:r>
              <a:rPr lang="en-US" sz="2000" dirty="0" smtClean="0">
                <a:latin typeface="Helvetica Neue"/>
              </a:rPr>
              <a:t>are:</a:t>
            </a:r>
          </a:p>
          <a:p>
            <a:pPr marL="1901952" lvl="4" indent="0">
              <a:buNone/>
            </a:pPr>
            <a:endParaRPr lang="en-US" sz="2000" b="1" dirty="0" smtClean="0">
              <a:solidFill>
                <a:schemeClr val="tx1"/>
              </a:solidFill>
              <a:latin typeface="Helvetica Neue"/>
            </a:endParaRPr>
          </a:p>
          <a:p>
            <a:pPr lvl="4" fontAlgn="base"/>
            <a:r>
              <a:rPr lang="en-US" sz="2000" dirty="0">
                <a:latin typeface="Helvetica Neue"/>
              </a:rPr>
              <a:t>Enterprise Software ETL </a:t>
            </a:r>
            <a:r>
              <a:rPr lang="en-US" sz="2000" dirty="0" smtClean="0">
                <a:latin typeface="Helvetica Neue"/>
              </a:rPr>
              <a:t>Tools</a:t>
            </a:r>
          </a:p>
          <a:p>
            <a:pPr lvl="4" fontAlgn="base"/>
            <a:r>
              <a:rPr lang="en-US" sz="2000" dirty="0" smtClean="0">
                <a:latin typeface="Helvetica Neue"/>
              </a:rPr>
              <a:t>Open-Source </a:t>
            </a:r>
            <a:r>
              <a:rPr lang="en-US" sz="2000" dirty="0">
                <a:latin typeface="Helvetica Neue"/>
              </a:rPr>
              <a:t>ETL </a:t>
            </a:r>
            <a:r>
              <a:rPr lang="en-US" sz="2000" dirty="0" smtClean="0">
                <a:latin typeface="Helvetica Neue"/>
              </a:rPr>
              <a:t>Tools</a:t>
            </a:r>
          </a:p>
          <a:p>
            <a:pPr lvl="4" fontAlgn="base"/>
            <a:r>
              <a:rPr lang="en-US" sz="2000" dirty="0">
                <a:latin typeface="Helvetica Neue"/>
              </a:rPr>
              <a:t>Cloud-Based ETL Tools</a:t>
            </a:r>
          </a:p>
          <a:p>
            <a:pPr lvl="4" fontAlgn="base"/>
            <a:r>
              <a:rPr lang="en-US" sz="2000" dirty="0">
                <a:latin typeface="Helvetica Neue"/>
              </a:rPr>
              <a:t>Custom ETL Tools</a:t>
            </a:r>
          </a:p>
          <a:p>
            <a:pPr lvl="2" fontAlgn="base"/>
            <a:endParaRPr lang="en-US" sz="2000" dirty="0">
              <a:latin typeface="Helvetica Neue"/>
            </a:endParaRPr>
          </a:p>
        </p:txBody>
      </p:sp>
    </p:spTree>
    <p:extLst>
      <p:ext uri="{BB962C8B-B14F-4D97-AF65-F5344CB8AC3E}">
        <p14:creationId xmlns:p14="http://schemas.microsoft.com/office/powerpoint/2010/main" val="376167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lvl="2" algn="ctr"/>
            <a:r>
              <a:rPr lang="en-US" sz="4400" u="sng" dirty="0" smtClean="0">
                <a:latin typeface="Helvetica Neue"/>
              </a:rPr>
              <a:t>Enterprise Software ETL</a:t>
            </a:r>
            <a:endParaRPr lang="en-US" sz="4400"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182880" y="1872341"/>
            <a:ext cx="11399519" cy="4819403"/>
          </a:xfrm>
        </p:spPr>
        <p:txBody>
          <a:bodyPr>
            <a:noAutofit/>
          </a:bodyPr>
          <a:lstStyle/>
          <a:p>
            <a:pPr lvl="3" fontAlgn="base">
              <a:buFont typeface="Wingdings" panose="05000000000000000000" pitchFamily="2" charset="2"/>
              <a:buChar char="§"/>
            </a:pPr>
            <a:r>
              <a:rPr lang="en-US" b="1" i="0" dirty="0" smtClean="0">
                <a:latin typeface="Helvetica Neue"/>
              </a:rPr>
              <a:t>Enterprise </a:t>
            </a:r>
            <a:r>
              <a:rPr lang="en-US" b="1" i="0" dirty="0">
                <a:latin typeface="Helvetica Neue"/>
              </a:rPr>
              <a:t>software ETL </a:t>
            </a:r>
            <a:r>
              <a:rPr lang="en-US" i="0" dirty="0">
                <a:latin typeface="Helvetica Neue"/>
              </a:rPr>
              <a:t>tools are developed and supported by commercial organizations. These solutions tend to be the most robust and mature in the </a:t>
            </a:r>
            <a:r>
              <a:rPr lang="en-US" i="0" dirty="0" smtClean="0">
                <a:latin typeface="Helvetica Neue"/>
              </a:rPr>
              <a:t>marketplace. </a:t>
            </a:r>
          </a:p>
          <a:p>
            <a:pPr marL="1444752" lvl="3" indent="0" fontAlgn="base">
              <a:buNone/>
            </a:pPr>
            <a:endParaRPr lang="en-US" i="0" dirty="0" smtClean="0">
              <a:latin typeface="Helvetica Neue"/>
            </a:endParaRPr>
          </a:p>
          <a:p>
            <a:pPr lvl="3" fontAlgn="base">
              <a:buFont typeface="Wingdings" panose="05000000000000000000" pitchFamily="2" charset="2"/>
              <a:buChar char="§"/>
            </a:pPr>
            <a:r>
              <a:rPr lang="en-US" i="0" dirty="0" smtClean="0">
                <a:latin typeface="Helvetica Neue"/>
              </a:rPr>
              <a:t>This </a:t>
            </a:r>
            <a:r>
              <a:rPr lang="en-US" i="0" dirty="0">
                <a:latin typeface="Helvetica Neue"/>
              </a:rPr>
              <a:t>includes offering </a:t>
            </a:r>
            <a:r>
              <a:rPr lang="en-US" i="0" dirty="0" smtClean="0">
                <a:latin typeface="Helvetica Neue"/>
              </a:rPr>
              <a:t>GUIs </a:t>
            </a:r>
            <a:r>
              <a:rPr lang="en-US" i="0" dirty="0">
                <a:latin typeface="Helvetica Neue"/>
              </a:rPr>
              <a:t>for architecting ETL pipelines, support for most relational and non-relational databases, and extensive documentation and user groups</a:t>
            </a:r>
            <a:r>
              <a:rPr lang="en-US" i="0" dirty="0" smtClean="0">
                <a:latin typeface="Helvetica Neue"/>
              </a:rPr>
              <a:t>.</a:t>
            </a:r>
          </a:p>
          <a:p>
            <a:pPr lvl="3" fontAlgn="base">
              <a:buFont typeface="Wingdings" panose="05000000000000000000" pitchFamily="2" charset="2"/>
              <a:buChar char="§"/>
            </a:pPr>
            <a:endParaRPr lang="en-US" i="0" dirty="0">
              <a:latin typeface="Helvetica Neue"/>
            </a:endParaRPr>
          </a:p>
          <a:p>
            <a:pPr lvl="3" fontAlgn="base">
              <a:buFont typeface="Wingdings" panose="05000000000000000000" pitchFamily="2" charset="2"/>
              <a:buChar char="§"/>
            </a:pPr>
            <a:r>
              <a:rPr lang="en-US" i="0" dirty="0">
                <a:latin typeface="Helvetica Neue"/>
              </a:rPr>
              <a:t>Though they offer more functionality, enterprise software ETL tools will typically have a larger price tag and require more employee training and integration services to onboard due to their complexity</a:t>
            </a:r>
            <a:r>
              <a:rPr lang="en-US" i="0" dirty="0" smtClean="0">
                <a:latin typeface="Helvetica Neue"/>
              </a:rPr>
              <a:t>.</a:t>
            </a:r>
          </a:p>
          <a:p>
            <a:pPr marL="1444752" lvl="3" indent="0" fontAlgn="base">
              <a:buNone/>
            </a:pPr>
            <a:endParaRPr lang="en-US" i="0" dirty="0" smtClean="0">
              <a:latin typeface="Helvetica Neue"/>
            </a:endParaRPr>
          </a:p>
          <a:p>
            <a:pPr lvl="3" fontAlgn="base">
              <a:buFont typeface="Wingdings" panose="05000000000000000000" pitchFamily="2" charset="2"/>
              <a:buChar char="§"/>
            </a:pPr>
            <a:r>
              <a:rPr lang="en-US" i="0" dirty="0" smtClean="0">
                <a:latin typeface="Helvetica Neue"/>
              </a:rPr>
              <a:t>Top enterprise ETL tools are:</a:t>
            </a:r>
          </a:p>
          <a:p>
            <a:pPr lvl="5" fontAlgn="base"/>
            <a:r>
              <a:rPr lang="en-US" sz="1800" i="0" dirty="0">
                <a:latin typeface="Helvetica Neue"/>
              </a:rPr>
              <a:t>IBM </a:t>
            </a:r>
            <a:r>
              <a:rPr lang="en-US" sz="1800" i="0" dirty="0" err="1">
                <a:latin typeface="Helvetica Neue"/>
              </a:rPr>
              <a:t>DataStage</a:t>
            </a:r>
            <a:endParaRPr lang="en-US" sz="1800" i="0" dirty="0">
              <a:latin typeface="Helvetica Neue"/>
            </a:endParaRPr>
          </a:p>
          <a:p>
            <a:pPr lvl="5" fontAlgn="base"/>
            <a:r>
              <a:rPr lang="en-US" sz="1800" i="0" dirty="0">
                <a:latin typeface="Helvetica Neue"/>
              </a:rPr>
              <a:t>Oracle Data Integrator</a:t>
            </a:r>
          </a:p>
          <a:p>
            <a:pPr lvl="5" fontAlgn="base"/>
            <a:r>
              <a:rPr lang="en-US" sz="1800" i="0" dirty="0" err="1">
                <a:latin typeface="Helvetica Neue"/>
              </a:rPr>
              <a:t>Fivetran</a:t>
            </a:r>
            <a:endParaRPr lang="en-US" sz="1800" i="0" dirty="0">
              <a:latin typeface="Helvetica Neue"/>
            </a:endParaRPr>
          </a:p>
          <a:p>
            <a:pPr lvl="5" fontAlgn="base"/>
            <a:r>
              <a:rPr lang="en-US" sz="1800" i="0" dirty="0">
                <a:latin typeface="Helvetica Neue"/>
              </a:rPr>
              <a:t>SAS Data Management</a:t>
            </a:r>
          </a:p>
          <a:p>
            <a:pPr lvl="3" fontAlgn="base">
              <a:buFont typeface="Wingdings" panose="05000000000000000000" pitchFamily="2" charset="2"/>
              <a:buChar char="§"/>
            </a:pPr>
            <a:endParaRPr lang="en-US" i="0" dirty="0">
              <a:latin typeface="Helvetica Neue"/>
            </a:endParaRPr>
          </a:p>
        </p:txBody>
      </p:sp>
    </p:spTree>
    <p:extLst>
      <p:ext uri="{BB962C8B-B14F-4D97-AF65-F5344CB8AC3E}">
        <p14:creationId xmlns:p14="http://schemas.microsoft.com/office/powerpoint/2010/main" val="1935389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fontAlgn="base"/>
            <a:r>
              <a:rPr lang="en-US" u="sng" dirty="0">
                <a:latin typeface="Helvetica Neue"/>
              </a:rPr>
              <a:t>Open-Source ETL Tools</a:t>
            </a: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32487"/>
            <a:ext cx="10515600" cy="4701048"/>
          </a:xfrm>
        </p:spPr>
        <p:txBody>
          <a:bodyPr>
            <a:noAutofit/>
          </a:bodyPr>
          <a:lstStyle/>
          <a:p>
            <a:pPr lvl="2" fontAlgn="base"/>
            <a:r>
              <a:rPr lang="en-US" dirty="0" smtClean="0">
                <a:latin typeface="Helvetica Neue"/>
              </a:rPr>
              <a:t>Many </a:t>
            </a:r>
            <a:r>
              <a:rPr lang="en-US" dirty="0">
                <a:latin typeface="Helvetica Neue"/>
              </a:rPr>
              <a:t>ETL tools today are free and offer GUIs for designing data-sharing processes and monitoring the flow of information. </a:t>
            </a:r>
            <a:r>
              <a:rPr lang="en-US" dirty="0" smtClean="0">
                <a:latin typeface="Helvetica Neue"/>
              </a:rPr>
              <a:t>A </a:t>
            </a:r>
            <a:r>
              <a:rPr lang="en-US" dirty="0">
                <a:latin typeface="Helvetica Neue"/>
              </a:rPr>
              <a:t>distinct advantage of open-source solutions is that organizations can access the source code to study the tool's infrastructure and extend capabilities</a:t>
            </a:r>
            <a:r>
              <a:rPr lang="en-US" dirty="0" smtClean="0">
                <a:latin typeface="Helvetica Neue"/>
              </a:rPr>
              <a:t>.</a:t>
            </a:r>
          </a:p>
          <a:p>
            <a:pPr lvl="2" fontAlgn="base"/>
            <a:endParaRPr lang="en-US" dirty="0">
              <a:latin typeface="Helvetica Neue"/>
            </a:endParaRPr>
          </a:p>
          <a:p>
            <a:pPr lvl="2" fontAlgn="base"/>
            <a:r>
              <a:rPr lang="en-US" dirty="0">
                <a:latin typeface="Helvetica Neue"/>
              </a:rPr>
              <a:t>However, open-source ETL tools can vary in upkeep, documentation, ease of use, and functionality since they are not usually supported by commercial organizations</a:t>
            </a:r>
            <a:r>
              <a:rPr lang="en-US" dirty="0" smtClean="0">
                <a:latin typeface="Helvetica Neue"/>
              </a:rPr>
              <a:t>.</a:t>
            </a:r>
          </a:p>
          <a:p>
            <a:pPr lvl="2" fontAlgn="base"/>
            <a:endParaRPr lang="en-US" dirty="0" smtClean="0">
              <a:latin typeface="Helvetica Neue"/>
            </a:endParaRPr>
          </a:p>
          <a:p>
            <a:pPr lvl="2" fontAlgn="base"/>
            <a:r>
              <a:rPr lang="en-US" dirty="0" smtClean="0">
                <a:latin typeface="Helvetica Neue"/>
              </a:rPr>
              <a:t>Top Open source ETL tools are:</a:t>
            </a:r>
          </a:p>
          <a:p>
            <a:pPr lvl="3" fontAlgn="base"/>
            <a:r>
              <a:rPr lang="en-US" i="0" dirty="0" err="1">
                <a:latin typeface="Helvetica Neue"/>
              </a:rPr>
              <a:t>Talend</a:t>
            </a:r>
            <a:r>
              <a:rPr lang="en-US" i="0" dirty="0">
                <a:latin typeface="Helvetica Neue"/>
              </a:rPr>
              <a:t> Open Studio</a:t>
            </a:r>
          </a:p>
          <a:p>
            <a:pPr lvl="3" fontAlgn="base"/>
            <a:r>
              <a:rPr lang="en-US" i="0" dirty="0">
                <a:latin typeface="Helvetica Neue"/>
              </a:rPr>
              <a:t>Pentaho Data Integration</a:t>
            </a:r>
          </a:p>
          <a:p>
            <a:pPr lvl="3" fontAlgn="base"/>
            <a:r>
              <a:rPr lang="en-US" i="0" dirty="0">
                <a:latin typeface="Helvetica Neue"/>
              </a:rPr>
              <a:t>Singer</a:t>
            </a:r>
          </a:p>
          <a:p>
            <a:pPr lvl="3" fontAlgn="base"/>
            <a:r>
              <a:rPr lang="en-US" i="0" dirty="0" smtClean="0">
                <a:latin typeface="Helvetica Neue"/>
              </a:rPr>
              <a:t>Hadoop</a:t>
            </a:r>
            <a:endParaRPr lang="en-US" i="0" dirty="0">
              <a:latin typeface="Helvetica Neue"/>
            </a:endParaRPr>
          </a:p>
        </p:txBody>
      </p:sp>
    </p:spTree>
    <p:extLst>
      <p:ext uri="{BB962C8B-B14F-4D97-AF65-F5344CB8AC3E}">
        <p14:creationId xmlns:p14="http://schemas.microsoft.com/office/powerpoint/2010/main" val="1758910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lvl="4" algn="ctr" fontAlgn="base"/>
            <a:r>
              <a:rPr lang="en-US" sz="4400" u="sng" dirty="0" smtClean="0">
                <a:latin typeface="Helvetica Neue"/>
              </a:rPr>
              <a:t>Cloud-Based ETL Tools</a:t>
            </a:r>
            <a:endParaRPr lang="en-US" sz="4400"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685531"/>
            <a:ext cx="10515600" cy="4923087"/>
          </a:xfrm>
        </p:spPr>
        <p:txBody>
          <a:bodyPr>
            <a:noAutofit/>
          </a:bodyPr>
          <a:lstStyle/>
          <a:p>
            <a:pPr lvl="2" fontAlgn="base">
              <a:lnSpc>
                <a:spcPct val="100000"/>
              </a:lnSpc>
              <a:spcBef>
                <a:spcPts val="0"/>
              </a:spcBef>
              <a:spcAft>
                <a:spcPts val="0"/>
              </a:spcAft>
            </a:pPr>
            <a:r>
              <a:rPr lang="en-US" dirty="0" smtClean="0">
                <a:latin typeface="Helvetica Neue"/>
              </a:rPr>
              <a:t>Cloud service </a:t>
            </a:r>
            <a:r>
              <a:rPr lang="en-US" dirty="0">
                <a:latin typeface="Helvetica Neue"/>
              </a:rPr>
              <a:t>providers (CSPs) </a:t>
            </a:r>
            <a:r>
              <a:rPr lang="en-US" dirty="0" smtClean="0">
                <a:latin typeface="Helvetica Neue"/>
              </a:rPr>
              <a:t>offer </a:t>
            </a:r>
            <a:r>
              <a:rPr lang="en-US" dirty="0">
                <a:latin typeface="Helvetica Neue"/>
              </a:rPr>
              <a:t>ETL tools built on their infrastructure</a:t>
            </a:r>
            <a:r>
              <a:rPr lang="en-US" dirty="0" smtClean="0">
                <a:latin typeface="Helvetica Neue"/>
              </a:rPr>
              <a:t>. </a:t>
            </a:r>
            <a:r>
              <a:rPr lang="en-US" dirty="0">
                <a:latin typeface="Helvetica Neue"/>
              </a:rPr>
              <a:t>A specific advantage of cloud-based ETL tools is </a:t>
            </a:r>
            <a:r>
              <a:rPr lang="en-US" b="1" dirty="0">
                <a:latin typeface="Helvetica Neue"/>
              </a:rPr>
              <a:t>efficiency</a:t>
            </a:r>
            <a:r>
              <a:rPr lang="en-US" dirty="0">
                <a:latin typeface="Helvetica Neue"/>
              </a:rPr>
              <a:t>.</a:t>
            </a:r>
            <a:endParaRPr lang="en-US" dirty="0" smtClean="0">
              <a:latin typeface="Helvetica Neue"/>
            </a:endParaRPr>
          </a:p>
          <a:p>
            <a:pPr marL="987552" lvl="2" indent="0" fontAlgn="base">
              <a:lnSpc>
                <a:spcPct val="100000"/>
              </a:lnSpc>
              <a:spcBef>
                <a:spcPts val="0"/>
              </a:spcBef>
              <a:spcAft>
                <a:spcPts val="0"/>
              </a:spcAft>
              <a:buNone/>
            </a:pPr>
            <a:endParaRPr lang="en-US" dirty="0">
              <a:latin typeface="Helvetica Neue"/>
            </a:endParaRPr>
          </a:p>
          <a:p>
            <a:pPr lvl="2" fontAlgn="base">
              <a:lnSpc>
                <a:spcPct val="100000"/>
              </a:lnSpc>
              <a:spcBef>
                <a:spcPts val="0"/>
              </a:spcBef>
              <a:spcAft>
                <a:spcPts val="0"/>
              </a:spcAft>
            </a:pPr>
            <a:r>
              <a:rPr lang="en-US" dirty="0" smtClean="0">
                <a:latin typeface="Helvetica Neue"/>
              </a:rPr>
              <a:t>Cloud </a:t>
            </a:r>
            <a:r>
              <a:rPr lang="en-US" dirty="0">
                <a:latin typeface="Helvetica Neue"/>
              </a:rPr>
              <a:t>technology provides high latency, availability, and elasticity so that computing resources scale to meet the data processing demands at that time. </a:t>
            </a:r>
            <a:r>
              <a:rPr lang="en-US" dirty="0" smtClean="0">
                <a:latin typeface="Helvetica Neue"/>
              </a:rPr>
              <a:t>If </a:t>
            </a:r>
            <a:r>
              <a:rPr lang="en-US" dirty="0">
                <a:latin typeface="Helvetica Neue"/>
              </a:rPr>
              <a:t>the organization also stores its data using the same CSP, then the pipeline is further optimized because all processes take place within a shared infrastructure</a:t>
            </a:r>
            <a:r>
              <a:rPr lang="en-US" dirty="0" smtClean="0">
                <a:latin typeface="Helvetica Neue"/>
              </a:rPr>
              <a:t>.</a:t>
            </a:r>
            <a:endParaRPr lang="en-US" dirty="0">
              <a:latin typeface="Helvetica Neue"/>
            </a:endParaRPr>
          </a:p>
          <a:p>
            <a:pPr lvl="2" fontAlgn="base">
              <a:lnSpc>
                <a:spcPct val="100000"/>
              </a:lnSpc>
              <a:spcBef>
                <a:spcPts val="0"/>
              </a:spcBef>
              <a:spcAft>
                <a:spcPts val="0"/>
              </a:spcAft>
            </a:pPr>
            <a:endParaRPr lang="en-US" dirty="0">
              <a:latin typeface="Helvetica Neue"/>
            </a:endParaRPr>
          </a:p>
          <a:p>
            <a:pPr lvl="2" fontAlgn="base">
              <a:lnSpc>
                <a:spcPct val="100000"/>
              </a:lnSpc>
              <a:spcBef>
                <a:spcPts val="0"/>
              </a:spcBef>
              <a:spcAft>
                <a:spcPts val="0"/>
              </a:spcAft>
            </a:pPr>
            <a:r>
              <a:rPr lang="en-US" dirty="0">
                <a:latin typeface="Helvetica Neue"/>
              </a:rPr>
              <a:t>A drawback of cloud-based ETL tools is that they only work within the CSP's environment. They do not support data stored in other clouds or on-premise data centers without first being shifted onto the provider's cloud storage</a:t>
            </a:r>
            <a:r>
              <a:rPr lang="en-US" dirty="0" smtClean="0">
                <a:latin typeface="Helvetica Neue"/>
              </a:rPr>
              <a:t>.</a:t>
            </a:r>
          </a:p>
          <a:p>
            <a:pPr marL="987552" lvl="2" indent="0" fontAlgn="base">
              <a:lnSpc>
                <a:spcPct val="100000"/>
              </a:lnSpc>
              <a:spcBef>
                <a:spcPts val="0"/>
              </a:spcBef>
              <a:spcAft>
                <a:spcPts val="0"/>
              </a:spcAft>
              <a:buNone/>
            </a:pPr>
            <a:endParaRPr lang="en-US" dirty="0" smtClean="0">
              <a:latin typeface="Helvetica Neue"/>
            </a:endParaRPr>
          </a:p>
          <a:p>
            <a:pPr lvl="2" fontAlgn="base">
              <a:lnSpc>
                <a:spcPct val="100000"/>
              </a:lnSpc>
              <a:spcBef>
                <a:spcPts val="0"/>
              </a:spcBef>
              <a:spcAft>
                <a:spcPts val="0"/>
              </a:spcAft>
            </a:pPr>
            <a:r>
              <a:rPr lang="en-US" dirty="0" smtClean="0">
                <a:latin typeface="Helvetica Neue"/>
              </a:rPr>
              <a:t>Top cloud-based ETL tools are:</a:t>
            </a:r>
          </a:p>
          <a:p>
            <a:pPr lvl="3" fontAlgn="base">
              <a:lnSpc>
                <a:spcPct val="100000"/>
              </a:lnSpc>
              <a:spcBef>
                <a:spcPts val="0"/>
              </a:spcBef>
              <a:spcAft>
                <a:spcPts val="0"/>
              </a:spcAft>
            </a:pPr>
            <a:r>
              <a:rPr lang="en-US" i="0" dirty="0" err="1">
                <a:latin typeface="Helvetica Neue"/>
              </a:rPr>
              <a:t>Dataddo</a:t>
            </a:r>
            <a:endParaRPr lang="en-US" i="0" dirty="0">
              <a:latin typeface="Helvetica Neue"/>
            </a:endParaRPr>
          </a:p>
          <a:p>
            <a:pPr lvl="3" fontAlgn="base">
              <a:lnSpc>
                <a:spcPct val="100000"/>
              </a:lnSpc>
              <a:spcBef>
                <a:spcPts val="0"/>
              </a:spcBef>
              <a:spcAft>
                <a:spcPts val="0"/>
              </a:spcAft>
            </a:pPr>
            <a:r>
              <a:rPr lang="en-US" i="0" dirty="0">
                <a:latin typeface="Helvetica Neue"/>
              </a:rPr>
              <a:t>AWS Glue</a:t>
            </a:r>
          </a:p>
          <a:p>
            <a:pPr lvl="3" fontAlgn="base">
              <a:lnSpc>
                <a:spcPct val="100000"/>
              </a:lnSpc>
              <a:spcBef>
                <a:spcPts val="0"/>
              </a:spcBef>
              <a:spcAft>
                <a:spcPts val="0"/>
              </a:spcAft>
            </a:pPr>
            <a:r>
              <a:rPr lang="en-US" i="0" dirty="0">
                <a:latin typeface="Helvetica Neue"/>
              </a:rPr>
              <a:t>Azure Data Factory</a:t>
            </a:r>
          </a:p>
          <a:p>
            <a:pPr lvl="3" fontAlgn="base">
              <a:lnSpc>
                <a:spcPct val="100000"/>
              </a:lnSpc>
              <a:spcBef>
                <a:spcPts val="0"/>
              </a:spcBef>
              <a:spcAft>
                <a:spcPts val="0"/>
              </a:spcAft>
            </a:pPr>
            <a:r>
              <a:rPr lang="en-US" i="0" dirty="0">
                <a:latin typeface="Helvetica Neue"/>
              </a:rPr>
              <a:t>Google Cloud Dataflow</a:t>
            </a:r>
          </a:p>
          <a:p>
            <a:pPr lvl="2" fontAlgn="base">
              <a:lnSpc>
                <a:spcPct val="100000"/>
              </a:lnSpc>
              <a:spcBef>
                <a:spcPts val="0"/>
              </a:spcBef>
              <a:spcAft>
                <a:spcPts val="0"/>
              </a:spcAft>
            </a:pPr>
            <a:endParaRPr lang="en-US" dirty="0">
              <a:latin typeface="Helvetica Neue"/>
            </a:endParaRPr>
          </a:p>
        </p:txBody>
      </p:sp>
    </p:spTree>
    <p:extLst>
      <p:ext uri="{BB962C8B-B14F-4D97-AF65-F5344CB8AC3E}">
        <p14:creationId xmlns:p14="http://schemas.microsoft.com/office/powerpoint/2010/main" val="3310244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7D81855B9D545AA436EC17E2EBDFC" ma:contentTypeVersion="12" ma:contentTypeDescription="Create a new document." ma:contentTypeScope="" ma:versionID="87cfd8a9945beb95d6a22748b2a0e49b">
  <xsd:schema xmlns:xsd="http://www.w3.org/2001/XMLSchema" xmlns:xs="http://www.w3.org/2001/XMLSchema" xmlns:p="http://schemas.microsoft.com/office/2006/metadata/properties" xmlns:ns2="a1f945ef-3a5c-4c6e-974c-9e5ea8804d43" xmlns:ns3="c9ec2aef-24df-4985-a9d3-37d29a2a6d8f" targetNamespace="http://schemas.microsoft.com/office/2006/metadata/properties" ma:root="true" ma:fieldsID="66e6b90bc190708c52bc44a25cb7ec26" ns2:_="" ns3:_="">
    <xsd:import namespace="a1f945ef-3a5c-4c6e-974c-9e5ea8804d43"/>
    <xsd:import namespace="c9ec2aef-24df-4985-a9d3-37d29a2a6d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f945ef-3a5c-4c6e-974c-9e5ea8804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de8bb4-e59e-4022-b0b8-37c4cee14e5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ec2aef-24df-4985-a9d3-37d29a2a6d8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8fa8be9-57bb-4f14-b3e4-8a3d34583a14}" ma:internalName="TaxCatchAll" ma:showField="CatchAllData" ma:web="c9ec2aef-24df-4985-a9d3-37d29a2a6d8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f945ef-3a5c-4c6e-974c-9e5ea8804d43">
      <Terms xmlns="http://schemas.microsoft.com/office/infopath/2007/PartnerControls"/>
    </lcf76f155ced4ddcb4097134ff3c332f>
    <TaxCatchAll xmlns="c9ec2aef-24df-4985-a9d3-37d29a2a6d8f" xsi:nil="true"/>
  </documentManagement>
</p:properties>
</file>

<file path=customXml/itemProps1.xml><?xml version="1.0" encoding="utf-8"?>
<ds:datastoreItem xmlns:ds="http://schemas.openxmlformats.org/officeDocument/2006/customXml" ds:itemID="{00855A01-D4AF-4724-9273-02F2421F2E2D}"/>
</file>

<file path=customXml/itemProps2.xml><?xml version="1.0" encoding="utf-8"?>
<ds:datastoreItem xmlns:ds="http://schemas.openxmlformats.org/officeDocument/2006/customXml" ds:itemID="{56E3D6D8-832C-43D0-B152-C77DD598DAAB}"/>
</file>

<file path=customXml/itemProps3.xml><?xml version="1.0" encoding="utf-8"?>
<ds:datastoreItem xmlns:ds="http://schemas.openxmlformats.org/officeDocument/2006/customXml" ds:itemID="{7F78FC79-BFC4-4910-A9F3-161A65D3D9BA}"/>
</file>

<file path=docProps/app.xml><?xml version="1.0" encoding="utf-8"?>
<Properties xmlns="http://schemas.openxmlformats.org/officeDocument/2006/extended-properties" xmlns:vt="http://schemas.openxmlformats.org/officeDocument/2006/docPropsVTypes">
  <Template>Crop</Template>
  <TotalTime>11179</TotalTime>
  <Words>2159</Words>
  <Application>Microsoft Office PowerPoint</Application>
  <PresentationFormat>Widescreen</PresentationFormat>
  <Paragraphs>200</Paragraphs>
  <Slides>22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Franklin Gothic Book</vt:lpstr>
      <vt:lpstr>Helvetica Neue</vt:lpstr>
      <vt:lpstr>Wingdings</vt:lpstr>
      <vt:lpstr>Crop</vt:lpstr>
      <vt:lpstr>ETL, Delta Lakes and Layers</vt:lpstr>
      <vt:lpstr>Content</vt:lpstr>
      <vt:lpstr>ETL tools</vt:lpstr>
      <vt:lpstr>Need of an ETL tool?</vt:lpstr>
      <vt:lpstr>Need of an ETL tool?</vt:lpstr>
      <vt:lpstr>Types of ETL Tools</vt:lpstr>
      <vt:lpstr>Enterprise Software ETL</vt:lpstr>
      <vt:lpstr>Open-Source ETL Tools</vt:lpstr>
      <vt:lpstr>Cloud-Based ETL Tools</vt:lpstr>
      <vt:lpstr>Custom ETL Tools</vt:lpstr>
      <vt:lpstr>Delta lakes</vt:lpstr>
      <vt:lpstr>Delta lakes offers</vt:lpstr>
      <vt:lpstr>Data Staging layer</vt:lpstr>
      <vt:lpstr>Data Staging layer</vt:lpstr>
      <vt:lpstr>Steps in Data Staging layer</vt:lpstr>
      <vt:lpstr>Steps in Data Staging layer</vt:lpstr>
      <vt:lpstr>Data Curation layer?</vt:lpstr>
      <vt:lpstr>Data Curation layer?</vt:lpstr>
      <vt:lpstr>Data presentation layer</vt:lpstr>
      <vt:lpstr>Data presentation layer</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Maimoona Khilji</dc:creator>
  <cp:lastModifiedBy>Maimoona Khilji</cp:lastModifiedBy>
  <cp:revision>1042</cp:revision>
  <dcterms:created xsi:type="dcterms:W3CDTF">2020-07-26T09:49:37Z</dcterms:created>
  <dcterms:modified xsi:type="dcterms:W3CDTF">2022-09-07T17:07:33Z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0x010100C5A7D81855B9D545AA436EC17E2EBDFC</vt:lpwstr>
  </property>
</Properties>
</file>