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385" r:id="rId2"/>
    <p:sldId id="395" r:id="rId3"/>
    <p:sldId id="572" r:id="rId4"/>
    <p:sldId id="563" r:id="rId5"/>
    <p:sldId id="580" r:id="rId6"/>
    <p:sldId id="581" r:id="rId7"/>
    <p:sldId id="574" r:id="rId8"/>
    <p:sldId id="573" r:id="rId9"/>
    <p:sldId id="575" r:id="rId10"/>
    <p:sldId id="583" r:id="rId11"/>
    <p:sldId id="592" r:id="rId12"/>
    <p:sldId id="593" r:id="rId13"/>
    <p:sldId id="587" r:id="rId14"/>
    <p:sldId id="594" r:id="rId15"/>
    <p:sldId id="588" r:id="rId16"/>
    <p:sldId id="576" r:id="rId17"/>
    <p:sldId id="577" r:id="rId18"/>
    <p:sldId id="54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333" autoAdjust="0"/>
  </p:normalViewPr>
  <p:slideViewPr>
    <p:cSldViewPr snapToGrid="0">
      <p:cViewPr varScale="1">
        <p:scale>
          <a:sx n="73" d="100"/>
          <a:sy n="73" d="100"/>
        </p:scale>
        <p:origin x="522" y="6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u="sng" kern="1200" baseline="0" dirty="0" smtClean="0">
                <a:solidFill>
                  <a:schemeClr val="tx2"/>
                </a:solidFill>
                <a:latin typeface="Helvetica Neue"/>
                <a:ea typeface="+mj-ea"/>
                <a:cs typeface="+mj-cs"/>
              </a:rPr>
              <a:t>It is similar to where in SQL.</a:t>
            </a:r>
            <a:endParaRPr lang="en-US" sz="4400" u="sng" kern="1200" baseline="0" dirty="0">
              <a:solidFill>
                <a:schemeClr val="tx2"/>
              </a:solidFill>
              <a:latin typeface="Helvetica Neue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50700"/>
            <a:ext cx="8796416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/>
            </a:r>
            <a:br>
              <a:rPr lang="en-US" sz="4400" u="sng" cap="none" dirty="0">
                <a:solidFill>
                  <a:srgbClr val="282829"/>
                </a:solidFill>
                <a:latin typeface="Helvetica Neue"/>
              </a:rPr>
            </a:br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Databricks </a:t>
            </a:r>
            <a:r>
              <a:rPr lang="en-US" sz="4400" u="sng" cap="none" dirty="0">
                <a:solidFill>
                  <a:srgbClr val="282829"/>
                </a:solidFill>
                <a:latin typeface="Helvetica Neue"/>
              </a:rPr>
              <a:t>Workflows, Filter &amp; Join Transformation, Aggregation</a:t>
            </a:r>
            <a:endParaRPr lang="en-US" sz="4400" u="sng" cap="none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</a:t>
            </a:r>
            <a:r>
              <a:rPr lang="en-US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>
                <a:latin typeface="Helvetica Neue"/>
              </a:rPr>
              <a:t>Transformation - </a:t>
            </a:r>
            <a:r>
              <a:rPr lang="en-US" u="sng" dirty="0" smtClean="0">
                <a:latin typeface="Helvetica Neue"/>
              </a:rPr>
              <a:t>Outer </a:t>
            </a:r>
            <a:r>
              <a:rPr lang="en-US" u="sng" dirty="0">
                <a:latin typeface="Helvetica Neue"/>
              </a:rPr>
              <a:t>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2" y="1428750"/>
            <a:ext cx="10972800" cy="52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0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>
                <a:latin typeface="Helvetica Neue"/>
              </a:rPr>
              <a:t>Transformation </a:t>
            </a:r>
            <a:r>
              <a:rPr lang="en-US" u="sng" dirty="0" smtClean="0">
                <a:latin typeface="Helvetica Neue"/>
              </a:rPr>
              <a:t>– </a:t>
            </a:r>
            <a:r>
              <a:rPr lang="fr-FR" u="sng" dirty="0" smtClean="0">
                <a:latin typeface="Helvetica Neue"/>
              </a:rPr>
              <a:t>Semi </a:t>
            </a:r>
            <a:r>
              <a:rPr lang="fr-FR" u="sng" dirty="0" err="1" smtClean="0">
                <a:latin typeface="Helvetica Neue"/>
              </a:rPr>
              <a:t>Join</a:t>
            </a:r>
            <a:endParaRPr lang="en-US" u="sng" dirty="0"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1428750"/>
            <a:ext cx="10972800" cy="52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>
                <a:latin typeface="Helvetica Neue"/>
              </a:rPr>
              <a:t>Transformation - </a:t>
            </a:r>
            <a:r>
              <a:rPr lang="fr-FR" u="sng" dirty="0" smtClean="0">
                <a:latin typeface="Helvetica Neue"/>
              </a:rPr>
              <a:t>Anti Joins</a:t>
            </a:r>
            <a:endParaRPr lang="en-US" u="sng" dirty="0"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1579924"/>
            <a:ext cx="10972800" cy="47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>
                <a:latin typeface="Helvetica Neue"/>
              </a:rPr>
              <a:t>Transformation - </a:t>
            </a:r>
            <a:r>
              <a:rPr lang="fr-FR" u="sng" dirty="0" smtClean="0">
                <a:latin typeface="Helvetica Neue"/>
              </a:rPr>
              <a:t>Cross Joins</a:t>
            </a:r>
            <a:endParaRPr lang="en-US" u="sng" dirty="0"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71" y="1428750"/>
            <a:ext cx="10972800" cy="52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 smtClean="0">
                <a:latin typeface="Helvetica Neue"/>
              </a:rPr>
              <a:t>- Race Result</a:t>
            </a:r>
            <a:endParaRPr lang="en-US" u="sng" dirty="0"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1428750"/>
            <a:ext cx="10972800" cy="52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Aggregation</a:t>
            </a: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6933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Simple </a:t>
            </a:r>
            <a:r>
              <a:rPr lang="en-US" u="sng" dirty="0">
                <a:latin typeface="Helvetica Neue"/>
              </a:rPr>
              <a:t>Aggregate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4" y="1428750"/>
            <a:ext cx="10972800" cy="52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5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Group </a:t>
            </a:r>
            <a:r>
              <a:rPr lang="en-US" u="sng" dirty="0">
                <a:latin typeface="Helvetica Neue"/>
              </a:rPr>
              <a:t>By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9" y="2171700"/>
            <a:ext cx="10972800" cy="40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 smtClean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 smtClean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2675"/>
            <a:ext cx="10515600" cy="4794068"/>
          </a:xfrm>
        </p:spPr>
        <p:txBody>
          <a:bodyPr>
            <a:noAutofit/>
          </a:bodyPr>
          <a:lstStyle/>
          <a:p>
            <a:pPr lvl="2"/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Databricks Workflows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Include a Child notebook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Defining Notebook Parameters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Notebook Workflow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Databricks Job</a:t>
            </a:r>
            <a:endParaRPr lang="en-US" dirty="0">
              <a:solidFill>
                <a:srgbClr val="282829"/>
              </a:solidFill>
              <a:latin typeface="Helvetica Neue"/>
            </a:endParaRPr>
          </a:p>
          <a:p>
            <a:pPr lvl="2"/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Filter </a:t>
            </a:r>
            <a:r>
              <a:rPr lang="en-US" b="1" dirty="0">
                <a:solidFill>
                  <a:srgbClr val="282829"/>
                </a:solidFill>
                <a:latin typeface="Helvetica Neue"/>
              </a:rPr>
              <a:t>&amp; Join </a:t>
            </a:r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Transformations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Filter Transformation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Different types of Join Transformation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Apply Transformation to F1 project</a:t>
            </a:r>
          </a:p>
          <a:p>
            <a:pPr lvl="2"/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Aggregation</a:t>
            </a:r>
          </a:p>
          <a:p>
            <a:pPr lvl="4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Simple aggregation</a:t>
            </a:r>
          </a:p>
          <a:p>
            <a:pPr lvl="4"/>
            <a:r>
              <a:rPr lang="en-US" i="0" dirty="0" smtClean="0">
                <a:solidFill>
                  <a:srgbClr val="282829"/>
                </a:solidFill>
                <a:latin typeface="Helvetica Neue"/>
              </a:rPr>
              <a:t>Grouped aggregation</a:t>
            </a:r>
          </a:p>
          <a:p>
            <a:pPr lvl="4"/>
            <a:r>
              <a:rPr lang="en-US" i="0" dirty="0" smtClean="0">
                <a:solidFill>
                  <a:srgbClr val="282829"/>
                </a:solidFill>
                <a:latin typeface="Helvetica Neue"/>
              </a:rPr>
              <a:t>Window Functions</a:t>
            </a:r>
          </a:p>
          <a:p>
            <a:pPr lvl="4"/>
            <a:r>
              <a:rPr lang="en-US" dirty="0">
                <a:solidFill>
                  <a:srgbClr val="282829"/>
                </a:solidFill>
                <a:latin typeface="Helvetica Neue"/>
              </a:rPr>
              <a:t>Apply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Aggregation 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to F1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project</a:t>
            </a:r>
            <a:endParaRPr lang="en-US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/>
            </a:r>
            <a:b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</a:br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Databricks Workflow</a:t>
            </a:r>
            <a:b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6722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Include </a:t>
            </a:r>
            <a:r>
              <a:rPr lang="en-US" u="sng" dirty="0">
                <a:solidFill>
                  <a:srgbClr val="282829"/>
                </a:solidFill>
                <a:latin typeface="Helvetica Neue"/>
              </a:rPr>
              <a:t>a Child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notebook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7" y="1428750"/>
            <a:ext cx="10972800" cy="52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Defining </a:t>
            </a:r>
            <a:r>
              <a:rPr lang="en-US" u="sng" dirty="0">
                <a:solidFill>
                  <a:srgbClr val="282829"/>
                </a:solidFill>
                <a:latin typeface="Helvetica Neue"/>
              </a:rPr>
              <a:t>Notebook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Parameters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3" y="1428750"/>
            <a:ext cx="10972800" cy="52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Notebook Workflow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2" y="1428750"/>
            <a:ext cx="10972800" cy="52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/>
            </a:r>
            <a:b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</a:br>
            <a:r>
              <a:rPr lang="en-US" sz="4400" u="sng" dirty="0">
                <a:solidFill>
                  <a:srgbClr val="282829"/>
                </a:solidFill>
                <a:latin typeface="Helvetica Neue"/>
              </a:rPr>
              <a:t>Filter &amp; Join </a:t>
            </a:r>
            <a:r>
              <a:rPr lang="en-US" sz="4400" u="sng" dirty="0" smtClean="0">
                <a:solidFill>
                  <a:srgbClr val="282829"/>
                </a:solidFill>
                <a:latin typeface="Helvetica Neue"/>
              </a:rPr>
              <a:t/>
            </a:r>
            <a:br>
              <a:rPr lang="en-US" sz="4400" u="sng" dirty="0" smtClean="0">
                <a:solidFill>
                  <a:srgbClr val="282829"/>
                </a:solidFill>
                <a:latin typeface="Helvetica Neue"/>
              </a:rPr>
            </a:br>
            <a:r>
              <a:rPr lang="en-US" sz="4400" u="sng" dirty="0" smtClean="0">
                <a:solidFill>
                  <a:srgbClr val="282829"/>
                </a:solidFill>
                <a:latin typeface="Helvetica Neue"/>
              </a:rPr>
              <a:t>Transformations</a:t>
            </a:r>
            <a:r>
              <a:rPr lang="en-US" sz="4400" u="sng" dirty="0">
                <a:solidFill>
                  <a:srgbClr val="282829"/>
                </a:solidFill>
                <a:latin typeface="Helvetica Neue"/>
              </a:rPr>
              <a:t/>
            </a:r>
            <a:br>
              <a:rPr lang="en-US" sz="4400" u="sng" dirty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293233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Helvetica Neue"/>
              </a:rPr>
              <a:t>Filter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Transformation</a:t>
            </a:r>
            <a:endParaRPr lang="en-US" u="sng" dirty="0"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1428750"/>
            <a:ext cx="10972800" cy="5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2430"/>
            <a:ext cx="9601200" cy="1485900"/>
          </a:xfrm>
        </p:spPr>
        <p:txBody>
          <a:bodyPr/>
          <a:lstStyle/>
          <a:p>
            <a:pPr algn="ctr"/>
            <a:r>
              <a:rPr lang="en-US" u="sng" dirty="0" smtClean="0">
                <a:latin typeface="Helvetica Neue"/>
              </a:rPr>
              <a:t>Join </a:t>
            </a:r>
            <a:r>
              <a:rPr lang="en-US" u="sng" dirty="0">
                <a:latin typeface="Helvetica Neue"/>
              </a:rPr>
              <a:t>Transformation - Inner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033"/>
          <a:stretch/>
        </p:blipFill>
        <p:spPr>
          <a:xfrm>
            <a:off x="1188720" y="1215380"/>
            <a:ext cx="9784080" cy="53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28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Props1.xml><?xml version="1.0" encoding="utf-8"?>
<ds:datastoreItem xmlns:ds="http://schemas.openxmlformats.org/officeDocument/2006/customXml" ds:itemID="{803C259F-3BF7-49B7-B1FA-F80F98FCFB57}"/>
</file>

<file path=customXml/itemProps2.xml><?xml version="1.0" encoding="utf-8"?>
<ds:datastoreItem xmlns:ds="http://schemas.openxmlformats.org/officeDocument/2006/customXml" ds:itemID="{CC9F6A62-CF88-4247-8699-F0FBC15B80B8}"/>
</file>

<file path=customXml/itemProps3.xml><?xml version="1.0" encoding="utf-8"?>
<ds:datastoreItem xmlns:ds="http://schemas.openxmlformats.org/officeDocument/2006/customXml" ds:itemID="{EDEC71F0-E7DE-4B4E-8197-03AC90A1EC86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11588</TotalTime>
  <Words>127</Words>
  <Application>Microsoft Office PowerPoint</Application>
  <PresentationFormat>Widescreen</PresentationFormat>
  <Paragraphs>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Helvetica Neue</vt:lpstr>
      <vt:lpstr>Crop</vt:lpstr>
      <vt:lpstr> Databricks Workflows, Filter &amp; Join Transformation, Aggregation</vt:lpstr>
      <vt:lpstr>Content</vt:lpstr>
      <vt:lpstr> Databricks Workflow </vt:lpstr>
      <vt:lpstr>Include a Child notebook</vt:lpstr>
      <vt:lpstr>Defining Notebook Parameters</vt:lpstr>
      <vt:lpstr>Notebook Workflow</vt:lpstr>
      <vt:lpstr> Filter &amp; Join  Transformations </vt:lpstr>
      <vt:lpstr>Filter Transformation</vt:lpstr>
      <vt:lpstr>Join Transformation - Inner Join</vt:lpstr>
      <vt:lpstr>Join Transformation - Outer Join</vt:lpstr>
      <vt:lpstr>Join Transformation – Semi Join</vt:lpstr>
      <vt:lpstr>Join Transformation - Anti Joins</vt:lpstr>
      <vt:lpstr>Join Transformation - Cross Joins</vt:lpstr>
      <vt:lpstr>Join - Race Result</vt:lpstr>
      <vt:lpstr>Aggregation</vt:lpstr>
      <vt:lpstr>Simple Aggregate functions</vt:lpstr>
      <vt:lpstr>Group By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1116</cp:revision>
  <dcterms:created xsi:type="dcterms:W3CDTF">2020-07-26T09:49:37Z</dcterms:created>
  <dcterms:modified xsi:type="dcterms:W3CDTF">2022-09-26T10:40:55Z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</Properties>
</file>