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385" r:id="rId2"/>
    <p:sldId id="395" r:id="rId3"/>
    <p:sldId id="563" r:id="rId4"/>
    <p:sldId id="588" r:id="rId5"/>
    <p:sldId id="584" r:id="rId6"/>
    <p:sldId id="589" r:id="rId7"/>
    <p:sldId id="587" r:id="rId8"/>
    <p:sldId id="590" r:id="rId9"/>
    <p:sldId id="586" r:id="rId10"/>
    <p:sldId id="585" r:id="rId11"/>
    <p:sldId id="592" r:id="rId12"/>
    <p:sldId id="595" r:id="rId13"/>
    <p:sldId id="593" r:id="rId14"/>
    <p:sldId id="594" r:id="rId15"/>
    <p:sldId id="596" r:id="rId16"/>
    <p:sldId id="597" r:id="rId17"/>
    <p:sldId id="599" r:id="rId18"/>
    <p:sldId id="600" r:id="rId19"/>
    <p:sldId id="601" r:id="rId20"/>
    <p:sldId id="54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E30"/>
    <a:srgbClr val="28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09" autoAdjust="0"/>
    <p:restoredTop sz="94333" autoAdjust="0"/>
  </p:normalViewPr>
  <p:slideViewPr>
    <p:cSldViewPr snapToGrid="0">
      <p:cViewPr varScale="1">
        <p:scale>
          <a:sx n="73" d="100"/>
          <a:sy n="73" d="100"/>
        </p:scale>
        <p:origin x="366" y="66"/>
      </p:cViewPr>
      <p:guideLst/>
    </p:cSldViewPr>
  </p:slideViewPr>
  <p:notesTextViewPr>
    <p:cViewPr>
      <p:scale>
        <a:sx n="400" d="100"/>
        <a:sy n="400" d="100"/>
      </p:scale>
      <p:origin x="0" y="0"/>
    </p:cViewPr>
  </p:notesTextViewPr>
  <p:sorterViewPr>
    <p:cViewPr>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2B80-0F07-4AEF-8FAC-E21B870C8275}"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BA52-E29E-4A90-B15D-6A88005187DC}" type="slidenum">
              <a:rPr lang="en-US" smtClean="0"/>
              <a:t>‹#›</a:t>
            </a:fld>
            <a:endParaRPr lang="en-US"/>
          </a:p>
        </p:txBody>
      </p:sp>
    </p:spTree>
    <p:extLst>
      <p:ext uri="{BB962C8B-B14F-4D97-AF65-F5344CB8AC3E}">
        <p14:creationId xmlns:p14="http://schemas.microsoft.com/office/powerpoint/2010/main" val="24605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dirty="0"/>
          </a:p>
        </p:txBody>
      </p:sp>
      <p:sp>
        <p:nvSpPr>
          <p:cNvPr id="4" name="Slide Number Placeholder 3"/>
          <p:cNvSpPr>
            <a:spLocks noGrp="1"/>
          </p:cNvSpPr>
          <p:nvPr>
            <p:ph type="sldNum" sz="quarter" idx="10"/>
          </p:nvPr>
        </p:nvSpPr>
        <p:spPr/>
        <p:txBody>
          <a:bodyPr/>
          <a:lstStyle/>
          <a:p>
            <a:fld id="{0A1ABA52-E29E-4A90-B15D-6A88005187DC}" type="slidenum">
              <a:rPr lang="en-US" smtClean="0"/>
              <a:t>1</a:t>
            </a:fld>
            <a:endParaRPr lang="en-US"/>
          </a:p>
        </p:txBody>
      </p:sp>
    </p:spTree>
    <p:extLst>
      <p:ext uri="{BB962C8B-B14F-4D97-AF65-F5344CB8AC3E}">
        <p14:creationId xmlns:p14="http://schemas.microsoft.com/office/powerpoint/2010/main" val="150334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a:t>
            </a:fld>
            <a:endParaRPr lang="en-US"/>
          </a:p>
        </p:txBody>
      </p:sp>
    </p:spTree>
    <p:extLst>
      <p:ext uri="{BB962C8B-B14F-4D97-AF65-F5344CB8AC3E}">
        <p14:creationId xmlns:p14="http://schemas.microsoft.com/office/powerpoint/2010/main" val="260149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12</a:t>
            </a:fld>
            <a:endParaRPr lang="en-US"/>
          </a:p>
        </p:txBody>
      </p:sp>
    </p:spTree>
    <p:extLst>
      <p:ext uri="{BB962C8B-B14F-4D97-AF65-F5344CB8AC3E}">
        <p14:creationId xmlns:p14="http://schemas.microsoft.com/office/powerpoint/2010/main" val="2360193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13</a:t>
            </a:fld>
            <a:endParaRPr lang="en-US"/>
          </a:p>
        </p:txBody>
      </p:sp>
    </p:spTree>
    <p:extLst>
      <p:ext uri="{BB962C8B-B14F-4D97-AF65-F5344CB8AC3E}">
        <p14:creationId xmlns:p14="http://schemas.microsoft.com/office/powerpoint/2010/main" val="401193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CDFED2-4073-4A50-B0F0-5BAD1DD45720}" type="datetimeFigureOut">
              <a:rPr lang="en-US" smtClean="0"/>
              <a:t>10/7/2022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CFF0C-884A-496F-BC8C-26E0A13A2575}"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1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21396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11766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6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CDFED2-4073-4A50-B0F0-5BAD1DD45720}" type="datetimeFigureOut">
              <a:rPr lang="en-US" smtClean="0"/>
              <a:t>10/7/2022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272227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FED2-4073-4A50-B0F0-5BAD1DD45720}"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9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FED2-4073-4A50-B0F0-5BAD1DD45720}"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5164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FED2-4073-4A50-B0F0-5BAD1DD45720}"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01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FED2-4073-4A50-B0F0-5BAD1DD45720}"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4535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10/7/2022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15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10/7/2022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CDFED2-4073-4A50-B0F0-5BAD1DD45720}" type="datetimeFigureOut">
              <a:rPr lang="en-US" smtClean="0"/>
              <a:t>10/7/2022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CFF0C-884A-496F-BC8C-26E0A13A25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59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datis.co.uk/wp-content/uploads/historic/simonwhiteley_image_3B40D056.p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datis.co.uk/wp-content/uploads/historic/simonwhiteley_image_7ABDB97B.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adatis.co.uk/wp-content/uploads/historic/simonwhiteley_image_7A518686.png"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hyperlink" Target="https://adatis.co.uk/wp-content/uploads/historic/simonwhiteley_image_60E9834C.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datis.co.uk/wp-content/uploads/historic/simonwhiteley_image_60E9834C.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qlik.com/us/data-lake/data-lake-vs-data-warehou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qlik.com/us/data-lake" TargetMode="External"/><Relationship Id="rId2" Type="http://schemas.openxmlformats.org/officeDocument/2006/relationships/hyperlink" Target="https://www.qlik.com/us/data-warehouse" TargetMode="External"/><Relationship Id="rId1" Type="http://schemas.openxmlformats.org/officeDocument/2006/relationships/slideLayout" Target="../slideLayouts/slideLayout2.xml"/><Relationship Id="rId4" Type="http://schemas.openxmlformats.org/officeDocument/2006/relationships/hyperlink" Target="https://www.qlik.com/us/data-lake/data-lakehous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41F3-F9F1-40E4-9D93-E248ECC4F233}"/>
              </a:ext>
            </a:extLst>
          </p:cNvPr>
          <p:cNvSpPr>
            <a:spLocks noGrp="1"/>
          </p:cNvSpPr>
          <p:nvPr>
            <p:ph type="ctrTitle"/>
          </p:nvPr>
        </p:nvSpPr>
        <p:spPr>
          <a:xfrm>
            <a:off x="1915127" y="1650700"/>
            <a:ext cx="8796416" cy="2098226"/>
          </a:xfrm>
        </p:spPr>
        <p:txBody>
          <a:bodyPr/>
          <a:lstStyle/>
          <a:p>
            <a:pPr>
              <a:lnSpc>
                <a:spcPct val="150000"/>
              </a:lnSpc>
            </a:pPr>
            <a:r>
              <a:rPr lang="en-US" sz="4400" u="sng" cap="none" dirty="0" smtClean="0">
                <a:solidFill>
                  <a:srgbClr val="282829"/>
                </a:solidFill>
                <a:latin typeface="Helvetica Neue"/>
              </a:rPr>
              <a:t>Slowly Changing Dimensions</a:t>
            </a:r>
            <a:endParaRPr lang="en-US" sz="4400" u="sng" cap="none" dirty="0">
              <a:latin typeface="Helvetica Neue"/>
            </a:endParaRPr>
          </a:p>
        </p:txBody>
      </p:sp>
      <p:sp>
        <p:nvSpPr>
          <p:cNvPr id="3" name="Subtitle 2">
            <a:extLst>
              <a:ext uri="{FF2B5EF4-FFF2-40B4-BE49-F238E27FC236}">
                <a16:creationId xmlns:a16="http://schemas.microsoft.com/office/drawing/2014/main" id="{7CCB142B-0D0E-43BF-8F37-23881A7B6544}"/>
              </a:ext>
            </a:extLst>
          </p:cNvPr>
          <p:cNvSpPr>
            <a:spLocks noGrp="1"/>
          </p:cNvSpPr>
          <p:nvPr>
            <p:ph type="subTitle" idx="1"/>
          </p:nvPr>
        </p:nvSpPr>
        <p:spPr>
          <a:xfrm>
            <a:off x="2679906" y="3956279"/>
            <a:ext cx="6831673" cy="2273071"/>
          </a:xfrm>
        </p:spPr>
        <p:txBody>
          <a:bodyPr>
            <a:noAutofit/>
          </a:bodyPr>
          <a:lstStyle/>
          <a:p>
            <a:r>
              <a:rPr lang="en-US" sz="2800" b="1" dirty="0">
                <a:solidFill>
                  <a:schemeClr val="tx2">
                    <a:lumMod val="85000"/>
                    <a:lumOff val="15000"/>
                  </a:schemeClr>
                </a:solidFill>
                <a:latin typeface="Helvetica Neue"/>
              </a:rPr>
              <a:t>Submitted By</a:t>
            </a:r>
          </a:p>
          <a:p>
            <a:r>
              <a:rPr lang="en-US" sz="2800" dirty="0">
                <a:solidFill>
                  <a:schemeClr val="tx2">
                    <a:lumMod val="85000"/>
                    <a:lumOff val="15000"/>
                  </a:schemeClr>
                </a:solidFill>
                <a:latin typeface="Helvetica Neue"/>
              </a:rPr>
              <a:t> Maimoona </a:t>
            </a:r>
            <a:r>
              <a:rPr lang="en-US" sz="2800" dirty="0" smtClean="0">
                <a:solidFill>
                  <a:schemeClr val="tx2">
                    <a:lumMod val="85000"/>
                    <a:lumOff val="15000"/>
                  </a:schemeClr>
                </a:solidFill>
                <a:latin typeface="Helvetica Neue"/>
              </a:rPr>
              <a:t>Khilji</a:t>
            </a:r>
          </a:p>
        </p:txBody>
      </p:sp>
    </p:spTree>
    <p:extLst>
      <p:ext uri="{BB962C8B-B14F-4D97-AF65-F5344CB8AC3E}">
        <p14:creationId xmlns:p14="http://schemas.microsoft.com/office/powerpoint/2010/main" val="13031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fontScale="90000"/>
          </a:bodyPr>
          <a:lstStyle/>
          <a:p>
            <a:pPr algn="ctr"/>
            <a:r>
              <a:rPr lang="en-US" u="sng" dirty="0" smtClean="0">
                <a:latin typeface="Helvetica Neue"/>
              </a:rPr>
              <a:t>Type </a:t>
            </a:r>
            <a:r>
              <a:rPr lang="en-US" u="sng" dirty="0">
                <a:latin typeface="Helvetica Neue"/>
              </a:rPr>
              <a:t>3 </a:t>
            </a:r>
            <a:r>
              <a:rPr lang="en-US" u="sng" dirty="0" smtClean="0">
                <a:latin typeface="Helvetica Neue"/>
              </a:rPr>
              <a:t>SCD </a:t>
            </a:r>
            <a:r>
              <a:rPr lang="en-US" u="sng" dirty="0">
                <a:latin typeface="Helvetica Neue"/>
              </a:rPr>
              <a:t>- Creating a current value field</a:t>
            </a:r>
            <a:br>
              <a:rPr lang="en-US" u="sng" dirty="0">
                <a:latin typeface="Helvetica Neue"/>
              </a:rPr>
            </a:b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Autofit/>
          </a:bodyPr>
          <a:lstStyle/>
          <a:p>
            <a:pPr lvl="2"/>
            <a:endParaRPr lang="en-US" sz="2000" dirty="0">
              <a:latin typeface="Helvetica Neue"/>
            </a:endParaRPr>
          </a:p>
          <a:p>
            <a:pPr lvl="2"/>
            <a:r>
              <a:rPr lang="en-US" sz="2000" dirty="0" smtClean="0">
                <a:latin typeface="Helvetica Neue"/>
              </a:rPr>
              <a:t>A </a:t>
            </a:r>
            <a:r>
              <a:rPr lang="en-US" sz="2000" dirty="0">
                <a:latin typeface="Helvetica Neue"/>
              </a:rPr>
              <a:t>Type 3 SCD stores two versions of values for certain selected level attributes</a:t>
            </a:r>
            <a:r>
              <a:rPr lang="en-US" sz="2000" dirty="0" smtClean="0">
                <a:latin typeface="Helvetica Neue"/>
              </a:rPr>
              <a:t>.</a:t>
            </a:r>
          </a:p>
          <a:p>
            <a:pPr lvl="2"/>
            <a:r>
              <a:rPr lang="en-US" sz="2000" dirty="0" smtClean="0">
                <a:latin typeface="Helvetica Neue"/>
              </a:rPr>
              <a:t>Each </a:t>
            </a:r>
            <a:r>
              <a:rPr lang="en-US" sz="2000" dirty="0">
                <a:latin typeface="Helvetica Neue"/>
              </a:rPr>
              <a:t>record stores the previous value and the current value of the selected attribute. </a:t>
            </a:r>
            <a:endParaRPr lang="en-US" sz="2000" dirty="0" smtClean="0">
              <a:latin typeface="Helvetica Neue"/>
            </a:endParaRPr>
          </a:p>
          <a:p>
            <a:pPr lvl="2"/>
            <a:r>
              <a:rPr lang="en-US" sz="2000" dirty="0" smtClean="0">
                <a:latin typeface="Helvetica Neue"/>
              </a:rPr>
              <a:t>When </a:t>
            </a:r>
            <a:r>
              <a:rPr lang="en-US" sz="2000" dirty="0">
                <a:latin typeface="Helvetica Neue"/>
              </a:rPr>
              <a:t>the value of any of the selected attributes changes, the current value is stored as the old value and the new value becomes the current value</a:t>
            </a:r>
            <a:r>
              <a:rPr lang="en-US" sz="2000" dirty="0" smtClean="0">
                <a:latin typeface="Helvetica Neue"/>
              </a:rPr>
              <a:t>.</a:t>
            </a:r>
          </a:p>
          <a:p>
            <a:pPr lvl="2"/>
            <a:endParaRPr lang="en-US" sz="2000" dirty="0" smtClean="0">
              <a:latin typeface="Helvetica Neue"/>
            </a:endParaRPr>
          </a:p>
          <a:p>
            <a:pPr lvl="2"/>
            <a:endParaRPr lang="en-US" sz="2000" dirty="0">
              <a:latin typeface="Helvetica Neue"/>
            </a:endParaRPr>
          </a:p>
        </p:txBody>
      </p:sp>
    </p:spTree>
    <p:extLst>
      <p:ext uri="{BB962C8B-B14F-4D97-AF65-F5344CB8AC3E}">
        <p14:creationId xmlns:p14="http://schemas.microsoft.com/office/powerpoint/2010/main" val="81262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Type 3 </a:t>
            </a:r>
            <a:r>
              <a:rPr lang="en-US" u="sng" dirty="0" smtClean="0">
                <a:latin typeface="Helvetica Neue"/>
              </a:rPr>
              <a:t>SCD </a:t>
            </a:r>
            <a:r>
              <a:rPr lang="en-US" u="sng" dirty="0">
                <a:latin typeface="Helvetica Neue"/>
              </a:rPr>
              <a:t>- Creating a current value </a:t>
            </a:r>
            <a:r>
              <a:rPr lang="en-US" u="sng" dirty="0" smtClean="0">
                <a:latin typeface="Helvetica Neue"/>
              </a:rPr>
              <a:t>field</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smtClean="0">
                <a:solidFill>
                  <a:schemeClr val="tx1"/>
                </a:solidFill>
                <a:latin typeface="Helvetica Neue"/>
              </a:rPr>
              <a:t>Consider the below table:</a:t>
            </a:r>
          </a:p>
          <a:p>
            <a:pPr marL="0" lvl="0" indent="0" eaLnBrk="0" fontAlgn="base" hangingPunct="0">
              <a:lnSpc>
                <a:spcPct val="100000"/>
              </a:lnSpc>
              <a:spcBef>
                <a:spcPct val="0"/>
              </a:spcBef>
              <a:spcAft>
                <a:spcPct val="0"/>
              </a:spcAft>
              <a:buNone/>
            </a:pPr>
            <a:endParaRPr lang="en-US" altLang="en-US" dirty="0">
              <a:solidFill>
                <a:schemeClr val="tx1"/>
              </a:solidFill>
              <a:latin typeface="Helvetica Neue"/>
            </a:endParaRPr>
          </a:p>
          <a:p>
            <a:pPr marL="0" lvl="0" indent="0" eaLnBrk="0" fontAlgn="base" hangingPunct="0">
              <a:lnSpc>
                <a:spcPct val="100000"/>
              </a:lnSpc>
              <a:spcBef>
                <a:spcPct val="0"/>
              </a:spcBef>
              <a:spcAft>
                <a:spcPct val="0"/>
              </a:spcAft>
              <a:buNone/>
            </a:pPr>
            <a:endParaRPr lang="en-US" altLang="en-US" dirty="0" smtClean="0">
              <a:solidFill>
                <a:schemeClr val="tx1"/>
              </a:solidFill>
              <a:latin typeface="Helvetica Neue"/>
            </a:endParaRPr>
          </a:p>
          <a:p>
            <a:pPr marL="0" lvl="0" indent="0" eaLnBrk="0" fontAlgn="base" hangingPunct="0">
              <a:lnSpc>
                <a:spcPct val="100000"/>
              </a:lnSpc>
              <a:spcBef>
                <a:spcPct val="0"/>
              </a:spcBef>
              <a:spcAft>
                <a:spcPct val="0"/>
              </a:spcAft>
              <a:buNone/>
            </a:pPr>
            <a:endParaRPr lang="en-US" altLang="en-US" dirty="0" smtClean="0">
              <a:solidFill>
                <a:schemeClr val="tx1"/>
              </a:solidFill>
              <a:latin typeface="Helvetica Neue"/>
            </a:endParaRPr>
          </a:p>
          <a:p>
            <a:pPr marL="0" lvl="0" indent="0" eaLnBrk="0" fontAlgn="base" hangingPunct="0">
              <a:lnSpc>
                <a:spcPct val="100000"/>
              </a:lnSpc>
              <a:spcBef>
                <a:spcPct val="0"/>
              </a:spcBef>
              <a:spcAft>
                <a:spcPct val="0"/>
              </a:spcAft>
              <a:buNone/>
            </a:pPr>
            <a:endParaRPr lang="en-US" altLang="en-US" dirty="0" smtClean="0">
              <a:solidFill>
                <a:schemeClr val="tx1"/>
              </a:solidFill>
              <a:latin typeface="Helvetica Neue"/>
            </a:endParaRPr>
          </a:p>
          <a:p>
            <a:pPr marL="0" lvl="0" indent="0" eaLnBrk="0" fontAlgn="base" hangingPunct="0">
              <a:lnSpc>
                <a:spcPct val="100000"/>
              </a:lnSpc>
              <a:spcBef>
                <a:spcPct val="0"/>
              </a:spcBef>
              <a:spcAft>
                <a:spcPct val="0"/>
              </a:spcAft>
              <a:buNone/>
            </a:pPr>
            <a:r>
              <a:rPr lang="en-US" altLang="en-US" dirty="0" smtClean="0">
                <a:solidFill>
                  <a:schemeClr val="tx1"/>
                </a:solidFill>
                <a:latin typeface="Helvetica Neue"/>
              </a:rPr>
              <a:t>Here, we add a new column called “Previous Country” to track what the last value for our attribute was. Note </a:t>
            </a:r>
            <a:r>
              <a:rPr lang="en-US" altLang="en-US" dirty="0">
                <a:solidFill>
                  <a:schemeClr val="tx1"/>
                </a:solidFill>
                <a:latin typeface="Helvetica Neue"/>
              </a:rPr>
              <a:t>how this will only provide a single historical value for Country. If the customer changes his name, we will not be able to track it without adding a new column. Likewise, if Bob moved country again, we would either need to add further “Previous </a:t>
            </a:r>
            <a:r>
              <a:rPr lang="en-US" altLang="en-US" dirty="0" smtClean="0">
                <a:solidFill>
                  <a:schemeClr val="tx1"/>
                </a:solidFill>
                <a:latin typeface="Helvetica Neue"/>
              </a:rPr>
              <a:t>Country</a:t>
            </a:r>
            <a:r>
              <a:rPr lang="en-US" altLang="en-US" dirty="0">
                <a:solidFill>
                  <a:schemeClr val="tx1"/>
                </a:solidFill>
                <a:latin typeface="Helvetica Neue"/>
              </a:rPr>
              <a:t>” columns or lose the fact that he once lived in the United Kingdom.</a:t>
            </a: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sp>
        <p:nvSpPr>
          <p:cNvPr id="6" name="Rectangle 3"/>
          <p:cNvSpPr>
            <a:spLocks noChangeArrowheads="1"/>
          </p:cNvSpPr>
          <p:nvPr/>
        </p:nvSpPr>
        <p:spPr bwMode="auto">
          <a:xfrm>
            <a:off x="632011" y="294708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sng" strike="noStrike" cap="none" normalizeH="0" baseline="0" dirty="0" smtClean="0">
              <a:ln>
                <a:noFill/>
              </a:ln>
              <a:solidFill>
                <a:srgbClr val="334862"/>
              </a:solidFill>
              <a:effectLst/>
              <a:latin typeface="Ubuntu"/>
            </a:endParaRPr>
          </a:p>
        </p:txBody>
      </p:sp>
      <p:pic>
        <p:nvPicPr>
          <p:cNvPr id="6148" name="Picture 4" descr="add new columns to customer dimens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088" y="5622513"/>
            <a:ext cx="6912864" cy="8229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tomer dimension 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989" y="2861896"/>
            <a:ext cx="4704422"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443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Type 4 </a:t>
            </a:r>
            <a:r>
              <a:rPr lang="en-US" u="sng" dirty="0" smtClean="0">
                <a:latin typeface="Helvetica Neue"/>
              </a:rPr>
              <a:t>SCD – </a:t>
            </a:r>
            <a:r>
              <a:rPr lang="en-US" u="sng" dirty="0">
                <a:latin typeface="Helvetica Neue"/>
              </a:rPr>
              <a:t>History Table</a:t>
            </a:r>
          </a:p>
        </p:txBody>
      </p:sp>
      <p:sp>
        <p:nvSpPr>
          <p:cNvPr id="3" name="Content Placeholder 2"/>
          <p:cNvSpPr>
            <a:spLocks noGrp="1"/>
          </p:cNvSpPr>
          <p:nvPr>
            <p:ph idx="1"/>
          </p:nvPr>
        </p:nvSpPr>
        <p:spPr/>
        <p:txBody>
          <a:bodyPr>
            <a:noAutofit/>
          </a:bodyPr>
          <a:lstStyle/>
          <a:p>
            <a:pPr lvl="2"/>
            <a:r>
              <a:rPr lang="en-US" sz="2000" i="0" dirty="0" smtClean="0">
                <a:solidFill>
                  <a:schemeClr val="tx1"/>
                </a:solidFill>
                <a:latin typeface="Helvetica Neue"/>
              </a:rPr>
              <a:t>Show </a:t>
            </a:r>
            <a:r>
              <a:rPr lang="en-US" sz="2000" i="0" dirty="0">
                <a:solidFill>
                  <a:schemeClr val="tx1"/>
                </a:solidFill>
                <a:latin typeface="Helvetica Neue"/>
              </a:rPr>
              <a:t>current value in dimension table but track all changes in separate </a:t>
            </a:r>
            <a:r>
              <a:rPr lang="en-US" sz="2000" i="0" dirty="0" smtClean="0">
                <a:solidFill>
                  <a:schemeClr val="tx1"/>
                </a:solidFill>
                <a:latin typeface="Helvetica Neue"/>
              </a:rPr>
              <a:t>table</a:t>
            </a:r>
          </a:p>
          <a:p>
            <a:pPr lvl="2"/>
            <a:r>
              <a:rPr lang="en-US" altLang="en-US" dirty="0" smtClean="0">
                <a:solidFill>
                  <a:schemeClr val="tx1"/>
                </a:solidFill>
                <a:latin typeface="Helvetica Neue"/>
              </a:rPr>
              <a:t>Depending on the </a:t>
            </a:r>
            <a:r>
              <a:rPr lang="en-US" altLang="en-US" dirty="0">
                <a:solidFill>
                  <a:schemeClr val="tx1"/>
                </a:solidFill>
                <a:latin typeface="Helvetica Neue"/>
              </a:rPr>
              <a:t>requirements, you may place both ID and Surrogate Key onto the fact record so that you can optimize performance whilst maintaining </a:t>
            </a:r>
            <a:r>
              <a:rPr lang="en-US" altLang="en-US" dirty="0" smtClean="0">
                <a:solidFill>
                  <a:schemeClr val="tx1"/>
                </a:solidFill>
                <a:latin typeface="Helvetica Neue"/>
              </a:rPr>
              <a:t>functionality.</a:t>
            </a:r>
          </a:p>
          <a:p>
            <a:pPr lvl="2"/>
            <a:r>
              <a:rPr lang="en-US" altLang="en-US" dirty="0" smtClean="0">
                <a:solidFill>
                  <a:schemeClr val="tx1"/>
                </a:solidFill>
                <a:latin typeface="Helvetica Neue"/>
              </a:rPr>
              <a:t>Separating </a:t>
            </a:r>
            <a:r>
              <a:rPr lang="en-US" altLang="en-US" dirty="0">
                <a:solidFill>
                  <a:schemeClr val="tx1"/>
                </a:solidFill>
                <a:latin typeface="Helvetica Neue"/>
              </a:rPr>
              <a:t>the historical data makes your dimensions smaller and therefore reduces complexity and improves performance if the majority of uses only need the current </a:t>
            </a:r>
            <a:r>
              <a:rPr lang="en-US" altLang="en-US" dirty="0" smtClean="0">
                <a:solidFill>
                  <a:schemeClr val="tx1"/>
                </a:solidFill>
                <a:latin typeface="Helvetica Neue"/>
              </a:rPr>
              <a:t>value.</a:t>
            </a:r>
          </a:p>
          <a:p>
            <a:pPr lvl="2"/>
            <a:r>
              <a:rPr lang="en-US" altLang="en-US" dirty="0" smtClean="0">
                <a:solidFill>
                  <a:schemeClr val="tx1"/>
                </a:solidFill>
                <a:latin typeface="Helvetica Neue"/>
              </a:rPr>
              <a:t>However</a:t>
            </a:r>
            <a:r>
              <a:rPr lang="en-US" altLang="en-US" dirty="0">
                <a:solidFill>
                  <a:schemeClr val="tx1"/>
                </a:solidFill>
                <a:latin typeface="Helvetica Neue"/>
              </a:rPr>
              <a:t>, if you do require historical values, this structure adds complexity and data redundancy overheads. It is generally assumed that the system will use Type 1 or Type 2 rather than Type 4.</a:t>
            </a:r>
          </a:p>
          <a:p>
            <a:pPr marL="0" lvl="0" indent="0" eaLnBrk="0" fontAlgn="base" hangingPunct="0">
              <a:lnSpc>
                <a:spcPct val="100000"/>
              </a:lnSpc>
              <a:spcBef>
                <a:spcPct val="0"/>
              </a:spcBef>
              <a:spcAft>
                <a:spcPct val="0"/>
              </a:spcAft>
              <a:buNone/>
            </a:pPr>
            <a:r>
              <a:rPr lang="en-US" altLang="en-US" dirty="0">
                <a:solidFill>
                  <a:schemeClr val="tx1"/>
                </a:solidFill>
                <a:latin typeface="Helvetica Neue"/>
              </a:rPr>
              <a:t>                                                                                        </a:t>
            </a:r>
            <a:endParaRPr lang="en-US" sz="2000" i="0" dirty="0">
              <a:solidFill>
                <a:schemeClr val="tx1"/>
              </a:solidFill>
              <a:latin typeface="Helvetica Neue"/>
            </a:endParaRP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7405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Type 4 </a:t>
            </a:r>
            <a:r>
              <a:rPr lang="en-US" u="sng" dirty="0" smtClean="0">
                <a:latin typeface="Helvetica Neue"/>
              </a:rPr>
              <a:t>SCD – </a:t>
            </a:r>
            <a:r>
              <a:rPr lang="en-US" u="sng" dirty="0">
                <a:latin typeface="Helvetica Neue"/>
              </a:rPr>
              <a:t>History Table</a:t>
            </a:r>
          </a:p>
        </p:txBody>
      </p:sp>
      <p:sp>
        <p:nvSpPr>
          <p:cNvPr id="3" name="Content Placeholder 2"/>
          <p:cNvSpPr>
            <a:spLocks noGrp="1"/>
          </p:cNvSpPr>
          <p:nvPr>
            <p:ph idx="1"/>
          </p:nvPr>
        </p:nvSpPr>
        <p:spPr/>
        <p:txBody>
          <a:bodyPr>
            <a:noAutofit/>
          </a:bodyPr>
          <a:lstStyle/>
          <a:p>
            <a:pPr lvl="2" eaLnBrk="0" fontAlgn="base" hangingPunct="0">
              <a:lnSpc>
                <a:spcPct val="100000"/>
              </a:lnSpc>
              <a:spcBef>
                <a:spcPct val="0"/>
              </a:spcBef>
              <a:spcAft>
                <a:spcPct val="0"/>
              </a:spcAft>
            </a:pPr>
            <a:r>
              <a:rPr lang="en-US" altLang="en-US" sz="2000" dirty="0" smtClean="0">
                <a:solidFill>
                  <a:schemeClr val="tx1"/>
                </a:solidFill>
                <a:latin typeface="Helvetica Neue"/>
              </a:rPr>
              <a:t>There </a:t>
            </a:r>
            <a:r>
              <a:rPr lang="en-US" altLang="en-US" sz="2000" dirty="0">
                <a:solidFill>
                  <a:schemeClr val="tx1"/>
                </a:solidFill>
                <a:latin typeface="Helvetica Neue"/>
              </a:rPr>
              <a:t>is no change to our existing table here, we simply update the record as if a Type 1 change had </a:t>
            </a:r>
            <a:r>
              <a:rPr lang="en-US" altLang="en-US" sz="2000" dirty="0" smtClean="0">
                <a:solidFill>
                  <a:schemeClr val="tx1"/>
                </a:solidFill>
                <a:latin typeface="Helvetica Neue"/>
              </a:rPr>
              <a:t>occurred. However, we simultaneously maintain a history table to keep track of these changes.</a:t>
            </a:r>
          </a:p>
          <a:p>
            <a:pPr lvl="2" eaLnBrk="0" fontAlgn="base" hangingPunct="0">
              <a:lnSpc>
                <a:spcPct val="100000"/>
              </a:lnSpc>
              <a:spcBef>
                <a:spcPct val="0"/>
              </a:spcBef>
              <a:spcAft>
                <a:spcPct val="0"/>
              </a:spcAft>
            </a:pPr>
            <a:endParaRPr lang="en-US" altLang="en-US" sz="2000" dirty="0">
              <a:solidFill>
                <a:schemeClr val="tx1"/>
              </a:solidFill>
              <a:latin typeface="Helvetica Neue"/>
              <a:hlinkClick r:id="rId3"/>
            </a:endParaRPr>
          </a:p>
          <a:p>
            <a:pPr lvl="2" eaLnBrk="0" fontAlgn="base" hangingPunct="0">
              <a:lnSpc>
                <a:spcPct val="100000"/>
              </a:lnSpc>
              <a:spcBef>
                <a:spcPct val="0"/>
              </a:spcBef>
              <a:spcAft>
                <a:spcPct val="0"/>
              </a:spcAft>
            </a:pPr>
            <a:endParaRPr lang="en-US" altLang="en-US" sz="2000" dirty="0" smtClean="0">
              <a:solidFill>
                <a:schemeClr val="tx1"/>
              </a:solidFill>
              <a:latin typeface="Helvetica Neue"/>
              <a:hlinkClick r:id="rId3"/>
            </a:endParaRPr>
          </a:p>
          <a:p>
            <a:pPr lvl="2" eaLnBrk="0" fontAlgn="base" hangingPunct="0">
              <a:lnSpc>
                <a:spcPct val="100000"/>
              </a:lnSpc>
              <a:spcBef>
                <a:spcPct val="0"/>
              </a:spcBef>
              <a:spcAft>
                <a:spcPct val="0"/>
              </a:spcAft>
            </a:pPr>
            <a:endParaRPr lang="en-US" altLang="en-US" sz="2000" dirty="0">
              <a:solidFill>
                <a:schemeClr val="tx1"/>
              </a:solidFill>
              <a:latin typeface="Helvetica Neue"/>
              <a:hlinkClick r:id="rId3"/>
            </a:endParaRPr>
          </a:p>
          <a:p>
            <a:pPr lvl="2" eaLnBrk="0" fontAlgn="base" hangingPunct="0">
              <a:lnSpc>
                <a:spcPct val="100000"/>
              </a:lnSpc>
              <a:spcBef>
                <a:spcPct val="0"/>
              </a:spcBef>
              <a:spcAft>
                <a:spcPct val="0"/>
              </a:spcAft>
            </a:pPr>
            <a:endParaRPr lang="en-US" altLang="en-US" sz="2000" dirty="0" smtClean="0">
              <a:solidFill>
                <a:schemeClr val="tx1"/>
              </a:solidFill>
              <a:latin typeface="Helvetica Neue"/>
              <a:hlinkClick r:id="rId3"/>
            </a:endParaRPr>
          </a:p>
          <a:p>
            <a:pPr marL="0" lvl="0" indent="0" eaLnBrk="0" fontAlgn="base" hangingPunct="0">
              <a:lnSpc>
                <a:spcPct val="100000"/>
              </a:lnSpc>
              <a:spcBef>
                <a:spcPct val="0"/>
              </a:spcBef>
              <a:spcAft>
                <a:spcPct val="0"/>
              </a:spcAft>
              <a:buNone/>
            </a:pPr>
            <a:r>
              <a:rPr lang="en-US" altLang="en-US" dirty="0" smtClean="0">
                <a:solidFill>
                  <a:schemeClr val="tx1"/>
                </a:solidFill>
                <a:latin typeface="Helvetica Neue"/>
                <a:hlinkClick r:id="rId3"/>
              </a:rPr>
              <a:t>  </a:t>
            </a:r>
            <a:endParaRPr lang="en-US" altLang="en-US" dirty="0">
              <a:solidFill>
                <a:schemeClr val="tx1"/>
              </a:solidFill>
              <a:latin typeface="Helvetica Neue"/>
            </a:endParaRPr>
          </a:p>
          <a:p>
            <a:pPr marL="0" lvl="0" indent="0" eaLnBrk="0" fontAlgn="base" hangingPunct="0">
              <a:lnSpc>
                <a:spcPct val="100000"/>
              </a:lnSpc>
              <a:spcBef>
                <a:spcPct val="0"/>
              </a:spcBef>
              <a:spcAft>
                <a:spcPct val="0"/>
              </a:spcAft>
              <a:buNone/>
            </a:pPr>
            <a:r>
              <a:rPr lang="en-US" altLang="en-US" dirty="0">
                <a:solidFill>
                  <a:schemeClr val="tx1"/>
                </a:solidFill>
                <a:latin typeface="Helvetica Neue"/>
              </a:rPr>
              <a:t>                                     </a:t>
            </a:r>
            <a:endParaRPr lang="en-US" altLang="en-US" dirty="0" smtClean="0">
              <a:solidFill>
                <a:schemeClr val="tx1"/>
              </a:solidFill>
              <a:latin typeface="Helvetica Neue"/>
            </a:endParaRPr>
          </a:p>
          <a:p>
            <a:pPr marL="0" lvl="0" indent="0" eaLnBrk="0" fontAlgn="base" hangingPunct="0">
              <a:lnSpc>
                <a:spcPct val="100000"/>
              </a:lnSpc>
              <a:spcBef>
                <a:spcPct val="0"/>
              </a:spcBef>
              <a:spcAft>
                <a:spcPct val="0"/>
              </a:spcAft>
              <a:buNone/>
            </a:pPr>
            <a:endParaRPr lang="en-US" i="0" dirty="0">
              <a:solidFill>
                <a:schemeClr val="tx1"/>
              </a:solidFill>
              <a:latin typeface="Helvetica Neue"/>
            </a:endParaRP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pic>
        <p:nvPicPr>
          <p:cNvPr id="5122" name="Picture 2" descr="tracking dimension tabl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381" y="3795712"/>
            <a:ext cx="3552825" cy="5619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Historical data in customer dimension table ">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987" y="4798218"/>
            <a:ext cx="5514975"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25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Type 6 – Hybrid SCD</a:t>
            </a:r>
          </a:p>
        </p:txBody>
      </p:sp>
      <p:sp>
        <p:nvSpPr>
          <p:cNvPr id="3" name="Content Placeholder 2"/>
          <p:cNvSpPr>
            <a:spLocks noGrp="1"/>
          </p:cNvSpPr>
          <p:nvPr>
            <p:ph idx="1"/>
          </p:nvPr>
        </p:nvSpPr>
        <p:spPr/>
        <p:txBody>
          <a:bodyPr>
            <a:normAutofit/>
          </a:bodyPr>
          <a:lstStyle/>
          <a:p>
            <a:pPr lvl="2"/>
            <a:r>
              <a:rPr lang="en-US" sz="2000">
                <a:solidFill>
                  <a:schemeClr val="tx1"/>
                </a:solidFill>
                <a:latin typeface="Helvetica Neue"/>
              </a:rPr>
              <a:t>Utilize techniques from SCD Types 1, 2 and 3 to track change</a:t>
            </a:r>
          </a:p>
          <a:p>
            <a:pPr lvl="2"/>
            <a:r>
              <a:rPr lang="en-US" altLang="en-US" sz="2000">
                <a:solidFill>
                  <a:schemeClr val="tx1"/>
                </a:solidFill>
                <a:latin typeface="Helvetica Neue"/>
              </a:rPr>
              <a:t>The ‘Hybrid method simply takes SCD types 1, 2 and 3 and applies all techniques. We would maintain a history of all changes whilst simultaneously updating a “current value” column on all records.</a:t>
            </a:r>
            <a:r>
              <a:rPr lang="en-US" altLang="en-US" sz="2000">
                <a:solidFill>
                  <a:schemeClr val="tx1"/>
                </a:solidFill>
                <a:latin typeface="Helvetica Neue"/>
                <a:hlinkClick r:id="rId2"/>
              </a:rPr>
              <a:t> </a:t>
            </a:r>
            <a:endParaRPr lang="en-US" altLang="en-US" sz="2000" dirty="0">
              <a:solidFill>
                <a:schemeClr val="tx1"/>
              </a:solidFill>
              <a:latin typeface="Helvetica Neue"/>
            </a:endParaRP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2377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Type 6 – Hybrid SCD</a:t>
            </a:r>
          </a:p>
        </p:txBody>
      </p:sp>
      <p:sp>
        <p:nvSpPr>
          <p:cNvPr id="3" name="Content Placeholder 2"/>
          <p:cNvSpPr>
            <a:spLocks noGrp="1"/>
          </p:cNvSpPr>
          <p:nvPr>
            <p:ph idx="1"/>
          </p:nvPr>
        </p:nvSpPr>
        <p:spPr>
          <a:xfrm>
            <a:off x="1371600" y="1894114"/>
            <a:ext cx="9601200" cy="3581400"/>
          </a:xfrm>
        </p:spPr>
        <p:txBody>
          <a:bodyPr>
            <a:noAutofit/>
          </a:bodyPr>
          <a:lstStyle/>
          <a:p>
            <a:pPr lvl="2"/>
            <a:r>
              <a:rPr lang="en-US" altLang="en-US" sz="2000" dirty="0" smtClean="0">
                <a:solidFill>
                  <a:schemeClr val="tx1"/>
                </a:solidFill>
                <a:latin typeface="Helvetica Neue"/>
              </a:rPr>
              <a:t>This </a:t>
            </a:r>
            <a:r>
              <a:rPr lang="en-US" altLang="en-US" sz="2000" dirty="0">
                <a:solidFill>
                  <a:schemeClr val="tx1"/>
                </a:solidFill>
                <a:latin typeface="Helvetica Neue"/>
              </a:rPr>
              <a:t>gives you the ability to provide an element of change comparison without additional calculation, whilst still maintaining a full, detailed history of all changes in the </a:t>
            </a:r>
            <a:r>
              <a:rPr lang="en-US" altLang="en-US" sz="2000" dirty="0" smtClean="0">
                <a:solidFill>
                  <a:schemeClr val="tx1"/>
                </a:solidFill>
                <a:latin typeface="Helvetica Neue"/>
              </a:rPr>
              <a:t>system.</a:t>
            </a:r>
          </a:p>
          <a:p>
            <a:pPr lvl="2"/>
            <a:r>
              <a:rPr lang="en-US" altLang="en-US" sz="2000" dirty="0" smtClean="0">
                <a:solidFill>
                  <a:schemeClr val="tx1"/>
                </a:solidFill>
                <a:latin typeface="Helvetica Neue"/>
              </a:rPr>
              <a:t>Personally</a:t>
            </a:r>
            <a:r>
              <a:rPr lang="en-US" altLang="en-US" sz="2000" dirty="0">
                <a:solidFill>
                  <a:schemeClr val="tx1"/>
                </a:solidFill>
                <a:latin typeface="Helvetica Neue"/>
              </a:rPr>
              <a:t>, if this requirement came up, I would avoid the data redundancy of this extra column and simply calculate the current value using the “LAST_VALUE()” window function at run-time. Although this depends on your priorities between data storage and direct querying performance.</a:t>
            </a:r>
          </a:p>
          <a:p>
            <a:pPr lvl="2"/>
            <a:endParaRPr lang="en-US" sz="2000" i="0" dirty="0" smtClean="0">
              <a:solidFill>
                <a:schemeClr val="tx1"/>
              </a:solidFill>
              <a:latin typeface="Helvetica Neue"/>
            </a:endParaRPr>
          </a:p>
          <a:p>
            <a:pPr marL="0" lvl="0" indent="0" eaLnBrk="0" fontAlgn="base" hangingPunct="0">
              <a:lnSpc>
                <a:spcPct val="100000"/>
              </a:lnSpc>
              <a:spcBef>
                <a:spcPct val="0"/>
              </a:spcBef>
              <a:spcAft>
                <a:spcPct val="0"/>
              </a:spcAft>
              <a:buNone/>
            </a:pPr>
            <a:r>
              <a:rPr lang="en-US" altLang="en-US" dirty="0">
                <a:solidFill>
                  <a:schemeClr val="tx1"/>
                </a:solidFill>
                <a:latin typeface="Helvetica Neue"/>
              </a:rPr>
              <a:t>    </a:t>
            </a:r>
          </a:p>
          <a:p>
            <a:pPr lvl="2"/>
            <a:endParaRPr lang="en-US" sz="2000" dirty="0">
              <a:solidFill>
                <a:schemeClr val="tx1"/>
              </a:solidFill>
              <a:latin typeface="Helvetica Neue"/>
            </a:endParaRPr>
          </a:p>
          <a:p>
            <a:pPr lvl="2"/>
            <a:endParaRPr lang="en-US" sz="2000" i="0" dirty="0">
              <a:solidFill>
                <a:schemeClr val="tx1"/>
              </a:solidFill>
              <a:latin typeface="Helvetica Neue"/>
            </a:endParaRP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pic>
        <p:nvPicPr>
          <p:cNvPr id="8194" name="Picture 2" descr="maintaining history of changes ">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844" y="5065939"/>
            <a:ext cx="556260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39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solidFill>
                  <a:srgbClr val="282829"/>
                </a:solidFill>
                <a:latin typeface="Helvetica Neue"/>
              </a:rPr>
              <a:t>Change </a:t>
            </a:r>
            <a:r>
              <a:rPr lang="en-US" u="sng" dirty="0">
                <a:solidFill>
                  <a:srgbClr val="282829"/>
                </a:solidFill>
                <a:latin typeface="Helvetica Neue"/>
              </a:rPr>
              <a:t>data capture </a:t>
            </a:r>
            <a:r>
              <a:rPr lang="en-US" u="sng" dirty="0" smtClean="0">
                <a:solidFill>
                  <a:srgbClr val="282829"/>
                </a:solidFill>
                <a:latin typeface="Helvetica Neue"/>
              </a:rPr>
              <a:t>(CDC)</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lstStyle/>
          <a:p>
            <a:r>
              <a:rPr lang="en-US" b="1" dirty="0">
                <a:latin typeface="Helvetica Neue"/>
              </a:rPr>
              <a:t>Change data capture (CDC) </a:t>
            </a:r>
            <a:r>
              <a:rPr lang="en-US" dirty="0">
                <a:latin typeface="Helvetica Neue"/>
              </a:rPr>
              <a:t>refers to</a:t>
            </a:r>
            <a:r>
              <a:rPr lang="en-US" b="1" dirty="0">
                <a:latin typeface="Helvetica Neue"/>
              </a:rPr>
              <a:t> </a:t>
            </a:r>
            <a:r>
              <a:rPr lang="en-US" dirty="0">
                <a:latin typeface="Helvetica Neue"/>
              </a:rPr>
              <a:t>the process of identifying and capturing changes made to data in a database and then delivering those changes in real-time to a downstream process or </a:t>
            </a:r>
            <a:r>
              <a:rPr lang="en-US" dirty="0" smtClean="0">
                <a:latin typeface="Helvetica Neue"/>
              </a:rPr>
              <a:t>system.</a:t>
            </a:r>
          </a:p>
          <a:p>
            <a:endParaRPr lang="en-US" dirty="0">
              <a:latin typeface="Helvetica Neue"/>
            </a:endParaRPr>
          </a:p>
          <a:p>
            <a:pPr fontAlgn="base"/>
            <a:r>
              <a:rPr lang="en-US" b="1" dirty="0">
                <a:latin typeface="Helvetica Neue"/>
              </a:rPr>
              <a:t>Change data capture </a:t>
            </a:r>
            <a:r>
              <a:rPr lang="en-US" dirty="0">
                <a:latin typeface="Helvetica Neue"/>
              </a:rPr>
              <a:t>is a method of ETL (Extract, Transform, Load) where data is extracted from a source, transformed, and then loaded to a target repository such as a </a:t>
            </a:r>
            <a:r>
              <a:rPr lang="en-US" dirty="0">
                <a:latin typeface="Helvetica Neue"/>
                <a:hlinkClick r:id="rId2"/>
              </a:rPr>
              <a:t>data lake or data warehouse</a:t>
            </a:r>
            <a:r>
              <a:rPr lang="en-US" dirty="0">
                <a:latin typeface="Helvetica Neue"/>
              </a:rPr>
              <a:t>. </a:t>
            </a:r>
          </a:p>
          <a:p>
            <a:pPr marL="0" indent="0">
              <a:buNone/>
            </a:pPr>
            <a:r>
              <a:rPr lang="en-US" dirty="0">
                <a:latin typeface="Helvetica Neue"/>
              </a:rPr>
              <a:t/>
            </a:r>
            <a:br>
              <a:rPr lang="en-US" dirty="0">
                <a:latin typeface="Helvetica Neue"/>
              </a:rPr>
            </a:br>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308513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Change Data Capture in </a:t>
            </a:r>
            <a:r>
              <a:rPr lang="en-US" u="sng" dirty="0" smtClean="0">
                <a:latin typeface="Helvetica Neue"/>
              </a:rPr>
              <a:t>ETL - </a:t>
            </a:r>
            <a:r>
              <a:rPr lang="en-US" u="sng" dirty="0">
                <a:latin typeface="Helvetica Neue"/>
              </a:rPr>
              <a:t>Extract</a:t>
            </a:r>
          </a:p>
        </p:txBody>
      </p:sp>
      <p:sp>
        <p:nvSpPr>
          <p:cNvPr id="3" name="Content Placeholder 2"/>
          <p:cNvSpPr>
            <a:spLocks noGrp="1"/>
          </p:cNvSpPr>
          <p:nvPr>
            <p:ph idx="1"/>
          </p:nvPr>
        </p:nvSpPr>
        <p:spPr>
          <a:xfrm>
            <a:off x="1371600" y="2586446"/>
            <a:ext cx="9601200" cy="3581400"/>
          </a:xfrm>
        </p:spPr>
        <p:txBody>
          <a:bodyPr>
            <a:normAutofit/>
          </a:bodyPr>
          <a:lstStyle/>
          <a:p>
            <a:pPr fontAlgn="base"/>
            <a:r>
              <a:rPr lang="en-US" b="1" dirty="0" smtClean="0">
                <a:latin typeface="Helvetica Neue"/>
              </a:rPr>
              <a:t>Extract</a:t>
            </a:r>
          </a:p>
          <a:p>
            <a:pPr lvl="2" fontAlgn="base">
              <a:buFont typeface="Wingdings" panose="05000000000000000000" pitchFamily="2" charset="2"/>
              <a:buChar char="Ø"/>
            </a:pPr>
            <a:r>
              <a:rPr lang="en-US" sz="2000" dirty="0" smtClean="0">
                <a:latin typeface="Helvetica Neue"/>
              </a:rPr>
              <a:t>Historically</a:t>
            </a:r>
            <a:r>
              <a:rPr lang="en-US" sz="2000" dirty="0">
                <a:latin typeface="Helvetica Neue"/>
              </a:rPr>
              <a:t>, data would be extracted in bulk using batch-based database queries. The challenge comes as data in the source tables is continuously updated. Completely refreshing a replica of the source data is not suitable and therefore these updates are not reliably reflected in the target </a:t>
            </a:r>
            <a:r>
              <a:rPr lang="en-US" sz="2000" dirty="0" smtClean="0">
                <a:latin typeface="Helvetica Neue"/>
              </a:rPr>
              <a:t>repository.</a:t>
            </a:r>
          </a:p>
          <a:p>
            <a:pPr lvl="2" fontAlgn="base">
              <a:buFont typeface="Wingdings" panose="05000000000000000000" pitchFamily="2" charset="2"/>
              <a:buChar char="Ø"/>
            </a:pPr>
            <a:r>
              <a:rPr lang="en-US" sz="2000" dirty="0" smtClean="0">
                <a:latin typeface="Helvetica Neue"/>
              </a:rPr>
              <a:t>Change </a:t>
            </a:r>
            <a:r>
              <a:rPr lang="en-US" sz="2000" dirty="0">
                <a:latin typeface="Helvetica Neue"/>
              </a:rPr>
              <a:t>data capture solves for this challenge, extracting data in a real-time or near-real-time manner and providing you a reliable stream of change data</a:t>
            </a:r>
            <a:r>
              <a:rPr lang="en-US" sz="2000"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2938265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Change Data Capture in </a:t>
            </a:r>
            <a:r>
              <a:rPr lang="en-US" u="sng" dirty="0" smtClean="0">
                <a:latin typeface="Helvetica Neue"/>
              </a:rPr>
              <a:t>ETL - Transform</a:t>
            </a:r>
            <a:endParaRPr lang="en-US" u="sng" dirty="0">
              <a:latin typeface="Helvetica Neue"/>
            </a:endParaRPr>
          </a:p>
        </p:txBody>
      </p:sp>
      <p:sp>
        <p:nvSpPr>
          <p:cNvPr id="3" name="Content Placeholder 2"/>
          <p:cNvSpPr>
            <a:spLocks noGrp="1"/>
          </p:cNvSpPr>
          <p:nvPr>
            <p:ph idx="1"/>
          </p:nvPr>
        </p:nvSpPr>
        <p:spPr>
          <a:xfrm>
            <a:off x="1371600" y="2076994"/>
            <a:ext cx="9601200" cy="3581400"/>
          </a:xfrm>
        </p:spPr>
        <p:txBody>
          <a:bodyPr>
            <a:noAutofit/>
          </a:bodyPr>
          <a:lstStyle/>
          <a:p>
            <a:pPr fontAlgn="base"/>
            <a:r>
              <a:rPr lang="en-US" b="1" dirty="0" smtClean="0">
                <a:latin typeface="Helvetica Neue"/>
              </a:rPr>
              <a:t>Transformation</a:t>
            </a:r>
          </a:p>
          <a:p>
            <a:pPr lvl="2" fontAlgn="base">
              <a:buFont typeface="Wingdings" panose="05000000000000000000" pitchFamily="2" charset="2"/>
              <a:buChar char="Ø"/>
            </a:pPr>
            <a:r>
              <a:rPr lang="en-US" sz="2000" dirty="0" smtClean="0">
                <a:latin typeface="Helvetica Neue"/>
              </a:rPr>
              <a:t>Typically,</a:t>
            </a:r>
            <a:r>
              <a:rPr lang="en-US" sz="2000" b="1" dirty="0" smtClean="0">
                <a:latin typeface="Helvetica Neue"/>
              </a:rPr>
              <a:t> ETL tools </a:t>
            </a:r>
            <a:r>
              <a:rPr lang="en-US" sz="2000" dirty="0" smtClean="0">
                <a:latin typeface="Helvetica Neue"/>
              </a:rPr>
              <a:t>transform </a:t>
            </a:r>
            <a:r>
              <a:rPr lang="en-US" sz="2000" dirty="0">
                <a:latin typeface="Helvetica Neue"/>
              </a:rPr>
              <a:t>data in a staging area before loading. This involves converting a data set’s structure and format to match the target repository, typically a traditional data warehouse. Given the constraints of these warehouses, the entire data set must be transformed before loading, so transforming large data sets can be time intensive.</a:t>
            </a:r>
          </a:p>
          <a:p>
            <a:pPr lvl="2" fontAlgn="base">
              <a:buFont typeface="Wingdings" panose="05000000000000000000" pitchFamily="2" charset="2"/>
              <a:buChar char="Ø"/>
            </a:pPr>
            <a:r>
              <a:rPr lang="en-US" sz="2000" dirty="0">
                <a:latin typeface="Helvetica Neue"/>
              </a:rPr>
              <a:t>Today’s datasets are too large and timeliness is too important for this approach. In the more modern ELT pipeline (Extract, Load, Transform), data is loaded immediately and then transformed in the target system, typically a cloud-based </a:t>
            </a:r>
            <a:r>
              <a:rPr lang="en-US" sz="2000" dirty="0">
                <a:latin typeface="Helvetica Neue"/>
                <a:hlinkClick r:id="rId2"/>
              </a:rPr>
              <a:t>data warehouse</a:t>
            </a:r>
            <a:r>
              <a:rPr lang="en-US" sz="2000" dirty="0">
                <a:latin typeface="Helvetica Neue"/>
              </a:rPr>
              <a:t>, </a:t>
            </a:r>
            <a:r>
              <a:rPr lang="en-US" sz="2000" dirty="0">
                <a:latin typeface="Helvetica Neue"/>
                <a:hlinkClick r:id="rId3"/>
              </a:rPr>
              <a:t>data lake</a:t>
            </a:r>
            <a:r>
              <a:rPr lang="en-US" sz="2000" dirty="0">
                <a:latin typeface="Helvetica Neue"/>
              </a:rPr>
              <a:t>, or </a:t>
            </a:r>
            <a:r>
              <a:rPr lang="en-US" sz="2000" dirty="0">
                <a:latin typeface="Helvetica Neue"/>
                <a:hlinkClick r:id="rId4"/>
              </a:rPr>
              <a:t>data </a:t>
            </a:r>
            <a:r>
              <a:rPr lang="en-US" sz="2000" dirty="0" err="1">
                <a:latin typeface="Helvetica Neue"/>
                <a:hlinkClick r:id="rId4"/>
              </a:rPr>
              <a:t>lakehouse</a:t>
            </a:r>
            <a:r>
              <a:rPr lang="en-US" sz="2000" dirty="0">
                <a:latin typeface="Helvetica Neue"/>
              </a:rPr>
              <a:t>. ELT operates either on a micro-batch timescale, only loading the data modified since the last successful load, or </a:t>
            </a:r>
            <a:r>
              <a:rPr lang="en-US" dirty="0">
                <a:latin typeface="Helvetica Neue"/>
              </a:rPr>
              <a:t>CDC timescale which continually loads data as it changes at the source</a:t>
            </a:r>
            <a:r>
              <a:rPr lang="en-US" dirty="0" smtClean="0">
                <a:latin typeface="Helvetica Neue"/>
              </a:rPr>
              <a:t>.</a:t>
            </a:r>
            <a:endParaRPr lang="en-US" dirty="0">
              <a:latin typeface="Helvetica Neue"/>
            </a:endParaRPr>
          </a:p>
        </p:txBody>
      </p:sp>
    </p:spTree>
    <p:extLst>
      <p:ext uri="{BB962C8B-B14F-4D97-AF65-F5344CB8AC3E}">
        <p14:creationId xmlns:p14="http://schemas.microsoft.com/office/powerpoint/2010/main" val="1359127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372291"/>
            <a:ext cx="9601200" cy="1485900"/>
          </a:xfrm>
        </p:spPr>
        <p:txBody>
          <a:bodyPr>
            <a:normAutofit/>
          </a:bodyPr>
          <a:lstStyle/>
          <a:p>
            <a:pPr algn="ctr"/>
            <a:r>
              <a:rPr lang="en-US" u="sng" dirty="0">
                <a:latin typeface="Helvetica Neue"/>
              </a:rPr>
              <a:t>Change Data Capture in </a:t>
            </a:r>
            <a:r>
              <a:rPr lang="en-US" u="sng" dirty="0" smtClean="0">
                <a:latin typeface="Helvetica Neue"/>
              </a:rPr>
              <a:t>ETL - Load</a:t>
            </a:r>
            <a:endParaRPr lang="en-US" u="sng" dirty="0">
              <a:latin typeface="Helvetica Neue"/>
            </a:endParaRPr>
          </a:p>
        </p:txBody>
      </p:sp>
      <p:sp>
        <p:nvSpPr>
          <p:cNvPr id="3" name="Content Placeholder 2"/>
          <p:cNvSpPr>
            <a:spLocks noGrp="1"/>
          </p:cNvSpPr>
          <p:nvPr>
            <p:ph idx="1"/>
          </p:nvPr>
        </p:nvSpPr>
        <p:spPr>
          <a:xfrm>
            <a:off x="1371600" y="1293223"/>
            <a:ext cx="9601200" cy="3581400"/>
          </a:xfrm>
        </p:spPr>
        <p:txBody>
          <a:bodyPr>
            <a:noAutofit/>
          </a:bodyPr>
          <a:lstStyle/>
          <a:p>
            <a:pPr fontAlgn="base"/>
            <a:r>
              <a:rPr lang="en-US" b="1" dirty="0" smtClean="0">
                <a:latin typeface="Helvetica Neue"/>
              </a:rPr>
              <a:t>Load</a:t>
            </a:r>
          </a:p>
          <a:p>
            <a:pPr lvl="2" fontAlgn="base">
              <a:buFont typeface="Wingdings" panose="05000000000000000000" pitchFamily="2" charset="2"/>
              <a:buChar char="Ø"/>
            </a:pPr>
            <a:r>
              <a:rPr lang="en-US" sz="2000" dirty="0" smtClean="0">
                <a:latin typeface="Helvetica Neue"/>
              </a:rPr>
              <a:t>This </a:t>
            </a:r>
            <a:r>
              <a:rPr lang="en-US" sz="2000" dirty="0">
                <a:latin typeface="Helvetica Neue"/>
              </a:rPr>
              <a:t>phase refers to the process of placing the data into the target system, where it can be analyzed by BI or analytics tools.</a:t>
            </a:r>
          </a:p>
        </p:txBody>
      </p:sp>
      <p:pic>
        <p:nvPicPr>
          <p:cNvPr id="4" name="Picture 3"/>
          <p:cNvPicPr>
            <a:picLocks noChangeAspect="1"/>
          </p:cNvPicPr>
          <p:nvPr/>
        </p:nvPicPr>
        <p:blipFill>
          <a:blip r:embed="rId2"/>
          <a:stretch>
            <a:fillRect/>
          </a:stretch>
        </p:blipFill>
        <p:spPr>
          <a:xfrm>
            <a:off x="2549617" y="2468880"/>
            <a:ext cx="7245166" cy="4297680"/>
          </a:xfrm>
          <a:prstGeom prst="rect">
            <a:avLst/>
          </a:prstGeom>
        </p:spPr>
      </p:pic>
    </p:spTree>
    <p:extLst>
      <p:ext uri="{BB962C8B-B14F-4D97-AF65-F5344CB8AC3E}">
        <p14:creationId xmlns:p14="http://schemas.microsoft.com/office/powerpoint/2010/main" val="2322238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b="0" i="0" u="sng" dirty="0" smtClean="0">
                <a:solidFill>
                  <a:schemeClr val="tx2">
                    <a:lumMod val="85000"/>
                    <a:lumOff val="15000"/>
                  </a:schemeClr>
                </a:solidFill>
                <a:effectLst/>
                <a:latin typeface="Helvetica Neue"/>
              </a:rPr>
              <a:t>Content</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02675"/>
            <a:ext cx="10515600" cy="4794068"/>
          </a:xfrm>
        </p:spPr>
        <p:txBody>
          <a:bodyPr>
            <a:noAutofit/>
          </a:bodyPr>
          <a:lstStyle/>
          <a:p>
            <a:pPr marL="987552" lvl="2" indent="0">
              <a:buNone/>
            </a:pPr>
            <a:endParaRPr lang="en-US" dirty="0" smtClean="0">
              <a:solidFill>
                <a:srgbClr val="282829"/>
              </a:solidFill>
              <a:latin typeface="Helvetica Neue"/>
            </a:endParaRPr>
          </a:p>
          <a:p>
            <a:pPr lvl="2"/>
            <a:endParaRPr lang="en-US" dirty="0" smtClean="0">
              <a:solidFill>
                <a:srgbClr val="282829"/>
              </a:solidFill>
              <a:latin typeface="Helvetica Neue"/>
            </a:endParaRPr>
          </a:p>
          <a:p>
            <a:pPr lvl="2"/>
            <a:endParaRPr lang="en-US" dirty="0">
              <a:solidFill>
                <a:srgbClr val="282829"/>
              </a:solidFill>
              <a:latin typeface="Helvetica Neue"/>
            </a:endParaRPr>
          </a:p>
          <a:p>
            <a:pPr lvl="2"/>
            <a:endParaRPr lang="en-US" dirty="0" smtClean="0">
              <a:solidFill>
                <a:srgbClr val="282829"/>
              </a:solidFill>
              <a:latin typeface="Helvetica Neue"/>
            </a:endParaRPr>
          </a:p>
          <a:p>
            <a:pPr lvl="2"/>
            <a:r>
              <a:rPr lang="en-US" dirty="0" smtClean="0">
                <a:solidFill>
                  <a:srgbClr val="282829"/>
                </a:solidFill>
                <a:latin typeface="Helvetica Neue"/>
              </a:rPr>
              <a:t>Slowly </a:t>
            </a:r>
            <a:r>
              <a:rPr lang="en-US" dirty="0">
                <a:solidFill>
                  <a:srgbClr val="282829"/>
                </a:solidFill>
                <a:latin typeface="Helvetica Neue"/>
              </a:rPr>
              <a:t>changing dimensions (</a:t>
            </a:r>
            <a:r>
              <a:rPr lang="en-US" dirty="0" err="1">
                <a:solidFill>
                  <a:srgbClr val="282829"/>
                </a:solidFill>
                <a:latin typeface="Helvetica Neue"/>
              </a:rPr>
              <a:t>scd</a:t>
            </a:r>
            <a:r>
              <a:rPr lang="en-US" dirty="0" smtClean="0">
                <a:solidFill>
                  <a:srgbClr val="282829"/>
                </a:solidFill>
                <a:latin typeface="Helvetica Neue"/>
              </a:rPr>
              <a:t>)</a:t>
            </a:r>
          </a:p>
          <a:p>
            <a:pPr lvl="2"/>
            <a:r>
              <a:rPr lang="en-US" dirty="0" smtClean="0">
                <a:solidFill>
                  <a:srgbClr val="282829"/>
                </a:solidFill>
                <a:latin typeface="Helvetica Neue"/>
              </a:rPr>
              <a:t>Types </a:t>
            </a:r>
            <a:r>
              <a:rPr lang="en-US" dirty="0">
                <a:solidFill>
                  <a:srgbClr val="282829"/>
                </a:solidFill>
                <a:latin typeface="Helvetica Neue"/>
              </a:rPr>
              <a:t>of </a:t>
            </a:r>
            <a:r>
              <a:rPr lang="en-US" dirty="0" err="1" smtClean="0">
                <a:solidFill>
                  <a:srgbClr val="282829"/>
                </a:solidFill>
                <a:latin typeface="Helvetica Neue"/>
              </a:rPr>
              <a:t>scd</a:t>
            </a:r>
            <a:endParaRPr lang="en-US" dirty="0" smtClean="0">
              <a:solidFill>
                <a:srgbClr val="282829"/>
              </a:solidFill>
              <a:latin typeface="Helvetica Neue"/>
            </a:endParaRPr>
          </a:p>
          <a:p>
            <a:pPr lvl="2"/>
            <a:r>
              <a:rPr lang="en-US" dirty="0" smtClean="0">
                <a:solidFill>
                  <a:srgbClr val="282829"/>
                </a:solidFill>
                <a:latin typeface="Helvetica Neue"/>
              </a:rPr>
              <a:t>How </a:t>
            </a:r>
            <a:r>
              <a:rPr lang="en-US" dirty="0">
                <a:solidFill>
                  <a:srgbClr val="282829"/>
                </a:solidFill>
                <a:latin typeface="Helvetica Neue"/>
              </a:rPr>
              <a:t>to implement </a:t>
            </a:r>
            <a:r>
              <a:rPr lang="en-US" dirty="0" err="1">
                <a:solidFill>
                  <a:srgbClr val="282829"/>
                </a:solidFill>
                <a:latin typeface="Helvetica Neue"/>
              </a:rPr>
              <a:t>scd</a:t>
            </a:r>
            <a:r>
              <a:rPr lang="en-US" dirty="0">
                <a:solidFill>
                  <a:srgbClr val="282829"/>
                </a:solidFill>
                <a:latin typeface="Helvetica Neue"/>
              </a:rPr>
              <a:t> </a:t>
            </a:r>
            <a:r>
              <a:rPr lang="en-US" dirty="0" smtClean="0">
                <a:solidFill>
                  <a:srgbClr val="282829"/>
                </a:solidFill>
                <a:latin typeface="Helvetica Neue"/>
              </a:rPr>
              <a:t>solution</a:t>
            </a:r>
          </a:p>
          <a:p>
            <a:pPr lvl="2"/>
            <a:r>
              <a:rPr lang="en-US" dirty="0" smtClean="0">
                <a:solidFill>
                  <a:srgbClr val="282829"/>
                </a:solidFill>
                <a:latin typeface="Helvetica Neue"/>
              </a:rPr>
              <a:t>Change </a:t>
            </a:r>
            <a:r>
              <a:rPr lang="en-US" dirty="0">
                <a:solidFill>
                  <a:srgbClr val="282829"/>
                </a:solidFill>
                <a:latin typeface="Helvetica Neue"/>
              </a:rPr>
              <a:t>data capture (</a:t>
            </a:r>
            <a:r>
              <a:rPr lang="en-US" dirty="0" err="1">
                <a:solidFill>
                  <a:srgbClr val="282829"/>
                </a:solidFill>
                <a:latin typeface="Helvetica Neue"/>
              </a:rPr>
              <a:t>cdc</a:t>
            </a:r>
            <a:r>
              <a:rPr lang="en-US" dirty="0" smtClean="0">
                <a:solidFill>
                  <a:srgbClr val="282829"/>
                </a:solidFill>
                <a:latin typeface="Helvetica Neue"/>
              </a:rPr>
              <a:t>)</a:t>
            </a:r>
            <a:endParaRPr lang="en-US" dirty="0">
              <a:solidFill>
                <a:srgbClr val="282829"/>
              </a:solidFill>
              <a:latin typeface="Helvetica Neue"/>
            </a:endParaRPr>
          </a:p>
        </p:txBody>
      </p:sp>
    </p:spTree>
    <p:extLst>
      <p:ext uri="{BB962C8B-B14F-4D97-AF65-F5344CB8AC3E}">
        <p14:creationId xmlns:p14="http://schemas.microsoft.com/office/powerpoint/2010/main" val="1215520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THE END</a:t>
            </a:r>
            <a:endParaRPr lang="en-US" sz="5000" dirty="0">
              <a:solidFill>
                <a:srgbClr val="282829"/>
              </a:solidFill>
              <a:latin typeface="Helvetica Neue"/>
            </a:endParaRPr>
          </a:p>
        </p:txBody>
      </p:sp>
    </p:spTree>
    <p:extLst>
      <p:ext uri="{BB962C8B-B14F-4D97-AF65-F5344CB8AC3E}">
        <p14:creationId xmlns:p14="http://schemas.microsoft.com/office/powerpoint/2010/main" val="250906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solidFill>
                  <a:srgbClr val="282829"/>
                </a:solidFill>
                <a:latin typeface="Helvetica Neue"/>
              </a:rPr>
              <a:t>Slowly </a:t>
            </a:r>
            <a:r>
              <a:rPr lang="en-US" u="sng" dirty="0">
                <a:solidFill>
                  <a:srgbClr val="282829"/>
                </a:solidFill>
                <a:latin typeface="Helvetica Neue"/>
              </a:rPr>
              <a:t>changing dimensions </a:t>
            </a:r>
            <a:r>
              <a:rPr lang="en-US" u="sng" dirty="0" smtClean="0">
                <a:solidFill>
                  <a:srgbClr val="282829"/>
                </a:solidFill>
                <a:latin typeface="Helvetica Neue"/>
              </a:rPr>
              <a:t>(SCD)</a:t>
            </a:r>
            <a:endParaRPr lang="en-US" u="sng" dirty="0">
              <a:solidFill>
                <a:schemeClr val="tx2">
                  <a:lumMod val="85000"/>
                  <a:lumOff val="15000"/>
                </a:schemeClr>
              </a:solidFill>
            </a:endParaRPr>
          </a:p>
        </p:txBody>
      </p:sp>
      <p:sp>
        <p:nvSpPr>
          <p:cNvPr id="4" name="Content Placeholder 3"/>
          <p:cNvSpPr>
            <a:spLocks noGrp="1"/>
          </p:cNvSpPr>
          <p:nvPr>
            <p:ph idx="1"/>
          </p:nvPr>
        </p:nvSpPr>
        <p:spPr/>
        <p:txBody>
          <a:bodyPr/>
          <a:lstStyle/>
          <a:p>
            <a:r>
              <a:rPr lang="en-US" dirty="0">
                <a:latin typeface="Helvetica Neue"/>
              </a:rPr>
              <a:t>A </a:t>
            </a:r>
            <a:r>
              <a:rPr lang="en-US" b="1" dirty="0">
                <a:latin typeface="Helvetica Neue"/>
              </a:rPr>
              <a:t>slowly changing dimension </a:t>
            </a:r>
            <a:r>
              <a:rPr lang="en-US" dirty="0">
                <a:latin typeface="Helvetica Neue"/>
              </a:rPr>
              <a:t>in data management and data warehousing is a dimension which contains relatively static data which can change slowly but </a:t>
            </a:r>
            <a:r>
              <a:rPr lang="en-US" dirty="0" smtClean="0">
                <a:latin typeface="Helvetica Neue"/>
              </a:rPr>
              <a:t>unpredictably</a:t>
            </a:r>
            <a:r>
              <a:rPr lang="en-US" dirty="0">
                <a:latin typeface="Helvetica Neue"/>
              </a:rPr>
              <a:t>, rather than according to a regular schedule. </a:t>
            </a:r>
            <a:endParaRPr lang="en-US" dirty="0" smtClean="0">
              <a:latin typeface="Helvetica Neue"/>
            </a:endParaRPr>
          </a:p>
          <a:p>
            <a:r>
              <a:rPr lang="en-US" dirty="0">
                <a:latin typeface="Helvetica Neue"/>
              </a:rPr>
              <a:t>A Slowly Changing Dimension (SCD) is a dimension that stores and manages both current and historical data over time in a data warehouse. </a:t>
            </a:r>
            <a:endParaRPr lang="en-US" dirty="0" smtClean="0">
              <a:latin typeface="Helvetica Neue"/>
            </a:endParaRPr>
          </a:p>
          <a:p>
            <a:r>
              <a:rPr lang="en-US" dirty="0" smtClean="0">
                <a:latin typeface="Helvetica Neue"/>
              </a:rPr>
              <a:t>It </a:t>
            </a:r>
            <a:r>
              <a:rPr lang="en-US" dirty="0">
                <a:latin typeface="Helvetica Neue"/>
              </a:rPr>
              <a:t>is considered and implemented as one of the most critical ETL tasks in tracking the history of dimension records.</a:t>
            </a:r>
          </a:p>
        </p:txBody>
      </p:sp>
    </p:spTree>
    <p:extLst>
      <p:ext uri="{BB962C8B-B14F-4D97-AF65-F5344CB8AC3E}">
        <p14:creationId xmlns:p14="http://schemas.microsoft.com/office/powerpoint/2010/main" val="1045381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Types of SCD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8474505"/>
              </p:ext>
            </p:extLst>
          </p:nvPr>
        </p:nvGraphicFramePr>
        <p:xfrm>
          <a:off x="1371600" y="2286000"/>
          <a:ext cx="9601200" cy="2720340"/>
        </p:xfrm>
        <a:graphic>
          <a:graphicData uri="http://schemas.openxmlformats.org/drawingml/2006/table">
            <a:tbl>
              <a:tblPr firstRow="1" bandRow="1">
                <a:tableStyleId>{073A0DAA-6AF3-43AB-8588-CEC1D06C72B9}</a:tableStyleId>
              </a:tblPr>
              <a:tblGrid>
                <a:gridCol w="4800600">
                  <a:extLst>
                    <a:ext uri="{9D8B030D-6E8A-4147-A177-3AD203B41FA5}">
                      <a16:colId xmlns:a16="http://schemas.microsoft.com/office/drawing/2014/main" val="553148146"/>
                    </a:ext>
                  </a:extLst>
                </a:gridCol>
                <a:gridCol w="4800600">
                  <a:extLst>
                    <a:ext uri="{9D8B030D-6E8A-4147-A177-3AD203B41FA5}">
                      <a16:colId xmlns:a16="http://schemas.microsoft.com/office/drawing/2014/main" val="3846472707"/>
                    </a:ext>
                  </a:extLst>
                </a:gridCol>
              </a:tblGrid>
              <a:tr h="370840">
                <a:tc>
                  <a:txBody>
                    <a:bodyPr/>
                    <a:lstStyle/>
                    <a:p>
                      <a:pPr algn="ctr" fontAlgn="base"/>
                      <a:r>
                        <a:rPr lang="en-US" dirty="0" smtClean="0">
                          <a:effectLst/>
                          <a:latin typeface="Helvetica Neue"/>
                        </a:rPr>
                        <a:t>Type of SCD</a:t>
                      </a:r>
                      <a:endParaRPr lang="en-US" b="1" dirty="0">
                        <a:effectLst/>
                        <a:latin typeface="Helvetica Neue"/>
                      </a:endParaRPr>
                    </a:p>
                  </a:txBody>
                  <a:tcPr marR="95250" marT="57150" marB="57150" anchor="ctr"/>
                </a:tc>
                <a:tc>
                  <a:txBody>
                    <a:bodyPr/>
                    <a:lstStyle/>
                    <a:p>
                      <a:pPr algn="ctr" fontAlgn="base"/>
                      <a:r>
                        <a:rPr lang="en-US" dirty="0" smtClean="0">
                          <a:effectLst/>
                          <a:latin typeface="Helvetica Neue"/>
                        </a:rPr>
                        <a:t>Description</a:t>
                      </a:r>
                      <a:endParaRPr lang="en-US" b="1" dirty="0">
                        <a:effectLst/>
                        <a:latin typeface="Helvetica Neue"/>
                      </a:endParaRPr>
                    </a:p>
                  </a:txBody>
                  <a:tcPr marR="95250" marT="57150" marB="57150" anchor="ctr"/>
                </a:tc>
                <a:extLst>
                  <a:ext uri="{0D108BD9-81ED-4DB2-BD59-A6C34878D82A}">
                    <a16:rowId xmlns:a16="http://schemas.microsoft.com/office/drawing/2014/main" val="1006195308"/>
                  </a:ext>
                </a:extLst>
              </a:tr>
              <a:tr h="370840">
                <a:tc>
                  <a:txBody>
                    <a:bodyPr/>
                    <a:lstStyle/>
                    <a:p>
                      <a:pPr algn="ctr" fontAlgn="base"/>
                      <a:r>
                        <a:rPr lang="en-US" dirty="0">
                          <a:effectLst/>
                          <a:latin typeface="Helvetica Neue"/>
                        </a:rPr>
                        <a:t>Type 0</a:t>
                      </a:r>
                      <a:endParaRPr lang="en-US" b="0" dirty="0">
                        <a:effectLst/>
                        <a:latin typeface="Helvetica Neue"/>
                      </a:endParaRPr>
                    </a:p>
                  </a:txBody>
                  <a:tcPr marR="95250" marT="57150" marB="57150" anchor="ctr"/>
                </a:tc>
                <a:tc>
                  <a:txBody>
                    <a:bodyPr/>
                    <a:lstStyle/>
                    <a:p>
                      <a:pPr algn="l" fontAlgn="base"/>
                      <a:r>
                        <a:rPr lang="en-US" dirty="0">
                          <a:effectLst/>
                          <a:latin typeface="Helvetica Neue"/>
                        </a:rPr>
                        <a:t>Ignore any changes and audit the changes.</a:t>
                      </a:r>
                      <a:endParaRPr lang="en-US" b="0" dirty="0">
                        <a:effectLst/>
                        <a:latin typeface="Helvetica Neue"/>
                      </a:endParaRPr>
                    </a:p>
                  </a:txBody>
                  <a:tcPr marR="95250" marT="57150" marB="57150" anchor="ctr"/>
                </a:tc>
                <a:extLst>
                  <a:ext uri="{0D108BD9-81ED-4DB2-BD59-A6C34878D82A}">
                    <a16:rowId xmlns:a16="http://schemas.microsoft.com/office/drawing/2014/main" val="3183505441"/>
                  </a:ext>
                </a:extLst>
              </a:tr>
              <a:tr h="370840">
                <a:tc>
                  <a:txBody>
                    <a:bodyPr/>
                    <a:lstStyle/>
                    <a:p>
                      <a:pPr algn="ctr" fontAlgn="base"/>
                      <a:r>
                        <a:rPr lang="en-US" dirty="0">
                          <a:effectLst/>
                          <a:latin typeface="Helvetica Neue"/>
                        </a:rPr>
                        <a:t>Type 1</a:t>
                      </a:r>
                      <a:endParaRPr lang="en-US" b="0" dirty="0">
                        <a:effectLst/>
                        <a:latin typeface="Helvetica Neue"/>
                      </a:endParaRPr>
                    </a:p>
                  </a:txBody>
                  <a:tcPr marR="95250" marT="57150" marB="57150" anchor="ctr"/>
                </a:tc>
                <a:tc>
                  <a:txBody>
                    <a:bodyPr/>
                    <a:lstStyle/>
                    <a:p>
                      <a:pPr algn="l" fontAlgn="base"/>
                      <a:r>
                        <a:rPr lang="en-US" dirty="0">
                          <a:effectLst/>
                          <a:latin typeface="Helvetica Neue"/>
                        </a:rPr>
                        <a:t>Overwrite the changes</a:t>
                      </a:r>
                      <a:endParaRPr lang="en-US" b="0" dirty="0">
                        <a:effectLst/>
                        <a:latin typeface="Helvetica Neue"/>
                      </a:endParaRPr>
                    </a:p>
                  </a:txBody>
                  <a:tcPr marR="95250" marT="57150" marB="57150" anchor="ctr"/>
                </a:tc>
                <a:extLst>
                  <a:ext uri="{0D108BD9-81ED-4DB2-BD59-A6C34878D82A}">
                    <a16:rowId xmlns:a16="http://schemas.microsoft.com/office/drawing/2014/main" val="2211415716"/>
                  </a:ext>
                </a:extLst>
              </a:tr>
              <a:tr h="370840">
                <a:tc>
                  <a:txBody>
                    <a:bodyPr/>
                    <a:lstStyle/>
                    <a:p>
                      <a:pPr algn="ctr" fontAlgn="base"/>
                      <a:r>
                        <a:rPr lang="en-US">
                          <a:effectLst/>
                          <a:latin typeface="Helvetica Neue"/>
                        </a:rPr>
                        <a:t>Type 2</a:t>
                      </a:r>
                      <a:endParaRPr lang="en-US" b="0">
                        <a:effectLst/>
                        <a:latin typeface="Helvetica Neue"/>
                      </a:endParaRPr>
                    </a:p>
                  </a:txBody>
                  <a:tcPr marR="95250" marT="57150" marB="57150" anchor="ctr"/>
                </a:tc>
                <a:tc>
                  <a:txBody>
                    <a:bodyPr/>
                    <a:lstStyle/>
                    <a:p>
                      <a:pPr algn="l" fontAlgn="base"/>
                      <a:r>
                        <a:rPr lang="en-US" dirty="0">
                          <a:effectLst/>
                          <a:latin typeface="Helvetica Neue"/>
                        </a:rPr>
                        <a:t>History will be added as a new row.</a:t>
                      </a:r>
                      <a:endParaRPr lang="en-US" b="0" dirty="0">
                        <a:effectLst/>
                        <a:latin typeface="Helvetica Neue"/>
                      </a:endParaRPr>
                    </a:p>
                  </a:txBody>
                  <a:tcPr marR="95250" marT="57150" marB="57150" anchor="ctr"/>
                </a:tc>
                <a:extLst>
                  <a:ext uri="{0D108BD9-81ED-4DB2-BD59-A6C34878D82A}">
                    <a16:rowId xmlns:a16="http://schemas.microsoft.com/office/drawing/2014/main" val="3997852123"/>
                  </a:ext>
                </a:extLst>
              </a:tr>
              <a:tr h="370840">
                <a:tc>
                  <a:txBody>
                    <a:bodyPr/>
                    <a:lstStyle/>
                    <a:p>
                      <a:pPr algn="ctr" fontAlgn="base"/>
                      <a:r>
                        <a:rPr lang="en-US">
                          <a:effectLst/>
                          <a:latin typeface="Helvetica Neue"/>
                        </a:rPr>
                        <a:t>Type 3</a:t>
                      </a:r>
                      <a:endParaRPr lang="en-US" b="0">
                        <a:effectLst/>
                        <a:latin typeface="Helvetica Neue"/>
                      </a:endParaRPr>
                    </a:p>
                  </a:txBody>
                  <a:tcPr marR="95250" marT="57150" marB="57150" anchor="ctr"/>
                </a:tc>
                <a:tc>
                  <a:txBody>
                    <a:bodyPr/>
                    <a:lstStyle/>
                    <a:p>
                      <a:pPr algn="l" fontAlgn="base"/>
                      <a:r>
                        <a:rPr lang="en-US" dirty="0">
                          <a:effectLst/>
                          <a:latin typeface="Helvetica Neue"/>
                        </a:rPr>
                        <a:t>History will be added as a new column.</a:t>
                      </a:r>
                      <a:endParaRPr lang="en-US" b="0" dirty="0">
                        <a:effectLst/>
                        <a:latin typeface="Helvetica Neue"/>
                      </a:endParaRPr>
                    </a:p>
                  </a:txBody>
                  <a:tcPr marR="95250" marT="57150" marB="57150" anchor="ctr"/>
                </a:tc>
                <a:extLst>
                  <a:ext uri="{0D108BD9-81ED-4DB2-BD59-A6C34878D82A}">
                    <a16:rowId xmlns:a16="http://schemas.microsoft.com/office/drawing/2014/main" val="3724534657"/>
                  </a:ext>
                </a:extLst>
              </a:tr>
              <a:tr h="370840">
                <a:tc>
                  <a:txBody>
                    <a:bodyPr/>
                    <a:lstStyle/>
                    <a:p>
                      <a:pPr algn="ctr" fontAlgn="base"/>
                      <a:r>
                        <a:rPr lang="en-US">
                          <a:effectLst/>
                          <a:latin typeface="Helvetica Neue"/>
                        </a:rPr>
                        <a:t>Type 4</a:t>
                      </a:r>
                      <a:endParaRPr lang="en-US" b="0">
                        <a:effectLst/>
                        <a:latin typeface="Helvetica Neue"/>
                      </a:endParaRPr>
                    </a:p>
                  </a:txBody>
                  <a:tcPr marR="95250" marT="57150" marB="57150" anchor="ctr"/>
                </a:tc>
                <a:tc>
                  <a:txBody>
                    <a:bodyPr/>
                    <a:lstStyle/>
                    <a:p>
                      <a:pPr algn="l" fontAlgn="base"/>
                      <a:r>
                        <a:rPr lang="en-US" dirty="0">
                          <a:effectLst/>
                          <a:latin typeface="Helvetica Neue"/>
                        </a:rPr>
                        <a:t>A new dimension will be added</a:t>
                      </a:r>
                      <a:endParaRPr lang="en-US" b="0" dirty="0">
                        <a:effectLst/>
                        <a:latin typeface="Helvetica Neue"/>
                      </a:endParaRPr>
                    </a:p>
                  </a:txBody>
                  <a:tcPr marR="95250" marT="57150" marB="57150" anchor="ctr"/>
                </a:tc>
                <a:extLst>
                  <a:ext uri="{0D108BD9-81ED-4DB2-BD59-A6C34878D82A}">
                    <a16:rowId xmlns:a16="http://schemas.microsoft.com/office/drawing/2014/main" val="3772942384"/>
                  </a:ext>
                </a:extLst>
              </a:tr>
              <a:tr h="370840">
                <a:tc>
                  <a:txBody>
                    <a:bodyPr/>
                    <a:lstStyle/>
                    <a:p>
                      <a:pPr algn="ctr" fontAlgn="base"/>
                      <a:r>
                        <a:rPr lang="en-US" dirty="0">
                          <a:effectLst/>
                          <a:latin typeface="Helvetica Neue"/>
                        </a:rPr>
                        <a:t>Type 6</a:t>
                      </a:r>
                      <a:endParaRPr lang="en-US" b="0" dirty="0">
                        <a:effectLst/>
                        <a:latin typeface="Helvetica Neue"/>
                      </a:endParaRPr>
                    </a:p>
                  </a:txBody>
                  <a:tcPr marR="95250" marT="57150" marB="57150" anchor="ctr"/>
                </a:tc>
                <a:tc>
                  <a:txBody>
                    <a:bodyPr/>
                    <a:lstStyle/>
                    <a:p>
                      <a:pPr algn="l" fontAlgn="base"/>
                      <a:r>
                        <a:rPr lang="en-US" dirty="0">
                          <a:effectLst/>
                          <a:latin typeface="Helvetica Neue"/>
                        </a:rPr>
                        <a:t>Combination of Type 2 and Type 3</a:t>
                      </a:r>
                      <a:endParaRPr lang="en-US" b="0" dirty="0">
                        <a:effectLst/>
                        <a:latin typeface="Helvetica Neue"/>
                      </a:endParaRPr>
                    </a:p>
                  </a:txBody>
                  <a:tcPr marR="95250" marT="57150" marB="57150" anchor="ctr"/>
                </a:tc>
                <a:extLst>
                  <a:ext uri="{0D108BD9-81ED-4DB2-BD59-A6C34878D82A}">
                    <a16:rowId xmlns:a16="http://schemas.microsoft.com/office/drawing/2014/main" val="1146409394"/>
                  </a:ext>
                </a:extLst>
              </a:tr>
            </a:tbl>
          </a:graphicData>
        </a:graphic>
      </p:graphicFrame>
    </p:spTree>
    <p:extLst>
      <p:ext uri="{BB962C8B-B14F-4D97-AF65-F5344CB8AC3E}">
        <p14:creationId xmlns:p14="http://schemas.microsoft.com/office/powerpoint/2010/main" val="8088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fontScale="90000"/>
          </a:bodyPr>
          <a:lstStyle/>
          <a:p>
            <a:pPr algn="ctr"/>
            <a:r>
              <a:rPr lang="en-US" u="sng" dirty="0" smtClean="0">
                <a:latin typeface="Helvetica Neue"/>
              </a:rPr>
              <a:t>Type 0 SCD -</a:t>
            </a:r>
            <a:r>
              <a:rPr lang="en-US" u="sng" dirty="0"/>
              <a:t/>
            </a:r>
            <a:br>
              <a:rPr lang="en-US" u="sng" dirty="0"/>
            </a:br>
            <a:r>
              <a:rPr lang="en-US" u="sng" dirty="0"/>
              <a:t>Ignore any changes and audit the </a:t>
            </a:r>
            <a:r>
              <a:rPr lang="en-US" u="sng" dirty="0" smtClean="0"/>
              <a:t>changes</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rmAutofit/>
          </a:bodyPr>
          <a:lstStyle/>
          <a:p>
            <a:pPr lvl="2"/>
            <a:endParaRPr lang="en-US" sz="2000" dirty="0" smtClean="0">
              <a:latin typeface="Helvetica Neue"/>
            </a:endParaRPr>
          </a:p>
          <a:p>
            <a:pPr lvl="2"/>
            <a:endParaRPr lang="en-US" sz="2000" dirty="0">
              <a:latin typeface="Helvetica Neue"/>
            </a:endParaRPr>
          </a:p>
          <a:p>
            <a:pPr lvl="2"/>
            <a:r>
              <a:rPr lang="en-US" sz="2000" dirty="0" smtClean="0">
                <a:latin typeface="Helvetica Neue"/>
              </a:rPr>
              <a:t>There </a:t>
            </a:r>
            <a:r>
              <a:rPr lang="en-US" sz="2000" dirty="0">
                <a:latin typeface="Helvetica Neue"/>
              </a:rPr>
              <a:t>are situations where you ignore any changes. </a:t>
            </a:r>
            <a:endParaRPr lang="en-US" sz="2000" dirty="0" smtClean="0">
              <a:latin typeface="Helvetica Neue"/>
            </a:endParaRPr>
          </a:p>
          <a:p>
            <a:pPr lvl="2"/>
            <a:r>
              <a:rPr lang="en-US" sz="2000" dirty="0" smtClean="0">
                <a:latin typeface="Helvetica Neue"/>
              </a:rPr>
              <a:t>For </a:t>
            </a:r>
            <a:r>
              <a:rPr lang="en-US" sz="2000" dirty="0">
                <a:latin typeface="Helvetica Neue"/>
              </a:rPr>
              <a:t>example, when an employee joined an organization, there are joined related attributes such as joined Designation and </a:t>
            </a:r>
            <a:r>
              <a:rPr lang="en-US" sz="2000" dirty="0" err="1">
                <a:latin typeface="Helvetica Neue"/>
              </a:rPr>
              <a:t>JoinedDate</a:t>
            </a:r>
            <a:r>
              <a:rPr lang="en-US" sz="2000" dirty="0">
                <a:latin typeface="Helvetica Neue"/>
              </a:rPr>
              <a:t>, etc. that should not change over time.</a:t>
            </a:r>
          </a:p>
        </p:txBody>
      </p:sp>
    </p:spTree>
    <p:extLst>
      <p:ext uri="{BB962C8B-B14F-4D97-AF65-F5344CB8AC3E}">
        <p14:creationId xmlns:p14="http://schemas.microsoft.com/office/powerpoint/2010/main" val="156599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fontScale="90000"/>
          </a:bodyPr>
          <a:lstStyle/>
          <a:p>
            <a:pPr algn="ctr"/>
            <a:r>
              <a:rPr lang="en-US" u="sng" dirty="0" smtClean="0">
                <a:latin typeface="Helvetica Neue"/>
              </a:rPr>
              <a:t>Type 0 SCD -</a:t>
            </a:r>
            <a:r>
              <a:rPr lang="en-US" u="sng" dirty="0"/>
              <a:t/>
            </a:r>
            <a:br>
              <a:rPr lang="en-US" u="sng" dirty="0"/>
            </a:br>
            <a:r>
              <a:rPr lang="en-US" u="sng" dirty="0"/>
              <a:t>Ignore any changes and audit the </a:t>
            </a:r>
            <a:r>
              <a:rPr lang="en-US" u="sng" dirty="0" smtClean="0"/>
              <a:t>changes</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252525"/>
                </a:solidFill>
                <a:latin typeface="Helvetica Neue"/>
                <a:cs typeface="Segoe UI" panose="020B0502040204020203" pitchFamily="34" charset="0"/>
              </a:rPr>
              <a:t>The following is the example for Type 0 of Slowly Changing Dimensions in Data </a:t>
            </a:r>
            <a:r>
              <a:rPr lang="en-US" altLang="en-US" dirty="0" smtClean="0">
                <a:solidFill>
                  <a:srgbClr val="252525"/>
                </a:solidFill>
                <a:latin typeface="Helvetica Neue"/>
                <a:cs typeface="Segoe UI" panose="020B0502040204020203" pitchFamily="34" charset="0"/>
              </a:rPr>
              <a:t>Warehouse.</a:t>
            </a:r>
            <a:r>
              <a:rPr lang="en-US" altLang="en-US" dirty="0" smtClean="0">
                <a:solidFill>
                  <a:schemeClr val="tx1"/>
                </a:solidFill>
                <a:latin typeface="Helvetica Neue"/>
              </a:rPr>
              <a:t> </a:t>
            </a:r>
            <a:r>
              <a:rPr lang="en-US" altLang="en-US" dirty="0" smtClean="0">
                <a:solidFill>
                  <a:srgbClr val="252525"/>
                </a:solidFill>
                <a:latin typeface="Helvetica Neue"/>
                <a:cs typeface="Segoe UI" panose="020B0502040204020203" pitchFamily="34" charset="0"/>
              </a:rPr>
              <a:t>In </a:t>
            </a:r>
            <a:r>
              <a:rPr lang="en-US" altLang="en-US" dirty="0">
                <a:solidFill>
                  <a:srgbClr val="252525"/>
                </a:solidFill>
                <a:latin typeface="Helvetica Neue"/>
                <a:cs typeface="Segoe UI" panose="020B0502040204020203" pitchFamily="34" charset="0"/>
              </a:rPr>
              <a:t>the </a:t>
            </a:r>
            <a:r>
              <a:rPr lang="en-US" altLang="en-US" dirty="0" smtClean="0">
                <a:solidFill>
                  <a:srgbClr val="252525"/>
                </a:solidFill>
                <a:latin typeface="Helvetica Neue"/>
                <a:cs typeface="Segoe UI" panose="020B0502040204020203" pitchFamily="34" charset="0"/>
              </a:rPr>
              <a:t>below Customer table : Dimension</a:t>
            </a:r>
            <a:r>
              <a:rPr lang="en-US" altLang="en-US" dirty="0">
                <a:solidFill>
                  <a:srgbClr val="252525"/>
                </a:solidFill>
                <a:latin typeface="Helvetica Neue"/>
                <a:cs typeface="Segoe UI" panose="020B0502040204020203" pitchFamily="34" charset="0"/>
              </a:rPr>
              <a:t>, </a:t>
            </a:r>
            <a:r>
              <a:rPr lang="en-US" altLang="en-US" b="1" dirty="0" err="1">
                <a:solidFill>
                  <a:srgbClr val="252525"/>
                </a:solidFill>
                <a:latin typeface="Helvetica Neue"/>
                <a:cs typeface="Segoe UI" panose="020B0502040204020203" pitchFamily="34" charset="0"/>
              </a:rPr>
              <a:t>FirstDesignation</a:t>
            </a:r>
            <a:r>
              <a:rPr lang="en-US" altLang="en-US" dirty="0">
                <a:solidFill>
                  <a:srgbClr val="252525"/>
                </a:solidFill>
                <a:latin typeface="Helvetica Neue"/>
                <a:cs typeface="Segoe UI" panose="020B0502040204020203" pitchFamily="34" charset="0"/>
              </a:rPr>
              <a:t>, </a:t>
            </a:r>
            <a:r>
              <a:rPr lang="en-US" altLang="en-US" b="1" dirty="0" err="1">
                <a:solidFill>
                  <a:srgbClr val="252525"/>
                </a:solidFill>
                <a:latin typeface="Helvetica Neue"/>
                <a:cs typeface="Segoe UI" panose="020B0502040204020203" pitchFamily="34" charset="0"/>
              </a:rPr>
              <a:t>JoinedDate</a:t>
            </a:r>
            <a:r>
              <a:rPr lang="en-US" altLang="en-US" dirty="0">
                <a:solidFill>
                  <a:srgbClr val="252525"/>
                </a:solidFill>
                <a:latin typeface="Helvetica Neue"/>
                <a:cs typeface="Segoe UI" panose="020B0502040204020203" pitchFamily="34" charset="0"/>
              </a:rPr>
              <a:t> and </a:t>
            </a:r>
            <a:r>
              <a:rPr lang="en-US" altLang="en-US" b="1" dirty="0" err="1">
                <a:solidFill>
                  <a:srgbClr val="252525"/>
                </a:solidFill>
                <a:latin typeface="Helvetica Neue"/>
                <a:cs typeface="Segoe UI" panose="020B0502040204020203" pitchFamily="34" charset="0"/>
              </a:rPr>
              <a:t>DateFirstPurchase</a:t>
            </a:r>
            <a:r>
              <a:rPr lang="en-US" altLang="en-US" dirty="0">
                <a:solidFill>
                  <a:srgbClr val="252525"/>
                </a:solidFill>
                <a:latin typeface="Helvetica Neue"/>
                <a:cs typeface="Segoe UI" panose="020B0502040204020203" pitchFamily="34" charset="0"/>
              </a:rPr>
              <a:t> are the attributes that will not be updated which is Type 0 SCD.</a:t>
            </a: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pic>
        <p:nvPicPr>
          <p:cNvPr id="2050" name="Picture 2" descr="Type 0 Slowly Changing Dimensions in Data Ware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4076700"/>
            <a:ext cx="84772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08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latin typeface="Helvetica Neue"/>
              </a:rPr>
              <a:t>Type </a:t>
            </a:r>
            <a:r>
              <a:rPr lang="en-US" u="sng" dirty="0">
                <a:latin typeface="Helvetica Neue"/>
              </a:rPr>
              <a:t>1 </a:t>
            </a:r>
            <a:r>
              <a:rPr lang="en-US" u="sng" dirty="0" smtClean="0">
                <a:latin typeface="Helvetica Neue"/>
              </a:rPr>
              <a:t>SCD </a:t>
            </a:r>
            <a:r>
              <a:rPr lang="en-US" u="sng" dirty="0">
                <a:latin typeface="Helvetica Neue"/>
              </a:rPr>
              <a:t>- </a:t>
            </a:r>
            <a:r>
              <a:rPr lang="en-US" u="sng" dirty="0" smtClean="0">
                <a:latin typeface="Helvetica Neue"/>
              </a:rPr>
              <a:t>Overwriting</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rmAutofit/>
          </a:bodyPr>
          <a:lstStyle/>
          <a:p>
            <a:pPr lvl="2"/>
            <a:endParaRPr lang="en-US" sz="2000" dirty="0" smtClean="0">
              <a:latin typeface="Helvetica Neue"/>
            </a:endParaRPr>
          </a:p>
          <a:p>
            <a:pPr lvl="2"/>
            <a:endParaRPr lang="en-US" sz="2000" dirty="0" smtClean="0">
              <a:latin typeface="Helvetica Neue"/>
            </a:endParaRPr>
          </a:p>
          <a:p>
            <a:pPr lvl="2"/>
            <a:r>
              <a:rPr lang="en-US" sz="2000" dirty="0" smtClean="0">
                <a:latin typeface="Helvetica Neue"/>
              </a:rPr>
              <a:t>In </a:t>
            </a:r>
            <a:r>
              <a:rPr lang="en-US" sz="2000" dirty="0">
                <a:latin typeface="Helvetica Neue"/>
              </a:rPr>
              <a:t>a Type 1 SCD the </a:t>
            </a:r>
            <a:r>
              <a:rPr lang="en-US" sz="2000" b="1" dirty="0">
                <a:latin typeface="Helvetica Neue"/>
              </a:rPr>
              <a:t>new data overwrites the existing data</a:t>
            </a:r>
            <a:r>
              <a:rPr lang="en-US" sz="2000" dirty="0">
                <a:latin typeface="Helvetica Neue"/>
              </a:rPr>
              <a:t>. </a:t>
            </a:r>
            <a:endParaRPr lang="en-US" sz="2000" dirty="0" smtClean="0">
              <a:latin typeface="Helvetica Neue"/>
            </a:endParaRPr>
          </a:p>
          <a:p>
            <a:pPr lvl="2"/>
            <a:r>
              <a:rPr lang="en-US" sz="2000" dirty="0" smtClean="0">
                <a:latin typeface="Helvetica Neue"/>
              </a:rPr>
              <a:t>Thus </a:t>
            </a:r>
            <a:r>
              <a:rPr lang="en-US" sz="2000" dirty="0">
                <a:latin typeface="Helvetica Neue"/>
              </a:rPr>
              <a:t>the existing data is lost as it is not stored anywhere else. </a:t>
            </a:r>
            <a:endParaRPr lang="en-US" sz="2000" dirty="0" smtClean="0">
              <a:latin typeface="Helvetica Neue"/>
            </a:endParaRPr>
          </a:p>
          <a:p>
            <a:pPr lvl="2"/>
            <a:r>
              <a:rPr lang="en-US" sz="2000" dirty="0" smtClean="0">
                <a:latin typeface="Helvetica Neue"/>
              </a:rPr>
              <a:t>This </a:t>
            </a:r>
            <a:r>
              <a:rPr lang="en-US" sz="2000" dirty="0">
                <a:latin typeface="Helvetica Neue"/>
              </a:rPr>
              <a:t>is the default type of dimension you create. </a:t>
            </a:r>
            <a:endParaRPr lang="en-US" sz="2000" dirty="0" smtClean="0">
              <a:latin typeface="Helvetica Neue"/>
            </a:endParaRPr>
          </a:p>
          <a:p>
            <a:pPr lvl="2"/>
            <a:r>
              <a:rPr lang="en-US" sz="2000" dirty="0" smtClean="0">
                <a:latin typeface="Helvetica Neue"/>
              </a:rPr>
              <a:t>You </a:t>
            </a:r>
            <a:r>
              <a:rPr lang="en-US" sz="2000" dirty="0">
                <a:latin typeface="Helvetica Neue"/>
              </a:rPr>
              <a:t>do not need to specify any additional information to create a Type 1 SCD</a:t>
            </a:r>
            <a:r>
              <a:rPr lang="en-US" sz="2000"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550260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latin typeface="Helvetica Neue"/>
              </a:rPr>
              <a:t>Type 1 </a:t>
            </a:r>
            <a:r>
              <a:rPr lang="en-US" u="sng" dirty="0" smtClean="0">
                <a:latin typeface="Helvetica Neue"/>
              </a:rPr>
              <a:t>SCD </a:t>
            </a:r>
            <a:r>
              <a:rPr lang="en-US" u="sng" dirty="0">
                <a:latin typeface="Helvetica Neue"/>
              </a:rPr>
              <a:t>- Overwriting</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252525"/>
                </a:solidFill>
                <a:latin typeface="Helvetica Neue"/>
                <a:cs typeface="Segoe UI" panose="020B0502040204020203" pitchFamily="34" charset="0"/>
              </a:rPr>
              <a:t>Type 1 SCDs are identifying if the existing attributes are null and you are receiving a value from the operational table</a:t>
            </a:r>
            <a:r>
              <a:rPr lang="en-US" altLang="en-US" dirty="0" smtClean="0">
                <a:solidFill>
                  <a:srgbClr val="252525"/>
                </a:solidFill>
                <a:latin typeface="Helvetica Neue"/>
                <a:cs typeface="Segoe UI" panose="020B0502040204020203" pitchFamily="34" charset="0"/>
              </a:rPr>
              <a:t>.</a:t>
            </a:r>
            <a:endParaRPr lang="en-US" altLang="en-US" dirty="0">
              <a:solidFill>
                <a:schemeClr val="tx1"/>
              </a:solidFill>
              <a:latin typeface="Helvetica Neue"/>
            </a:endParaRPr>
          </a:p>
          <a:p>
            <a:pPr eaLnBrk="0" fontAlgn="base" hangingPunct="0">
              <a:lnSpc>
                <a:spcPct val="100000"/>
              </a:lnSpc>
              <a:spcBef>
                <a:spcPct val="0"/>
              </a:spcBef>
              <a:spcAft>
                <a:spcPct val="0"/>
              </a:spcAft>
            </a:pPr>
            <a:r>
              <a:rPr lang="en-US" altLang="en-US" dirty="0">
                <a:solidFill>
                  <a:srgbClr val="252525"/>
                </a:solidFill>
                <a:latin typeface="Helvetica Neue"/>
                <a:cs typeface="Segoe UI" panose="020B0502040204020203" pitchFamily="34" charset="0"/>
              </a:rPr>
              <a:t>In the above Customer Dimension table, the </a:t>
            </a:r>
            <a:r>
              <a:rPr lang="en-US" altLang="en-US" b="1" dirty="0" err="1">
                <a:solidFill>
                  <a:srgbClr val="252525"/>
                </a:solidFill>
                <a:latin typeface="Helvetica Neue"/>
                <a:cs typeface="Segoe UI" panose="020B0502040204020203" pitchFamily="34" charset="0"/>
              </a:rPr>
              <a:t>AnnualIncome</a:t>
            </a:r>
            <a:r>
              <a:rPr lang="en-US" altLang="en-US" dirty="0">
                <a:solidFill>
                  <a:srgbClr val="252525"/>
                </a:solidFill>
                <a:latin typeface="Helvetica Neue"/>
                <a:cs typeface="Segoe UI" panose="020B0502040204020203" pitchFamily="34" charset="0"/>
              </a:rPr>
              <a:t> of customers </a:t>
            </a:r>
            <a:r>
              <a:rPr lang="en-US" altLang="en-US" b="1" dirty="0" err="1">
                <a:solidFill>
                  <a:srgbClr val="252525"/>
                </a:solidFill>
                <a:latin typeface="Helvetica Neue"/>
                <a:cs typeface="Segoe UI" panose="020B0502040204020203" pitchFamily="34" charset="0"/>
              </a:rPr>
              <a:t>CustomerKey</a:t>
            </a:r>
            <a:r>
              <a:rPr lang="en-US" altLang="en-US" dirty="0">
                <a:solidFill>
                  <a:srgbClr val="252525"/>
                </a:solidFill>
                <a:latin typeface="Helvetica Neue"/>
                <a:cs typeface="Segoe UI" panose="020B0502040204020203" pitchFamily="34" charset="0"/>
              </a:rPr>
              <a:t> 11015 and 11019 are NULL. When these records are updated in the operational database, those values should be updated in the data warehouse without considering those are historical values.</a:t>
            </a:r>
          </a:p>
        </p:txBody>
      </p:sp>
      <p:sp>
        <p:nvSpPr>
          <p:cNvPr id="4" name="Rectangle 1"/>
          <p:cNvSpPr>
            <a:spLocks noChangeArrowheads="1"/>
          </p:cNvSpPr>
          <p:nvPr/>
        </p:nvSpPr>
        <p:spPr bwMode="auto">
          <a:xfrm>
            <a:off x="0" y="-617785"/>
            <a:ext cx="6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0" b="0" i="0" u="none" strike="noStrike" cap="none" normalizeH="0" baseline="0" dirty="0" smtClean="0">
              <a:ln>
                <a:noFill/>
              </a:ln>
              <a:solidFill>
                <a:srgbClr val="252525"/>
              </a:solidFill>
              <a:effectLst/>
              <a:latin typeface="Segoe UI" panose="020B0502040204020203" pitchFamily="34" charset="0"/>
              <a:cs typeface="Segoe UI" panose="020B0502040204020203" pitchFamily="34" charset="0"/>
            </a:endParaRPr>
          </a:p>
        </p:txBody>
      </p:sp>
      <p:pic>
        <p:nvPicPr>
          <p:cNvPr id="3074" name="Picture 2" descr="Type 1 Slowly Changing Dimensions in Data Ware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4559209"/>
            <a:ext cx="76295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148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latin typeface="Helvetica Neue"/>
              </a:rPr>
              <a:t>Type 2 SCD – Creating another dimension record</a:t>
            </a:r>
            <a:endParaRPr lang="en-US" u="sng" dirty="0">
              <a:solidFill>
                <a:schemeClr val="tx2">
                  <a:lumMod val="85000"/>
                  <a:lumOff val="15000"/>
                </a:schemeClr>
              </a:solidFill>
            </a:endParaRPr>
          </a:p>
        </p:txBody>
      </p:sp>
      <p:sp>
        <p:nvSpPr>
          <p:cNvPr id="3" name="Content Placeholder 2"/>
          <p:cNvSpPr>
            <a:spLocks noGrp="1"/>
          </p:cNvSpPr>
          <p:nvPr>
            <p:ph idx="1"/>
          </p:nvPr>
        </p:nvSpPr>
        <p:spPr/>
        <p:txBody>
          <a:bodyPr>
            <a:normAutofit/>
          </a:bodyPr>
          <a:lstStyle/>
          <a:p>
            <a:pPr lvl="2"/>
            <a:endParaRPr lang="en-US" sz="2000" dirty="0" smtClean="0">
              <a:latin typeface="Helvetica Neue"/>
            </a:endParaRPr>
          </a:p>
          <a:p>
            <a:pPr lvl="2"/>
            <a:endParaRPr lang="en-US" sz="2000" dirty="0">
              <a:latin typeface="Helvetica Neue"/>
            </a:endParaRPr>
          </a:p>
          <a:p>
            <a:pPr lvl="2"/>
            <a:r>
              <a:rPr lang="en-US" sz="2000" dirty="0" smtClean="0">
                <a:latin typeface="Helvetica Neue"/>
              </a:rPr>
              <a:t>A </a:t>
            </a:r>
            <a:r>
              <a:rPr lang="en-US" sz="2000" dirty="0">
                <a:latin typeface="Helvetica Neue"/>
              </a:rPr>
              <a:t>Type 2 SCD retains the full history of values. </a:t>
            </a:r>
            <a:endParaRPr lang="en-US" sz="2000" dirty="0" smtClean="0">
              <a:latin typeface="Helvetica Neue"/>
            </a:endParaRPr>
          </a:p>
          <a:p>
            <a:pPr lvl="2"/>
            <a:r>
              <a:rPr lang="en-US" sz="2000" dirty="0" smtClean="0">
                <a:latin typeface="Helvetica Neue"/>
              </a:rPr>
              <a:t>When </a:t>
            </a:r>
            <a:r>
              <a:rPr lang="en-US" sz="2000" dirty="0">
                <a:latin typeface="Helvetica Neue"/>
              </a:rPr>
              <a:t>the value of a chosen attribute changes, the current record is closed. </a:t>
            </a:r>
            <a:endParaRPr lang="en-US" sz="2000" dirty="0" smtClean="0">
              <a:latin typeface="Helvetica Neue"/>
            </a:endParaRPr>
          </a:p>
          <a:p>
            <a:pPr lvl="2"/>
            <a:r>
              <a:rPr lang="en-US" sz="2000" dirty="0" smtClean="0">
                <a:latin typeface="Helvetica Neue"/>
              </a:rPr>
              <a:t>A </a:t>
            </a:r>
            <a:r>
              <a:rPr lang="en-US" sz="2000" dirty="0">
                <a:latin typeface="Helvetica Neue"/>
              </a:rPr>
              <a:t>new record is created with the changed data values and this new record becomes the current record. </a:t>
            </a:r>
            <a:endParaRPr lang="en-US" sz="2000" dirty="0" smtClean="0">
              <a:latin typeface="Helvetica Neue"/>
            </a:endParaRPr>
          </a:p>
          <a:p>
            <a:pPr lvl="2"/>
            <a:r>
              <a:rPr lang="en-US" sz="2000" dirty="0" smtClean="0">
                <a:latin typeface="Helvetica Neue"/>
              </a:rPr>
              <a:t>Each </a:t>
            </a:r>
            <a:r>
              <a:rPr lang="en-US" sz="2000" dirty="0">
                <a:latin typeface="Helvetica Neue"/>
              </a:rPr>
              <a:t>record contains the effective time and expiration time to identify the time period between which the record was active</a:t>
            </a:r>
            <a:r>
              <a:rPr lang="en-US" sz="2000"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1145848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7D81855B9D545AA436EC17E2EBDFC" ma:contentTypeVersion="12" ma:contentTypeDescription="Create a new document." ma:contentTypeScope="" ma:versionID="87cfd8a9945beb95d6a22748b2a0e49b">
  <xsd:schema xmlns:xsd="http://www.w3.org/2001/XMLSchema" xmlns:xs="http://www.w3.org/2001/XMLSchema" xmlns:p="http://schemas.microsoft.com/office/2006/metadata/properties" xmlns:ns2="a1f945ef-3a5c-4c6e-974c-9e5ea8804d43" xmlns:ns3="c9ec2aef-24df-4985-a9d3-37d29a2a6d8f" targetNamespace="http://schemas.microsoft.com/office/2006/metadata/properties" ma:root="true" ma:fieldsID="66e6b90bc190708c52bc44a25cb7ec26" ns2:_="" ns3:_="">
    <xsd:import namespace="a1f945ef-3a5c-4c6e-974c-9e5ea8804d43"/>
    <xsd:import namespace="c9ec2aef-24df-4985-a9d3-37d29a2a6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945ef-3a5c-4c6e-974c-9e5ea8804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de8bb4-e59e-4022-b0b8-37c4cee14e5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ec2aef-24df-4985-a9d3-37d29a2a6d8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8fa8be9-57bb-4f14-b3e4-8a3d34583a14}" ma:internalName="TaxCatchAll" ma:showField="CatchAllData" ma:web="c9ec2aef-24df-4985-a9d3-37d29a2a6d8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f945ef-3a5c-4c6e-974c-9e5ea8804d43">
      <Terms xmlns="http://schemas.microsoft.com/office/infopath/2007/PartnerControls"/>
    </lcf76f155ced4ddcb4097134ff3c332f>
    <TaxCatchAll xmlns="c9ec2aef-24df-4985-a9d3-37d29a2a6d8f" xsi:nil="true"/>
  </documentManagement>
</p:properties>
</file>

<file path=customXml/itemProps1.xml><?xml version="1.0" encoding="utf-8"?>
<ds:datastoreItem xmlns:ds="http://schemas.openxmlformats.org/officeDocument/2006/customXml" ds:itemID="{D12F974E-D4BB-4804-9C44-2495CB762EDC}"/>
</file>

<file path=customXml/itemProps2.xml><?xml version="1.0" encoding="utf-8"?>
<ds:datastoreItem xmlns:ds="http://schemas.openxmlformats.org/officeDocument/2006/customXml" ds:itemID="{A7C7F6CD-A3C1-452B-B459-0382EE334DA1}"/>
</file>

<file path=customXml/itemProps3.xml><?xml version="1.0" encoding="utf-8"?>
<ds:datastoreItem xmlns:ds="http://schemas.openxmlformats.org/officeDocument/2006/customXml" ds:itemID="{4AF3F7B3-1C4D-43A7-8B9A-B6668CEADAB8}"/>
</file>

<file path=docProps/app.xml><?xml version="1.0" encoding="utf-8"?>
<Properties xmlns="http://schemas.openxmlformats.org/officeDocument/2006/extended-properties" xmlns:vt="http://schemas.openxmlformats.org/officeDocument/2006/docPropsVTypes">
  <Template>Crop</Template>
  <TotalTime>11550</TotalTime>
  <Words>1460</Words>
  <Application>Microsoft Office PowerPoint</Application>
  <PresentationFormat>Widescreen</PresentationFormat>
  <Paragraphs>110</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Franklin Gothic Book</vt:lpstr>
      <vt:lpstr>Helvetica Neue</vt:lpstr>
      <vt:lpstr>Segoe UI</vt:lpstr>
      <vt:lpstr>Ubuntu</vt:lpstr>
      <vt:lpstr>Wingdings</vt:lpstr>
      <vt:lpstr>Crop</vt:lpstr>
      <vt:lpstr>Slowly Changing Dimensions</vt:lpstr>
      <vt:lpstr>Content</vt:lpstr>
      <vt:lpstr>Slowly changing dimensions (SCD)</vt:lpstr>
      <vt:lpstr>Types of SCD</vt:lpstr>
      <vt:lpstr>Type 0 SCD - Ignore any changes and audit the changes</vt:lpstr>
      <vt:lpstr>Type 0 SCD - Ignore any changes and audit the changes</vt:lpstr>
      <vt:lpstr>Type 1 SCD - Overwriting</vt:lpstr>
      <vt:lpstr>Type 1 SCD - Overwriting</vt:lpstr>
      <vt:lpstr>Type 2 SCD – Creating another dimension record</vt:lpstr>
      <vt:lpstr>Type 3 SCD - Creating a current value field </vt:lpstr>
      <vt:lpstr>Type 3 SCD - Creating a current value field</vt:lpstr>
      <vt:lpstr>Type 4 SCD – History Table</vt:lpstr>
      <vt:lpstr>Type 4 SCD – History Table</vt:lpstr>
      <vt:lpstr>Type 6 – Hybrid SCD</vt:lpstr>
      <vt:lpstr>Type 6 – Hybrid SCD</vt:lpstr>
      <vt:lpstr>Change data capture (CDC)</vt:lpstr>
      <vt:lpstr>Change Data Capture in ETL - Extract</vt:lpstr>
      <vt:lpstr>Change Data Capture in ETL - Transform</vt:lpstr>
      <vt:lpstr>Change Data Capture in ETL - Load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Maimoona Khilji</dc:creator>
  <cp:lastModifiedBy>Maimoona Khilji</cp:lastModifiedBy>
  <cp:revision>1176</cp:revision>
  <dcterms:created xsi:type="dcterms:W3CDTF">2020-07-26T09:49:37Z</dcterms:created>
  <dcterms:modified xsi:type="dcterms:W3CDTF">2022-10-07T17:13:35Z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0x010100C5A7D81855B9D545AA436EC17E2EBDFC</vt:lpwstr>
  </property>
</Properties>
</file>