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62" r:id="rId4"/>
    <p:sldId id="269" r:id="rId5"/>
    <p:sldId id="281" r:id="rId6"/>
    <p:sldId id="289" r:id="rId7"/>
    <p:sldId id="270" r:id="rId8"/>
    <p:sldId id="282" r:id="rId9"/>
    <p:sldId id="283" r:id="rId10"/>
    <p:sldId id="288" r:id="rId11"/>
    <p:sldId id="284" r:id="rId12"/>
    <p:sldId id="290" r:id="rId13"/>
    <p:sldId id="286" r:id="rId14"/>
    <p:sldId id="291" r:id="rId15"/>
    <p:sldId id="287" r:id="rId16"/>
    <p:sldId id="285" r:id="rId17"/>
    <p:sldId id="279" r:id="rId18"/>
  </p:sldIdLst>
  <p:sldSz cx="9144000" cy="5143500" type="screen16x9"/>
  <p:notesSz cx="6858000" cy="9144000"/>
  <p:embeddedFontLst>
    <p:embeddedFont>
      <p:font typeface="Source Sans Pr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ora" panose="020B0604020202020204" charset="0"/>
      <p:regular r:id="rId28"/>
      <p:bold r:id="rId29"/>
      <p:italic r:id="rId30"/>
      <p:boldItalic r:id="rId31"/>
    </p:embeddedFont>
    <p:embeddedFont>
      <p:font typeface="Oxygen" panose="020B0604020202020204" charset="0"/>
      <p:regular r:id="rId32"/>
      <p:bold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6FE369-8EEE-4A34-A11C-2A26CDB53BC7}">
  <a:tblStyle styleId="{776FE369-8EEE-4A34-A11C-2A26CDB53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1b28ef904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1b28ef904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636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1b28ef904_2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1b28ef904_2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1b28ef904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1b28ef904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the process of detecting and correcting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(or removing) corrupt or inaccurate records from a record set, table, or database and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refers to identifying incomplete, incorrect, inaccurate or irrelevant parts of the data and then replacing, modifying, or deleting the dirty or coarse data.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a long definition! It is certainly not fun and very time-consuming.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1b28ef904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1b28ef904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1b28ef904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1b28ef904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To make it </a:t>
            </a:r>
            <a:r>
              <a:rPr lang="en-US" i="1" dirty="0" smtClean="0"/>
              <a:t>easier</a:t>
            </a:r>
            <a:r>
              <a:rPr lang="en-US" dirty="0" smtClean="0"/>
              <a:t>, we created this new complete step-by-step guide in Python. You’ll learn techniques on</a:t>
            </a:r>
            <a:r>
              <a:rPr lang="en-US" i="1" dirty="0" smtClean="0"/>
              <a:t> how to</a:t>
            </a:r>
            <a:r>
              <a:rPr lang="en-US" b="1" dirty="0" smtClean="0"/>
              <a:t> </a:t>
            </a:r>
            <a:r>
              <a:rPr lang="en-US" i="1" dirty="0" smtClean="0"/>
              <a:t>find and clean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1b28ef904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51b28ef904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1b28ef904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1b28ef904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1b28ef904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51b28ef904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80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1b28ef904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1b28ef904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81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1b28ef904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51b28ef904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7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3202175" y="11050"/>
            <a:ext cx="399300" cy="3131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770450" y="-235"/>
            <a:ext cx="396900" cy="333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1250525" y="77"/>
            <a:ext cx="399300" cy="397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1732925" y="74"/>
            <a:ext cx="417600" cy="4919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2233775" y="98"/>
            <a:ext cx="402600" cy="315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2719625" y="77"/>
            <a:ext cx="399300" cy="397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rgbClr val="FFFFFF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rgbClr val="FFFFFF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rgbClr val="FFFFFF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rgbClr val="FFFFFF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rgbClr val="FFFFFF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rgbClr val="FFFFFF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rgbClr val="FFFFFF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rgbClr val="FFFFFF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097650" y="4436818"/>
            <a:ext cx="396900" cy="70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615175" y="4301841"/>
            <a:ext cx="399300" cy="841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14475" y="4102299"/>
            <a:ext cx="417600" cy="104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628625" y="4476046"/>
            <a:ext cx="402600" cy="66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146075" y="4301841"/>
            <a:ext cx="399300" cy="841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663525" y="4436550"/>
            <a:ext cx="396900" cy="70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p17"/>
          <p:cNvSpPr/>
          <p:nvPr/>
        </p:nvSpPr>
        <p:spPr>
          <a:xfrm rot="5400000">
            <a:off x="-2477" y="2700"/>
            <a:ext cx="447600" cy="4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5400000">
            <a:off x="-2477" y="616938"/>
            <a:ext cx="447600" cy="44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 rot="5400000">
            <a:off x="-2477" y="1231200"/>
            <a:ext cx="447600" cy="4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 rot="5400000">
            <a:off x="-2477" y="1845438"/>
            <a:ext cx="447600" cy="44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 rot="5400000">
            <a:off x="-2477" y="2459688"/>
            <a:ext cx="447600" cy="44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 rot="5400000">
            <a:off x="-2477" y="3073950"/>
            <a:ext cx="447600" cy="44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18"/>
          <p:cNvSpPr/>
          <p:nvPr/>
        </p:nvSpPr>
        <p:spPr>
          <a:xfrm rot="5400000">
            <a:off x="-2477" y="2700"/>
            <a:ext cx="447600" cy="4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 rot="5400000">
            <a:off x="-2477" y="616938"/>
            <a:ext cx="447600" cy="44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 rot="5400000">
            <a:off x="-2477" y="1231200"/>
            <a:ext cx="447600" cy="4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 rot="5400000">
            <a:off x="-2477" y="1845438"/>
            <a:ext cx="447600" cy="44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 rot="5400000">
            <a:off x="-2477" y="2459688"/>
            <a:ext cx="447600" cy="44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 rot="5400000">
            <a:off x="-2477" y="3073950"/>
            <a:ext cx="447600" cy="44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_NUMBER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1700" y="628425"/>
            <a:ext cx="8520600" cy="24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>
                <a:highlight>
                  <a:srgbClr val="FFFFFF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>
                <a:highlight>
                  <a:srgbClr val="FFFFFF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>
                <a:highlight>
                  <a:srgbClr val="FFFFFF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>
                <a:highlight>
                  <a:srgbClr val="FFFFFF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>
                <a:highlight>
                  <a:srgbClr val="FFFFFF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>
                <a:highlight>
                  <a:srgbClr val="FFFFFF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>
                <a:highlight>
                  <a:srgbClr val="FFFFFF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/>
          <p:nvPr/>
        </p:nvSpPr>
        <p:spPr>
          <a:xfrm rot="10800000">
            <a:off x="5687400" y="300"/>
            <a:ext cx="391800" cy="305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 rot="10800000">
            <a:off x="3255725" y="-10"/>
            <a:ext cx="396900" cy="333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/>
          <p:nvPr/>
        </p:nvSpPr>
        <p:spPr>
          <a:xfrm rot="10800000">
            <a:off x="3735800" y="302"/>
            <a:ext cx="399300" cy="397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 rot="10800000">
            <a:off x="4218200" y="299"/>
            <a:ext cx="417600" cy="4919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10800000">
            <a:off x="4719050" y="323"/>
            <a:ext cx="402600" cy="315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rot="10800000">
            <a:off x="5204900" y="302"/>
            <a:ext cx="399300" cy="397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251700" y="3166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rgbClr val="FFFFFF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rgbClr val="FFFFFF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rgbClr val="FFFFFF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rgbClr val="FFFFFF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rgbClr val="FFFFFF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rgbClr val="FFFFFF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rgbClr val="FFFFFF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rgbClr val="FFFFFF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 or concepts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311700" y="363575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311700" y="1228475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"/>
          </p:nvPr>
        </p:nvSpPr>
        <p:spPr>
          <a:xfrm>
            <a:off x="311700" y="1953700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3"/>
          </p:nvPr>
        </p:nvSpPr>
        <p:spPr>
          <a:xfrm>
            <a:off x="311700" y="2818600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 idx="4"/>
          </p:nvPr>
        </p:nvSpPr>
        <p:spPr>
          <a:xfrm>
            <a:off x="311700" y="3525425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5"/>
          </p:nvPr>
        </p:nvSpPr>
        <p:spPr>
          <a:xfrm>
            <a:off x="311700" y="4390325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 rot="5400000">
            <a:off x="-2477" y="2700"/>
            <a:ext cx="447600" cy="4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5400000">
            <a:off x="-2477" y="616938"/>
            <a:ext cx="447600" cy="44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5400000">
            <a:off x="-2477" y="1231200"/>
            <a:ext cx="447600" cy="4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5400000">
            <a:off x="-2477" y="1845438"/>
            <a:ext cx="447600" cy="44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5400000">
            <a:off x="-2477" y="2459688"/>
            <a:ext cx="447600" cy="44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5400000">
            <a:off x="-2477" y="3073950"/>
            <a:ext cx="447600" cy="44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s">
  <p:cSld name="SECTION_HEADER_2_1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650650" y="220050"/>
            <a:ext cx="822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623275" y="1266905"/>
            <a:ext cx="1999500" cy="3063300"/>
          </a:xfrm>
          <a:prstGeom prst="roundRect">
            <a:avLst>
              <a:gd name="adj" fmla="val 7955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1623275" y="1627609"/>
            <a:ext cx="1999500" cy="5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1975474" y="3674637"/>
            <a:ext cx="1306500" cy="3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3802743" y="1262700"/>
            <a:ext cx="1999500" cy="3063300"/>
          </a:xfrm>
          <a:prstGeom prst="roundRect">
            <a:avLst>
              <a:gd name="adj" fmla="val 795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802743" y="1623404"/>
            <a:ext cx="1999500" cy="59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4154942" y="3670432"/>
            <a:ext cx="1306500" cy="3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5978422" y="1266905"/>
            <a:ext cx="1999500" cy="3063300"/>
          </a:xfrm>
          <a:prstGeom prst="roundRect">
            <a:avLst>
              <a:gd name="adj" fmla="val 795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5978422" y="1627608"/>
            <a:ext cx="1999500" cy="59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6330621" y="3674636"/>
            <a:ext cx="1306500" cy="3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 rot="5400000">
            <a:off x="-2477" y="2700"/>
            <a:ext cx="447600" cy="4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 rot="5400000">
            <a:off x="-2477" y="616938"/>
            <a:ext cx="447600" cy="44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 rot="5400000">
            <a:off x="-2477" y="1231200"/>
            <a:ext cx="447600" cy="4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 rot="5400000">
            <a:off x="-2477" y="1845438"/>
            <a:ext cx="447600" cy="44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 rot="5400000">
            <a:off x="-2477" y="2459688"/>
            <a:ext cx="447600" cy="44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rot="5400000">
            <a:off x="-2477" y="3073950"/>
            <a:ext cx="447600" cy="44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/>
          <p:nvPr/>
        </p:nvSpPr>
        <p:spPr>
          <a:xfrm rot="10800000">
            <a:off x="2744975" y="11050"/>
            <a:ext cx="399300" cy="3131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10800000">
            <a:off x="313250" y="-235"/>
            <a:ext cx="396900" cy="333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 rot="10800000">
            <a:off x="793325" y="77"/>
            <a:ext cx="399300" cy="397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rot="10800000">
            <a:off x="1275725" y="74"/>
            <a:ext cx="417600" cy="4919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rot="10800000">
            <a:off x="1776575" y="98"/>
            <a:ext cx="402600" cy="315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rot="10800000">
            <a:off x="2262425" y="77"/>
            <a:ext cx="399300" cy="397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475224" y="445025"/>
            <a:ext cx="535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475200" y="1152475"/>
            <a:ext cx="53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12"/>
          <p:cNvSpPr/>
          <p:nvPr/>
        </p:nvSpPr>
        <p:spPr>
          <a:xfrm rot="5400000">
            <a:off x="-106051" y="106350"/>
            <a:ext cx="447600" cy="2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"/>
          <p:cNvSpPr/>
          <p:nvPr/>
        </p:nvSpPr>
        <p:spPr>
          <a:xfrm rot="5400000">
            <a:off x="-106051" y="720588"/>
            <a:ext cx="447600" cy="23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"/>
          <p:cNvSpPr/>
          <p:nvPr/>
        </p:nvSpPr>
        <p:spPr>
          <a:xfrm rot="5400000">
            <a:off x="-106051" y="1334850"/>
            <a:ext cx="447600" cy="23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"/>
          <p:cNvSpPr/>
          <p:nvPr/>
        </p:nvSpPr>
        <p:spPr>
          <a:xfrm rot="5400000">
            <a:off x="-106051" y="1949088"/>
            <a:ext cx="447600" cy="23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"/>
          <p:cNvSpPr/>
          <p:nvPr/>
        </p:nvSpPr>
        <p:spPr>
          <a:xfrm rot="5400000">
            <a:off x="-106051" y="2563338"/>
            <a:ext cx="447600" cy="23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"/>
          <p:cNvSpPr/>
          <p:nvPr/>
        </p:nvSpPr>
        <p:spPr>
          <a:xfrm rot="5400000">
            <a:off x="-106051" y="3177600"/>
            <a:ext cx="447600" cy="23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13"/>
          <p:cNvSpPr/>
          <p:nvPr/>
        </p:nvSpPr>
        <p:spPr>
          <a:xfrm rot="5400000">
            <a:off x="1572307" y="-225124"/>
            <a:ext cx="194700" cy="333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5400000">
            <a:off x="1890623" y="-780020"/>
            <a:ext cx="196200" cy="397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5400000">
            <a:off x="2357575" y="-1492814"/>
            <a:ext cx="205200" cy="4919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"/>
          <p:cNvSpPr/>
          <p:nvPr/>
        </p:nvSpPr>
        <p:spPr>
          <a:xfrm rot="5400000">
            <a:off x="1478289" y="-852067"/>
            <a:ext cx="197700" cy="315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 rot="5400000">
            <a:off x="1890623" y="-1501350"/>
            <a:ext cx="196200" cy="397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highlight>
                  <a:srgbClr val="FFFFFF"/>
                </a:highlight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>
                <a:highlight>
                  <a:srgbClr val="FFFFFF"/>
                </a:highlight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>
                <a:highlight>
                  <a:srgbClr val="FFFFFF"/>
                </a:highlight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>
                <a:highlight>
                  <a:srgbClr val="FFFFFF"/>
                </a:highlight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>
                <a:highlight>
                  <a:srgbClr val="FFFFFF"/>
                </a:highlight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>
                <a:highlight>
                  <a:srgbClr val="FFFFFF"/>
                </a:highlight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>
                <a:highlight>
                  <a:srgbClr val="FFFFFF"/>
                </a:highlight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>
                <a:highlight>
                  <a:srgbClr val="FFFFFF"/>
                </a:highlight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2"/>
          </p:nvPr>
        </p:nvSpPr>
        <p:spPr>
          <a:xfrm>
            <a:off x="311700" y="139203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13"/>
          <p:cNvSpPr/>
          <p:nvPr/>
        </p:nvSpPr>
        <p:spPr>
          <a:xfrm rot="5400000">
            <a:off x="1382850" y="-1230525"/>
            <a:ext cx="193800" cy="2958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14"/>
          <p:cNvSpPr/>
          <p:nvPr/>
        </p:nvSpPr>
        <p:spPr>
          <a:xfrm rot="5400000">
            <a:off x="-2477" y="2700"/>
            <a:ext cx="447600" cy="4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5400000">
            <a:off x="-2477" y="616938"/>
            <a:ext cx="447600" cy="44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5400000">
            <a:off x="-2477" y="1231200"/>
            <a:ext cx="447600" cy="4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5400000">
            <a:off x="-2477" y="1845438"/>
            <a:ext cx="447600" cy="44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 rot="5400000">
            <a:off x="-2477" y="2459688"/>
            <a:ext cx="447600" cy="44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rot="5400000">
            <a:off x="-2477" y="3073950"/>
            <a:ext cx="447600" cy="44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15"/>
          <p:cNvSpPr/>
          <p:nvPr/>
        </p:nvSpPr>
        <p:spPr>
          <a:xfrm rot="5400000">
            <a:off x="-2477" y="2700"/>
            <a:ext cx="447600" cy="4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 rot="5400000">
            <a:off x="-2477" y="616938"/>
            <a:ext cx="447600" cy="44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 rot="5400000">
            <a:off x="-2477" y="1231200"/>
            <a:ext cx="447600" cy="4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rot="5400000">
            <a:off x="-2477" y="1845438"/>
            <a:ext cx="447600" cy="44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rot="5400000">
            <a:off x="-2477" y="2459688"/>
            <a:ext cx="447600" cy="44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rot="5400000">
            <a:off x="-2477" y="3073950"/>
            <a:ext cx="447600" cy="44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icture">
  <p:cSld name="SECTION_TITLE_AND_DESCRIPTION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-2477" y="2700"/>
            <a:ext cx="447600" cy="4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2477" y="616938"/>
            <a:ext cx="447600" cy="44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 rot="5400000">
            <a:off x="-2477" y="1231200"/>
            <a:ext cx="447600" cy="4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 rot="5400000">
            <a:off x="-2477" y="1845438"/>
            <a:ext cx="447600" cy="44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 rot="5400000">
            <a:off x="-2477" y="2459688"/>
            <a:ext cx="447600" cy="44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/>
          <p:nvPr/>
        </p:nvSpPr>
        <p:spPr>
          <a:xfrm rot="5400000">
            <a:off x="-2477" y="3073950"/>
            <a:ext cx="447600" cy="44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 txBox="1">
            <a:spLocks noGrp="1"/>
          </p:cNvSpPr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Data Cleansing</a:t>
            </a:r>
            <a:endParaRPr dirty="0"/>
          </a:p>
        </p:txBody>
      </p:sp>
      <p:sp>
        <p:nvSpPr>
          <p:cNvPr id="528" name="Google Shape;528;p27"/>
          <p:cNvSpPr txBox="1">
            <a:spLocks noGrp="1"/>
          </p:cNvSpPr>
          <p:nvPr>
            <p:ph type="subTitle" idx="1"/>
          </p:nvPr>
        </p:nvSpPr>
        <p:spPr>
          <a:xfrm>
            <a:off x="651640" y="2453125"/>
            <a:ext cx="81806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Maimoona </a:t>
            </a:r>
            <a:r>
              <a:rPr lang="en-GB" dirty="0" smtClean="0"/>
              <a:t>Khilji       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xygen" panose="020B0604020202020204" charset="0"/>
              </a:rPr>
              <a:t>Irregular Data (Outliers)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0" t="18559" r="16824" b="13409"/>
          <a:stretch/>
        </p:blipFill>
        <p:spPr>
          <a:xfrm>
            <a:off x="3972909" y="1450428"/>
            <a:ext cx="3972911" cy="25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3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 txBox="1">
            <a:spLocks noGrp="1"/>
          </p:cNvSpPr>
          <p:nvPr>
            <p:ph type="title"/>
          </p:nvPr>
        </p:nvSpPr>
        <p:spPr>
          <a:xfrm>
            <a:off x="650650" y="220050"/>
            <a:ext cx="822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How to find out?</a:t>
            </a:r>
            <a:endParaRPr sz="2800" dirty="0"/>
          </a:p>
        </p:txBody>
      </p:sp>
      <p:sp>
        <p:nvSpPr>
          <p:cNvPr id="743" name="Google Shape;743;p41"/>
          <p:cNvSpPr txBox="1"/>
          <p:nvPr/>
        </p:nvSpPr>
        <p:spPr>
          <a:xfrm>
            <a:off x="1751400" y="2361000"/>
            <a:ext cx="168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Oxygen" panose="020B0604020202020204" charset="0"/>
              </a:rPr>
              <a:t>Histogram/Box Plot</a:t>
            </a:r>
            <a:endParaRPr lang="en-US" b="1" dirty="0">
              <a:solidFill>
                <a:schemeClr val="tx1"/>
              </a:solidFill>
              <a:latin typeface="Oxygen" panose="020B0604020202020204" charset="0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3994550" y="2349100"/>
            <a:ext cx="168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Oxygen" panose="020B0604020202020204" charset="0"/>
              </a:rPr>
              <a:t>Descriptive Statistics</a:t>
            </a:r>
            <a:endParaRPr lang="en-US" dirty="0">
              <a:solidFill>
                <a:schemeClr val="tx1"/>
              </a:solidFill>
              <a:latin typeface="Oxygen" panose="020B0604020202020204" charset="0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6138875" y="2361000"/>
            <a:ext cx="168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Oxygen" panose="020B0604020202020204" charset="0"/>
              </a:rPr>
              <a:t>Bar </a:t>
            </a:r>
            <a:r>
              <a:rPr lang="en-US" b="1" dirty="0">
                <a:solidFill>
                  <a:schemeClr val="tx1"/>
                </a:solidFill>
                <a:latin typeface="Oxygen" panose="020B0604020202020204" charset="0"/>
              </a:rPr>
              <a:t>Chart</a:t>
            </a:r>
            <a:endParaRPr lang="en-US" dirty="0">
              <a:solidFill>
                <a:schemeClr val="tx1"/>
              </a:solidFill>
              <a:latin typeface="Oxygen" panose="020B0604020202020204" charset="0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1752575" y="1725225"/>
            <a:ext cx="168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 smtClean="0">
                <a:solidFill>
                  <a:schemeClr val="bg1"/>
                </a:solidFill>
                <a:latin typeface="Oxygen" panose="020B0604020202020204" charset="0"/>
              </a:rPr>
              <a:t>TECHNIQUE</a:t>
            </a:r>
            <a:r>
              <a:rPr lang="en-GB" b="1" dirty="0" smtClean="0">
                <a:solidFill>
                  <a:schemeClr val="bg1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I</a:t>
            </a:r>
            <a:endParaRPr b="1" dirty="0">
              <a:solidFill>
                <a:schemeClr val="bg1"/>
              </a:solidFill>
              <a:latin typeface="Oxygen" panose="020B0604020202020204" charset="0"/>
              <a:ea typeface="Oxygen"/>
              <a:cs typeface="Oxygen"/>
              <a:sym typeface="Oxygen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3985000" y="1724025"/>
            <a:ext cx="168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Oxygen" panose="020B0604020202020204" charset="0"/>
              </a:rPr>
              <a:t>TECHNIQUE </a:t>
            </a:r>
            <a:r>
              <a:rPr lang="en-GB" b="1" dirty="0" smtClean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II</a:t>
            </a:r>
            <a:endParaRPr b="1" dirty="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6062675" y="1725225"/>
            <a:ext cx="168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Oxygen" panose="020B0604020202020204" charset="0"/>
              </a:rPr>
              <a:t>TECHNIQUE</a:t>
            </a:r>
            <a:r>
              <a:rPr lang="en-GB" b="1" dirty="0" smtClean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-GB" b="1" dirty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III</a:t>
            </a:r>
            <a:endParaRPr b="1" dirty="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140583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0"/>
          <p:cNvSpPr txBox="1">
            <a:spLocks noGrp="1"/>
          </p:cNvSpPr>
          <p:nvPr>
            <p:ph type="title"/>
          </p:nvPr>
        </p:nvSpPr>
        <p:spPr>
          <a:xfrm>
            <a:off x="1088850" y="445025"/>
            <a:ext cx="72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Solutions</a:t>
            </a:r>
            <a:endParaRPr dirty="0"/>
          </a:p>
        </p:txBody>
      </p:sp>
      <p:sp>
        <p:nvSpPr>
          <p:cNvPr id="723" name="Google Shape;723;p40"/>
          <p:cNvSpPr/>
          <p:nvPr/>
        </p:nvSpPr>
        <p:spPr>
          <a:xfrm rot="10800000" flipH="1">
            <a:off x="5600207" y="2724955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0"/>
          <p:cNvSpPr/>
          <p:nvPr/>
        </p:nvSpPr>
        <p:spPr>
          <a:xfrm rot="10800000" flipH="1">
            <a:off x="3873557" y="2724955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0"/>
          <p:cNvSpPr/>
          <p:nvPr/>
        </p:nvSpPr>
        <p:spPr>
          <a:xfrm rot="10800000" flipH="1">
            <a:off x="2146932" y="2724955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064" y="1327421"/>
            <a:ext cx="2377440" cy="2969562"/>
            <a:chOff x="6392775" y="1305926"/>
            <a:chExt cx="2377440" cy="2969562"/>
          </a:xfrm>
        </p:grpSpPr>
        <p:grpSp>
          <p:nvGrpSpPr>
            <p:cNvPr id="719" name="Google Shape;719;p40"/>
            <p:cNvGrpSpPr/>
            <p:nvPr/>
          </p:nvGrpSpPr>
          <p:grpSpPr>
            <a:xfrm>
              <a:off x="6392775" y="1305926"/>
              <a:ext cx="2377440" cy="2880099"/>
              <a:chOff x="5793811" y="1846006"/>
              <a:chExt cx="2812026" cy="3165988"/>
            </a:xfrm>
          </p:grpSpPr>
          <p:sp>
            <p:nvSpPr>
              <p:cNvPr id="720" name="Google Shape;720;p40"/>
              <p:cNvSpPr/>
              <p:nvPr/>
            </p:nvSpPr>
            <p:spPr>
              <a:xfrm>
                <a:off x="5793811" y="1846006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96737" y="0"/>
                    </a:moveTo>
                    <a:lnTo>
                      <a:pt x="2174515" y="0"/>
                    </a:lnTo>
                    <a:cubicBezTo>
                      <a:pt x="2227941" y="0"/>
                      <a:pt x="2271252" y="43311"/>
                      <a:pt x="2271252" y="96737"/>
                    </a:cubicBezTo>
                    <a:lnTo>
                      <a:pt x="2271252" y="1054510"/>
                    </a:lnTo>
                    <a:lnTo>
                      <a:pt x="2812026" y="1582994"/>
                    </a:lnTo>
                    <a:lnTo>
                      <a:pt x="2271252" y="1582994"/>
                    </a:lnTo>
                    <a:lnTo>
                      <a:pt x="0" y="1582994"/>
                    </a:lnTo>
                    <a:lnTo>
                      <a:pt x="0" y="96737"/>
                    </a:lnTo>
                    <a:cubicBezTo>
                      <a:pt x="0" y="43311"/>
                      <a:pt x="43311" y="0"/>
                      <a:pt x="967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40"/>
              <p:cNvSpPr/>
              <p:nvPr/>
            </p:nvSpPr>
            <p:spPr>
              <a:xfrm rot="10800000" flipH="1">
                <a:off x="5793811" y="3429000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0" y="1582994"/>
                    </a:moveTo>
                    <a:lnTo>
                      <a:pt x="2271252" y="1582994"/>
                    </a:lnTo>
                    <a:lnTo>
                      <a:pt x="2812026" y="1582994"/>
                    </a:lnTo>
                    <a:lnTo>
                      <a:pt x="2271252" y="1054510"/>
                    </a:lnTo>
                    <a:lnTo>
                      <a:pt x="2271252" y="96737"/>
                    </a:lnTo>
                    <a:cubicBezTo>
                      <a:pt x="2271252" y="43311"/>
                      <a:pt x="2227941" y="0"/>
                      <a:pt x="2174515" y="0"/>
                    </a:cubicBezTo>
                    <a:lnTo>
                      <a:pt x="96737" y="0"/>
                    </a:lnTo>
                    <a:cubicBezTo>
                      <a:pt x="43311" y="0"/>
                      <a:pt x="0" y="43311"/>
                      <a:pt x="0" y="967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2" name="Google Shape;722;p40"/>
            <p:cNvSpPr txBox="1"/>
            <p:nvPr/>
          </p:nvSpPr>
          <p:spPr>
            <a:xfrm>
              <a:off x="6796491" y="1525725"/>
              <a:ext cx="870300" cy="8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03</a:t>
              </a:r>
              <a:endParaRPr sz="3600" b="1" dirty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736" name="Google Shape;736;p40"/>
            <p:cNvSpPr txBox="1"/>
            <p:nvPr/>
          </p:nvSpPr>
          <p:spPr>
            <a:xfrm>
              <a:off x="6467695" y="2904488"/>
              <a:ext cx="1781503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ource Sans Pro" panose="020B0604020202020204" charset="0"/>
                </a:rPr>
                <a:t>Impute the Missing</a:t>
              </a:r>
              <a:endParaRPr lang="en-US" sz="1800" dirty="0">
                <a:solidFill>
                  <a:schemeClr val="bg1"/>
                </a:solidFill>
                <a:latin typeface="Source Sans Pro" panose="020B060402020202020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06182" y="1327421"/>
            <a:ext cx="2377440" cy="2969562"/>
            <a:chOff x="3701955" y="1305926"/>
            <a:chExt cx="2377440" cy="2969562"/>
          </a:xfrm>
        </p:grpSpPr>
        <p:grpSp>
          <p:nvGrpSpPr>
            <p:cNvPr id="724" name="Google Shape;724;p40"/>
            <p:cNvGrpSpPr/>
            <p:nvPr/>
          </p:nvGrpSpPr>
          <p:grpSpPr>
            <a:xfrm>
              <a:off x="3701955" y="1305926"/>
              <a:ext cx="2377440" cy="2880099"/>
              <a:chOff x="3283974" y="1846006"/>
              <a:chExt cx="2812026" cy="316598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25" name="Google Shape;725;p40"/>
              <p:cNvSpPr/>
              <p:nvPr/>
            </p:nvSpPr>
            <p:spPr>
              <a:xfrm>
                <a:off x="3283974" y="1846006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96737" y="0"/>
                    </a:moveTo>
                    <a:lnTo>
                      <a:pt x="2174515" y="0"/>
                    </a:lnTo>
                    <a:cubicBezTo>
                      <a:pt x="2227941" y="0"/>
                      <a:pt x="2271252" y="43311"/>
                      <a:pt x="2271252" y="96737"/>
                    </a:cubicBezTo>
                    <a:lnTo>
                      <a:pt x="2271252" y="1054510"/>
                    </a:lnTo>
                    <a:lnTo>
                      <a:pt x="2812026" y="1582994"/>
                    </a:lnTo>
                    <a:lnTo>
                      <a:pt x="2271252" y="1582994"/>
                    </a:lnTo>
                    <a:lnTo>
                      <a:pt x="0" y="1582994"/>
                    </a:lnTo>
                    <a:lnTo>
                      <a:pt x="0" y="96737"/>
                    </a:lnTo>
                    <a:cubicBezTo>
                      <a:pt x="0" y="43311"/>
                      <a:pt x="43311" y="0"/>
                      <a:pt x="967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 rot="10800000" flipH="1">
                <a:off x="3283974" y="3429000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0" y="1582994"/>
                    </a:moveTo>
                    <a:lnTo>
                      <a:pt x="2271252" y="1582994"/>
                    </a:lnTo>
                    <a:lnTo>
                      <a:pt x="2812026" y="1582994"/>
                    </a:lnTo>
                    <a:lnTo>
                      <a:pt x="2271252" y="1054510"/>
                    </a:lnTo>
                    <a:lnTo>
                      <a:pt x="2271252" y="96737"/>
                    </a:lnTo>
                    <a:cubicBezTo>
                      <a:pt x="2271252" y="43311"/>
                      <a:pt x="2227941" y="0"/>
                      <a:pt x="2174515" y="0"/>
                    </a:cubicBezTo>
                    <a:lnTo>
                      <a:pt x="96737" y="0"/>
                    </a:lnTo>
                    <a:cubicBezTo>
                      <a:pt x="43311" y="0"/>
                      <a:pt x="0" y="43311"/>
                      <a:pt x="0" y="967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7" name="Google Shape;727;p40"/>
            <p:cNvSpPr txBox="1"/>
            <p:nvPr/>
          </p:nvSpPr>
          <p:spPr>
            <a:xfrm>
              <a:off x="4104852" y="1534567"/>
              <a:ext cx="840300" cy="8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02</a:t>
              </a:r>
              <a:endParaRPr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735" name="Google Shape;735;p40"/>
            <p:cNvSpPr txBox="1"/>
            <p:nvPr/>
          </p:nvSpPr>
          <p:spPr>
            <a:xfrm>
              <a:off x="3732866" y="2904488"/>
              <a:ext cx="1777764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ource Sans Pro" panose="020B0604020202020204" charset="0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Source Sans Pro" panose="020B060402020202020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25393" y="1327421"/>
            <a:ext cx="2377440" cy="3014924"/>
            <a:chOff x="1136813" y="1306401"/>
            <a:chExt cx="2377440" cy="3014924"/>
          </a:xfrm>
        </p:grpSpPr>
        <p:grpSp>
          <p:nvGrpSpPr>
            <p:cNvPr id="729" name="Google Shape;729;p40"/>
            <p:cNvGrpSpPr/>
            <p:nvPr/>
          </p:nvGrpSpPr>
          <p:grpSpPr>
            <a:xfrm>
              <a:off x="1136813" y="1306401"/>
              <a:ext cx="2377440" cy="2880099"/>
              <a:chOff x="774443" y="1846006"/>
              <a:chExt cx="2812026" cy="3165988"/>
            </a:xfrm>
          </p:grpSpPr>
          <p:sp>
            <p:nvSpPr>
              <p:cNvPr id="730" name="Google Shape;730;p40"/>
              <p:cNvSpPr/>
              <p:nvPr/>
            </p:nvSpPr>
            <p:spPr>
              <a:xfrm>
                <a:off x="774443" y="1846006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96737" y="0"/>
                    </a:moveTo>
                    <a:lnTo>
                      <a:pt x="2174515" y="0"/>
                    </a:lnTo>
                    <a:cubicBezTo>
                      <a:pt x="2227941" y="0"/>
                      <a:pt x="2271252" y="43311"/>
                      <a:pt x="2271252" y="96737"/>
                    </a:cubicBezTo>
                    <a:lnTo>
                      <a:pt x="2271252" y="1054510"/>
                    </a:lnTo>
                    <a:lnTo>
                      <a:pt x="2812026" y="1582994"/>
                    </a:lnTo>
                    <a:lnTo>
                      <a:pt x="2271252" y="1582994"/>
                    </a:lnTo>
                    <a:lnTo>
                      <a:pt x="0" y="1582994"/>
                    </a:lnTo>
                    <a:lnTo>
                      <a:pt x="0" y="96737"/>
                    </a:lnTo>
                    <a:cubicBezTo>
                      <a:pt x="0" y="43311"/>
                      <a:pt x="43311" y="0"/>
                      <a:pt x="96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 rot="10800000" flipH="1">
                <a:off x="774443" y="3429000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0" y="1582994"/>
                    </a:moveTo>
                    <a:lnTo>
                      <a:pt x="2271252" y="1582994"/>
                    </a:lnTo>
                    <a:lnTo>
                      <a:pt x="2812026" y="1582994"/>
                    </a:lnTo>
                    <a:lnTo>
                      <a:pt x="2271252" y="1054510"/>
                    </a:lnTo>
                    <a:lnTo>
                      <a:pt x="2271252" y="96737"/>
                    </a:lnTo>
                    <a:cubicBezTo>
                      <a:pt x="2271252" y="43311"/>
                      <a:pt x="2227941" y="0"/>
                      <a:pt x="2174515" y="0"/>
                    </a:cubicBezTo>
                    <a:lnTo>
                      <a:pt x="96737" y="0"/>
                    </a:lnTo>
                    <a:cubicBezTo>
                      <a:pt x="43311" y="0"/>
                      <a:pt x="0" y="43311"/>
                      <a:pt x="0" y="967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2" name="Google Shape;732;p40"/>
            <p:cNvSpPr txBox="1"/>
            <p:nvPr/>
          </p:nvSpPr>
          <p:spPr>
            <a:xfrm>
              <a:off x="1545955" y="1521112"/>
              <a:ext cx="759300" cy="8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01</a:t>
              </a:r>
              <a:endParaRPr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734" name="Google Shape;734;p40"/>
            <p:cNvSpPr txBox="1"/>
            <p:nvPr/>
          </p:nvSpPr>
          <p:spPr>
            <a:xfrm>
              <a:off x="1180250" y="2950325"/>
              <a:ext cx="159300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ource Sans Pro" panose="020B0604020202020204" charset="0"/>
                </a:rPr>
                <a:t>Drop </a:t>
              </a:r>
              <a:r>
                <a:rPr lang="en-US" sz="1800" dirty="0">
                  <a:solidFill>
                    <a:schemeClr val="bg1"/>
                  </a:solidFill>
                  <a:latin typeface="Source Sans Pro" panose="020B0604020202020204" charset="0"/>
                </a:rPr>
                <a:t>the </a:t>
              </a:r>
              <a:r>
                <a:rPr lang="en-US" sz="1800" dirty="0" smtClean="0">
                  <a:solidFill>
                    <a:schemeClr val="bg1"/>
                  </a:solidFill>
                  <a:latin typeface="Source Sans Pro" panose="020B0604020202020204" charset="0"/>
                </a:rPr>
                <a:t>Outlier record</a:t>
              </a:r>
              <a:endParaRPr lang="en-US" sz="1800" dirty="0">
                <a:solidFill>
                  <a:schemeClr val="bg1"/>
                </a:solidFill>
                <a:latin typeface="Source Sans Pr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7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xygen" panose="020B0604020202020204" charset="0"/>
              </a:rPr>
              <a:t>Unnecessary Data — Repetitive Data, Duplicates</a:t>
            </a:r>
            <a:endParaRPr lang="en-US" dirty="0">
              <a:solidFill>
                <a:schemeClr val="tx1"/>
              </a:solidFill>
              <a:latin typeface="Oxygen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200" y="1471447"/>
            <a:ext cx="5357100" cy="3097427"/>
          </a:xfrm>
        </p:spPr>
        <p:txBody>
          <a:bodyPr/>
          <a:lstStyle/>
          <a:p>
            <a:r>
              <a:rPr lang="en-US" dirty="0"/>
              <a:t>All the data feeding into the model should serve the purpose of the project. The unnecessary data is when </a:t>
            </a:r>
            <a:r>
              <a:rPr lang="en-US" b="1" dirty="0"/>
              <a:t>the data doesn’t add value.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868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xygen" panose="020B0604020202020204" charset="0"/>
              </a:rPr>
              <a:t>Unnecessary Data — Repetitive Data, Duplicates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3"/>
          <a:stretch/>
        </p:blipFill>
        <p:spPr>
          <a:xfrm>
            <a:off x="3174124" y="1718048"/>
            <a:ext cx="5969876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 txBox="1">
            <a:spLocks noGrp="1"/>
          </p:cNvSpPr>
          <p:nvPr>
            <p:ph type="title"/>
          </p:nvPr>
        </p:nvSpPr>
        <p:spPr>
          <a:xfrm>
            <a:off x="650650" y="220050"/>
            <a:ext cx="822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Types of unnecessary data</a:t>
            </a:r>
            <a:endParaRPr sz="2800" dirty="0"/>
          </a:p>
        </p:txBody>
      </p:sp>
      <p:sp>
        <p:nvSpPr>
          <p:cNvPr id="743" name="Google Shape;743;p41"/>
          <p:cNvSpPr txBox="1"/>
          <p:nvPr/>
        </p:nvSpPr>
        <p:spPr>
          <a:xfrm>
            <a:off x="1751400" y="2361000"/>
            <a:ext cx="168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Uninformative / Repetitive</a:t>
            </a:r>
          </a:p>
        </p:txBody>
      </p:sp>
      <p:sp>
        <p:nvSpPr>
          <p:cNvPr id="744" name="Google Shape;744;p41"/>
          <p:cNvSpPr txBox="1"/>
          <p:nvPr/>
        </p:nvSpPr>
        <p:spPr>
          <a:xfrm>
            <a:off x="3994550" y="2349100"/>
            <a:ext cx="168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Irrelevant</a:t>
            </a:r>
          </a:p>
        </p:txBody>
      </p:sp>
      <p:sp>
        <p:nvSpPr>
          <p:cNvPr id="745" name="Google Shape;745;p41"/>
          <p:cNvSpPr txBox="1"/>
          <p:nvPr/>
        </p:nvSpPr>
        <p:spPr>
          <a:xfrm>
            <a:off x="6138875" y="2361000"/>
            <a:ext cx="168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Duplicates</a:t>
            </a:r>
          </a:p>
        </p:txBody>
      </p:sp>
      <p:sp>
        <p:nvSpPr>
          <p:cNvPr id="746" name="Google Shape;746;p41"/>
          <p:cNvSpPr txBox="1"/>
          <p:nvPr/>
        </p:nvSpPr>
        <p:spPr>
          <a:xfrm>
            <a:off x="1752575" y="1725225"/>
            <a:ext cx="168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 smtClean="0">
                <a:solidFill>
                  <a:schemeClr val="bg1"/>
                </a:solidFill>
                <a:latin typeface="Oxygen" panose="020B0604020202020204" charset="0"/>
              </a:rPr>
              <a:t>TECHNIQUE</a:t>
            </a:r>
            <a:r>
              <a:rPr lang="en-GB" b="1" dirty="0" smtClean="0">
                <a:solidFill>
                  <a:schemeClr val="bg1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I</a:t>
            </a:r>
            <a:endParaRPr b="1" dirty="0">
              <a:solidFill>
                <a:schemeClr val="bg1"/>
              </a:solidFill>
              <a:latin typeface="Oxygen" panose="020B0604020202020204" charset="0"/>
              <a:ea typeface="Oxygen"/>
              <a:cs typeface="Oxygen"/>
              <a:sym typeface="Oxygen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3985000" y="1724025"/>
            <a:ext cx="168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Oxygen" panose="020B0604020202020204" charset="0"/>
              </a:rPr>
              <a:t>TECHNIQUE </a:t>
            </a:r>
            <a:r>
              <a:rPr lang="en-GB" b="1" dirty="0" smtClean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II</a:t>
            </a:r>
            <a:endParaRPr b="1" dirty="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6062675" y="1725225"/>
            <a:ext cx="168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Oxygen" panose="020B0604020202020204" charset="0"/>
              </a:rPr>
              <a:t>TECHNIQUE</a:t>
            </a:r>
            <a:r>
              <a:rPr lang="en-GB" b="1" dirty="0" smtClean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-GB" b="1" dirty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III</a:t>
            </a:r>
            <a:endParaRPr b="1" dirty="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13273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0"/>
          <p:cNvSpPr txBox="1">
            <a:spLocks noGrp="1"/>
          </p:cNvSpPr>
          <p:nvPr>
            <p:ph type="title"/>
          </p:nvPr>
        </p:nvSpPr>
        <p:spPr>
          <a:xfrm>
            <a:off x="1088850" y="445025"/>
            <a:ext cx="72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Solutions</a:t>
            </a:r>
            <a:endParaRPr dirty="0"/>
          </a:p>
        </p:txBody>
      </p:sp>
      <p:sp>
        <p:nvSpPr>
          <p:cNvPr id="723" name="Google Shape;723;p40"/>
          <p:cNvSpPr/>
          <p:nvPr/>
        </p:nvSpPr>
        <p:spPr>
          <a:xfrm rot="10800000" flipH="1">
            <a:off x="5379489" y="2703935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0"/>
          <p:cNvSpPr/>
          <p:nvPr/>
        </p:nvSpPr>
        <p:spPr>
          <a:xfrm rot="10800000" flipH="1">
            <a:off x="4861528" y="2703935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0"/>
          <p:cNvSpPr/>
          <p:nvPr/>
        </p:nvSpPr>
        <p:spPr>
          <a:xfrm rot="10800000" flipH="1">
            <a:off x="3134903" y="2703935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94153" y="1306401"/>
            <a:ext cx="2377440" cy="2969562"/>
            <a:chOff x="3701955" y="1305926"/>
            <a:chExt cx="2377440" cy="2969562"/>
          </a:xfrm>
        </p:grpSpPr>
        <p:grpSp>
          <p:nvGrpSpPr>
            <p:cNvPr id="724" name="Google Shape;724;p40"/>
            <p:cNvGrpSpPr/>
            <p:nvPr/>
          </p:nvGrpSpPr>
          <p:grpSpPr>
            <a:xfrm>
              <a:off x="3701955" y="1305926"/>
              <a:ext cx="2377440" cy="2880099"/>
              <a:chOff x="3283974" y="1846006"/>
              <a:chExt cx="2812026" cy="316598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25" name="Google Shape;725;p40"/>
              <p:cNvSpPr/>
              <p:nvPr/>
            </p:nvSpPr>
            <p:spPr>
              <a:xfrm>
                <a:off x="3283974" y="1846006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96737" y="0"/>
                    </a:moveTo>
                    <a:lnTo>
                      <a:pt x="2174515" y="0"/>
                    </a:lnTo>
                    <a:cubicBezTo>
                      <a:pt x="2227941" y="0"/>
                      <a:pt x="2271252" y="43311"/>
                      <a:pt x="2271252" y="96737"/>
                    </a:cubicBezTo>
                    <a:lnTo>
                      <a:pt x="2271252" y="1054510"/>
                    </a:lnTo>
                    <a:lnTo>
                      <a:pt x="2812026" y="1582994"/>
                    </a:lnTo>
                    <a:lnTo>
                      <a:pt x="2271252" y="1582994"/>
                    </a:lnTo>
                    <a:lnTo>
                      <a:pt x="0" y="1582994"/>
                    </a:lnTo>
                    <a:lnTo>
                      <a:pt x="0" y="96737"/>
                    </a:lnTo>
                    <a:cubicBezTo>
                      <a:pt x="0" y="43311"/>
                      <a:pt x="43311" y="0"/>
                      <a:pt x="967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 rot="10800000" flipH="1">
                <a:off x="3283974" y="3429000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0" y="1582994"/>
                    </a:moveTo>
                    <a:lnTo>
                      <a:pt x="2271252" y="1582994"/>
                    </a:lnTo>
                    <a:lnTo>
                      <a:pt x="2812026" y="1582994"/>
                    </a:lnTo>
                    <a:lnTo>
                      <a:pt x="2271252" y="1054510"/>
                    </a:lnTo>
                    <a:lnTo>
                      <a:pt x="2271252" y="96737"/>
                    </a:lnTo>
                    <a:cubicBezTo>
                      <a:pt x="2271252" y="43311"/>
                      <a:pt x="2227941" y="0"/>
                      <a:pt x="2174515" y="0"/>
                    </a:cubicBezTo>
                    <a:lnTo>
                      <a:pt x="96737" y="0"/>
                    </a:lnTo>
                    <a:cubicBezTo>
                      <a:pt x="43311" y="0"/>
                      <a:pt x="0" y="43311"/>
                      <a:pt x="0" y="967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7" name="Google Shape;727;p40"/>
            <p:cNvSpPr txBox="1"/>
            <p:nvPr/>
          </p:nvSpPr>
          <p:spPr>
            <a:xfrm>
              <a:off x="4104852" y="1534567"/>
              <a:ext cx="840300" cy="8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02</a:t>
              </a:r>
              <a:endParaRPr sz="3600" b="1" dirty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735" name="Google Shape;735;p40"/>
            <p:cNvSpPr txBox="1"/>
            <p:nvPr/>
          </p:nvSpPr>
          <p:spPr>
            <a:xfrm>
              <a:off x="3732866" y="2904488"/>
              <a:ext cx="165502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lang="en-US" sz="1800" dirty="0">
                <a:solidFill>
                  <a:schemeClr val="bg1"/>
                </a:solidFill>
                <a:latin typeface="Source Sans Pro" panose="020B060402020202020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13364" y="1306401"/>
            <a:ext cx="2377440" cy="3014924"/>
            <a:chOff x="1136813" y="1306401"/>
            <a:chExt cx="2377440" cy="3014924"/>
          </a:xfrm>
        </p:grpSpPr>
        <p:grpSp>
          <p:nvGrpSpPr>
            <p:cNvPr id="729" name="Google Shape;729;p40"/>
            <p:cNvGrpSpPr/>
            <p:nvPr/>
          </p:nvGrpSpPr>
          <p:grpSpPr>
            <a:xfrm>
              <a:off x="1136813" y="1306401"/>
              <a:ext cx="2377440" cy="2880099"/>
              <a:chOff x="774443" y="1846006"/>
              <a:chExt cx="2812026" cy="3165988"/>
            </a:xfrm>
          </p:grpSpPr>
          <p:sp>
            <p:nvSpPr>
              <p:cNvPr id="730" name="Google Shape;730;p40"/>
              <p:cNvSpPr/>
              <p:nvPr/>
            </p:nvSpPr>
            <p:spPr>
              <a:xfrm>
                <a:off x="774443" y="1846006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96737" y="0"/>
                    </a:moveTo>
                    <a:lnTo>
                      <a:pt x="2174515" y="0"/>
                    </a:lnTo>
                    <a:cubicBezTo>
                      <a:pt x="2227941" y="0"/>
                      <a:pt x="2271252" y="43311"/>
                      <a:pt x="2271252" y="96737"/>
                    </a:cubicBezTo>
                    <a:lnTo>
                      <a:pt x="2271252" y="1054510"/>
                    </a:lnTo>
                    <a:lnTo>
                      <a:pt x="2812026" y="1582994"/>
                    </a:lnTo>
                    <a:lnTo>
                      <a:pt x="2271252" y="1582994"/>
                    </a:lnTo>
                    <a:lnTo>
                      <a:pt x="0" y="1582994"/>
                    </a:lnTo>
                    <a:lnTo>
                      <a:pt x="0" y="96737"/>
                    </a:lnTo>
                    <a:cubicBezTo>
                      <a:pt x="0" y="43311"/>
                      <a:pt x="43311" y="0"/>
                      <a:pt x="96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 rot="10800000" flipH="1">
                <a:off x="774443" y="3429000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0" y="1582994"/>
                    </a:moveTo>
                    <a:lnTo>
                      <a:pt x="2271252" y="1582994"/>
                    </a:lnTo>
                    <a:lnTo>
                      <a:pt x="2812026" y="1582994"/>
                    </a:lnTo>
                    <a:lnTo>
                      <a:pt x="2271252" y="1054510"/>
                    </a:lnTo>
                    <a:lnTo>
                      <a:pt x="2271252" y="96737"/>
                    </a:lnTo>
                    <a:cubicBezTo>
                      <a:pt x="2271252" y="43311"/>
                      <a:pt x="2227941" y="0"/>
                      <a:pt x="2174515" y="0"/>
                    </a:cubicBezTo>
                    <a:lnTo>
                      <a:pt x="96737" y="0"/>
                    </a:lnTo>
                    <a:cubicBezTo>
                      <a:pt x="43311" y="0"/>
                      <a:pt x="0" y="43311"/>
                      <a:pt x="0" y="967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2" name="Google Shape;732;p40"/>
            <p:cNvSpPr txBox="1"/>
            <p:nvPr/>
          </p:nvSpPr>
          <p:spPr>
            <a:xfrm>
              <a:off x="1545955" y="1521112"/>
              <a:ext cx="759300" cy="8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01</a:t>
              </a:r>
              <a:endParaRPr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734" name="Google Shape;734;p40"/>
            <p:cNvSpPr txBox="1"/>
            <p:nvPr/>
          </p:nvSpPr>
          <p:spPr>
            <a:xfrm>
              <a:off x="1180250" y="2950325"/>
              <a:ext cx="159300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ource Sans Pro" panose="020B0604020202020204" charset="0"/>
                </a:rPr>
                <a:t>Drop the irrelevant Feature</a:t>
              </a:r>
              <a:endParaRPr lang="en-US" sz="1800" dirty="0">
                <a:solidFill>
                  <a:schemeClr val="bg1"/>
                </a:solidFill>
                <a:latin typeface="Source Sans Pro" panose="020B060402020202020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85271" y="2997550"/>
            <a:ext cx="1594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ource Sans Pro" panose="020B0604020202020204" charset="0"/>
              </a:rPr>
              <a:t>Drop </a:t>
            </a:r>
            <a:r>
              <a:rPr lang="en-US" sz="1800" dirty="0">
                <a:solidFill>
                  <a:schemeClr val="bg1"/>
                </a:solidFill>
                <a:latin typeface="Source Sans Pro" panose="020B0604020202020204" charset="0"/>
              </a:rPr>
              <a:t>these duplicates</a:t>
            </a:r>
            <a:endParaRPr lang="en-US" sz="1800" dirty="0">
              <a:solidFill>
                <a:schemeClr val="bg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2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0"/>
          <p:cNvSpPr txBox="1">
            <a:spLocks noGrp="1"/>
          </p:cNvSpPr>
          <p:nvPr>
            <p:ph type="title"/>
          </p:nvPr>
        </p:nvSpPr>
        <p:spPr>
          <a:xfrm>
            <a:off x="251700" y="628425"/>
            <a:ext cx="8520600" cy="24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>
            <a:spLocks noGrp="1"/>
          </p:cNvSpPr>
          <p:nvPr>
            <p:ph type="title"/>
          </p:nvPr>
        </p:nvSpPr>
        <p:spPr>
          <a:xfrm>
            <a:off x="3475224" y="445025"/>
            <a:ext cx="535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Data Cleansing</a:t>
            </a:r>
            <a:endParaRPr dirty="0"/>
          </a:p>
        </p:txBody>
      </p:sp>
      <p:sp>
        <p:nvSpPr>
          <p:cNvPr id="539" name="Google Shape;539;p29"/>
          <p:cNvSpPr txBox="1">
            <a:spLocks noGrp="1"/>
          </p:cNvSpPr>
          <p:nvPr>
            <p:ph type="body" idx="1"/>
          </p:nvPr>
        </p:nvSpPr>
        <p:spPr>
          <a:xfrm>
            <a:off x="3475200" y="1152475"/>
            <a:ext cx="53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</a:t>
            </a:r>
            <a:r>
              <a:rPr lang="en-US" altLang="en-US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process of detecting and correcting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(or removing) corrupt or inaccurate records from a record set, table, or </a:t>
            </a:r>
            <a:r>
              <a:rPr lang="en-US" alt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database.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refers </a:t>
            </a:r>
            <a:r>
              <a:rPr lang="en-US" altLang="en-US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identifying incomplete, incorrect, inaccurate or irrelevant parts of the data and then replacing, modifying, or deleting the dirty or </a:t>
            </a:r>
            <a:r>
              <a:rPr lang="en-US" alt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coarse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a long definition! It is certainly not fun and very time-consuming</a:t>
            </a:r>
            <a:r>
              <a:rPr lang="en-US" alt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99" y="241738"/>
            <a:ext cx="6011803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40"/>
          <p:cNvGrpSpPr/>
          <p:nvPr/>
        </p:nvGrpSpPr>
        <p:grpSpPr>
          <a:xfrm>
            <a:off x="6392775" y="1305926"/>
            <a:ext cx="2377440" cy="2880099"/>
            <a:chOff x="5793811" y="1846006"/>
            <a:chExt cx="2812026" cy="3165988"/>
          </a:xfrm>
        </p:grpSpPr>
        <p:sp>
          <p:nvSpPr>
            <p:cNvPr id="720" name="Google Shape;720;p40"/>
            <p:cNvSpPr/>
            <p:nvPr/>
          </p:nvSpPr>
          <p:spPr>
            <a:xfrm>
              <a:off x="5793811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 rot="10800000" flipH="1">
              <a:off x="5793811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2" name="Google Shape;722;p40"/>
          <p:cNvSpPr txBox="1"/>
          <p:nvPr/>
        </p:nvSpPr>
        <p:spPr>
          <a:xfrm>
            <a:off x="6796491" y="1525725"/>
            <a:ext cx="870300" cy="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03</a:t>
            </a:r>
            <a:endParaRPr sz="3600" b="1" dirty="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23" name="Google Shape;723;p40"/>
          <p:cNvSpPr/>
          <p:nvPr/>
        </p:nvSpPr>
        <p:spPr>
          <a:xfrm rot="10800000" flipH="1">
            <a:off x="4591213" y="2745976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4" name="Google Shape;724;p40"/>
          <p:cNvGrpSpPr/>
          <p:nvPr/>
        </p:nvGrpSpPr>
        <p:grpSpPr>
          <a:xfrm>
            <a:off x="3701955" y="1305926"/>
            <a:ext cx="2377440" cy="2880099"/>
            <a:chOff x="3283974" y="1846006"/>
            <a:chExt cx="2812026" cy="3165988"/>
          </a:xfrm>
          <a:solidFill>
            <a:schemeClr val="accent4">
              <a:lumMod val="75000"/>
            </a:schemeClr>
          </a:solidFill>
        </p:grpSpPr>
        <p:sp>
          <p:nvSpPr>
            <p:cNvPr id="725" name="Google Shape;725;p40"/>
            <p:cNvSpPr/>
            <p:nvPr/>
          </p:nvSpPr>
          <p:spPr>
            <a:xfrm>
              <a:off x="3283974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 rot="10800000" flipH="1">
              <a:off x="3283974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7" name="Google Shape;727;p40"/>
          <p:cNvSpPr txBox="1"/>
          <p:nvPr/>
        </p:nvSpPr>
        <p:spPr>
          <a:xfrm>
            <a:off x="4104852" y="1534567"/>
            <a:ext cx="840300" cy="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02</a:t>
            </a:r>
            <a:endParaRPr sz="36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28" name="Google Shape;728;p40"/>
          <p:cNvSpPr/>
          <p:nvPr/>
        </p:nvSpPr>
        <p:spPr>
          <a:xfrm rot="10800000" flipH="1">
            <a:off x="2864563" y="2745976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9" name="Google Shape;729;p40"/>
          <p:cNvGrpSpPr/>
          <p:nvPr/>
        </p:nvGrpSpPr>
        <p:grpSpPr>
          <a:xfrm>
            <a:off x="1136813" y="1306401"/>
            <a:ext cx="2377440" cy="2880099"/>
            <a:chOff x="774443" y="1846006"/>
            <a:chExt cx="2812026" cy="3165988"/>
          </a:xfrm>
        </p:grpSpPr>
        <p:sp>
          <p:nvSpPr>
            <p:cNvPr id="730" name="Google Shape;730;p40"/>
            <p:cNvSpPr/>
            <p:nvPr/>
          </p:nvSpPr>
          <p:spPr>
            <a:xfrm>
              <a:off x="774443" y="1846006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96737" y="0"/>
                  </a:moveTo>
                  <a:lnTo>
                    <a:pt x="2174515" y="0"/>
                  </a:lnTo>
                  <a:cubicBezTo>
                    <a:pt x="2227941" y="0"/>
                    <a:pt x="2271252" y="43311"/>
                    <a:pt x="2271252" y="96737"/>
                  </a:cubicBezTo>
                  <a:lnTo>
                    <a:pt x="2271252" y="1054510"/>
                  </a:lnTo>
                  <a:lnTo>
                    <a:pt x="2812026" y="1582994"/>
                  </a:lnTo>
                  <a:lnTo>
                    <a:pt x="2271252" y="1582994"/>
                  </a:lnTo>
                  <a:lnTo>
                    <a:pt x="0" y="1582994"/>
                  </a:lnTo>
                  <a:lnTo>
                    <a:pt x="0" y="96737"/>
                  </a:lnTo>
                  <a:cubicBezTo>
                    <a:pt x="0" y="43311"/>
                    <a:pt x="43311" y="0"/>
                    <a:pt x="96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0"/>
            <p:cNvSpPr/>
            <p:nvPr/>
          </p:nvSpPr>
          <p:spPr>
            <a:xfrm rot="10800000" flipH="1">
              <a:off x="774443" y="3429000"/>
              <a:ext cx="2812026" cy="1582994"/>
            </a:xfrm>
            <a:custGeom>
              <a:avLst/>
              <a:gdLst/>
              <a:ahLst/>
              <a:cxnLst/>
              <a:rect l="l" t="t" r="r" b="b"/>
              <a:pathLst>
                <a:path w="2812026" h="1582994" extrusionOk="0">
                  <a:moveTo>
                    <a:pt x="0" y="1582994"/>
                  </a:moveTo>
                  <a:lnTo>
                    <a:pt x="2271252" y="1582994"/>
                  </a:lnTo>
                  <a:lnTo>
                    <a:pt x="2812026" y="1582994"/>
                  </a:lnTo>
                  <a:lnTo>
                    <a:pt x="2271252" y="1054510"/>
                  </a:lnTo>
                  <a:lnTo>
                    <a:pt x="2271252" y="96737"/>
                  </a:lnTo>
                  <a:cubicBezTo>
                    <a:pt x="2271252" y="43311"/>
                    <a:pt x="2227941" y="0"/>
                    <a:pt x="2174515" y="0"/>
                  </a:cubicBezTo>
                  <a:lnTo>
                    <a:pt x="96737" y="0"/>
                  </a:lnTo>
                  <a:cubicBezTo>
                    <a:pt x="43311" y="0"/>
                    <a:pt x="0" y="43311"/>
                    <a:pt x="0" y="967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2" name="Google Shape;732;p40"/>
          <p:cNvSpPr txBox="1"/>
          <p:nvPr/>
        </p:nvSpPr>
        <p:spPr>
          <a:xfrm>
            <a:off x="1545955" y="1521112"/>
            <a:ext cx="759300" cy="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01</a:t>
            </a:r>
            <a:endParaRPr sz="36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33" name="Google Shape;733;p40"/>
          <p:cNvSpPr/>
          <p:nvPr/>
        </p:nvSpPr>
        <p:spPr>
          <a:xfrm rot="10800000" flipH="1">
            <a:off x="1137938" y="2745976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0"/>
          <p:cNvSpPr txBox="1"/>
          <p:nvPr/>
        </p:nvSpPr>
        <p:spPr>
          <a:xfrm>
            <a:off x="1180250" y="2950325"/>
            <a:ext cx="1593000" cy="1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ource Sans Pro" panose="020B0604020202020204" charset="0"/>
              </a:rPr>
              <a:t>Missing Data</a:t>
            </a:r>
            <a:endParaRPr lang="en-US" sz="1800" dirty="0">
              <a:solidFill>
                <a:schemeClr val="bg1"/>
              </a:solidFill>
              <a:latin typeface="Source Sans Pro" panose="020B0604020202020204" charset="0"/>
            </a:endParaRPr>
          </a:p>
        </p:txBody>
      </p:sp>
      <p:sp>
        <p:nvSpPr>
          <p:cNvPr id="735" name="Google Shape;735;p40"/>
          <p:cNvSpPr txBox="1"/>
          <p:nvPr/>
        </p:nvSpPr>
        <p:spPr>
          <a:xfrm>
            <a:off x="3732866" y="2904488"/>
            <a:ext cx="1655020" cy="1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ource Sans Pro" panose="020B0604020202020204" charset="0"/>
              </a:rPr>
              <a:t>Irregular Data (Outliers)</a:t>
            </a:r>
            <a:endParaRPr lang="en-US" sz="1800" dirty="0">
              <a:solidFill>
                <a:schemeClr val="bg1"/>
              </a:solidFill>
              <a:latin typeface="Source Sans Pro" panose="020B0604020202020204" charset="0"/>
            </a:endParaRPr>
          </a:p>
        </p:txBody>
      </p:sp>
      <p:sp>
        <p:nvSpPr>
          <p:cNvPr id="736" name="Google Shape;736;p40"/>
          <p:cNvSpPr txBox="1"/>
          <p:nvPr/>
        </p:nvSpPr>
        <p:spPr>
          <a:xfrm>
            <a:off x="6467695" y="2904488"/>
            <a:ext cx="1781503" cy="1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ource Sans Pro" panose="020B0604020202020204" charset="0"/>
              </a:rPr>
              <a:t>Unnecessary Data — Repetitive Data, </a:t>
            </a:r>
            <a:r>
              <a:rPr lang="en-US" sz="1800" dirty="0" smtClean="0">
                <a:solidFill>
                  <a:schemeClr val="bg1"/>
                </a:solidFill>
                <a:latin typeface="Source Sans Pro" panose="020B0604020202020204" charset="0"/>
              </a:rPr>
              <a:t>Duplicates</a:t>
            </a:r>
            <a:endParaRPr lang="en-US" sz="1800" dirty="0">
              <a:solidFill>
                <a:schemeClr val="bg1"/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data, or missing values, </a:t>
            </a:r>
            <a:r>
              <a:rPr lang="en-US" b="1" dirty="0"/>
              <a:t>occur when you don't have data stored for certain variables or participants</a:t>
            </a:r>
            <a:r>
              <a:rPr lang="en-US" dirty="0"/>
              <a:t>. Data can go missing due to incomplete data entry, equipment malfunctions, lost files, and many other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1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65" y="1410357"/>
            <a:ext cx="4505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0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 txBox="1">
            <a:spLocks noGrp="1"/>
          </p:cNvSpPr>
          <p:nvPr>
            <p:ph type="title"/>
          </p:nvPr>
        </p:nvSpPr>
        <p:spPr>
          <a:xfrm>
            <a:off x="650650" y="220050"/>
            <a:ext cx="822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How to find out?</a:t>
            </a:r>
            <a:endParaRPr sz="2800" dirty="0"/>
          </a:p>
        </p:txBody>
      </p:sp>
      <p:sp>
        <p:nvSpPr>
          <p:cNvPr id="743" name="Google Shape;743;p41"/>
          <p:cNvSpPr txBox="1"/>
          <p:nvPr/>
        </p:nvSpPr>
        <p:spPr>
          <a:xfrm>
            <a:off x="1751400" y="2361000"/>
            <a:ext cx="168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Oxygen" panose="020B0604020202020204" charset="0"/>
              </a:rPr>
              <a:t>Missing Data </a:t>
            </a:r>
            <a:r>
              <a:rPr lang="en-US" b="1" dirty="0" err="1">
                <a:solidFill>
                  <a:schemeClr val="tx1"/>
                </a:solidFill>
                <a:latin typeface="Oxygen" panose="020B0604020202020204" charset="0"/>
              </a:rPr>
              <a:t>Heatmap</a:t>
            </a:r>
            <a:endParaRPr dirty="0">
              <a:solidFill>
                <a:schemeClr val="tx1"/>
              </a:solidFill>
              <a:latin typeface="Oxygen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3994550" y="2349100"/>
            <a:ext cx="168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Oxygen" panose="020B0604020202020204" charset="0"/>
              </a:rPr>
              <a:t>Missing Data Percentage List</a:t>
            </a:r>
            <a:endParaRPr dirty="0">
              <a:solidFill>
                <a:schemeClr val="tx1"/>
              </a:solidFill>
              <a:latin typeface="Oxygen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6138875" y="2361000"/>
            <a:ext cx="168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Oxygen" panose="020B0604020202020204" charset="0"/>
              </a:rPr>
              <a:t>Missing Data Histogram</a:t>
            </a:r>
            <a:endParaRPr dirty="0">
              <a:solidFill>
                <a:schemeClr val="tx1"/>
              </a:solidFill>
              <a:latin typeface="Oxygen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1752575" y="1725225"/>
            <a:ext cx="168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 smtClean="0">
                <a:solidFill>
                  <a:schemeClr val="bg1"/>
                </a:solidFill>
                <a:latin typeface="Oxygen" panose="020B0604020202020204" charset="0"/>
              </a:rPr>
              <a:t>TECHNIQUE</a:t>
            </a:r>
            <a:r>
              <a:rPr lang="en-GB" b="1" dirty="0" smtClean="0">
                <a:solidFill>
                  <a:schemeClr val="bg1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I</a:t>
            </a:r>
            <a:endParaRPr b="1" dirty="0">
              <a:solidFill>
                <a:schemeClr val="bg1"/>
              </a:solidFill>
              <a:latin typeface="Oxygen" panose="020B0604020202020204" charset="0"/>
              <a:ea typeface="Oxygen"/>
              <a:cs typeface="Oxygen"/>
              <a:sym typeface="Oxygen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3985000" y="1724025"/>
            <a:ext cx="168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Oxygen" panose="020B0604020202020204" charset="0"/>
              </a:rPr>
              <a:t>TECHNIQUE </a:t>
            </a:r>
            <a:r>
              <a:rPr lang="en-GB" b="1" dirty="0" smtClean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II</a:t>
            </a:r>
            <a:endParaRPr b="1" dirty="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6062675" y="1725225"/>
            <a:ext cx="168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Oxygen" panose="020B0604020202020204" charset="0"/>
              </a:rPr>
              <a:t>TECHNIQUE</a:t>
            </a:r>
            <a:r>
              <a:rPr lang="en-GB" b="1" dirty="0" smtClean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-GB" b="1" dirty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III</a:t>
            </a:r>
            <a:endParaRPr b="1" dirty="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0"/>
          <p:cNvSpPr txBox="1">
            <a:spLocks noGrp="1"/>
          </p:cNvSpPr>
          <p:nvPr>
            <p:ph type="title"/>
          </p:nvPr>
        </p:nvSpPr>
        <p:spPr>
          <a:xfrm>
            <a:off x="1088850" y="445025"/>
            <a:ext cx="72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Solutions</a:t>
            </a:r>
            <a:endParaRPr dirty="0"/>
          </a:p>
        </p:txBody>
      </p:sp>
      <p:sp>
        <p:nvSpPr>
          <p:cNvPr id="723" name="Google Shape;723;p40"/>
          <p:cNvSpPr/>
          <p:nvPr/>
        </p:nvSpPr>
        <p:spPr>
          <a:xfrm rot="10800000" flipH="1">
            <a:off x="4591213" y="2745976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0"/>
          <p:cNvSpPr/>
          <p:nvPr/>
        </p:nvSpPr>
        <p:spPr>
          <a:xfrm rot="10800000" flipH="1">
            <a:off x="2864563" y="2745976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0"/>
          <p:cNvSpPr/>
          <p:nvPr/>
        </p:nvSpPr>
        <p:spPr>
          <a:xfrm rot="10800000" flipH="1">
            <a:off x="1137938" y="2745976"/>
            <a:ext cx="2017629" cy="1440525"/>
          </a:xfrm>
          <a:custGeom>
            <a:avLst/>
            <a:gdLst/>
            <a:ahLst/>
            <a:cxnLst/>
            <a:rect l="l" t="t" r="r" b="b"/>
            <a:pathLst>
              <a:path w="2812026" h="1582994" extrusionOk="0">
                <a:moveTo>
                  <a:pt x="0" y="1582994"/>
                </a:moveTo>
                <a:lnTo>
                  <a:pt x="2271252" y="1582994"/>
                </a:lnTo>
                <a:lnTo>
                  <a:pt x="2812026" y="1582994"/>
                </a:lnTo>
                <a:lnTo>
                  <a:pt x="2271252" y="1054510"/>
                </a:lnTo>
                <a:lnTo>
                  <a:pt x="2271252" y="96737"/>
                </a:lnTo>
                <a:cubicBezTo>
                  <a:pt x="2271252" y="43311"/>
                  <a:pt x="2227941" y="0"/>
                  <a:pt x="2174515" y="0"/>
                </a:cubicBezTo>
                <a:lnTo>
                  <a:pt x="96737" y="0"/>
                </a:lnTo>
                <a:cubicBezTo>
                  <a:pt x="43311" y="0"/>
                  <a:pt x="0" y="43311"/>
                  <a:pt x="0" y="96737"/>
                </a:cubicBez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08842" y="1303711"/>
            <a:ext cx="2377440" cy="2969562"/>
            <a:chOff x="6392775" y="1305926"/>
            <a:chExt cx="2377440" cy="2969562"/>
          </a:xfrm>
          <a:solidFill>
            <a:schemeClr val="accent6">
              <a:lumMod val="75000"/>
            </a:schemeClr>
          </a:solidFill>
        </p:grpSpPr>
        <p:grpSp>
          <p:nvGrpSpPr>
            <p:cNvPr id="26" name="Google Shape;719;p40"/>
            <p:cNvGrpSpPr/>
            <p:nvPr/>
          </p:nvGrpSpPr>
          <p:grpSpPr>
            <a:xfrm>
              <a:off x="6392775" y="1305926"/>
              <a:ext cx="2377440" cy="2880099"/>
              <a:chOff x="5793811" y="1846006"/>
              <a:chExt cx="2812026" cy="3165988"/>
            </a:xfrm>
            <a:grpFill/>
          </p:grpSpPr>
          <p:sp>
            <p:nvSpPr>
              <p:cNvPr id="29" name="Google Shape;720;p40"/>
              <p:cNvSpPr/>
              <p:nvPr/>
            </p:nvSpPr>
            <p:spPr>
              <a:xfrm>
                <a:off x="5793811" y="1846006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96737" y="0"/>
                    </a:moveTo>
                    <a:lnTo>
                      <a:pt x="2174515" y="0"/>
                    </a:lnTo>
                    <a:cubicBezTo>
                      <a:pt x="2227941" y="0"/>
                      <a:pt x="2271252" y="43311"/>
                      <a:pt x="2271252" y="96737"/>
                    </a:cubicBezTo>
                    <a:lnTo>
                      <a:pt x="2271252" y="1054510"/>
                    </a:lnTo>
                    <a:lnTo>
                      <a:pt x="2812026" y="1582994"/>
                    </a:lnTo>
                    <a:lnTo>
                      <a:pt x="2271252" y="1582994"/>
                    </a:lnTo>
                    <a:lnTo>
                      <a:pt x="0" y="1582994"/>
                    </a:lnTo>
                    <a:lnTo>
                      <a:pt x="0" y="96737"/>
                    </a:lnTo>
                    <a:cubicBezTo>
                      <a:pt x="0" y="43311"/>
                      <a:pt x="43311" y="0"/>
                      <a:pt x="967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721;p40"/>
              <p:cNvSpPr/>
              <p:nvPr/>
            </p:nvSpPr>
            <p:spPr>
              <a:xfrm rot="10800000" flipH="1">
                <a:off x="5793811" y="3429000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0" y="1582994"/>
                    </a:moveTo>
                    <a:lnTo>
                      <a:pt x="2271252" y="1582994"/>
                    </a:lnTo>
                    <a:lnTo>
                      <a:pt x="2812026" y="1582994"/>
                    </a:lnTo>
                    <a:lnTo>
                      <a:pt x="2271252" y="1054510"/>
                    </a:lnTo>
                    <a:lnTo>
                      <a:pt x="2271252" y="96737"/>
                    </a:lnTo>
                    <a:cubicBezTo>
                      <a:pt x="2271252" y="43311"/>
                      <a:pt x="2227941" y="0"/>
                      <a:pt x="2174515" y="0"/>
                    </a:cubicBezTo>
                    <a:lnTo>
                      <a:pt x="96737" y="0"/>
                    </a:lnTo>
                    <a:cubicBezTo>
                      <a:pt x="43311" y="0"/>
                      <a:pt x="0" y="43311"/>
                      <a:pt x="0" y="967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" name="Google Shape;722;p40"/>
            <p:cNvSpPr txBox="1"/>
            <p:nvPr/>
          </p:nvSpPr>
          <p:spPr>
            <a:xfrm>
              <a:off x="6796491" y="1525725"/>
              <a:ext cx="870300" cy="862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03</a:t>
              </a:r>
              <a:endParaRPr sz="3600" b="1" dirty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28" name="Google Shape;736;p40"/>
            <p:cNvSpPr txBox="1"/>
            <p:nvPr/>
          </p:nvSpPr>
          <p:spPr>
            <a:xfrm>
              <a:off x="6467695" y="2904488"/>
              <a:ext cx="1781503" cy="1371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ource Sans Pro" panose="020B0604020202020204" charset="0"/>
                </a:rPr>
                <a:t>Replace the Missing</a:t>
              </a:r>
              <a:endParaRPr lang="en-US" sz="1800" dirty="0">
                <a:solidFill>
                  <a:schemeClr val="bg1"/>
                </a:solidFill>
                <a:latin typeface="Source Sans Pro" panose="020B060402020202020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67070" y="1348442"/>
            <a:ext cx="2377440" cy="2969562"/>
            <a:chOff x="6392775" y="1305926"/>
            <a:chExt cx="2377440" cy="2969562"/>
          </a:xfrm>
        </p:grpSpPr>
        <p:grpSp>
          <p:nvGrpSpPr>
            <p:cNvPr id="719" name="Google Shape;719;p40"/>
            <p:cNvGrpSpPr/>
            <p:nvPr/>
          </p:nvGrpSpPr>
          <p:grpSpPr>
            <a:xfrm>
              <a:off x="6392775" y="1305926"/>
              <a:ext cx="2377440" cy="2880099"/>
              <a:chOff x="5793811" y="1846006"/>
              <a:chExt cx="2812026" cy="3165988"/>
            </a:xfrm>
          </p:grpSpPr>
          <p:sp>
            <p:nvSpPr>
              <p:cNvPr id="720" name="Google Shape;720;p40"/>
              <p:cNvSpPr/>
              <p:nvPr/>
            </p:nvSpPr>
            <p:spPr>
              <a:xfrm>
                <a:off x="5793811" y="1846006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96737" y="0"/>
                    </a:moveTo>
                    <a:lnTo>
                      <a:pt x="2174515" y="0"/>
                    </a:lnTo>
                    <a:cubicBezTo>
                      <a:pt x="2227941" y="0"/>
                      <a:pt x="2271252" y="43311"/>
                      <a:pt x="2271252" y="96737"/>
                    </a:cubicBezTo>
                    <a:lnTo>
                      <a:pt x="2271252" y="1054510"/>
                    </a:lnTo>
                    <a:lnTo>
                      <a:pt x="2812026" y="1582994"/>
                    </a:lnTo>
                    <a:lnTo>
                      <a:pt x="2271252" y="1582994"/>
                    </a:lnTo>
                    <a:lnTo>
                      <a:pt x="0" y="1582994"/>
                    </a:lnTo>
                    <a:lnTo>
                      <a:pt x="0" y="96737"/>
                    </a:lnTo>
                    <a:cubicBezTo>
                      <a:pt x="0" y="43311"/>
                      <a:pt x="43311" y="0"/>
                      <a:pt x="967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40"/>
              <p:cNvSpPr/>
              <p:nvPr/>
            </p:nvSpPr>
            <p:spPr>
              <a:xfrm rot="10800000" flipH="1">
                <a:off x="5793811" y="3429000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0" y="1582994"/>
                    </a:moveTo>
                    <a:lnTo>
                      <a:pt x="2271252" y="1582994"/>
                    </a:lnTo>
                    <a:lnTo>
                      <a:pt x="2812026" y="1582994"/>
                    </a:lnTo>
                    <a:lnTo>
                      <a:pt x="2271252" y="1054510"/>
                    </a:lnTo>
                    <a:lnTo>
                      <a:pt x="2271252" y="96737"/>
                    </a:lnTo>
                    <a:cubicBezTo>
                      <a:pt x="2271252" y="43311"/>
                      <a:pt x="2227941" y="0"/>
                      <a:pt x="2174515" y="0"/>
                    </a:cubicBezTo>
                    <a:lnTo>
                      <a:pt x="96737" y="0"/>
                    </a:lnTo>
                    <a:cubicBezTo>
                      <a:pt x="43311" y="0"/>
                      <a:pt x="0" y="43311"/>
                      <a:pt x="0" y="967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2" name="Google Shape;722;p40"/>
            <p:cNvSpPr txBox="1"/>
            <p:nvPr/>
          </p:nvSpPr>
          <p:spPr>
            <a:xfrm>
              <a:off x="6796491" y="1525725"/>
              <a:ext cx="870300" cy="8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03</a:t>
              </a:r>
              <a:endParaRPr sz="3600" b="1" dirty="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736" name="Google Shape;736;p40"/>
            <p:cNvSpPr txBox="1"/>
            <p:nvPr/>
          </p:nvSpPr>
          <p:spPr>
            <a:xfrm>
              <a:off x="6467695" y="2904488"/>
              <a:ext cx="1781503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ource Sans Pro" panose="020B0604020202020204" charset="0"/>
                </a:rPr>
                <a:t>Impute the Missing</a:t>
              </a:r>
              <a:endParaRPr lang="en-US" sz="1800" dirty="0">
                <a:solidFill>
                  <a:schemeClr val="bg1"/>
                </a:solidFill>
                <a:latin typeface="Source Sans Pro" panose="020B060402020202020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97188" y="1348442"/>
            <a:ext cx="2377440" cy="2969562"/>
            <a:chOff x="3701955" y="1305926"/>
            <a:chExt cx="2377440" cy="2969562"/>
          </a:xfrm>
        </p:grpSpPr>
        <p:grpSp>
          <p:nvGrpSpPr>
            <p:cNvPr id="724" name="Google Shape;724;p40"/>
            <p:cNvGrpSpPr/>
            <p:nvPr/>
          </p:nvGrpSpPr>
          <p:grpSpPr>
            <a:xfrm>
              <a:off x="3701955" y="1305926"/>
              <a:ext cx="2377440" cy="2880099"/>
              <a:chOff x="3283974" y="1846006"/>
              <a:chExt cx="2812026" cy="316598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25" name="Google Shape;725;p40"/>
              <p:cNvSpPr/>
              <p:nvPr/>
            </p:nvSpPr>
            <p:spPr>
              <a:xfrm>
                <a:off x="3283974" y="1846006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96737" y="0"/>
                    </a:moveTo>
                    <a:lnTo>
                      <a:pt x="2174515" y="0"/>
                    </a:lnTo>
                    <a:cubicBezTo>
                      <a:pt x="2227941" y="0"/>
                      <a:pt x="2271252" y="43311"/>
                      <a:pt x="2271252" y="96737"/>
                    </a:cubicBezTo>
                    <a:lnTo>
                      <a:pt x="2271252" y="1054510"/>
                    </a:lnTo>
                    <a:lnTo>
                      <a:pt x="2812026" y="1582994"/>
                    </a:lnTo>
                    <a:lnTo>
                      <a:pt x="2271252" y="1582994"/>
                    </a:lnTo>
                    <a:lnTo>
                      <a:pt x="0" y="1582994"/>
                    </a:lnTo>
                    <a:lnTo>
                      <a:pt x="0" y="96737"/>
                    </a:lnTo>
                    <a:cubicBezTo>
                      <a:pt x="0" y="43311"/>
                      <a:pt x="43311" y="0"/>
                      <a:pt x="967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 rot="10800000" flipH="1">
                <a:off x="3283974" y="3429000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0" y="1582994"/>
                    </a:moveTo>
                    <a:lnTo>
                      <a:pt x="2271252" y="1582994"/>
                    </a:lnTo>
                    <a:lnTo>
                      <a:pt x="2812026" y="1582994"/>
                    </a:lnTo>
                    <a:lnTo>
                      <a:pt x="2271252" y="1054510"/>
                    </a:lnTo>
                    <a:lnTo>
                      <a:pt x="2271252" y="96737"/>
                    </a:lnTo>
                    <a:cubicBezTo>
                      <a:pt x="2271252" y="43311"/>
                      <a:pt x="2227941" y="0"/>
                      <a:pt x="2174515" y="0"/>
                    </a:cubicBezTo>
                    <a:lnTo>
                      <a:pt x="96737" y="0"/>
                    </a:lnTo>
                    <a:cubicBezTo>
                      <a:pt x="43311" y="0"/>
                      <a:pt x="0" y="43311"/>
                      <a:pt x="0" y="967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7" name="Google Shape;727;p40"/>
            <p:cNvSpPr txBox="1"/>
            <p:nvPr/>
          </p:nvSpPr>
          <p:spPr>
            <a:xfrm>
              <a:off x="4104852" y="1534567"/>
              <a:ext cx="840300" cy="8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02</a:t>
              </a:r>
              <a:endParaRPr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735" name="Google Shape;735;p40"/>
            <p:cNvSpPr txBox="1"/>
            <p:nvPr/>
          </p:nvSpPr>
          <p:spPr>
            <a:xfrm>
              <a:off x="3732866" y="2904488"/>
              <a:ext cx="165502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ource Sans Pro" panose="020B0604020202020204" charset="0"/>
                </a:rPr>
                <a:t>Drop the Feature</a:t>
              </a:r>
              <a:endParaRPr lang="en-US" sz="1800" dirty="0">
                <a:solidFill>
                  <a:schemeClr val="bg1"/>
                </a:solidFill>
                <a:latin typeface="Source Sans Pro" panose="020B060402020202020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6399" y="1348442"/>
            <a:ext cx="2377440" cy="3014924"/>
            <a:chOff x="1136813" y="1306401"/>
            <a:chExt cx="2377440" cy="3014924"/>
          </a:xfrm>
        </p:grpSpPr>
        <p:grpSp>
          <p:nvGrpSpPr>
            <p:cNvPr id="729" name="Google Shape;729;p40"/>
            <p:cNvGrpSpPr/>
            <p:nvPr/>
          </p:nvGrpSpPr>
          <p:grpSpPr>
            <a:xfrm>
              <a:off x="1136813" y="1306401"/>
              <a:ext cx="2377440" cy="2880099"/>
              <a:chOff x="774443" y="1846006"/>
              <a:chExt cx="2812026" cy="3165988"/>
            </a:xfrm>
          </p:grpSpPr>
          <p:sp>
            <p:nvSpPr>
              <p:cNvPr id="730" name="Google Shape;730;p40"/>
              <p:cNvSpPr/>
              <p:nvPr/>
            </p:nvSpPr>
            <p:spPr>
              <a:xfrm>
                <a:off x="774443" y="1846006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96737" y="0"/>
                    </a:moveTo>
                    <a:lnTo>
                      <a:pt x="2174515" y="0"/>
                    </a:lnTo>
                    <a:cubicBezTo>
                      <a:pt x="2227941" y="0"/>
                      <a:pt x="2271252" y="43311"/>
                      <a:pt x="2271252" y="96737"/>
                    </a:cubicBezTo>
                    <a:lnTo>
                      <a:pt x="2271252" y="1054510"/>
                    </a:lnTo>
                    <a:lnTo>
                      <a:pt x="2812026" y="1582994"/>
                    </a:lnTo>
                    <a:lnTo>
                      <a:pt x="2271252" y="1582994"/>
                    </a:lnTo>
                    <a:lnTo>
                      <a:pt x="0" y="1582994"/>
                    </a:lnTo>
                    <a:lnTo>
                      <a:pt x="0" y="96737"/>
                    </a:lnTo>
                    <a:cubicBezTo>
                      <a:pt x="0" y="43311"/>
                      <a:pt x="43311" y="0"/>
                      <a:pt x="96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 rot="10800000" flipH="1">
                <a:off x="774443" y="3429000"/>
                <a:ext cx="2812026" cy="1582994"/>
              </a:xfrm>
              <a:custGeom>
                <a:avLst/>
                <a:gdLst/>
                <a:ahLst/>
                <a:cxnLst/>
                <a:rect l="l" t="t" r="r" b="b"/>
                <a:pathLst>
                  <a:path w="2812026" h="1582994" extrusionOk="0">
                    <a:moveTo>
                      <a:pt x="0" y="1582994"/>
                    </a:moveTo>
                    <a:lnTo>
                      <a:pt x="2271252" y="1582994"/>
                    </a:lnTo>
                    <a:lnTo>
                      <a:pt x="2812026" y="1582994"/>
                    </a:lnTo>
                    <a:lnTo>
                      <a:pt x="2271252" y="1054510"/>
                    </a:lnTo>
                    <a:lnTo>
                      <a:pt x="2271252" y="96737"/>
                    </a:lnTo>
                    <a:cubicBezTo>
                      <a:pt x="2271252" y="43311"/>
                      <a:pt x="2227941" y="0"/>
                      <a:pt x="2174515" y="0"/>
                    </a:cubicBezTo>
                    <a:lnTo>
                      <a:pt x="96737" y="0"/>
                    </a:lnTo>
                    <a:cubicBezTo>
                      <a:pt x="43311" y="0"/>
                      <a:pt x="0" y="43311"/>
                      <a:pt x="0" y="967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2" name="Google Shape;732;p40"/>
            <p:cNvSpPr txBox="1"/>
            <p:nvPr/>
          </p:nvSpPr>
          <p:spPr>
            <a:xfrm>
              <a:off x="1545955" y="1521112"/>
              <a:ext cx="759300" cy="8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01</a:t>
              </a:r>
              <a:endParaRPr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734" name="Google Shape;734;p40"/>
            <p:cNvSpPr txBox="1"/>
            <p:nvPr/>
          </p:nvSpPr>
          <p:spPr>
            <a:xfrm>
              <a:off x="1180250" y="2950325"/>
              <a:ext cx="159300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ource Sans Pro" panose="020B0604020202020204" charset="0"/>
                </a:rPr>
                <a:t>Drop </a:t>
              </a:r>
              <a:r>
                <a:rPr lang="en-US" sz="1800" dirty="0">
                  <a:solidFill>
                    <a:schemeClr val="bg1"/>
                  </a:solidFill>
                  <a:latin typeface="Source Sans Pro" panose="020B0604020202020204" charset="0"/>
                </a:rPr>
                <a:t>the Observation</a:t>
              </a:r>
              <a:endParaRPr lang="en-US" sz="1800" dirty="0">
                <a:solidFill>
                  <a:schemeClr val="bg1"/>
                </a:solidFill>
                <a:latin typeface="Source Sans Pr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09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Oxygen" panose="020B0604020202020204" charset="0"/>
              </a:rPr>
              <a:t>Irregular Data (Outliers)</a:t>
            </a:r>
            <a:endParaRPr lang="en-US" dirty="0">
              <a:solidFill>
                <a:schemeClr val="tx1"/>
              </a:solidFill>
              <a:latin typeface="Oxygen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outlier is </a:t>
            </a:r>
            <a:r>
              <a:rPr lang="en-US" b="1" dirty="0"/>
              <a:t>an observation that lies an abnormal distance from other values in a random sample from a population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04185"/>
      </p:ext>
    </p:extLst>
  </p:cSld>
  <p:clrMapOvr>
    <a:masterClrMapping/>
  </p:clrMapOvr>
</p:sld>
</file>

<file path=ppt/theme/theme1.xml><?xml version="1.0" encoding="utf-8"?>
<a:theme xmlns:a="http://schemas.openxmlformats.org/drawingml/2006/main" name="0108_Gasper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25447"/>
      </a:accent1>
      <a:accent2>
        <a:srgbClr val="EFCF7E"/>
      </a:accent2>
      <a:accent3>
        <a:srgbClr val="3FCBB1"/>
      </a:accent3>
      <a:accent4>
        <a:srgbClr val="9ED0E6"/>
      </a:accent4>
      <a:accent5>
        <a:srgbClr val="6885CC"/>
      </a:accent5>
      <a:accent6>
        <a:srgbClr val="8E7CC3"/>
      </a:accent6>
      <a:hlink>
        <a:srgbClr val="FF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405</Words>
  <Application>Microsoft Office PowerPoint</Application>
  <PresentationFormat>On-screen Show (16:9)</PresentationFormat>
  <Paragraphs>71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Source Sans Pro</vt:lpstr>
      <vt:lpstr>Calibri</vt:lpstr>
      <vt:lpstr>Lora</vt:lpstr>
      <vt:lpstr>Oxygen</vt:lpstr>
      <vt:lpstr>Arial</vt:lpstr>
      <vt:lpstr>Times New Roman</vt:lpstr>
      <vt:lpstr>Tahoma</vt:lpstr>
      <vt:lpstr>0108_Gasper_Template_SlidesMania</vt:lpstr>
      <vt:lpstr>Data Cleansing</vt:lpstr>
      <vt:lpstr>Data Cleansing</vt:lpstr>
      <vt:lpstr>PowerPoint Presentation</vt:lpstr>
      <vt:lpstr>PowerPoint Presentation</vt:lpstr>
      <vt:lpstr>Missing Data</vt:lpstr>
      <vt:lpstr>Missing Data</vt:lpstr>
      <vt:lpstr>How to find out?</vt:lpstr>
      <vt:lpstr>Solutions</vt:lpstr>
      <vt:lpstr>Irregular Data (Outliers)</vt:lpstr>
      <vt:lpstr>Irregular Data (Outliers)</vt:lpstr>
      <vt:lpstr>How to find out?</vt:lpstr>
      <vt:lpstr>Solutions</vt:lpstr>
      <vt:lpstr>Unnecessary Data — Repetitive Data, Duplicates</vt:lpstr>
      <vt:lpstr>Unnecessary Data — Repetitive Data, Duplicates</vt:lpstr>
      <vt:lpstr>Types of unnecessary data</vt:lpstr>
      <vt:lpstr>Solutions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Maimoona Khilji</dc:creator>
  <cp:lastModifiedBy>Maimoona Khilji</cp:lastModifiedBy>
  <cp:revision>25</cp:revision>
  <dcterms:modified xsi:type="dcterms:W3CDTF">2022-03-09T18:48:13Z</dcterms:modified>
</cp:coreProperties>
</file>