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3"/>
  </p:notesMasterIdLst>
  <p:sldIdLst>
    <p:sldId id="385" r:id="rId2"/>
    <p:sldId id="395" r:id="rId3"/>
    <p:sldId id="397" r:id="rId4"/>
    <p:sldId id="396" r:id="rId5"/>
    <p:sldId id="398" r:id="rId6"/>
    <p:sldId id="402" r:id="rId7"/>
    <p:sldId id="399" r:id="rId8"/>
    <p:sldId id="400" r:id="rId9"/>
    <p:sldId id="404" r:id="rId10"/>
    <p:sldId id="405" r:id="rId11"/>
    <p:sldId id="428" r:id="rId12"/>
    <p:sldId id="429" r:id="rId13"/>
    <p:sldId id="409" r:id="rId14"/>
    <p:sldId id="410" r:id="rId15"/>
    <p:sldId id="430" r:id="rId16"/>
    <p:sldId id="431" r:id="rId17"/>
    <p:sldId id="403" r:id="rId18"/>
    <p:sldId id="401" r:id="rId19"/>
    <p:sldId id="453" r:id="rId20"/>
    <p:sldId id="426" r:id="rId21"/>
    <p:sldId id="427" r:id="rId22"/>
    <p:sldId id="432" r:id="rId23"/>
    <p:sldId id="425" r:id="rId24"/>
    <p:sldId id="444" r:id="rId25"/>
    <p:sldId id="446" r:id="rId26"/>
    <p:sldId id="445" r:id="rId27"/>
    <p:sldId id="511" r:id="rId28"/>
    <p:sldId id="448" r:id="rId29"/>
    <p:sldId id="447" r:id="rId30"/>
    <p:sldId id="512" r:id="rId31"/>
    <p:sldId id="449" r:id="rId32"/>
    <p:sldId id="450" r:id="rId33"/>
    <p:sldId id="513" r:id="rId34"/>
    <p:sldId id="451" r:id="rId35"/>
    <p:sldId id="452" r:id="rId36"/>
    <p:sldId id="514" r:id="rId37"/>
    <p:sldId id="459" r:id="rId38"/>
    <p:sldId id="460" r:id="rId39"/>
    <p:sldId id="515" r:id="rId40"/>
    <p:sldId id="461" r:id="rId41"/>
    <p:sldId id="516" r:id="rId42"/>
    <p:sldId id="463" r:id="rId43"/>
    <p:sldId id="517" r:id="rId44"/>
    <p:sldId id="464" r:id="rId45"/>
    <p:sldId id="518" r:id="rId46"/>
    <p:sldId id="462" r:id="rId47"/>
    <p:sldId id="519" r:id="rId48"/>
    <p:sldId id="465" r:id="rId49"/>
    <p:sldId id="466" r:id="rId50"/>
    <p:sldId id="467" r:id="rId51"/>
    <p:sldId id="520" r:id="rId52"/>
    <p:sldId id="468" r:id="rId53"/>
    <p:sldId id="521" r:id="rId54"/>
    <p:sldId id="433" r:id="rId55"/>
    <p:sldId id="415" r:id="rId56"/>
    <p:sldId id="523" r:id="rId57"/>
    <p:sldId id="434" r:id="rId58"/>
    <p:sldId id="524" r:id="rId59"/>
    <p:sldId id="435" r:id="rId60"/>
    <p:sldId id="522" r:id="rId61"/>
    <p:sldId id="436" r:id="rId62"/>
    <p:sldId id="525" r:id="rId63"/>
    <p:sldId id="469" r:id="rId64"/>
    <p:sldId id="412" r:id="rId65"/>
    <p:sldId id="526" r:id="rId66"/>
    <p:sldId id="470" r:id="rId67"/>
    <p:sldId id="527" r:id="rId68"/>
    <p:sldId id="471" r:id="rId69"/>
    <p:sldId id="472" r:id="rId70"/>
    <p:sldId id="528" r:id="rId71"/>
    <p:sldId id="473" r:id="rId72"/>
    <p:sldId id="529" r:id="rId73"/>
    <p:sldId id="474" r:id="rId74"/>
    <p:sldId id="530" r:id="rId75"/>
    <p:sldId id="476" r:id="rId76"/>
    <p:sldId id="531" r:id="rId77"/>
    <p:sldId id="478" r:id="rId78"/>
    <p:sldId id="532" r:id="rId79"/>
    <p:sldId id="477" r:id="rId80"/>
    <p:sldId id="475" r:id="rId81"/>
    <p:sldId id="479" r:id="rId82"/>
    <p:sldId id="480" r:id="rId83"/>
    <p:sldId id="533" r:id="rId84"/>
    <p:sldId id="481" r:id="rId85"/>
    <p:sldId id="534" r:id="rId86"/>
    <p:sldId id="482" r:id="rId87"/>
    <p:sldId id="483" r:id="rId88"/>
    <p:sldId id="535" r:id="rId89"/>
    <p:sldId id="485" r:id="rId90"/>
    <p:sldId id="536" r:id="rId91"/>
    <p:sldId id="486" r:id="rId92"/>
    <p:sldId id="537" r:id="rId93"/>
    <p:sldId id="487" r:id="rId94"/>
    <p:sldId id="496" r:id="rId95"/>
    <p:sldId id="498" r:id="rId96"/>
    <p:sldId id="488" r:id="rId97"/>
    <p:sldId id="489" r:id="rId98"/>
    <p:sldId id="538" r:id="rId99"/>
    <p:sldId id="540" r:id="rId100"/>
    <p:sldId id="539" r:id="rId101"/>
    <p:sldId id="490" r:id="rId102"/>
    <p:sldId id="541" r:id="rId103"/>
    <p:sldId id="491" r:id="rId104"/>
    <p:sldId id="542" r:id="rId105"/>
    <p:sldId id="492" r:id="rId106"/>
    <p:sldId id="497" r:id="rId107"/>
    <p:sldId id="495" r:id="rId108"/>
    <p:sldId id="499" r:id="rId109"/>
    <p:sldId id="543" r:id="rId110"/>
    <p:sldId id="500" r:id="rId111"/>
    <p:sldId id="501" r:id="rId112"/>
    <p:sldId id="502" r:id="rId113"/>
    <p:sldId id="544" r:id="rId114"/>
    <p:sldId id="503" r:id="rId115"/>
    <p:sldId id="545" r:id="rId116"/>
    <p:sldId id="504" r:id="rId117"/>
    <p:sldId id="505" r:id="rId118"/>
    <p:sldId id="509" r:id="rId119"/>
    <p:sldId id="506" r:id="rId120"/>
    <p:sldId id="549" r:id="rId121"/>
    <p:sldId id="507" r:id="rId122"/>
    <p:sldId id="550" r:id="rId123"/>
    <p:sldId id="508" r:id="rId124"/>
    <p:sldId id="546" r:id="rId125"/>
    <p:sldId id="510" r:id="rId126"/>
    <p:sldId id="547" r:id="rId127"/>
    <p:sldId id="493" r:id="rId128"/>
    <p:sldId id="454" r:id="rId129"/>
    <p:sldId id="455" r:id="rId130"/>
    <p:sldId id="456" r:id="rId131"/>
    <p:sldId id="548" r:id="rId1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333" autoAdjust="0"/>
  </p:normalViewPr>
  <p:slideViewPr>
    <p:cSldViewPr snapToGrid="0">
      <p:cViewPr varScale="1">
        <p:scale>
          <a:sx n="73" d="100"/>
          <a:sy n="73" d="100"/>
        </p:scale>
        <p:origin x="444" y="66"/>
      </p:cViewPr>
      <p:guideLst/>
    </p:cSldViewPr>
  </p:slideViewPr>
  <p:notesTextViewPr>
    <p:cViewPr>
      <p:scale>
        <a:sx n="1" d="1"/>
        <a:sy n="1" d="1"/>
      </p:scale>
      <p:origin x="0" y="0"/>
    </p:cViewPr>
  </p:notesTextViewPr>
  <p:sorterViewPr>
    <p:cViewPr>
      <p:scale>
        <a:sx n="100" d="100"/>
        <a:sy n="100" d="100"/>
      </p:scale>
      <p:origin x="0" y="-969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2B80-0F07-4AEF-8FAC-E21B870C8275}" type="datetimeFigureOut">
              <a:rPr lang="en-US" smtClean="0"/>
              <a:t>6/17/2021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BA52-E29E-4A90-B15D-6A88005187DC}" type="slidenum">
              <a:rPr lang="en-US" smtClean="0"/>
              <a:t>‹#›</a:t>
            </a:fld>
            <a:endParaRPr lang="en-US"/>
          </a:p>
        </p:txBody>
      </p:sp>
    </p:spTree>
    <p:extLst>
      <p:ext uri="{BB962C8B-B14F-4D97-AF65-F5344CB8AC3E}">
        <p14:creationId xmlns:p14="http://schemas.microsoft.com/office/powerpoint/2010/main" val="246052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282829"/>
                </a:solidFill>
                <a:latin typeface="Helvetica Neue"/>
              </a:rPr>
              <a:t>Data manipulation language (DML) statements query or manipulate data in existing </a:t>
            </a:r>
            <a:r>
              <a:rPr lang="en-US" b="1" dirty="0" smtClean="0">
                <a:solidFill>
                  <a:srgbClr val="282829"/>
                </a:solidFill>
                <a:latin typeface="Helvetica Neue"/>
              </a:rPr>
              <a:t>schema objects</a:t>
            </a:r>
            <a:r>
              <a:rPr lang="en-US" dirty="0" smtClean="0">
                <a:solidFill>
                  <a:srgbClr val="282829"/>
                </a:solidFill>
                <a:latin typeface="Helvetica Neue"/>
              </a:rPr>
              <a:t>. </a:t>
            </a:r>
          </a:p>
          <a:p>
            <a:r>
              <a:rPr lang="en-US" dirty="0" smtClean="0">
                <a:solidFill>
                  <a:srgbClr val="282829"/>
                </a:solidFill>
                <a:latin typeface="Helvetica Neue"/>
              </a:rPr>
              <a:t>DML statements enable you to query or change the contents.</a:t>
            </a:r>
          </a:p>
          <a:p>
            <a:r>
              <a:rPr lang="en-US" dirty="0" smtClean="0">
                <a:solidFill>
                  <a:srgbClr val="282829"/>
                </a:solidFill>
                <a:latin typeface="Helvetica Neue"/>
              </a:rPr>
              <a:t>Whereas DDL statements enable you to change the </a:t>
            </a:r>
            <a:r>
              <a:rPr lang="en-US" b="1" dirty="0" smtClean="0">
                <a:solidFill>
                  <a:srgbClr val="282829"/>
                </a:solidFill>
                <a:latin typeface="Helvetica Neue"/>
              </a:rPr>
              <a:t>structure of the database</a:t>
            </a:r>
            <a:r>
              <a:rPr lang="en-US" dirty="0" smtClean="0">
                <a:solidFill>
                  <a:srgbClr val="282829"/>
                </a:solidFill>
                <a:latin typeface="Helvetica Neue"/>
              </a:rPr>
              <a:t>. </a:t>
            </a:r>
          </a:p>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10</a:t>
            </a:fld>
            <a:endParaRPr lang="en-US"/>
          </a:p>
        </p:txBody>
      </p:sp>
    </p:spTree>
    <p:extLst>
      <p:ext uri="{BB962C8B-B14F-4D97-AF65-F5344CB8AC3E}">
        <p14:creationId xmlns:p14="http://schemas.microsoft.com/office/powerpoint/2010/main" val="196630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1" i="0" kern="1200" dirty="0" smtClean="0">
                <a:solidFill>
                  <a:schemeClr val="tx1"/>
                </a:solidFill>
                <a:effectLst/>
                <a:latin typeface="+mn-lt"/>
                <a:ea typeface="+mn-ea"/>
                <a:cs typeface="+mn-cs"/>
              </a:rPr>
              <a:t>Oracle</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schema</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database</a:t>
            </a:r>
            <a:r>
              <a:rPr lang="en-US" sz="1200" b="0" i="0" kern="1200" dirty="0" smtClean="0">
                <a:solidFill>
                  <a:schemeClr val="tx1"/>
                </a:solidFill>
                <a:effectLst/>
                <a:latin typeface="+mn-lt"/>
                <a:ea typeface="+mn-ea"/>
                <a:cs typeface="+mn-cs"/>
              </a:rPr>
              <a:t>. Also see here - particularly this: ... In </a:t>
            </a:r>
            <a:r>
              <a:rPr lang="en-US" sz="1200" b="1" i="0" kern="1200" dirty="0" smtClean="0">
                <a:solidFill>
                  <a:schemeClr val="tx1"/>
                </a:solidFill>
                <a:effectLst/>
                <a:latin typeface="+mn-lt"/>
                <a:ea typeface="+mn-ea"/>
                <a:cs typeface="+mn-cs"/>
              </a:rPr>
              <a:t>Oracle Database</a:t>
            </a:r>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database schema</a:t>
            </a:r>
            <a:r>
              <a:rPr lang="en-US" sz="1200" b="0" i="0" kern="1200" dirty="0" smtClean="0">
                <a:solidFill>
                  <a:schemeClr val="tx1"/>
                </a:solidFill>
                <a:effectLst/>
                <a:latin typeface="+mn-lt"/>
                <a:ea typeface="+mn-ea"/>
                <a:cs typeface="+mn-cs"/>
              </a:rPr>
              <a:t> is a collection of logical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structures, or </a:t>
            </a:r>
            <a:r>
              <a:rPr lang="en-US" sz="1200" b="1" i="0" kern="1200" dirty="0" smtClean="0">
                <a:solidFill>
                  <a:schemeClr val="tx1"/>
                </a:solidFill>
                <a:effectLst/>
                <a:latin typeface="+mn-lt"/>
                <a:ea typeface="+mn-ea"/>
                <a:cs typeface="+mn-cs"/>
              </a:rPr>
              <a:t>schema</a:t>
            </a:r>
            <a:r>
              <a:rPr lang="en-US" sz="1200" b="0" i="0" kern="1200" dirty="0" smtClean="0">
                <a:solidFill>
                  <a:schemeClr val="tx1"/>
                </a:solidFill>
                <a:effectLst/>
                <a:latin typeface="+mn-lt"/>
                <a:ea typeface="+mn-ea"/>
                <a:cs typeface="+mn-cs"/>
              </a:rPr>
              <a:t> objects [i.e. related tables]. A </a:t>
            </a:r>
            <a:r>
              <a:rPr lang="en-US" sz="1200" b="1" i="0" kern="1200" dirty="0" smtClean="0">
                <a:solidFill>
                  <a:schemeClr val="tx1"/>
                </a:solidFill>
                <a:effectLst/>
                <a:latin typeface="+mn-lt"/>
                <a:ea typeface="+mn-ea"/>
                <a:cs typeface="+mn-cs"/>
              </a:rPr>
              <a:t>database schema</a:t>
            </a:r>
            <a:r>
              <a:rPr lang="en-US" sz="1200" b="0" i="0" kern="1200" dirty="0" smtClean="0">
                <a:solidFill>
                  <a:schemeClr val="tx1"/>
                </a:solidFill>
                <a:effectLst/>
                <a:latin typeface="+mn-lt"/>
                <a:ea typeface="+mn-ea"/>
                <a:cs typeface="+mn-cs"/>
              </a:rPr>
              <a:t> is owned by a </a:t>
            </a:r>
            <a:r>
              <a:rPr lang="en-US" sz="1200" b="1" i="0" kern="1200" dirty="0" smtClean="0">
                <a:solidFill>
                  <a:schemeClr val="tx1"/>
                </a:solidFill>
                <a:effectLst/>
                <a:latin typeface="+mn-lt"/>
                <a:ea typeface="+mn-ea"/>
                <a:cs typeface="+mn-cs"/>
              </a:rPr>
              <a:t>database</a:t>
            </a:r>
            <a:r>
              <a:rPr lang="en-US" sz="1200" b="0" i="0" kern="1200" dirty="0" smtClean="0">
                <a:solidFill>
                  <a:schemeClr val="tx1"/>
                </a:solidFill>
                <a:effectLst/>
                <a:latin typeface="+mn-lt"/>
                <a:ea typeface="+mn-ea"/>
                <a:cs typeface="+mn-cs"/>
              </a:rPr>
              <a:t> user and has the </a:t>
            </a:r>
            <a:r>
              <a:rPr lang="en-US" sz="1200" b="1" i="0" kern="1200" dirty="0" smtClean="0">
                <a:solidFill>
                  <a:schemeClr val="tx1"/>
                </a:solidFill>
                <a:effectLst/>
                <a:latin typeface="+mn-lt"/>
                <a:ea typeface="+mn-ea"/>
                <a:cs typeface="+mn-cs"/>
              </a:rPr>
              <a:t>same</a:t>
            </a:r>
            <a:r>
              <a:rPr lang="en-US" sz="1200" b="0" i="0" kern="1200" dirty="0" smtClean="0">
                <a:solidFill>
                  <a:schemeClr val="tx1"/>
                </a:solidFill>
                <a:effectLst/>
                <a:latin typeface="+mn-lt"/>
                <a:ea typeface="+mn-ea"/>
                <a:cs typeface="+mn-cs"/>
              </a:rPr>
              <a:t> name as the user name</a:t>
            </a: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20</a:t>
            </a:fld>
            <a:endParaRPr lang="en-US"/>
          </a:p>
        </p:txBody>
      </p:sp>
    </p:spTree>
    <p:extLst>
      <p:ext uri="{BB962C8B-B14F-4D97-AF65-F5344CB8AC3E}">
        <p14:creationId xmlns:p14="http://schemas.microsoft.com/office/powerpoint/2010/main" val="363857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21</a:t>
            </a:fld>
            <a:endParaRPr lang="en-US"/>
          </a:p>
        </p:txBody>
      </p:sp>
    </p:spTree>
    <p:extLst>
      <p:ext uri="{BB962C8B-B14F-4D97-AF65-F5344CB8AC3E}">
        <p14:creationId xmlns:p14="http://schemas.microsoft.com/office/powerpoint/2010/main" val="64272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 Oracle, </a:t>
            </a:r>
            <a:r>
              <a:rPr lang="en-US" sz="1200" b="1" i="0" kern="1200" dirty="0" smtClean="0">
                <a:solidFill>
                  <a:schemeClr val="tx1"/>
                </a:solidFill>
                <a:effectLst/>
                <a:latin typeface="+mn-lt"/>
                <a:ea typeface="+mn-ea"/>
                <a:cs typeface="+mn-cs"/>
              </a:rPr>
              <a:t>users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schemas</a:t>
            </a:r>
            <a:r>
              <a:rPr lang="en-US" sz="1200" b="0" i="0" kern="1200" dirty="0" smtClean="0">
                <a:solidFill>
                  <a:schemeClr val="tx1"/>
                </a:solidFill>
                <a:effectLst/>
                <a:latin typeface="+mn-lt"/>
                <a:ea typeface="+mn-ea"/>
                <a:cs typeface="+mn-cs"/>
              </a:rPr>
              <a:t> are essentially the same thing. You can consider that a user is the account you use to connect to a database, and a schema is the set of objects (tables, views, etc.) that belong to that account.</a:t>
            </a:r>
          </a:p>
          <a:p>
            <a:pPr fontAlgn="base"/>
            <a:r>
              <a:rPr lang="en-US" sz="1200" b="0" i="0" kern="1200" dirty="0" smtClean="0">
                <a:solidFill>
                  <a:schemeClr val="tx1"/>
                </a:solidFill>
                <a:effectLst/>
                <a:latin typeface="+mn-lt"/>
                <a:ea typeface="+mn-ea"/>
                <a:cs typeface="+mn-cs"/>
              </a:rPr>
              <a:t>You create users with the </a:t>
            </a:r>
            <a:r>
              <a:rPr lang="en-US" sz="1200" b="0" i="0" u="sng" kern="1200" dirty="0" smtClean="0">
                <a:solidFill>
                  <a:schemeClr val="tx1"/>
                </a:solidFill>
                <a:effectLst/>
                <a:latin typeface="+mn-lt"/>
                <a:ea typeface="+mn-ea"/>
                <a:cs typeface="+mn-cs"/>
              </a:rPr>
              <a:t>create user</a:t>
            </a:r>
            <a:r>
              <a:rPr lang="en-US" sz="1200" b="0" i="0" u="sng"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statement. This also "creates" the schema (initially empty) - you cannot create a schema as such, it is tied to the user. Once the user is created, an administrator can grant privileges to the user, which will enable it to create tables, execute select queries, insert, and everything else.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database</a:t>
            </a:r>
            <a:r>
              <a:rPr lang="en-US" sz="1200" b="0" i="0" kern="1200" dirty="0" smtClean="0">
                <a:solidFill>
                  <a:schemeClr val="tx1"/>
                </a:solidFill>
                <a:effectLst/>
                <a:latin typeface="+mn-lt"/>
                <a:ea typeface="+mn-ea"/>
                <a:cs typeface="+mn-cs"/>
              </a:rPr>
              <a:t> is the thing that contains all the users you've created, and their data (and a bunch of predefined system users, tables, views, etc. that make the whole thing work). You should look at the </a:t>
            </a:r>
            <a:r>
              <a:rPr lang="en-US" sz="1200" b="0" i="0" u="sng" kern="1200" dirty="0" smtClean="0">
                <a:solidFill>
                  <a:schemeClr val="tx1"/>
                </a:solidFill>
                <a:effectLst/>
                <a:latin typeface="+mn-lt"/>
                <a:ea typeface="+mn-ea"/>
                <a:cs typeface="+mn-cs"/>
              </a:rPr>
              <a:t>Oracle Database Architecture</a:t>
            </a:r>
            <a:r>
              <a:rPr lang="en-US" sz="1200" b="0" i="0" kern="1200" dirty="0" smtClean="0">
                <a:solidFill>
                  <a:schemeClr val="tx1"/>
                </a:solidFill>
                <a:effectLst/>
                <a:latin typeface="+mn-lt"/>
                <a:ea typeface="+mn-ea"/>
                <a:cs typeface="+mn-cs"/>
              </a:rPr>
              <a:t> documentation in the Concepts Guide (actually, that whole page is worth a read - there's a section about users and schemas higher up in that page) to get an introduction to what a database is, and what a database </a:t>
            </a:r>
            <a:r>
              <a:rPr lang="en-US" sz="1200" b="0" i="1" kern="1200" dirty="0" smtClean="0">
                <a:solidFill>
                  <a:schemeClr val="tx1"/>
                </a:solidFill>
                <a:effectLst/>
                <a:latin typeface="+mn-lt"/>
                <a:ea typeface="+mn-ea"/>
                <a:cs typeface="+mn-cs"/>
              </a:rPr>
              <a:t>instance</a:t>
            </a:r>
            <a:r>
              <a:rPr lang="en-US" sz="1200" b="0" i="0" kern="1200" dirty="0" smtClean="0">
                <a:solidFill>
                  <a:schemeClr val="tx1"/>
                </a:solidFill>
                <a:effectLst/>
                <a:latin typeface="+mn-lt"/>
                <a:ea typeface="+mn-ea"/>
                <a:cs typeface="+mn-cs"/>
              </a:rPr>
              <a:t> is - two important concepts.</a:t>
            </a:r>
          </a:p>
          <a:p>
            <a:pPr fontAlgn="base"/>
            <a:r>
              <a:rPr lang="en-US" sz="1200" b="0" i="0" kern="1200" dirty="0" smtClean="0">
                <a:solidFill>
                  <a:schemeClr val="tx1"/>
                </a:solidFill>
                <a:effectLst/>
                <a:latin typeface="+mn-lt"/>
                <a:ea typeface="+mn-ea"/>
                <a:cs typeface="+mn-cs"/>
              </a:rPr>
              <a:t>You can create a database with the </a:t>
            </a:r>
            <a:r>
              <a:rPr lang="en-US" sz="1200" b="0" i="0" u="sng" kern="1200" dirty="0" smtClean="0">
                <a:solidFill>
                  <a:schemeClr val="tx1"/>
                </a:solidFill>
                <a:effectLst/>
                <a:latin typeface="+mn-lt"/>
                <a:ea typeface="+mn-ea"/>
                <a:cs typeface="+mn-cs"/>
              </a:rPr>
              <a:t>create database</a:t>
            </a:r>
            <a:r>
              <a:rPr lang="en-US" sz="1200" b="0" i="0" kern="1200" dirty="0" smtClean="0">
                <a:solidFill>
                  <a:schemeClr val="tx1"/>
                </a:solidFill>
                <a:effectLst/>
                <a:latin typeface="+mn-lt"/>
                <a:ea typeface="+mn-ea"/>
                <a:cs typeface="+mn-cs"/>
              </a:rPr>
              <a:t> statement, once you've installed the Oracle software stack. </a:t>
            </a: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22</a:t>
            </a:fld>
            <a:endParaRPr lang="en-US"/>
          </a:p>
        </p:txBody>
      </p:sp>
    </p:spTree>
    <p:extLst>
      <p:ext uri="{BB962C8B-B14F-4D97-AF65-F5344CB8AC3E}">
        <p14:creationId xmlns:p14="http://schemas.microsoft.com/office/powerpoint/2010/main" val="190063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two</a:t>
            </a:r>
            <a:r>
              <a:rPr lang="en-US" baseline="0" dirty="0" smtClean="0"/>
              <a:t> more </a:t>
            </a:r>
            <a:r>
              <a:rPr lang="en-US" dirty="0" smtClean="0"/>
              <a:t>table</a:t>
            </a:r>
            <a:r>
              <a:rPr lang="en-US" baseline="0" dirty="0" smtClean="0"/>
              <a:t>s: country and </a:t>
            </a:r>
            <a:r>
              <a:rPr lang="en-US" baseline="0" dirty="0" err="1" smtClean="0"/>
              <a:t>countryLanguage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24</a:t>
            </a:fld>
            <a:endParaRPr lang="en-US"/>
          </a:p>
        </p:txBody>
      </p:sp>
    </p:spTree>
    <p:extLst>
      <p:ext uri="{BB962C8B-B14F-4D97-AF65-F5344CB8AC3E}">
        <p14:creationId xmlns:p14="http://schemas.microsoft.com/office/powerpoint/2010/main" val="342881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ABA52-E29E-4A90-B15D-6A88005187DC}" type="slidenum">
              <a:rPr lang="en-US" smtClean="0"/>
              <a:t>54</a:t>
            </a:fld>
            <a:endParaRPr lang="en-US"/>
          </a:p>
        </p:txBody>
      </p:sp>
    </p:spTree>
    <p:extLst>
      <p:ext uri="{BB962C8B-B14F-4D97-AF65-F5344CB8AC3E}">
        <p14:creationId xmlns:p14="http://schemas.microsoft.com/office/powerpoint/2010/main" val="345178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CDFED2-4073-4A50-B0F0-5BAD1DD45720}" type="datetimeFigureOut">
              <a:rPr lang="en-US" smtClean="0"/>
              <a:t>6/17/2021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13CFF0C-884A-496F-BC8C-26E0A13A2575}"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16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21396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11766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FED2-4073-4A50-B0F0-5BAD1DD45720}" type="datetimeFigureOut">
              <a:rPr lang="en-US" smtClean="0"/>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67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CDFED2-4073-4A50-B0F0-5BAD1DD45720}" type="datetimeFigureOut">
              <a:rPr lang="en-US" smtClean="0"/>
              <a:t>6/17/2021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6272227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FED2-4073-4A50-B0F0-5BAD1DD45720}" type="datetimeFigureOut">
              <a:rPr lang="en-US" smtClean="0"/>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181993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FED2-4073-4A50-B0F0-5BAD1DD45720}" type="datetimeFigureOut">
              <a:rPr lang="en-US" smtClean="0"/>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5164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FED2-4073-4A50-B0F0-5BAD1DD45720}" type="datetimeFigureOut">
              <a:rPr lang="en-US" smtClean="0"/>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42010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FED2-4073-4A50-B0F0-5BAD1DD45720}" type="datetimeFigureOut">
              <a:rPr lang="en-US" smtClean="0"/>
              <a:t>6/17/2021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3CFF0C-884A-496F-BC8C-26E0A13A2575}" type="slidenum">
              <a:rPr lang="en-US" smtClean="0"/>
              <a:t>‹#›</a:t>
            </a:fld>
            <a:endParaRPr lang="en-US"/>
          </a:p>
        </p:txBody>
      </p:sp>
    </p:spTree>
    <p:extLst>
      <p:ext uri="{BB962C8B-B14F-4D97-AF65-F5344CB8AC3E}">
        <p14:creationId xmlns:p14="http://schemas.microsoft.com/office/powerpoint/2010/main" val="34535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6/17/2021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15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CDFED2-4073-4A50-B0F0-5BAD1DD45720}" type="datetimeFigureOut">
              <a:rPr lang="en-US" smtClean="0"/>
              <a:t>6/17/2021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13CFF0C-884A-496F-BC8C-26E0A13A25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5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CDFED2-4073-4A50-B0F0-5BAD1DD45720}" type="datetimeFigureOut">
              <a:rPr lang="en-US" smtClean="0"/>
              <a:t>6/17/2021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13CFF0C-884A-496F-BC8C-26E0A13A25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97590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41F3-F9F1-40E4-9D93-E248ECC4F233}"/>
              </a:ext>
            </a:extLst>
          </p:cNvPr>
          <p:cNvSpPr>
            <a:spLocks noGrp="1"/>
          </p:cNvSpPr>
          <p:nvPr>
            <p:ph type="ctrTitle"/>
          </p:nvPr>
        </p:nvSpPr>
        <p:spPr>
          <a:xfrm>
            <a:off x="1915127" y="1663763"/>
            <a:ext cx="8361229" cy="2098226"/>
          </a:xfrm>
        </p:spPr>
        <p:txBody>
          <a:bodyPr/>
          <a:lstStyle/>
          <a:p>
            <a:r>
              <a:rPr lang="en-US" u="sng" dirty="0">
                <a:solidFill>
                  <a:schemeClr val="tx2">
                    <a:lumMod val="85000"/>
                    <a:lumOff val="15000"/>
                  </a:schemeClr>
                </a:solidFill>
                <a:latin typeface="Helvetica Neue"/>
              </a:rPr>
              <a:t>SQL Tutorial</a:t>
            </a:r>
            <a:endParaRPr lang="en-US" dirty="0">
              <a:latin typeface="Helvetica Neue"/>
            </a:endParaRPr>
          </a:p>
        </p:txBody>
      </p:sp>
      <p:sp>
        <p:nvSpPr>
          <p:cNvPr id="3" name="Subtitle 2">
            <a:extLst>
              <a:ext uri="{FF2B5EF4-FFF2-40B4-BE49-F238E27FC236}">
                <a16:creationId xmlns:a16="http://schemas.microsoft.com/office/drawing/2014/main" id="{7CCB142B-0D0E-43BF-8F37-23881A7B6544}"/>
              </a:ext>
            </a:extLst>
          </p:cNvPr>
          <p:cNvSpPr>
            <a:spLocks noGrp="1"/>
          </p:cNvSpPr>
          <p:nvPr>
            <p:ph type="subTitle" idx="1"/>
          </p:nvPr>
        </p:nvSpPr>
        <p:spPr/>
        <p:txBody>
          <a:bodyPr>
            <a:noAutofit/>
          </a:bodyPr>
          <a:lstStyle/>
          <a:p>
            <a:r>
              <a:rPr lang="en-US" sz="2800" b="1" dirty="0">
                <a:solidFill>
                  <a:schemeClr val="tx2">
                    <a:lumMod val="85000"/>
                    <a:lumOff val="15000"/>
                  </a:schemeClr>
                </a:solidFill>
                <a:latin typeface="Helvetica Neue"/>
              </a:rPr>
              <a:t>Submitted By</a:t>
            </a:r>
          </a:p>
          <a:p>
            <a:r>
              <a:rPr lang="en-US" sz="2800" dirty="0">
                <a:solidFill>
                  <a:schemeClr val="tx2">
                    <a:lumMod val="85000"/>
                    <a:lumOff val="15000"/>
                  </a:schemeClr>
                </a:solidFill>
                <a:latin typeface="Helvetica Neue"/>
              </a:rPr>
              <a:t> Maimoona Khilji</a:t>
            </a:r>
          </a:p>
          <a:p>
            <a:r>
              <a:rPr lang="en-US" sz="2800" dirty="0">
                <a:solidFill>
                  <a:schemeClr val="tx2">
                    <a:lumMod val="85000"/>
                    <a:lumOff val="15000"/>
                  </a:schemeClr>
                </a:solidFill>
                <a:latin typeface="Helvetica Neue"/>
              </a:rPr>
              <a:t>Registration no. 195300273 </a:t>
            </a:r>
          </a:p>
          <a:p>
            <a:r>
              <a:rPr lang="en-US" sz="2800" dirty="0">
                <a:solidFill>
                  <a:schemeClr val="tx2">
                    <a:lumMod val="85000"/>
                    <a:lumOff val="15000"/>
                  </a:schemeClr>
                </a:solidFill>
                <a:latin typeface="Helvetica Neue"/>
              </a:rPr>
              <a:t>BS-Data </a:t>
            </a:r>
            <a:r>
              <a:rPr lang="en-US" sz="2800" dirty="0" smtClean="0">
                <a:solidFill>
                  <a:schemeClr val="tx2">
                    <a:lumMod val="85000"/>
                    <a:lumOff val="15000"/>
                  </a:schemeClr>
                </a:solidFill>
                <a:latin typeface="Helvetica Neue"/>
              </a:rPr>
              <a:t>Science</a:t>
            </a:r>
          </a:p>
          <a:p>
            <a:r>
              <a:rPr lang="en-US" sz="2800" dirty="0" smtClean="0">
                <a:solidFill>
                  <a:schemeClr val="tx2">
                    <a:lumMod val="85000"/>
                    <a:lumOff val="15000"/>
                  </a:schemeClr>
                </a:solidFill>
                <a:latin typeface="Helvetica Neue"/>
              </a:rPr>
              <a:t>Semester - IV</a:t>
            </a:r>
            <a:endParaRPr lang="en-US" sz="2800" dirty="0">
              <a:solidFill>
                <a:schemeClr val="tx2">
                  <a:lumMod val="85000"/>
                  <a:lumOff val="15000"/>
                </a:schemeClr>
              </a:solidFill>
              <a:latin typeface="Helvetica Neue"/>
            </a:endParaRPr>
          </a:p>
        </p:txBody>
      </p:sp>
    </p:spTree>
    <p:extLst>
      <p:ext uri="{BB962C8B-B14F-4D97-AF65-F5344CB8AC3E}">
        <p14:creationId xmlns:p14="http://schemas.microsoft.com/office/powerpoint/2010/main" val="130312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a:solidFill>
                  <a:schemeClr val="bg2">
                    <a:lumMod val="25000"/>
                  </a:schemeClr>
                </a:solidFill>
                <a:latin typeface="Helvetica Neue"/>
              </a:rPr>
              <a:t>Data </a:t>
            </a:r>
            <a:r>
              <a:rPr lang="en-US" u="sng" dirty="0" smtClean="0">
                <a:solidFill>
                  <a:schemeClr val="bg2">
                    <a:lumMod val="25000"/>
                  </a:schemeClr>
                </a:solidFill>
                <a:latin typeface="Helvetica Neue"/>
              </a:rPr>
              <a:t>Manipulation </a:t>
            </a:r>
            <a:r>
              <a:rPr lang="en-US" u="sng" dirty="0">
                <a:solidFill>
                  <a:schemeClr val="bg2">
                    <a:lumMod val="25000"/>
                  </a:schemeClr>
                </a:solidFill>
                <a:latin typeface="Helvetica Neue"/>
              </a:rPr>
              <a:t>Language (</a:t>
            </a:r>
            <a:r>
              <a:rPr lang="en-US" u="sng" dirty="0" smtClean="0">
                <a:solidFill>
                  <a:schemeClr val="bg2">
                    <a:lumMod val="25000"/>
                  </a:schemeClr>
                </a:solidFill>
                <a:latin typeface="Helvetica Neue"/>
              </a:rPr>
              <a:t>DML)</a:t>
            </a:r>
            <a:r>
              <a:rPr lang="en-US" b="0" i="0" u="sng" dirty="0" smtClean="0">
                <a:solidFill>
                  <a:schemeClr val="bg2">
                    <a:lumMod val="25000"/>
                  </a:schemeClr>
                </a:solidFill>
                <a:effectLst/>
                <a:latin typeface="Helvetica Neue"/>
              </a:rPr>
              <a:t/>
            </a:r>
            <a:br>
              <a:rPr lang="en-US" b="0" i="0" u="sng" dirty="0" smtClean="0">
                <a:solidFill>
                  <a:schemeClr val="bg2">
                    <a:lumMod val="25000"/>
                  </a:schemeClr>
                </a:solidFill>
                <a:effectLst/>
                <a:latin typeface="Helvetica Neue"/>
              </a:rPr>
            </a:br>
            <a:r>
              <a:rPr lang="en-US" u="sng" dirty="0" smtClean="0">
                <a:solidFill>
                  <a:schemeClr val="bg2">
                    <a:lumMod val="25000"/>
                  </a:schemeClr>
                </a:solidFill>
                <a:latin typeface="Helvetica Neue"/>
              </a:rPr>
              <a:t>Statements</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2171701"/>
            <a:ext cx="9601200" cy="1397410"/>
          </a:xfrm>
        </p:spPr>
        <p:txBody>
          <a:bodyPr>
            <a:noAutofit/>
          </a:bodyPr>
          <a:lstStyle/>
          <a:p>
            <a:pPr marL="0" indent="0">
              <a:buNone/>
            </a:pPr>
            <a:r>
              <a:rPr lang="en-US" dirty="0" smtClean="0">
                <a:solidFill>
                  <a:srgbClr val="282829"/>
                </a:solidFill>
                <a:latin typeface="Helvetica Neue"/>
              </a:rPr>
              <a:t>	</a:t>
            </a:r>
            <a:r>
              <a:rPr lang="en-US" dirty="0">
                <a:solidFill>
                  <a:srgbClr val="282829"/>
                </a:solidFill>
                <a:latin typeface="Helvetica Neue"/>
              </a:rPr>
              <a:t> The SQL commands that deals with the manipulation of data present in the database belong to DML or </a:t>
            </a:r>
            <a:r>
              <a:rPr lang="en-US" b="1" dirty="0">
                <a:solidFill>
                  <a:srgbClr val="282829"/>
                </a:solidFill>
                <a:latin typeface="Helvetica Neue"/>
              </a:rPr>
              <a:t>Data Manipulation Language</a:t>
            </a:r>
            <a:r>
              <a:rPr lang="en-US" dirty="0">
                <a:solidFill>
                  <a:srgbClr val="282829"/>
                </a:solidFill>
                <a:latin typeface="Helvetica Neue"/>
              </a:rPr>
              <a:t> and this includes most of the SQL </a:t>
            </a:r>
            <a:r>
              <a:rPr lang="en-US" dirty="0" smtClean="0">
                <a:solidFill>
                  <a:srgbClr val="282829"/>
                </a:solidFill>
                <a:latin typeface="Helvetica Neue"/>
              </a:rPr>
              <a:t>statements. </a:t>
            </a:r>
          </a:p>
        </p:txBody>
      </p:sp>
      <p:graphicFrame>
        <p:nvGraphicFramePr>
          <p:cNvPr id="4" name="Table 3"/>
          <p:cNvGraphicFramePr>
            <a:graphicFrameLocks noGrp="1"/>
          </p:cNvGraphicFramePr>
          <p:nvPr>
            <p:extLst>
              <p:ext uri="{D42A27DB-BD31-4B8C-83A1-F6EECF244321}">
                <p14:modId xmlns:p14="http://schemas.microsoft.com/office/powerpoint/2010/main" val="1020268825"/>
              </p:ext>
            </p:extLst>
          </p:nvPr>
        </p:nvGraphicFramePr>
        <p:xfrm>
          <a:off x="2108200" y="3569111"/>
          <a:ext cx="8128000" cy="2499360"/>
        </p:xfrm>
        <a:graphic>
          <a:graphicData uri="http://schemas.openxmlformats.org/drawingml/2006/table">
            <a:tbl>
              <a:tblPr firstRow="1" bandRow="1">
                <a:tableStyleId>{5C22544A-7EE6-4342-B048-85BDC9FD1C3A}</a:tableStyleId>
              </a:tblPr>
              <a:tblGrid>
                <a:gridCol w="2291805">
                  <a:extLst>
                    <a:ext uri="{9D8B030D-6E8A-4147-A177-3AD203B41FA5}">
                      <a16:colId xmlns:a16="http://schemas.microsoft.com/office/drawing/2014/main" val="4147101878"/>
                    </a:ext>
                  </a:extLst>
                </a:gridCol>
                <a:gridCol w="5836195">
                  <a:extLst>
                    <a:ext uri="{9D8B030D-6E8A-4147-A177-3AD203B41FA5}">
                      <a16:colId xmlns:a16="http://schemas.microsoft.com/office/drawing/2014/main" val="3826860778"/>
                    </a:ext>
                  </a:extLst>
                </a:gridCol>
              </a:tblGrid>
              <a:tr h="370840">
                <a:tc>
                  <a:txBody>
                    <a:bodyPr/>
                    <a:lstStyle/>
                    <a:p>
                      <a:pPr algn="ctr"/>
                      <a:r>
                        <a:rPr lang="en-US" sz="2000" dirty="0" smtClean="0">
                          <a:solidFill>
                            <a:sysClr val="windowText" lastClr="000000"/>
                          </a:solidFill>
                        </a:rPr>
                        <a:t>Command</a:t>
                      </a:r>
                      <a:endParaRPr lang="en-US" sz="2000"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385732"/>
                  </a:ext>
                </a:extLst>
              </a:tr>
              <a:tr h="370840">
                <a:tc>
                  <a:txBody>
                    <a:bodyPr/>
                    <a:lstStyle/>
                    <a:p>
                      <a:pPr algn="ctr"/>
                      <a:r>
                        <a:rPr lang="en-US" sz="2000" dirty="0" smtClean="0">
                          <a:solidFill>
                            <a:sysClr val="windowText" lastClr="000000"/>
                          </a:solidFill>
                        </a:rPr>
                        <a:t>INSERT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 Creates a record. It is used to insert data into a table.</a:t>
                      </a:r>
                    </a:p>
                    <a:p>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99690"/>
                  </a:ext>
                </a:extLst>
              </a:tr>
              <a:tr h="370840">
                <a:tc>
                  <a:txBody>
                    <a:bodyPr/>
                    <a:lstStyle/>
                    <a:p>
                      <a:pPr algn="ctr"/>
                      <a:r>
                        <a:rPr lang="en-US" sz="2000" dirty="0" smtClean="0">
                          <a:solidFill>
                            <a:sysClr val="windowText" lastClr="000000"/>
                          </a:solidFill>
                        </a:rPr>
                        <a:t>UPDATE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Modifies records. It is used to update existing data within a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414995"/>
                  </a:ext>
                </a:extLst>
              </a:tr>
              <a:tr h="370840">
                <a:tc>
                  <a:txBody>
                    <a:bodyPr/>
                    <a:lstStyle/>
                    <a:p>
                      <a:pPr algn="ctr"/>
                      <a:r>
                        <a:rPr lang="en-US" sz="2000" dirty="0" smtClean="0">
                          <a:solidFill>
                            <a:sysClr val="windowText" lastClr="000000"/>
                          </a:solidFill>
                        </a:rPr>
                        <a:t>DELETE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It is used to delete records from a database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76405"/>
                  </a:ext>
                </a:extLst>
              </a:tr>
            </a:tbl>
          </a:graphicData>
        </a:graphic>
      </p:graphicFrame>
    </p:spTree>
    <p:extLst>
      <p:ext uri="{BB962C8B-B14F-4D97-AF65-F5344CB8AC3E}">
        <p14:creationId xmlns:p14="http://schemas.microsoft.com/office/powerpoint/2010/main" val="8304595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Case Conversion - </a:t>
            </a:r>
            <a:r>
              <a:rPr lang="en-US" sz="4000" u="sng" dirty="0" smtClean="0">
                <a:solidFill>
                  <a:srgbClr val="282829"/>
                </a:solidFill>
                <a:latin typeface="Helvetica Neue"/>
              </a:rPr>
              <a:t>INITCAP</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2171700"/>
            <a:ext cx="6400800" cy="3710843"/>
          </a:xfrm>
        </p:spPr>
      </p:pic>
    </p:spTree>
    <p:extLst>
      <p:ext uri="{BB962C8B-B14F-4D97-AF65-F5344CB8AC3E}">
        <p14:creationId xmlns:p14="http://schemas.microsoft.com/office/powerpoint/2010/main" val="4968921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348" y="349431"/>
            <a:ext cx="9601200" cy="1485900"/>
          </a:xfrm>
        </p:spPr>
        <p:txBody>
          <a:bodyPr/>
          <a:lstStyle/>
          <a:p>
            <a:pPr algn="ctr"/>
            <a:r>
              <a:rPr lang="en-US" u="sng" dirty="0">
                <a:solidFill>
                  <a:srgbClr val="282829"/>
                </a:solidFill>
              </a:rPr>
              <a:t>Character-Manipulation Functions</a:t>
            </a:r>
          </a:p>
        </p:txBody>
      </p:sp>
      <p:sp>
        <p:nvSpPr>
          <p:cNvPr id="3" name="Content Placeholder 2"/>
          <p:cNvSpPr>
            <a:spLocks noGrp="1"/>
          </p:cNvSpPr>
          <p:nvPr>
            <p:ph idx="1"/>
          </p:nvPr>
        </p:nvSpPr>
        <p:spPr>
          <a:xfrm>
            <a:off x="1319348" y="1219742"/>
            <a:ext cx="9601200" cy="5638257"/>
          </a:xfrm>
        </p:spPr>
        <p:txBody>
          <a:bodyPr>
            <a:normAutofit fontScale="92500" lnSpcReduction="20000"/>
          </a:bodyPr>
          <a:lstStyle/>
          <a:p>
            <a:r>
              <a:rPr lang="en-US" dirty="0">
                <a:latin typeface="Helvetica Neue"/>
              </a:rPr>
              <a:t>These functions manipulate character strings:</a:t>
            </a:r>
            <a:endParaRPr lang="en-US" dirty="0" smtClean="0">
              <a:latin typeface="Helvetica Neue"/>
            </a:endParaRPr>
          </a:p>
          <a:p>
            <a:endParaRPr lang="en-US" dirty="0">
              <a:latin typeface="Helvetica Neue"/>
            </a:endParaRPr>
          </a:p>
          <a:p>
            <a:endParaRPr lang="en-US" dirty="0" smtClean="0">
              <a:latin typeface="Helvetica Neue"/>
            </a:endParaRPr>
          </a:p>
          <a:p>
            <a:endParaRPr lang="en-US" dirty="0" smtClean="0">
              <a:latin typeface="Helvetica Neue"/>
            </a:endParaRPr>
          </a:p>
          <a:p>
            <a:endParaRPr lang="en-US" dirty="0">
              <a:latin typeface="Helvetica Neue"/>
            </a:endParaRPr>
          </a:p>
          <a:p>
            <a:endParaRPr lang="en-US" dirty="0" smtClean="0">
              <a:latin typeface="Helvetica Neue"/>
            </a:endParaRPr>
          </a:p>
          <a:p>
            <a:endParaRPr lang="en-US" dirty="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a:latin typeface="Helvetica Neue"/>
            </a:endParaRPr>
          </a:p>
          <a:p>
            <a:endParaRPr lang="en-US" dirty="0">
              <a:latin typeface="Helvetica Neue"/>
            </a:endParaRPr>
          </a:p>
          <a:p>
            <a:pPr marL="0" indent="0">
              <a:buNone/>
            </a:pPr>
            <a:r>
              <a:rPr lang="en-US" b="1" u="sng" dirty="0">
                <a:latin typeface="Helvetica Neue"/>
              </a:rPr>
              <a:t>Syntax:</a:t>
            </a:r>
          </a:p>
          <a:p>
            <a:pPr marL="0" indent="0">
              <a:buNone/>
            </a:pPr>
            <a:r>
              <a:rPr lang="en-US" b="1" dirty="0">
                <a:latin typeface="Helvetica Neue"/>
              </a:rPr>
              <a:t>		SELECT</a:t>
            </a:r>
            <a:r>
              <a:rPr lang="en-US" dirty="0">
                <a:latin typeface="Helvetica Neue"/>
              </a:rPr>
              <a:t>    column1, </a:t>
            </a:r>
            <a:r>
              <a:rPr lang="en-US" b="1" dirty="0" smtClean="0">
                <a:latin typeface="Helvetica Neue"/>
              </a:rPr>
              <a:t>Function(</a:t>
            </a:r>
            <a:r>
              <a:rPr lang="en-US" dirty="0" smtClean="0">
                <a:latin typeface="Helvetica Neue"/>
              </a:rPr>
              <a:t>column2</a:t>
            </a:r>
            <a:r>
              <a:rPr lang="en-US" b="1" dirty="0" smtClean="0">
                <a:latin typeface="Helvetica Neue"/>
              </a:rPr>
              <a:t>)</a:t>
            </a:r>
            <a:r>
              <a:rPr lang="en-US" dirty="0" smtClean="0">
                <a:latin typeface="Helvetica Neue"/>
              </a:rPr>
              <a:t> </a:t>
            </a:r>
            <a:r>
              <a:rPr lang="en-US" i="1" dirty="0" smtClean="0">
                <a:latin typeface="Helvetica Neue"/>
              </a:rPr>
              <a:t>, </a:t>
            </a:r>
            <a:r>
              <a:rPr lang="en-US" i="1" dirty="0">
                <a:latin typeface="Helvetica Neue"/>
              </a:rPr>
              <a:t>...</a:t>
            </a:r>
            <a:r>
              <a:rPr lang="en-US" dirty="0">
                <a:latin typeface="Helvetica Neue"/>
              </a:rPr>
              <a:t/>
            </a:r>
            <a:br>
              <a:rPr lang="en-US" dirty="0">
                <a:latin typeface="Helvetica Neue"/>
              </a:rPr>
            </a:br>
            <a:r>
              <a:rPr lang="en-US" dirty="0">
                <a:latin typeface="Helvetica Neue"/>
              </a:rPr>
              <a:t>		</a:t>
            </a:r>
            <a:r>
              <a:rPr lang="en-US" b="1" dirty="0">
                <a:latin typeface="Helvetica Neue"/>
              </a:rPr>
              <a:t>FROM</a:t>
            </a:r>
            <a:r>
              <a:rPr lang="en-US" dirty="0">
                <a:latin typeface="Helvetica Neue"/>
              </a:rPr>
              <a:t>       </a:t>
            </a:r>
            <a:r>
              <a:rPr lang="en-US" i="1" dirty="0">
                <a:latin typeface="Helvetica Neue"/>
              </a:rPr>
              <a:t> </a:t>
            </a:r>
            <a:r>
              <a:rPr lang="en-US" dirty="0" err="1">
                <a:latin typeface="Helvetica Neue"/>
              </a:rPr>
              <a:t>table_name</a:t>
            </a:r>
            <a:r>
              <a:rPr lang="en-US" dirty="0">
                <a:latin typeface="Helvetica Neue"/>
              </a:rPr>
              <a:t/>
            </a:r>
            <a:br>
              <a:rPr lang="en-US" dirty="0">
                <a:latin typeface="Helvetica Neue"/>
              </a:rPr>
            </a:br>
            <a:r>
              <a:rPr lang="en-US" dirty="0">
                <a:latin typeface="Helvetica Neue"/>
              </a:rPr>
              <a:t>		</a:t>
            </a:r>
            <a:r>
              <a:rPr lang="en-US" b="1" dirty="0">
                <a:latin typeface="Helvetica Neue"/>
              </a:rPr>
              <a:t>Where </a:t>
            </a:r>
            <a:r>
              <a:rPr lang="en-US" dirty="0">
                <a:latin typeface="Helvetica Neue"/>
              </a:rPr>
              <a:t>     Function(column)= value;</a:t>
            </a:r>
          </a:p>
          <a:p>
            <a:endParaRPr lang="en-US" dirty="0" smtClean="0">
              <a:latin typeface="Helvetica Neue"/>
            </a:endParaRPr>
          </a:p>
          <a:p>
            <a:endParaRPr lang="en-US" dirty="0">
              <a:latin typeface="Helvetica Neue"/>
            </a:endParaRPr>
          </a:p>
          <a:p>
            <a:endParaRPr lang="en-US" dirty="0" smtClean="0">
              <a:latin typeface="Helvetica Neue"/>
            </a:endParaRPr>
          </a:p>
          <a:p>
            <a:endParaRPr lang="en-US" dirty="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smtClean="0">
              <a:latin typeface="Helvetica Neue"/>
            </a:endParaRPr>
          </a:p>
          <a:p>
            <a:endParaRPr lang="en-US" dirty="0">
              <a:latin typeface="Helvetica Neue"/>
            </a:endParaRPr>
          </a:p>
        </p:txBody>
      </p:sp>
      <p:graphicFrame>
        <p:nvGraphicFramePr>
          <p:cNvPr id="5" name="Table 4"/>
          <p:cNvGraphicFramePr>
            <a:graphicFrameLocks noGrp="1"/>
          </p:cNvGraphicFramePr>
          <p:nvPr>
            <p:extLst>
              <p:ext uri="{D42A27DB-BD31-4B8C-83A1-F6EECF244321}">
                <p14:modId xmlns:p14="http://schemas.microsoft.com/office/powerpoint/2010/main" val="3302469478"/>
              </p:ext>
            </p:extLst>
          </p:nvPr>
        </p:nvGraphicFramePr>
        <p:xfrm>
          <a:off x="2251891" y="1652451"/>
          <a:ext cx="8128000" cy="3606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6042599"/>
                    </a:ext>
                  </a:extLst>
                </a:gridCol>
                <a:gridCol w="4064000">
                  <a:extLst>
                    <a:ext uri="{9D8B030D-6E8A-4147-A177-3AD203B41FA5}">
                      <a16:colId xmlns:a16="http://schemas.microsoft.com/office/drawing/2014/main" val="2205619782"/>
                    </a:ext>
                  </a:extLst>
                </a:gridCol>
              </a:tblGrid>
              <a:tr h="370840">
                <a:tc>
                  <a:txBody>
                    <a:bodyPr/>
                    <a:lstStyle/>
                    <a:p>
                      <a:pPr algn="ctr"/>
                      <a:r>
                        <a:rPr lang="en-US" dirty="0" smtClean="0">
                          <a:solidFill>
                            <a:sysClr val="windowText" lastClr="000000"/>
                          </a:solidFill>
                        </a:rPr>
                        <a:t>Function</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Result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488630"/>
                  </a:ext>
                </a:extLst>
              </a:tr>
              <a:tr h="370840">
                <a:tc>
                  <a:txBody>
                    <a:bodyPr/>
                    <a:lstStyle/>
                    <a:p>
                      <a:pPr rtl="0"/>
                      <a:r>
                        <a:rPr lang="en-US" sz="1800" b="0" i="0" u="none" strike="noStrike" kern="1200" dirty="0" smtClean="0">
                          <a:solidFill>
                            <a:schemeClr val="dk1"/>
                          </a:solidFill>
                          <a:effectLst/>
                          <a:latin typeface="+mn-lt"/>
                          <a:ea typeface="+mn-ea"/>
                          <a:cs typeface="+mn-cs"/>
                        </a:rPr>
                        <a:t>CONCAT('Hello', 'World')</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HelloWorld</a:t>
                      </a:r>
                      <a:endParaRPr lang="en-US"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812342"/>
                  </a:ext>
                </a:extLst>
              </a:tr>
              <a:tr h="370840">
                <a:tc>
                  <a:txBody>
                    <a:bodyPr/>
                    <a:lstStyle/>
                    <a:p>
                      <a:pPr rtl="0"/>
                      <a:r>
                        <a:rPr lang="en-US" sz="1800" b="0" i="0" u="none" strike="noStrike" kern="1200" dirty="0" smtClean="0">
                          <a:solidFill>
                            <a:schemeClr val="dk1"/>
                          </a:solidFill>
                          <a:effectLst/>
                          <a:latin typeface="+mn-lt"/>
                          <a:ea typeface="+mn-ea"/>
                          <a:cs typeface="+mn-cs"/>
                        </a:rPr>
                        <a:t>SUBSTR('HelloWorld',1,5)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Hello</a:t>
                      </a:r>
                      <a:endParaRPr lang="en-US"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8819"/>
                  </a:ext>
                </a:extLst>
              </a:tr>
              <a:tr h="370840">
                <a:tc>
                  <a:txBody>
                    <a:bodyPr/>
                    <a:lstStyle/>
                    <a:p>
                      <a:pPr rtl="0"/>
                      <a:r>
                        <a:rPr lang="en-US" sz="1800" b="0" i="0" u="none" strike="noStrike" kern="1200" dirty="0" smtClean="0">
                          <a:solidFill>
                            <a:schemeClr val="dk1"/>
                          </a:solidFill>
                          <a:effectLst/>
                          <a:latin typeface="+mn-lt"/>
                          <a:ea typeface="+mn-ea"/>
                          <a:cs typeface="+mn-cs"/>
                        </a:rPr>
                        <a:t>LENGTH('HelloWorld')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10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358358"/>
                  </a:ext>
                </a:extLst>
              </a:tr>
              <a:tr h="370840">
                <a:tc>
                  <a:txBody>
                    <a:bodyPr/>
                    <a:lstStyle/>
                    <a:p>
                      <a:pPr rtl="0"/>
                      <a:r>
                        <a:rPr lang="en-US" sz="1800" b="0" i="0" u="none" strike="noStrike" kern="1200" dirty="0" smtClean="0">
                          <a:solidFill>
                            <a:schemeClr val="dk1"/>
                          </a:solidFill>
                          <a:effectLst/>
                          <a:latin typeface="+mn-lt"/>
                          <a:ea typeface="+mn-ea"/>
                          <a:cs typeface="+mn-cs"/>
                        </a:rPr>
                        <a:t>INSTR('HelloWorld', 'W')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6</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051105"/>
                  </a:ext>
                </a:extLst>
              </a:tr>
              <a:tr h="370840">
                <a:tc>
                  <a:txBody>
                    <a:bodyPr/>
                    <a:lstStyle/>
                    <a:p>
                      <a:pPr rtl="0"/>
                      <a:r>
                        <a:rPr lang="en-US" sz="1800" b="0" i="0" u="none" strike="noStrike" kern="1200" dirty="0" smtClean="0">
                          <a:solidFill>
                            <a:schemeClr val="dk1"/>
                          </a:solidFill>
                          <a:effectLst/>
                          <a:latin typeface="+mn-lt"/>
                          <a:ea typeface="+mn-ea"/>
                          <a:cs typeface="+mn-cs"/>
                        </a:rPr>
                        <a:t>LPAD(salary,10,'*')</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*****24000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320821"/>
                  </a:ext>
                </a:extLst>
              </a:tr>
              <a:tr h="370840">
                <a:tc>
                  <a:txBody>
                    <a:bodyPr/>
                    <a:lstStyle/>
                    <a:p>
                      <a:pPr rtl="0"/>
                      <a:r>
                        <a:rPr lang="en-US" sz="1800" b="0" i="0" u="none" strike="noStrike" kern="1200" dirty="0" smtClean="0">
                          <a:solidFill>
                            <a:schemeClr val="dk1"/>
                          </a:solidFill>
                          <a:effectLst/>
                          <a:latin typeface="+mn-lt"/>
                          <a:ea typeface="+mn-ea"/>
                          <a:cs typeface="+mn-cs"/>
                        </a:rPr>
                        <a:t>RPAD(salary, 10,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24000*****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19729"/>
                  </a:ext>
                </a:extLst>
              </a:tr>
              <a:tr h="370840">
                <a:tc>
                  <a:txBody>
                    <a:bodyPr/>
                    <a:lstStyle/>
                    <a:p>
                      <a:pPr rtl="0"/>
                      <a:r>
                        <a:rPr lang="en-US" sz="1800" b="0" i="0" u="none" strike="noStrike" kern="1200" dirty="0" smtClean="0">
                          <a:solidFill>
                            <a:schemeClr val="dk1"/>
                          </a:solidFill>
                          <a:effectLst/>
                          <a:latin typeface="+mn-lt"/>
                          <a:ea typeface="+mn-ea"/>
                          <a:cs typeface="+mn-cs"/>
                        </a:rPr>
                        <a:t>REPLACE</a:t>
                      </a:r>
                    </a:p>
                    <a:p>
                      <a:pPr rtl="0"/>
                      <a:r>
                        <a:rPr lang="en-US" sz="1800" b="0" i="0" u="none" strike="noStrike" kern="1200" dirty="0" smtClean="0">
                          <a:solidFill>
                            <a:schemeClr val="dk1"/>
                          </a:solidFill>
                          <a:effectLst/>
                          <a:latin typeface="+mn-lt"/>
                          <a:ea typeface="+mn-ea"/>
                          <a:cs typeface="+mn-cs"/>
                        </a:rPr>
                        <a:t>('JACK and JUE','J','BL')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BLACK and BLUE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4952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TRIM('H' FROM 'HelloWorld')</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err="1" smtClean="0">
                          <a:solidFill>
                            <a:schemeClr val="dk1"/>
                          </a:solidFill>
                          <a:effectLst/>
                          <a:latin typeface="+mn-lt"/>
                          <a:ea typeface="+mn-ea"/>
                          <a:cs typeface="+mn-cs"/>
                        </a:rPr>
                        <a:t>elloWorld</a:t>
                      </a:r>
                      <a:endParaRPr lang="en-US" sz="1800" b="0" i="0" u="none" strike="noStrike" kern="1200" dirty="0" smtClean="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39131"/>
                  </a:ext>
                </a:extLst>
              </a:tr>
            </a:tbl>
          </a:graphicData>
        </a:graphic>
      </p:graphicFrame>
    </p:spTree>
    <p:extLst>
      <p:ext uri="{BB962C8B-B14F-4D97-AF65-F5344CB8AC3E}">
        <p14:creationId xmlns:p14="http://schemas.microsoft.com/office/powerpoint/2010/main" val="3774468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Character-Manipulation Functions</a:t>
            </a:r>
            <a:endParaRPr lang="en-US" sz="4000"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428750"/>
            <a:ext cx="7772400" cy="22289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794793"/>
            <a:ext cx="7896473" cy="2231136"/>
          </a:xfrm>
          <a:prstGeom prst="rect">
            <a:avLst/>
          </a:prstGeom>
        </p:spPr>
      </p:pic>
    </p:spTree>
    <p:extLst>
      <p:ext uri="{BB962C8B-B14F-4D97-AF65-F5344CB8AC3E}">
        <p14:creationId xmlns:p14="http://schemas.microsoft.com/office/powerpoint/2010/main" val="7354553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Number Functions</a:t>
            </a:r>
          </a:p>
        </p:txBody>
      </p:sp>
      <p:sp>
        <p:nvSpPr>
          <p:cNvPr id="3" name="Content Placeholder 2"/>
          <p:cNvSpPr>
            <a:spLocks noGrp="1"/>
          </p:cNvSpPr>
          <p:nvPr>
            <p:ph idx="1"/>
          </p:nvPr>
        </p:nvSpPr>
        <p:spPr>
          <a:xfrm>
            <a:off x="1371600" y="1428749"/>
            <a:ext cx="9601200" cy="5311685"/>
          </a:xfrm>
        </p:spPr>
        <p:txBody>
          <a:bodyPr>
            <a:normAutofit fontScale="92500" lnSpcReduction="10000"/>
          </a:bodyPr>
          <a:lstStyle/>
          <a:p>
            <a:r>
              <a:rPr lang="en-US" b="1" dirty="0"/>
              <a:t>ROUND:</a:t>
            </a:r>
            <a:r>
              <a:rPr lang="en-US" dirty="0"/>
              <a:t> Rounds value to a specified decimal</a:t>
            </a:r>
          </a:p>
          <a:p>
            <a:r>
              <a:rPr lang="en-US" b="1" dirty="0" smtClean="0"/>
              <a:t>TRUNC</a:t>
            </a:r>
            <a:r>
              <a:rPr lang="en-US" b="1" dirty="0"/>
              <a:t>:</a:t>
            </a:r>
            <a:r>
              <a:rPr lang="en-US" dirty="0"/>
              <a:t> Truncates value to a specified decimal</a:t>
            </a:r>
          </a:p>
          <a:p>
            <a:r>
              <a:rPr lang="en-US" b="1" dirty="0" smtClean="0"/>
              <a:t>MOD</a:t>
            </a:r>
            <a:r>
              <a:rPr lang="en-US" b="1" dirty="0"/>
              <a:t>:</a:t>
            </a:r>
            <a:r>
              <a:rPr lang="en-US" dirty="0"/>
              <a:t> Returns remainder of </a:t>
            </a:r>
            <a:r>
              <a:rPr lang="en-US" dirty="0" smtClean="0"/>
              <a:t>division</a:t>
            </a:r>
          </a:p>
          <a:p>
            <a:endParaRPr lang="en-US" dirty="0"/>
          </a:p>
          <a:p>
            <a:endParaRPr lang="en-US" dirty="0" smtClean="0"/>
          </a:p>
          <a:p>
            <a:endParaRPr lang="en-US" dirty="0"/>
          </a:p>
          <a:p>
            <a:endParaRPr lang="en-US" dirty="0" smtClean="0"/>
          </a:p>
          <a:p>
            <a:endParaRPr lang="en-US" dirty="0"/>
          </a:p>
          <a:p>
            <a:endParaRPr lang="en-US" dirty="0" smtClean="0"/>
          </a:p>
          <a:p>
            <a:endParaRPr lang="en-US" dirty="0">
              <a:latin typeface="Helvetica Neue"/>
            </a:endParaRPr>
          </a:p>
          <a:p>
            <a:pPr marL="0" indent="0">
              <a:buNone/>
            </a:pPr>
            <a:r>
              <a:rPr lang="en-US" b="1" u="sng" dirty="0">
                <a:latin typeface="Helvetica Neue"/>
              </a:rPr>
              <a:t>Syntax:</a:t>
            </a:r>
          </a:p>
          <a:p>
            <a:pPr marL="0" indent="0">
              <a:buNone/>
            </a:pPr>
            <a:r>
              <a:rPr lang="en-US" b="1" dirty="0">
                <a:latin typeface="Helvetica Neue"/>
              </a:rPr>
              <a:t>		SELECT</a:t>
            </a:r>
            <a:r>
              <a:rPr lang="en-US" dirty="0">
                <a:latin typeface="Helvetica Neue"/>
              </a:rPr>
              <a:t>    column1, </a:t>
            </a:r>
            <a:r>
              <a:rPr lang="en-US" b="1" dirty="0">
                <a:latin typeface="Helvetica Neue"/>
              </a:rPr>
              <a:t>Function(</a:t>
            </a:r>
            <a:r>
              <a:rPr lang="en-US" dirty="0">
                <a:latin typeface="Helvetica Neue"/>
              </a:rPr>
              <a:t>column2</a:t>
            </a:r>
            <a:r>
              <a:rPr lang="en-US" b="1" dirty="0">
                <a:latin typeface="Helvetica Neue"/>
              </a:rPr>
              <a:t>)</a:t>
            </a:r>
            <a:r>
              <a:rPr lang="en-US" dirty="0">
                <a:latin typeface="Helvetica Neue"/>
              </a:rPr>
              <a:t> </a:t>
            </a:r>
            <a:r>
              <a:rPr lang="en-US" i="1" dirty="0">
                <a:latin typeface="Helvetica Neue"/>
              </a:rPr>
              <a:t>, ...</a:t>
            </a:r>
            <a:r>
              <a:rPr lang="en-US" dirty="0">
                <a:latin typeface="Helvetica Neue"/>
              </a:rPr>
              <a:t/>
            </a:r>
            <a:br>
              <a:rPr lang="en-US" dirty="0">
                <a:latin typeface="Helvetica Neue"/>
              </a:rPr>
            </a:br>
            <a:r>
              <a:rPr lang="en-US" dirty="0">
                <a:latin typeface="Helvetica Neue"/>
              </a:rPr>
              <a:t>		</a:t>
            </a:r>
            <a:r>
              <a:rPr lang="en-US" b="1" dirty="0">
                <a:latin typeface="Helvetica Neue"/>
              </a:rPr>
              <a:t>FROM</a:t>
            </a:r>
            <a:r>
              <a:rPr lang="en-US" dirty="0">
                <a:latin typeface="Helvetica Neue"/>
              </a:rPr>
              <a:t>       </a:t>
            </a:r>
            <a:r>
              <a:rPr lang="en-US" i="1" dirty="0">
                <a:latin typeface="Helvetica Neue"/>
              </a:rPr>
              <a:t> </a:t>
            </a:r>
            <a:r>
              <a:rPr lang="en-US" dirty="0" err="1">
                <a:latin typeface="Helvetica Neue"/>
              </a:rPr>
              <a:t>table_name</a:t>
            </a:r>
            <a:r>
              <a:rPr lang="en-US" dirty="0">
                <a:latin typeface="Helvetica Neue"/>
              </a:rPr>
              <a:t/>
            </a:r>
            <a:br>
              <a:rPr lang="en-US" dirty="0">
                <a:latin typeface="Helvetica Neue"/>
              </a:rPr>
            </a:br>
            <a:r>
              <a:rPr lang="en-US" dirty="0">
                <a:latin typeface="Helvetica Neue"/>
              </a:rPr>
              <a:t>		</a:t>
            </a:r>
            <a:r>
              <a:rPr lang="en-US" b="1" dirty="0">
                <a:latin typeface="Helvetica Neue"/>
              </a:rPr>
              <a:t>Where </a:t>
            </a:r>
            <a:r>
              <a:rPr lang="en-US" dirty="0">
                <a:latin typeface="Helvetica Neue"/>
              </a:rPr>
              <a:t>     Function(column)= value;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3462834"/>
              </p:ext>
            </p:extLst>
          </p:nvPr>
        </p:nvGraphicFramePr>
        <p:xfrm>
          <a:off x="2108200" y="3110682"/>
          <a:ext cx="8128000" cy="177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6042599"/>
                    </a:ext>
                  </a:extLst>
                </a:gridCol>
                <a:gridCol w="4064000">
                  <a:extLst>
                    <a:ext uri="{9D8B030D-6E8A-4147-A177-3AD203B41FA5}">
                      <a16:colId xmlns:a16="http://schemas.microsoft.com/office/drawing/2014/main" val="2205619782"/>
                    </a:ext>
                  </a:extLst>
                </a:gridCol>
              </a:tblGrid>
              <a:tr h="370840">
                <a:tc>
                  <a:txBody>
                    <a:bodyPr/>
                    <a:lstStyle/>
                    <a:p>
                      <a:pPr algn="ctr"/>
                      <a:r>
                        <a:rPr lang="en-US" dirty="0" smtClean="0">
                          <a:solidFill>
                            <a:sysClr val="windowText" lastClr="000000"/>
                          </a:solidFill>
                          <a:latin typeface="Helvetica Neue"/>
                        </a:rPr>
                        <a:t>Function</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latin typeface="Helvetica Neue"/>
                        </a:rPr>
                        <a:t>Result</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488630"/>
                  </a:ext>
                </a:extLst>
              </a:tr>
              <a:tr h="370840">
                <a:tc>
                  <a:txBody>
                    <a:bodyPr/>
                    <a:lstStyle/>
                    <a:p>
                      <a:pPr algn="ctr"/>
                      <a:r>
                        <a:rPr lang="en-US" dirty="0" smtClean="0">
                          <a:solidFill>
                            <a:sysClr val="windowText" lastClr="000000"/>
                          </a:solidFill>
                          <a:latin typeface="Helvetica Neue"/>
                        </a:rPr>
                        <a:t>ROUND(1</a:t>
                      </a:r>
                      <a:r>
                        <a:rPr lang="en-US" sz="2800" b="1" dirty="0" smtClean="0">
                          <a:solidFill>
                            <a:sysClr val="windowText" lastClr="000000"/>
                          </a:solidFill>
                          <a:latin typeface="Helvetica Neue"/>
                        </a:rPr>
                        <a:t>.</a:t>
                      </a:r>
                      <a:r>
                        <a:rPr lang="en-US" dirty="0" smtClean="0">
                          <a:solidFill>
                            <a:sysClr val="windowText" lastClr="000000"/>
                          </a:solidFill>
                          <a:latin typeface="Helvetica Neue"/>
                        </a:rPr>
                        <a:t>268, 2)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Helvetica Neue"/>
                        </a:rPr>
                        <a:t>1</a:t>
                      </a:r>
                      <a:r>
                        <a:rPr lang="en-US" sz="2800" b="1" dirty="0" smtClean="0">
                          <a:solidFill>
                            <a:sysClr val="windowText" lastClr="000000"/>
                          </a:solidFill>
                          <a:latin typeface="Helvetica Neue"/>
                        </a:rPr>
                        <a:t>.</a:t>
                      </a:r>
                      <a:r>
                        <a:rPr lang="en-US" dirty="0" smtClean="0">
                          <a:solidFill>
                            <a:sysClr val="windowText" lastClr="000000"/>
                          </a:solidFill>
                          <a:latin typeface="Helvetica Neue"/>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812342"/>
                  </a:ext>
                </a:extLst>
              </a:tr>
              <a:tr h="370840">
                <a:tc>
                  <a:txBody>
                    <a:bodyPr/>
                    <a:lstStyle/>
                    <a:p>
                      <a:pPr algn="ctr"/>
                      <a:r>
                        <a:rPr lang="en-US" dirty="0" smtClean="0">
                          <a:solidFill>
                            <a:sysClr val="windowText" lastClr="000000"/>
                          </a:solidFill>
                          <a:latin typeface="Helvetica Neue"/>
                        </a:rPr>
                        <a:t>TRUNC(1</a:t>
                      </a:r>
                      <a:r>
                        <a:rPr lang="en-US" sz="2800" b="1" dirty="0" smtClean="0">
                          <a:solidFill>
                            <a:sysClr val="windowText" lastClr="000000"/>
                          </a:solidFill>
                          <a:latin typeface="Helvetica Neue"/>
                        </a:rPr>
                        <a:t>.</a:t>
                      </a:r>
                      <a:r>
                        <a:rPr lang="en-US" dirty="0" smtClean="0">
                          <a:solidFill>
                            <a:sysClr val="windowText" lastClr="000000"/>
                          </a:solidFill>
                          <a:latin typeface="Helvetica Neue"/>
                        </a:rPr>
                        <a:t>268, 2)</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Helvetica Neue"/>
                        </a:rPr>
                        <a:t>1</a:t>
                      </a:r>
                      <a:r>
                        <a:rPr lang="en-US" sz="2800" dirty="0" smtClean="0">
                          <a:solidFill>
                            <a:sysClr val="windowText" lastClr="000000"/>
                          </a:solidFill>
                          <a:latin typeface="Helvetica Neue"/>
                        </a:rPr>
                        <a:t>.</a:t>
                      </a:r>
                      <a:r>
                        <a:rPr lang="en-US" dirty="0" smtClean="0">
                          <a:solidFill>
                            <a:sysClr val="windowText" lastClr="000000"/>
                          </a:solidFill>
                          <a:latin typeface="Helvetica Neue"/>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88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Helvetica Neue"/>
                        </a:rPr>
                        <a:t>MOD(5,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latin typeface="Helvetica Neue"/>
                        </a:rPr>
                        <a:t>1</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358358"/>
                  </a:ext>
                </a:extLst>
              </a:tr>
            </a:tbl>
          </a:graphicData>
        </a:graphic>
      </p:graphicFrame>
    </p:spTree>
    <p:extLst>
      <p:ext uri="{BB962C8B-B14F-4D97-AF65-F5344CB8AC3E}">
        <p14:creationId xmlns:p14="http://schemas.microsoft.com/office/powerpoint/2010/main" val="8939411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Number </a:t>
            </a:r>
            <a:r>
              <a:rPr lang="en-US" sz="4000" u="sng" dirty="0" smtClean="0">
                <a:solidFill>
                  <a:srgbClr val="282829"/>
                </a:solidFill>
                <a:latin typeface="Helvetica Neue"/>
              </a:rPr>
              <a:t>Functions-MOD</a:t>
            </a:r>
            <a:endParaRPr lang="en-US" sz="4000" dirty="0">
              <a:solidFill>
                <a:srgbClr val="282829"/>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299155"/>
            <a:ext cx="6858000" cy="3677719"/>
          </a:xfrm>
        </p:spPr>
      </p:pic>
    </p:spTree>
    <p:extLst>
      <p:ext uri="{BB962C8B-B14F-4D97-AF65-F5344CB8AC3E}">
        <p14:creationId xmlns:p14="http://schemas.microsoft.com/office/powerpoint/2010/main" val="1939409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Date-Manipulation Functions</a:t>
            </a:r>
          </a:p>
        </p:txBody>
      </p:sp>
      <p:graphicFrame>
        <p:nvGraphicFramePr>
          <p:cNvPr id="4" name="Table 3"/>
          <p:cNvGraphicFramePr>
            <a:graphicFrameLocks noGrp="1"/>
          </p:cNvGraphicFramePr>
          <p:nvPr>
            <p:extLst>
              <p:ext uri="{D42A27DB-BD31-4B8C-83A1-F6EECF244321}">
                <p14:modId xmlns:p14="http://schemas.microsoft.com/office/powerpoint/2010/main" val="2701861537"/>
              </p:ext>
            </p:extLst>
          </p:nvPr>
        </p:nvGraphicFramePr>
        <p:xfrm>
          <a:off x="1371600" y="2171700"/>
          <a:ext cx="9993086" cy="3942080"/>
        </p:xfrm>
        <a:graphic>
          <a:graphicData uri="http://schemas.openxmlformats.org/drawingml/2006/table">
            <a:tbl>
              <a:tblPr firstRow="1" bandRow="1">
                <a:tableStyleId>{5C22544A-7EE6-4342-B048-85BDC9FD1C3A}</a:tableStyleId>
              </a:tblPr>
              <a:tblGrid>
                <a:gridCol w="2155371">
                  <a:extLst>
                    <a:ext uri="{9D8B030D-6E8A-4147-A177-3AD203B41FA5}">
                      <a16:colId xmlns:a16="http://schemas.microsoft.com/office/drawing/2014/main" val="246042599"/>
                    </a:ext>
                  </a:extLst>
                </a:gridCol>
                <a:gridCol w="2103120">
                  <a:extLst>
                    <a:ext uri="{9D8B030D-6E8A-4147-A177-3AD203B41FA5}">
                      <a16:colId xmlns:a16="http://schemas.microsoft.com/office/drawing/2014/main" val="2205619782"/>
                    </a:ext>
                  </a:extLst>
                </a:gridCol>
                <a:gridCol w="3814355">
                  <a:extLst>
                    <a:ext uri="{9D8B030D-6E8A-4147-A177-3AD203B41FA5}">
                      <a16:colId xmlns:a16="http://schemas.microsoft.com/office/drawing/2014/main" val="576457743"/>
                    </a:ext>
                  </a:extLst>
                </a:gridCol>
                <a:gridCol w="1920240">
                  <a:extLst>
                    <a:ext uri="{9D8B030D-6E8A-4147-A177-3AD203B41FA5}">
                      <a16:colId xmlns:a16="http://schemas.microsoft.com/office/drawing/2014/main" val="506316392"/>
                    </a:ext>
                  </a:extLst>
                </a:gridCol>
              </a:tblGrid>
              <a:tr h="370840">
                <a:tc>
                  <a:txBody>
                    <a:bodyPr/>
                    <a:lstStyle/>
                    <a:p>
                      <a:pPr algn="ctr"/>
                      <a:r>
                        <a:rPr lang="en-US" dirty="0" smtClean="0">
                          <a:solidFill>
                            <a:sysClr val="windowText" lastClr="000000"/>
                          </a:solidFill>
                          <a:latin typeface="Helvetica Neue"/>
                        </a:rPr>
                        <a:t>Function</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latin typeface="Helvetica Neue"/>
                        </a:rPr>
                        <a:t>Result</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latin typeface="Helvetica Neue"/>
                        </a:rPr>
                        <a:t>Use of function</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latin typeface="Helvetica Neue"/>
                        </a:rPr>
                        <a:t>Result</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488630"/>
                  </a:ext>
                </a:extLst>
              </a:tr>
              <a:tr h="370840">
                <a:tc>
                  <a:txBody>
                    <a:bodyPr/>
                    <a:lstStyle/>
                    <a:p>
                      <a:pPr algn="ctr" rtl="0"/>
                      <a:r>
                        <a:rPr lang="en-US" sz="1800" b="0" i="0" u="none" strike="noStrike" kern="1200" dirty="0" smtClean="0">
                          <a:solidFill>
                            <a:schemeClr val="dk1"/>
                          </a:solidFill>
                          <a:effectLst/>
                          <a:latin typeface="+mn-lt"/>
                          <a:ea typeface="+mn-ea"/>
                          <a:cs typeface="+mn-cs"/>
                        </a:rPr>
                        <a:t>MONTHS_BETWEEN</a:t>
                      </a:r>
                      <a:endParaRPr lang="en-US"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 Number of months between two dates </a:t>
                      </a:r>
                      <a:endParaRPr lang="en-US"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latin typeface="Helvetica Neue"/>
                        </a:rPr>
                        <a:t>MONTHS_BETWEEN</a:t>
                      </a:r>
                      <a:r>
                        <a:rPr lang="en-US" baseline="0" dirty="0" smtClean="0">
                          <a:solidFill>
                            <a:sysClr val="windowText" lastClr="000000"/>
                          </a:solidFill>
                          <a:latin typeface="Helvetica Neue"/>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solidFill>
                            <a:sysClr val="windowText" lastClr="000000"/>
                          </a:solidFill>
                          <a:latin typeface="Helvetica Neue"/>
                        </a:rPr>
                        <a:t>(  '01-SEP-95‘  ,  '11-JAN-94‘ )</a:t>
                      </a:r>
                      <a:endParaRPr lang="en-US"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19.6774194</a:t>
                      </a:r>
                      <a:endParaRPr lang="en-US"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812342"/>
                  </a:ext>
                </a:extLst>
              </a:tr>
              <a:tr h="370840">
                <a:tc>
                  <a:txBody>
                    <a:bodyPr/>
                    <a:lstStyle/>
                    <a:p>
                      <a:pPr algn="ctr" rtl="0"/>
                      <a:r>
                        <a:rPr lang="en-US" sz="1800" b="0" i="0" u="none" strike="noStrike" kern="1200" dirty="0" smtClean="0">
                          <a:solidFill>
                            <a:schemeClr val="dk1"/>
                          </a:solidFill>
                          <a:effectLst/>
                          <a:latin typeface="+mn-lt"/>
                          <a:ea typeface="+mn-ea"/>
                          <a:cs typeface="+mn-cs"/>
                        </a:rPr>
                        <a:t>ADD_MONTHS</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sz="1800" b="0" i="0" u="none" strike="noStrike" kern="1200" dirty="0" smtClean="0">
                          <a:solidFill>
                            <a:schemeClr val="dk1"/>
                          </a:solidFill>
                          <a:effectLst/>
                          <a:latin typeface="+mn-lt"/>
                          <a:ea typeface="+mn-ea"/>
                          <a:cs typeface="+mn-cs"/>
                        </a:rPr>
                        <a:t>Add calendar months to date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ADD_MONTHS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(‘31-JAN-96',1)</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‘29-FEB-96'</a:t>
                      </a:r>
                      <a:endParaRPr lang="en-US" dirty="0" smtClean="0"/>
                    </a:p>
                    <a:p>
                      <a:pPr algn="ctr" rtl="0"/>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8819"/>
                  </a:ext>
                </a:extLst>
              </a:tr>
              <a:tr h="370840">
                <a:tc>
                  <a:txBody>
                    <a:bodyPr/>
                    <a:lstStyle/>
                    <a:p>
                      <a:pPr algn="ctr" rtl="0"/>
                      <a:r>
                        <a:rPr lang="en-US" sz="1800" b="0" i="0" u="none" strike="noStrike" kern="1200" dirty="0" smtClean="0">
                          <a:solidFill>
                            <a:schemeClr val="dk1"/>
                          </a:solidFill>
                          <a:effectLst/>
                          <a:latin typeface="+mn-lt"/>
                          <a:ea typeface="+mn-ea"/>
                          <a:cs typeface="+mn-cs"/>
                        </a:rPr>
                        <a:t>NEXT_DAY</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Next day of the date specified</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NEXT_DAY ('01-SEP-95','FRIDAY')</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'08-SEP-95'</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358358"/>
                  </a:ext>
                </a:extLst>
              </a:tr>
              <a:tr h="370840">
                <a:tc>
                  <a:txBody>
                    <a:bodyPr/>
                    <a:lstStyle/>
                    <a:p>
                      <a:pPr algn="ctr" rtl="0"/>
                      <a:r>
                        <a:rPr lang="en-US" sz="1800" b="0" i="0" u="none" strike="noStrike" kern="1200" dirty="0" smtClean="0">
                          <a:solidFill>
                            <a:schemeClr val="dk1"/>
                          </a:solidFill>
                          <a:effectLst/>
                          <a:latin typeface="+mn-lt"/>
                          <a:ea typeface="+mn-ea"/>
                          <a:cs typeface="+mn-cs"/>
                        </a:rPr>
                        <a:t>LAST_DAY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Last day of the month</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LAST_DAY ('01-FEB-95')</a:t>
                      </a:r>
                      <a:endParaRPr lang="en-US" dirty="0" smtClean="0"/>
                    </a:p>
                    <a:p>
                      <a:pPr algn="ct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00000"/>
                          </a:solidFill>
                          <a:latin typeface="Courier"/>
                        </a:rPr>
                        <a:t>'28-FEB-95' </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935077"/>
                  </a:ext>
                </a:extLst>
              </a:tr>
              <a:tr h="370840">
                <a:tc>
                  <a:txBody>
                    <a:bodyPr/>
                    <a:lstStyle/>
                    <a:p>
                      <a:pPr algn="ctr" rtl="0"/>
                      <a:r>
                        <a:rPr lang="en-US" sz="1800" b="0" i="0" u="none" strike="noStrike" kern="1200" dirty="0" smtClean="0">
                          <a:solidFill>
                            <a:schemeClr val="dk1"/>
                          </a:solidFill>
                          <a:effectLst/>
                          <a:latin typeface="+mn-lt"/>
                          <a:ea typeface="+mn-ea"/>
                          <a:cs typeface="+mn-cs"/>
                        </a:rPr>
                        <a:t>ROUND</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Round date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effectLst/>
                        </a:rPr>
                        <a:t>ROUND ( '25-MAY-93 ‘  ,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rgbClr val="000000"/>
                          </a:solidFill>
                          <a:latin typeface="Courier"/>
                        </a:rPr>
                        <a:t>‘01-JAN-94' </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2733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TRUNC  </a:t>
                      </a:r>
                      <a:endParaRPr lang="en-US" b="0" dirty="0" smtClean="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dirty="0" smtClean="0">
                          <a:solidFill>
                            <a:schemeClr val="dk1"/>
                          </a:solidFill>
                          <a:effectLst/>
                          <a:latin typeface="+mn-lt"/>
                          <a:ea typeface="+mn-ea"/>
                          <a:cs typeface="+mn-cs"/>
                        </a:rPr>
                        <a:t>Truncate date</a:t>
                      </a: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smtClean="0">
                          <a:effectLst/>
                        </a:rPr>
                        <a:t>TRUNC ( '25-MAY-93 ‘  , 'YEAR')</a:t>
                      </a:r>
                    </a:p>
                    <a:p>
                      <a:pPr algn="ct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Courier"/>
                        </a:rPr>
                        <a:t>‘01-JAN-93' </a:t>
                      </a:r>
                      <a:endParaRPr lang="en-US" dirty="0" smtClean="0">
                        <a:solidFill>
                          <a:sysClr val="windowText" lastClr="000000"/>
                        </a:solidFill>
                        <a:latin typeface="Helvetica Neue"/>
                      </a:endParaRPr>
                    </a:p>
                    <a:p>
                      <a:pPr algn="ctr"/>
                      <a:endParaRPr lang="en-US" dirty="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109818"/>
                  </a:ext>
                </a:extLst>
              </a:tr>
            </a:tbl>
          </a:graphicData>
        </a:graphic>
      </p:graphicFrame>
      <p:sp>
        <p:nvSpPr>
          <p:cNvPr id="6" name="TextBox 5"/>
          <p:cNvSpPr txBox="1"/>
          <p:nvPr/>
        </p:nvSpPr>
        <p:spPr>
          <a:xfrm>
            <a:off x="1371600" y="2171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047811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Multiple-row Functions</a:t>
            </a:r>
            <a:endParaRPr lang="en-US" sz="5000" dirty="0">
              <a:solidFill>
                <a:srgbClr val="282829"/>
              </a:solidFill>
              <a:latin typeface="Helvetica Neue"/>
            </a:endParaRPr>
          </a:p>
        </p:txBody>
      </p:sp>
    </p:spTree>
    <p:extLst>
      <p:ext uri="{BB962C8B-B14F-4D97-AF65-F5344CB8AC3E}">
        <p14:creationId xmlns:p14="http://schemas.microsoft.com/office/powerpoint/2010/main" val="36124922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Multiple-row </a:t>
            </a:r>
            <a:r>
              <a:rPr lang="en-US" u="sng" dirty="0" smtClean="0">
                <a:solidFill>
                  <a:srgbClr val="282829"/>
                </a:solidFill>
                <a:latin typeface="Helvetica Neue"/>
              </a:rPr>
              <a:t>Functions</a:t>
            </a:r>
            <a:endParaRPr lang="en-US" u="sng" dirty="0">
              <a:solidFill>
                <a:srgbClr val="282829"/>
              </a:solidFill>
              <a:latin typeface="Helvetica Neue"/>
            </a:endParaRPr>
          </a:p>
        </p:txBody>
      </p:sp>
      <p:sp>
        <p:nvSpPr>
          <p:cNvPr id="3" name="Content Placeholder 2"/>
          <p:cNvSpPr>
            <a:spLocks noGrp="1"/>
          </p:cNvSpPr>
          <p:nvPr>
            <p:ph idx="1"/>
          </p:nvPr>
        </p:nvSpPr>
        <p:spPr>
          <a:xfrm>
            <a:off x="1371600" y="2586447"/>
            <a:ext cx="9601200" cy="2664822"/>
          </a:xfrm>
        </p:spPr>
        <p:txBody>
          <a:bodyPr>
            <a:normAutofit/>
          </a:bodyPr>
          <a:lstStyle/>
          <a:p>
            <a:r>
              <a:rPr lang="en-US" dirty="0" smtClean="0">
                <a:latin typeface="Helvetica Neue"/>
              </a:rPr>
              <a:t>Multiple </a:t>
            </a:r>
            <a:r>
              <a:rPr lang="en-US" dirty="0">
                <a:latin typeface="Helvetica Neue"/>
              </a:rPr>
              <a:t>row functions are those function that give one result per row</a:t>
            </a:r>
            <a:r>
              <a:rPr lang="en-US" dirty="0" smtClean="0">
                <a:latin typeface="Helvetica Neue"/>
              </a:rPr>
              <a:t>.</a:t>
            </a:r>
          </a:p>
          <a:p>
            <a:r>
              <a:rPr lang="en-US" dirty="0" smtClean="0">
                <a:latin typeface="Helvetica Neue"/>
              </a:rPr>
              <a:t>Multiple row functions are </a:t>
            </a:r>
            <a:r>
              <a:rPr lang="en-US" b="1" dirty="0" smtClean="0">
                <a:latin typeface="Helvetica Neue"/>
              </a:rPr>
              <a:t>Group </a:t>
            </a:r>
            <a:r>
              <a:rPr lang="en-US" dirty="0" smtClean="0">
                <a:latin typeface="Helvetica Neue"/>
              </a:rPr>
              <a:t>functions.</a:t>
            </a:r>
            <a:endParaRPr lang="en-US" dirty="0">
              <a:latin typeface="Helvetica Neue"/>
            </a:endParaRPr>
          </a:p>
          <a:p>
            <a:r>
              <a:rPr lang="en-US" b="1" dirty="0" smtClean="0">
                <a:latin typeface="Helvetica Neue"/>
              </a:rPr>
              <a:t>Group functions </a:t>
            </a:r>
            <a:r>
              <a:rPr lang="en-US" dirty="0" smtClean="0">
                <a:latin typeface="Helvetica Neue"/>
              </a:rPr>
              <a:t>operate on sets of rows to give one result per group.</a:t>
            </a:r>
          </a:p>
        </p:txBody>
      </p:sp>
    </p:spTree>
    <p:extLst>
      <p:ext uri="{BB962C8B-B14F-4D97-AF65-F5344CB8AC3E}">
        <p14:creationId xmlns:p14="http://schemas.microsoft.com/office/powerpoint/2010/main" val="11937430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GROUP Functions</a:t>
            </a:r>
            <a:endParaRPr lang="en-US" u="sng" dirty="0">
              <a:solidFill>
                <a:srgbClr val="282829"/>
              </a:solidFill>
              <a:latin typeface="Helvetica Neue"/>
            </a:endParaRPr>
          </a:p>
        </p:txBody>
      </p:sp>
      <p:sp>
        <p:nvSpPr>
          <p:cNvPr id="3" name="Content Placeholder 2"/>
          <p:cNvSpPr>
            <a:spLocks noGrp="1"/>
          </p:cNvSpPr>
          <p:nvPr>
            <p:ph idx="1"/>
          </p:nvPr>
        </p:nvSpPr>
        <p:spPr>
          <a:xfrm>
            <a:off x="1371600" y="1619795"/>
            <a:ext cx="9601200" cy="4976948"/>
          </a:xfrm>
        </p:spPr>
        <p:txBody>
          <a:bodyPr>
            <a:normAutofit/>
          </a:bodyPr>
          <a:lstStyle/>
          <a:p>
            <a:r>
              <a:rPr lang="en-US" dirty="0">
                <a:latin typeface="Helvetica Neue"/>
              </a:rPr>
              <a:t>Types of Group </a:t>
            </a:r>
            <a:r>
              <a:rPr lang="en-US" sz="2000" dirty="0" smtClean="0">
                <a:latin typeface="Helvetica Neue"/>
              </a:rPr>
              <a:t>COUNT</a:t>
            </a:r>
            <a:endParaRPr lang="en-US" sz="2000" dirty="0">
              <a:latin typeface="Helvetica Neue"/>
            </a:endParaRPr>
          </a:p>
          <a:p>
            <a:pPr lvl="2">
              <a:buFont typeface="Wingdings" panose="05000000000000000000" pitchFamily="2" charset="2"/>
              <a:buChar char="Ø"/>
            </a:pPr>
            <a:r>
              <a:rPr lang="en-US" sz="2000" dirty="0">
                <a:latin typeface="Helvetica Neue"/>
              </a:rPr>
              <a:t>MAX</a:t>
            </a:r>
          </a:p>
          <a:p>
            <a:pPr lvl="2">
              <a:buFont typeface="Wingdings" panose="05000000000000000000" pitchFamily="2" charset="2"/>
              <a:buChar char="Ø"/>
            </a:pPr>
            <a:r>
              <a:rPr lang="en-US" sz="2000" dirty="0">
                <a:latin typeface="Helvetica Neue"/>
              </a:rPr>
              <a:t>MIN</a:t>
            </a:r>
          </a:p>
          <a:p>
            <a:pPr lvl="2">
              <a:buFont typeface="Wingdings" panose="05000000000000000000" pitchFamily="2" charset="2"/>
              <a:buChar char="Ø"/>
            </a:pPr>
            <a:r>
              <a:rPr lang="en-US" sz="2000" dirty="0">
                <a:latin typeface="Helvetica Neue"/>
              </a:rPr>
              <a:t>STDDEV</a:t>
            </a:r>
          </a:p>
          <a:p>
            <a:pPr lvl="2">
              <a:buFont typeface="Wingdings" panose="05000000000000000000" pitchFamily="2" charset="2"/>
              <a:buChar char="Ø"/>
            </a:pPr>
            <a:r>
              <a:rPr lang="en-US" sz="2000" dirty="0">
                <a:latin typeface="Helvetica Neue"/>
              </a:rPr>
              <a:t>SUM</a:t>
            </a:r>
          </a:p>
          <a:p>
            <a:pPr lvl="2">
              <a:buFont typeface="Wingdings" panose="05000000000000000000" pitchFamily="2" charset="2"/>
              <a:buChar char="Ø"/>
            </a:pPr>
            <a:r>
              <a:rPr lang="en-US" sz="2000" dirty="0" smtClean="0">
                <a:latin typeface="Helvetica Neue"/>
              </a:rPr>
              <a:t>VARIANCE</a:t>
            </a:r>
            <a:endParaRPr lang="en-US" sz="2000" dirty="0">
              <a:latin typeface="Helvetica Neue"/>
            </a:endParaRPr>
          </a:p>
          <a:p>
            <a:pPr marL="0" indent="0">
              <a:buNone/>
            </a:pPr>
            <a:r>
              <a:rPr lang="en-US" b="1" u="sng" dirty="0" smtClean="0">
                <a:latin typeface="Helvetica Neue"/>
              </a:rPr>
              <a:t>Syntax:</a:t>
            </a:r>
          </a:p>
          <a:p>
            <a:pPr marL="1901952" lvl="4" indent="0">
              <a:buNone/>
            </a:pPr>
            <a:r>
              <a:rPr lang="en-US" sz="1800" b="1" dirty="0" smtClean="0">
                <a:latin typeface="Helvetica Neue"/>
              </a:rPr>
              <a:t>SELECT</a:t>
            </a:r>
            <a:r>
              <a:rPr lang="en-US" sz="1800" dirty="0" smtClean="0">
                <a:latin typeface="Helvetica Neue"/>
              </a:rPr>
              <a:t> </a:t>
            </a:r>
            <a:r>
              <a:rPr lang="en-US" sz="1800" dirty="0" err="1" smtClean="0">
                <a:latin typeface="Helvetica Neue"/>
              </a:rPr>
              <a:t>group_function</a:t>
            </a:r>
            <a:r>
              <a:rPr lang="en-US" sz="1800" dirty="0" smtClean="0">
                <a:latin typeface="Helvetica Neue"/>
              </a:rPr>
              <a:t> (</a:t>
            </a:r>
            <a:r>
              <a:rPr lang="en-US" sz="1800" dirty="0">
                <a:latin typeface="Helvetica Neue"/>
              </a:rPr>
              <a:t>column), ...</a:t>
            </a:r>
          </a:p>
          <a:p>
            <a:pPr marL="1901952" lvl="4" indent="0">
              <a:buNone/>
            </a:pPr>
            <a:r>
              <a:rPr lang="en-US" sz="1800" b="1" dirty="0">
                <a:latin typeface="Helvetica Neue"/>
              </a:rPr>
              <a:t>FROM</a:t>
            </a:r>
            <a:r>
              <a:rPr lang="en-US" sz="1800" dirty="0">
                <a:latin typeface="Helvetica Neue"/>
              </a:rPr>
              <a:t> table</a:t>
            </a:r>
          </a:p>
          <a:p>
            <a:pPr marL="1901952" lvl="4" indent="0">
              <a:buNone/>
            </a:pPr>
            <a:r>
              <a:rPr lang="en-US" sz="1800" dirty="0">
                <a:latin typeface="Helvetica Neue"/>
              </a:rPr>
              <a:t>[WHERE condition]</a:t>
            </a:r>
          </a:p>
          <a:p>
            <a:pPr marL="1901952" lvl="4" indent="0">
              <a:buNone/>
            </a:pPr>
            <a:r>
              <a:rPr lang="en-US" sz="1800" dirty="0">
                <a:latin typeface="Helvetica Neue"/>
              </a:rPr>
              <a:t>[ORDER BY column];</a:t>
            </a:r>
          </a:p>
        </p:txBody>
      </p:sp>
    </p:spTree>
    <p:extLst>
      <p:ext uri="{BB962C8B-B14F-4D97-AF65-F5344CB8AC3E}">
        <p14:creationId xmlns:p14="http://schemas.microsoft.com/office/powerpoint/2010/main" val="32249345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GROUP Functions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403391"/>
            <a:ext cx="10058400" cy="1715854"/>
          </a:xfrm>
        </p:spPr>
      </p:pic>
    </p:spTree>
    <p:extLst>
      <p:ext uri="{BB962C8B-B14F-4D97-AF65-F5344CB8AC3E}">
        <p14:creationId xmlns:p14="http://schemas.microsoft.com/office/powerpoint/2010/main" val="3809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Data Retrieval Language</a:t>
            </a:r>
            <a:br>
              <a:rPr lang="en-US" sz="5000" u="sng" dirty="0" smtClean="0">
                <a:solidFill>
                  <a:srgbClr val="282829"/>
                </a:solidFill>
                <a:latin typeface="Helvetica Neue"/>
              </a:rPr>
            </a:br>
            <a:r>
              <a:rPr lang="en-US" sz="5000" dirty="0" smtClean="0">
                <a:solidFill>
                  <a:srgbClr val="282829"/>
                </a:solidFill>
                <a:latin typeface="Helvetica Neue"/>
              </a:rPr>
              <a:t>(DRL)</a:t>
            </a:r>
            <a:endParaRPr lang="en-US" sz="5000" dirty="0">
              <a:solidFill>
                <a:srgbClr val="282829"/>
              </a:solidFill>
              <a:latin typeface="Helvetica Neue"/>
            </a:endParaRPr>
          </a:p>
        </p:txBody>
      </p:sp>
    </p:spTree>
    <p:extLst>
      <p:ext uri="{BB962C8B-B14F-4D97-AF65-F5344CB8AC3E}">
        <p14:creationId xmlns:p14="http://schemas.microsoft.com/office/powerpoint/2010/main" val="351503475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2367643"/>
            <a:ext cx="9601200" cy="1485900"/>
          </a:xfrm>
        </p:spPr>
        <p:txBody>
          <a:bodyPr/>
          <a:lstStyle/>
          <a:p>
            <a:pPr algn="ctr"/>
            <a:r>
              <a:rPr lang="en-US" u="sng" dirty="0">
                <a:solidFill>
                  <a:srgbClr val="282829"/>
                </a:solidFill>
                <a:latin typeface="Helvetica Neue"/>
              </a:rPr>
              <a:t>Grouping </a:t>
            </a:r>
            <a:r>
              <a:rPr lang="en-US" u="sng" dirty="0" smtClean="0">
                <a:solidFill>
                  <a:srgbClr val="282829"/>
                </a:solidFill>
                <a:latin typeface="Helvetica Neue"/>
              </a:rPr>
              <a:t>rows</a:t>
            </a:r>
            <a:endParaRPr lang="en-US" u="sng" dirty="0">
              <a:solidFill>
                <a:srgbClr val="282829"/>
              </a:solidFill>
              <a:latin typeface="Helvetica Neue"/>
            </a:endParaRPr>
          </a:p>
        </p:txBody>
      </p:sp>
      <p:sp>
        <p:nvSpPr>
          <p:cNvPr id="3" name="Content Placeholder 2"/>
          <p:cNvSpPr>
            <a:spLocks noGrp="1"/>
          </p:cNvSpPr>
          <p:nvPr>
            <p:ph idx="1"/>
          </p:nvPr>
        </p:nvSpPr>
        <p:spPr>
          <a:xfrm>
            <a:off x="1371600" y="3853543"/>
            <a:ext cx="9601200" cy="2743200"/>
          </a:xfrm>
        </p:spPr>
        <p:txBody>
          <a:bodyPr>
            <a:normAutofit/>
          </a:bodyPr>
          <a:lstStyle/>
          <a:p>
            <a:r>
              <a:rPr lang="en-US" dirty="0">
                <a:latin typeface="Helvetica Neue"/>
              </a:rPr>
              <a:t>Grouping rows:</a:t>
            </a:r>
          </a:p>
          <a:p>
            <a:pPr lvl="2">
              <a:buFont typeface="Wingdings" panose="05000000000000000000" pitchFamily="2" charset="2"/>
              <a:buChar char="Ø"/>
            </a:pPr>
            <a:r>
              <a:rPr lang="en-US" dirty="0" smtClean="0">
                <a:latin typeface="Helvetica Neue"/>
              </a:rPr>
              <a:t>GROUP </a:t>
            </a:r>
            <a:r>
              <a:rPr lang="en-US" dirty="0">
                <a:latin typeface="Helvetica Neue"/>
              </a:rPr>
              <a:t>BY clause</a:t>
            </a:r>
          </a:p>
          <a:p>
            <a:pPr lvl="2">
              <a:buFont typeface="Wingdings" panose="05000000000000000000" pitchFamily="2" charset="2"/>
              <a:buChar char="Ø"/>
            </a:pPr>
            <a:r>
              <a:rPr lang="en-US" dirty="0" smtClean="0">
                <a:latin typeface="Helvetica Neue"/>
              </a:rPr>
              <a:t>HAVING </a:t>
            </a:r>
            <a:r>
              <a:rPr lang="en-US" dirty="0">
                <a:latin typeface="Helvetica Neue"/>
              </a:rPr>
              <a:t>clause</a:t>
            </a:r>
            <a:endParaRPr lang="en-US" sz="1600" dirty="0">
              <a:latin typeface="Helvetica Neue"/>
            </a:endParaRPr>
          </a:p>
        </p:txBody>
      </p:sp>
    </p:spTree>
    <p:extLst>
      <p:ext uri="{BB962C8B-B14F-4D97-AF65-F5344CB8AC3E}">
        <p14:creationId xmlns:p14="http://schemas.microsoft.com/office/powerpoint/2010/main" val="32192764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GROUP BY</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Creating Groups of </a:t>
            </a:r>
            <a:r>
              <a:rPr lang="en-US" dirty="0" smtClean="0">
                <a:latin typeface="Helvetica Neue"/>
              </a:rPr>
              <a:t>Data using </a:t>
            </a:r>
            <a:r>
              <a:rPr lang="en-US" b="1" dirty="0" smtClean="0">
                <a:latin typeface="Helvetica Neue"/>
              </a:rPr>
              <a:t>GROUP </a:t>
            </a:r>
            <a:r>
              <a:rPr lang="en-US" b="1" dirty="0">
                <a:latin typeface="Helvetica Neue"/>
              </a:rPr>
              <a:t>BY </a:t>
            </a:r>
            <a:r>
              <a:rPr lang="en-US" dirty="0" smtClean="0">
                <a:latin typeface="Helvetica Neue"/>
              </a:rPr>
              <a:t>Clause.</a:t>
            </a:r>
          </a:p>
          <a:p>
            <a:r>
              <a:rPr lang="en-US" dirty="0">
                <a:latin typeface="Helvetica Neue"/>
              </a:rPr>
              <a:t>You can divide rows in a table into smaller groups by using </a:t>
            </a:r>
            <a:r>
              <a:rPr lang="en-US" dirty="0" smtClean="0">
                <a:latin typeface="Helvetica Neue"/>
              </a:rPr>
              <a:t>the GROUP </a:t>
            </a:r>
            <a:r>
              <a:rPr lang="en-US" dirty="0">
                <a:latin typeface="Helvetica Neue"/>
              </a:rPr>
              <a:t>BY clause</a:t>
            </a:r>
            <a:r>
              <a:rPr lang="en-US" dirty="0" smtClean="0">
                <a:latin typeface="Helvetica Neue"/>
              </a:rPr>
              <a:t>.</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a:t>
            </a:r>
            <a:r>
              <a:rPr lang="en-US" sz="2000" dirty="0">
                <a:latin typeface="Helvetica Neue"/>
              </a:rPr>
              <a:t>column,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a:t>
            </a:r>
            <a:endParaRPr lang="en-US" sz="2000" dirty="0">
              <a:latin typeface="Helvetica Neue"/>
            </a:endParaRPr>
          </a:p>
        </p:txBody>
      </p:sp>
    </p:spTree>
    <p:extLst>
      <p:ext uri="{BB962C8B-B14F-4D97-AF65-F5344CB8AC3E}">
        <p14:creationId xmlns:p14="http://schemas.microsoft.com/office/powerpoint/2010/main" val="5096408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Grouping by More than One Column</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Using the GROUP BY </a:t>
            </a:r>
            <a:r>
              <a:rPr lang="en-US" dirty="0" smtClean="0">
                <a:latin typeface="Helvetica Neue"/>
              </a:rPr>
              <a:t>Clause on </a:t>
            </a:r>
            <a:r>
              <a:rPr lang="en-US" dirty="0">
                <a:latin typeface="Helvetica Neue"/>
              </a:rPr>
              <a:t>Multiple Columns</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column1, column2,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column1, column2;</a:t>
            </a:r>
            <a:endParaRPr lang="en-US" sz="2000" dirty="0">
              <a:latin typeface="Helvetica Neue"/>
            </a:endParaRPr>
          </a:p>
        </p:txBody>
      </p:sp>
    </p:spTree>
    <p:extLst>
      <p:ext uri="{BB962C8B-B14F-4D97-AF65-F5344CB8AC3E}">
        <p14:creationId xmlns:p14="http://schemas.microsoft.com/office/powerpoint/2010/main" val="9274945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Grouping by More than One Column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1926155"/>
            <a:ext cx="7406640" cy="3719620"/>
          </a:xfrm>
        </p:spPr>
      </p:pic>
    </p:spTree>
    <p:extLst>
      <p:ext uri="{BB962C8B-B14F-4D97-AF65-F5344CB8AC3E}">
        <p14:creationId xmlns:p14="http://schemas.microsoft.com/office/powerpoint/2010/main" val="9528353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Having clause</a:t>
            </a:r>
            <a:endParaRPr lang="en-US" u="sng" dirty="0">
              <a:solidFill>
                <a:srgbClr val="282829"/>
              </a:solidFill>
              <a:latin typeface="Helvetica Neue"/>
            </a:endParaRP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When you use the HAVING clause, the Oracle server </a:t>
            </a:r>
            <a:r>
              <a:rPr lang="en-US" dirty="0" smtClean="0">
                <a:latin typeface="Helvetica Neue"/>
              </a:rPr>
              <a:t>restricts groups </a:t>
            </a:r>
            <a:r>
              <a:rPr lang="en-US" dirty="0">
                <a:latin typeface="Helvetica Neue"/>
              </a:rPr>
              <a:t>as follows:</a:t>
            </a:r>
          </a:p>
          <a:p>
            <a:pPr marL="1444752" lvl="2" indent="-457200">
              <a:buFont typeface="+mj-lt"/>
              <a:buAutoNum type="arabicPeriod"/>
            </a:pPr>
            <a:r>
              <a:rPr lang="en-US" dirty="0" smtClean="0">
                <a:latin typeface="Helvetica Neue"/>
              </a:rPr>
              <a:t>Rows </a:t>
            </a:r>
            <a:r>
              <a:rPr lang="en-US" dirty="0">
                <a:latin typeface="Helvetica Neue"/>
              </a:rPr>
              <a:t>are grouped.</a:t>
            </a:r>
          </a:p>
          <a:p>
            <a:pPr marL="1444752" lvl="2" indent="-457200">
              <a:buFont typeface="+mj-lt"/>
              <a:buAutoNum type="arabicPeriod"/>
            </a:pPr>
            <a:r>
              <a:rPr lang="en-US" dirty="0" smtClean="0">
                <a:latin typeface="Helvetica Neue"/>
              </a:rPr>
              <a:t>The </a:t>
            </a:r>
            <a:r>
              <a:rPr lang="en-US" dirty="0">
                <a:latin typeface="Helvetica Neue"/>
              </a:rPr>
              <a:t>group function is applied.</a:t>
            </a:r>
          </a:p>
          <a:p>
            <a:pPr marL="1444752" lvl="2" indent="-457200">
              <a:buFont typeface="+mj-lt"/>
              <a:buAutoNum type="arabicPeriod"/>
            </a:pPr>
            <a:r>
              <a:rPr lang="en-US" dirty="0" smtClean="0">
                <a:latin typeface="Helvetica Neue"/>
              </a:rPr>
              <a:t>Groups </a:t>
            </a:r>
            <a:r>
              <a:rPr lang="en-US" dirty="0">
                <a:latin typeface="Helvetica Neue"/>
              </a:rPr>
              <a:t>matching the HAVING clause are displayed</a:t>
            </a:r>
            <a:r>
              <a:rPr lang="en-US" dirty="0" smtClean="0">
                <a:latin typeface="Helvetica Neue"/>
              </a:rPr>
              <a:t>.</a:t>
            </a:r>
          </a:p>
          <a:p>
            <a:pPr marL="0" indent="0">
              <a:buNone/>
            </a:pPr>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a:t>
            </a:r>
            <a:r>
              <a:rPr lang="en-US" sz="2000" dirty="0" smtClean="0">
                <a:latin typeface="Helvetica Neue"/>
              </a:rPr>
              <a:t> </a:t>
            </a:r>
            <a:r>
              <a:rPr lang="en-US" sz="2000" dirty="0">
                <a:latin typeface="Helvetica Neue"/>
              </a:rPr>
              <a:t>column, </a:t>
            </a:r>
            <a:r>
              <a:rPr lang="en-US" sz="2000" dirty="0" err="1">
                <a:latin typeface="Helvetica Neue"/>
              </a:rPr>
              <a:t>group_function</a:t>
            </a:r>
            <a:r>
              <a:rPr lang="en-US" sz="2000" dirty="0">
                <a:latin typeface="Helvetica Neue"/>
              </a:rPr>
              <a:t>(column)</a:t>
            </a:r>
          </a:p>
          <a:p>
            <a:pPr marL="987552" lvl="2" indent="0">
              <a:buNone/>
            </a:pPr>
            <a:r>
              <a:rPr lang="en-US" sz="2000" b="1" dirty="0">
                <a:latin typeface="Helvetica Neue"/>
              </a:rPr>
              <a:t>FROM</a:t>
            </a:r>
            <a:r>
              <a:rPr lang="en-US" sz="2000" dirty="0">
                <a:latin typeface="Helvetica Neue"/>
              </a:rPr>
              <a:t> </a:t>
            </a:r>
            <a:r>
              <a:rPr lang="en-US" sz="2000" dirty="0" smtClean="0">
                <a:latin typeface="Helvetica Neue"/>
              </a:rPr>
              <a:t>table</a:t>
            </a:r>
          </a:p>
          <a:p>
            <a:pPr marL="987552" lvl="2" indent="0">
              <a:buNone/>
            </a:pPr>
            <a:r>
              <a:rPr lang="en-US" sz="2000" b="1" dirty="0" smtClean="0">
                <a:latin typeface="Helvetica Neue"/>
              </a:rPr>
              <a:t>GROUP BY </a:t>
            </a:r>
            <a:r>
              <a:rPr lang="en-US" sz="2000" dirty="0" smtClean="0">
                <a:latin typeface="Helvetica Neue"/>
              </a:rPr>
              <a:t>column</a:t>
            </a:r>
          </a:p>
          <a:p>
            <a:pPr marL="987552" lvl="2" indent="0">
              <a:buNone/>
            </a:pPr>
            <a:r>
              <a:rPr lang="en-US" sz="2000" b="1" dirty="0" smtClean="0">
                <a:latin typeface="Helvetica Neue"/>
              </a:rPr>
              <a:t>Having </a:t>
            </a:r>
            <a:r>
              <a:rPr lang="en-US" sz="2000" dirty="0" smtClean="0">
                <a:latin typeface="Helvetica Neue"/>
              </a:rPr>
              <a:t> </a:t>
            </a:r>
            <a:r>
              <a:rPr lang="en-US" sz="2000" dirty="0" err="1" smtClean="0">
                <a:latin typeface="Helvetica Neue"/>
              </a:rPr>
              <a:t>group_condition</a:t>
            </a:r>
            <a:r>
              <a:rPr lang="en-US" sz="2000"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3393592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Having clause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7560" y="2343025"/>
            <a:ext cx="5669280" cy="2395864"/>
          </a:xfrm>
        </p:spPr>
      </p:pic>
    </p:spTree>
    <p:extLst>
      <p:ext uri="{BB962C8B-B14F-4D97-AF65-F5344CB8AC3E}">
        <p14:creationId xmlns:p14="http://schemas.microsoft.com/office/powerpoint/2010/main" val="13548886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68443"/>
            <a:ext cx="9601200" cy="1485900"/>
          </a:xfrm>
        </p:spPr>
        <p:txBody>
          <a:bodyPr/>
          <a:lstStyle/>
          <a:p>
            <a:pPr algn="ctr"/>
            <a:r>
              <a:rPr lang="en-US" u="sng" dirty="0">
                <a:solidFill>
                  <a:srgbClr val="282829"/>
                </a:solidFill>
                <a:latin typeface="Helvetica Neue"/>
              </a:rPr>
              <a:t>Displaying Data</a:t>
            </a:r>
            <a:br>
              <a:rPr lang="en-US" u="sng" dirty="0">
                <a:solidFill>
                  <a:srgbClr val="282829"/>
                </a:solidFill>
                <a:latin typeface="Helvetica Neue"/>
              </a:rPr>
            </a:br>
            <a:r>
              <a:rPr lang="en-US" u="sng" dirty="0">
                <a:solidFill>
                  <a:srgbClr val="282829"/>
                </a:solidFill>
                <a:latin typeface="Helvetica Neue"/>
              </a:rPr>
              <a:t>from Multiple Tables</a:t>
            </a:r>
          </a:p>
        </p:txBody>
      </p:sp>
    </p:spTree>
    <p:extLst>
      <p:ext uri="{BB962C8B-B14F-4D97-AF65-F5344CB8AC3E}">
        <p14:creationId xmlns:p14="http://schemas.microsoft.com/office/powerpoint/2010/main" val="21411863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Types of Joins</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Natural joins:</a:t>
            </a:r>
          </a:p>
          <a:p>
            <a:pPr lvl="2"/>
            <a:r>
              <a:rPr lang="en-US" dirty="0" smtClean="0">
                <a:latin typeface="Helvetica Neue"/>
              </a:rPr>
              <a:t>NATURAL </a:t>
            </a:r>
            <a:r>
              <a:rPr lang="en-US" dirty="0">
                <a:latin typeface="Helvetica Neue"/>
              </a:rPr>
              <a:t>JOIN clause</a:t>
            </a:r>
          </a:p>
          <a:p>
            <a:pPr lvl="2"/>
            <a:r>
              <a:rPr lang="en-US" dirty="0" smtClean="0">
                <a:latin typeface="Helvetica Neue"/>
              </a:rPr>
              <a:t>USING </a:t>
            </a:r>
            <a:r>
              <a:rPr lang="en-US" dirty="0">
                <a:latin typeface="Helvetica Neue"/>
              </a:rPr>
              <a:t>clause</a:t>
            </a:r>
          </a:p>
          <a:p>
            <a:pPr lvl="2"/>
            <a:r>
              <a:rPr lang="en-US" dirty="0" smtClean="0">
                <a:latin typeface="Helvetica Neue"/>
              </a:rPr>
              <a:t>ON </a:t>
            </a:r>
            <a:r>
              <a:rPr lang="en-US" dirty="0">
                <a:latin typeface="Helvetica Neue"/>
              </a:rPr>
              <a:t>clause</a:t>
            </a:r>
          </a:p>
          <a:p>
            <a:r>
              <a:rPr lang="en-US" dirty="0" smtClean="0">
                <a:latin typeface="Helvetica Neue"/>
              </a:rPr>
              <a:t>Outer </a:t>
            </a:r>
            <a:r>
              <a:rPr lang="en-US" dirty="0">
                <a:latin typeface="Helvetica Neue"/>
              </a:rPr>
              <a:t>joins:</a:t>
            </a:r>
          </a:p>
          <a:p>
            <a:pPr lvl="2"/>
            <a:r>
              <a:rPr lang="en-US" dirty="0" smtClean="0">
                <a:latin typeface="Helvetica Neue"/>
              </a:rPr>
              <a:t>LEFT </a:t>
            </a:r>
            <a:r>
              <a:rPr lang="en-US" dirty="0">
                <a:latin typeface="Helvetica Neue"/>
              </a:rPr>
              <a:t>OUTER JOIN</a:t>
            </a:r>
          </a:p>
          <a:p>
            <a:pPr lvl="2"/>
            <a:r>
              <a:rPr lang="en-US" dirty="0" smtClean="0">
                <a:latin typeface="Helvetica Neue"/>
              </a:rPr>
              <a:t>RIGHT </a:t>
            </a:r>
            <a:r>
              <a:rPr lang="en-US" dirty="0">
                <a:latin typeface="Helvetica Neue"/>
              </a:rPr>
              <a:t>OUTER JOIN</a:t>
            </a:r>
          </a:p>
          <a:p>
            <a:pPr lvl="2"/>
            <a:r>
              <a:rPr lang="en-US" dirty="0" smtClean="0">
                <a:latin typeface="Helvetica Neue"/>
              </a:rPr>
              <a:t>FULL </a:t>
            </a:r>
            <a:r>
              <a:rPr lang="en-US" dirty="0">
                <a:latin typeface="Helvetica Neue"/>
              </a:rPr>
              <a:t>OUTER JOIN</a:t>
            </a:r>
          </a:p>
          <a:p>
            <a:r>
              <a:rPr lang="en-US" dirty="0" smtClean="0">
                <a:latin typeface="Helvetica Neue"/>
              </a:rPr>
              <a:t>Cross </a:t>
            </a:r>
            <a:r>
              <a:rPr lang="en-US" dirty="0">
                <a:latin typeface="Helvetica Neue"/>
              </a:rPr>
              <a:t>joins</a:t>
            </a:r>
            <a:endParaRPr lang="en-US" sz="2000" dirty="0">
              <a:latin typeface="Helvetica Neue"/>
            </a:endParaRPr>
          </a:p>
        </p:txBody>
      </p:sp>
    </p:spTree>
    <p:extLst>
      <p:ext uri="{BB962C8B-B14F-4D97-AF65-F5344CB8AC3E}">
        <p14:creationId xmlns:p14="http://schemas.microsoft.com/office/powerpoint/2010/main" val="26446805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Difference between Natural Joins, Using, and ON Join</a:t>
            </a:r>
            <a:endParaRPr lang="en-US" u="sng" dirty="0">
              <a:solidFill>
                <a:srgbClr val="282829"/>
              </a:solidFill>
              <a:latin typeface="Helvetica Neue"/>
            </a:endParaRPr>
          </a:p>
        </p:txBody>
      </p:sp>
      <p:graphicFrame>
        <p:nvGraphicFramePr>
          <p:cNvPr id="4" name="Content Placeholder 3"/>
          <p:cNvGraphicFramePr>
            <a:graphicFrameLocks noGrp="1"/>
          </p:cNvGraphicFramePr>
          <p:nvPr>
            <p:ph idx="1"/>
          </p:nvPr>
        </p:nvGraphicFramePr>
        <p:xfrm>
          <a:off x="1371600" y="2627193"/>
          <a:ext cx="9601200" cy="2668137"/>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264484517"/>
                    </a:ext>
                  </a:extLst>
                </a:gridCol>
                <a:gridCol w="3200400">
                  <a:extLst>
                    <a:ext uri="{9D8B030D-6E8A-4147-A177-3AD203B41FA5}">
                      <a16:colId xmlns:a16="http://schemas.microsoft.com/office/drawing/2014/main" val="3764792633"/>
                    </a:ext>
                  </a:extLst>
                </a:gridCol>
                <a:gridCol w="3200400">
                  <a:extLst>
                    <a:ext uri="{9D8B030D-6E8A-4147-A177-3AD203B41FA5}">
                      <a16:colId xmlns:a16="http://schemas.microsoft.com/office/drawing/2014/main" val="184599441"/>
                    </a:ext>
                  </a:extLst>
                </a:gridCol>
              </a:tblGrid>
              <a:tr h="769858">
                <a:tc>
                  <a:txBody>
                    <a:bodyPr/>
                    <a:lstStyle/>
                    <a:p>
                      <a:pPr algn="ctr"/>
                      <a:r>
                        <a:rPr lang="en-US" dirty="0" smtClean="0">
                          <a:solidFill>
                            <a:sysClr val="windowText" lastClr="000000"/>
                          </a:solidFill>
                        </a:rPr>
                        <a:t>Natural</a:t>
                      </a:r>
                      <a:r>
                        <a:rPr lang="en-US" baseline="0" dirty="0" smtClean="0">
                          <a:solidFill>
                            <a:sysClr val="windowText" lastClr="000000"/>
                          </a:solidFill>
                        </a:rPr>
                        <a:t> Joins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Using Clause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ON Clause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034704"/>
                  </a:ext>
                </a:extLst>
              </a:tr>
              <a:tr h="1898279">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dirty="0" smtClean="0">
                          <a:solidFill>
                            <a:sysClr val="windowText" lastClr="000000"/>
                          </a:solidFill>
                        </a:rPr>
                        <a:t>identical columns that have same names and same data types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dirty="0" smtClean="0">
                          <a:solidFill>
                            <a:sysClr val="windowText" lastClr="000000"/>
                          </a:solidFill>
                        </a:rPr>
                        <a:t>multiple columns with same name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solidFill>
                          <a:sysClr val="windowText" lastClr="000000"/>
                        </a:solidFill>
                      </a:endParaRPr>
                    </a:p>
                    <a:p>
                      <a:pPr algn="ctr"/>
                      <a:r>
                        <a:rPr lang="en-US" dirty="0" smtClean="0">
                          <a:solidFill>
                            <a:sysClr val="windowText" lastClr="000000"/>
                          </a:solidFill>
                        </a:rPr>
                        <a:t>It is used</a:t>
                      </a:r>
                      <a:r>
                        <a:rPr lang="en-US" baseline="0" dirty="0" smtClean="0">
                          <a:solidFill>
                            <a:sysClr val="windowText" lastClr="000000"/>
                          </a:solidFill>
                        </a:rPr>
                        <a:t> to join two tables on the basis of </a:t>
                      </a:r>
                      <a:r>
                        <a:rPr lang="en-US" dirty="0" smtClean="0">
                          <a:solidFill>
                            <a:sysClr val="windowText" lastClr="000000"/>
                          </a:solidFill>
                        </a:rPr>
                        <a:t>columns that have different names.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9351431"/>
                  </a:ext>
                </a:extLst>
              </a:tr>
            </a:tbl>
          </a:graphicData>
        </a:graphic>
      </p:graphicFrame>
    </p:spTree>
    <p:extLst>
      <p:ext uri="{BB962C8B-B14F-4D97-AF65-F5344CB8AC3E}">
        <p14:creationId xmlns:p14="http://schemas.microsoft.com/office/powerpoint/2010/main" val="41717095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Natural Joins</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The NATURAL JOIN clause is based on all columns in </a:t>
            </a:r>
            <a:r>
              <a:rPr lang="en-US" dirty="0" smtClean="0">
                <a:latin typeface="Helvetica Neue"/>
              </a:rPr>
              <a:t>the two </a:t>
            </a:r>
            <a:r>
              <a:rPr lang="en-US" dirty="0">
                <a:latin typeface="Helvetica Neue"/>
              </a:rPr>
              <a:t>tables that have the same name.</a:t>
            </a:r>
          </a:p>
          <a:p>
            <a:r>
              <a:rPr lang="en-US" dirty="0" smtClean="0">
                <a:latin typeface="Helvetica Neue"/>
              </a:rPr>
              <a:t>It </a:t>
            </a:r>
            <a:r>
              <a:rPr lang="en-US" dirty="0">
                <a:latin typeface="Helvetica Neue"/>
              </a:rPr>
              <a:t>selects rows from the two tables that </a:t>
            </a:r>
            <a:r>
              <a:rPr lang="en-US" dirty="0" smtClean="0">
                <a:latin typeface="Helvetica Neue"/>
              </a:rPr>
              <a:t>have identical </a:t>
            </a:r>
            <a:r>
              <a:rPr lang="en-US" dirty="0">
                <a:latin typeface="Helvetica Neue"/>
              </a:rPr>
              <a:t>column names and data </a:t>
            </a:r>
            <a:r>
              <a:rPr lang="en-US" dirty="0" smtClean="0">
                <a:latin typeface="Helvetica Neue"/>
              </a:rPr>
              <a:t>types.</a:t>
            </a:r>
          </a:p>
          <a:p>
            <a:r>
              <a:rPr lang="en-US" dirty="0" smtClean="0">
                <a:latin typeface="Helvetica Neue"/>
              </a:rPr>
              <a:t>If </a:t>
            </a:r>
            <a:r>
              <a:rPr lang="en-US" dirty="0">
                <a:latin typeface="Helvetica Neue"/>
              </a:rPr>
              <a:t>the columns having the same names have different </a:t>
            </a:r>
            <a:r>
              <a:rPr lang="en-US" dirty="0" smtClean="0">
                <a:latin typeface="Helvetica Neue"/>
              </a:rPr>
              <a:t>data types</a:t>
            </a:r>
            <a:r>
              <a:rPr lang="en-US" dirty="0">
                <a:latin typeface="Helvetica Neue"/>
              </a:rPr>
              <a:t>, an error </a:t>
            </a:r>
            <a:r>
              <a:rPr lang="en-US" dirty="0" smtClean="0">
                <a:latin typeface="Helvetica Neue"/>
              </a:rPr>
              <a:t>is returned.</a:t>
            </a: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a:latin typeface="Helvetica Neue"/>
              </a:rPr>
              <a:t>NATURAL JOIN </a:t>
            </a:r>
            <a:r>
              <a:rPr lang="en-US" sz="2000" dirty="0" smtClean="0">
                <a:latin typeface="Helvetica Neue"/>
              </a:rPr>
              <a:t>Table2</a:t>
            </a:r>
            <a:r>
              <a:rPr lang="en-US" sz="2000" b="1" dirty="0" smtClean="0">
                <a:latin typeface="Helvetica Neue"/>
              </a:rPr>
              <a:t> </a:t>
            </a:r>
            <a:r>
              <a:rPr lang="en-US" sz="2000" b="1" dirty="0">
                <a:latin typeface="Helvetica Neue"/>
              </a:rPr>
              <a:t>;</a:t>
            </a:r>
            <a:endParaRPr lang="en-US" sz="2000" dirty="0">
              <a:latin typeface="Helvetica Neue"/>
            </a:endParaRPr>
          </a:p>
        </p:txBody>
      </p:sp>
    </p:spTree>
    <p:extLst>
      <p:ext uri="{BB962C8B-B14F-4D97-AF65-F5344CB8AC3E}">
        <p14:creationId xmlns:p14="http://schemas.microsoft.com/office/powerpoint/2010/main" val="303399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a:solidFill>
                  <a:schemeClr val="bg2">
                    <a:lumMod val="25000"/>
                  </a:schemeClr>
                </a:solidFill>
                <a:latin typeface="Helvetica Neue"/>
              </a:rPr>
              <a:t>Data </a:t>
            </a:r>
            <a:r>
              <a:rPr lang="en-US" u="sng" dirty="0">
                <a:solidFill>
                  <a:srgbClr val="282829"/>
                </a:solidFill>
                <a:latin typeface="Helvetica Neue"/>
              </a:rPr>
              <a:t>Retrieval</a:t>
            </a:r>
            <a:r>
              <a:rPr lang="en-US" u="sng" dirty="0" smtClean="0">
                <a:solidFill>
                  <a:schemeClr val="bg2">
                    <a:lumMod val="25000"/>
                  </a:schemeClr>
                </a:solidFill>
                <a:latin typeface="Helvetica Neue"/>
              </a:rPr>
              <a:t> </a:t>
            </a:r>
            <a:r>
              <a:rPr lang="en-US" u="sng" dirty="0">
                <a:solidFill>
                  <a:schemeClr val="bg2">
                    <a:lumMod val="25000"/>
                  </a:schemeClr>
                </a:solidFill>
                <a:latin typeface="Helvetica Neue"/>
              </a:rPr>
              <a:t>Language (</a:t>
            </a:r>
            <a:r>
              <a:rPr lang="en-US" u="sng" dirty="0" smtClean="0">
                <a:solidFill>
                  <a:schemeClr val="bg2">
                    <a:lumMod val="25000"/>
                  </a:schemeClr>
                </a:solidFill>
                <a:latin typeface="Helvetica Neue"/>
              </a:rPr>
              <a:t>DRL)</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2171700"/>
            <a:ext cx="9601200" cy="1133203"/>
          </a:xfrm>
        </p:spPr>
        <p:txBody>
          <a:bodyPr>
            <a:noAutofit/>
          </a:bodyPr>
          <a:lstStyle/>
          <a:p>
            <a:pPr marL="0" indent="0">
              <a:buNone/>
            </a:pPr>
            <a:r>
              <a:rPr lang="en-US" dirty="0" smtClean="0">
                <a:solidFill>
                  <a:srgbClr val="282829"/>
                </a:solidFill>
                <a:latin typeface="Helvetica Neue"/>
              </a:rPr>
              <a:t>	DRL </a:t>
            </a:r>
            <a:r>
              <a:rPr lang="en-US" dirty="0">
                <a:solidFill>
                  <a:srgbClr val="282829"/>
                </a:solidFill>
                <a:latin typeface="Helvetica Neue"/>
              </a:rPr>
              <a:t>or Data </a:t>
            </a:r>
            <a:r>
              <a:rPr lang="en-US" dirty="0" smtClean="0">
                <a:solidFill>
                  <a:srgbClr val="282829"/>
                </a:solidFill>
                <a:latin typeface="Helvetica Neue"/>
              </a:rPr>
              <a:t>Retrieval </a:t>
            </a:r>
            <a:r>
              <a:rPr lang="en-US" dirty="0">
                <a:solidFill>
                  <a:srgbClr val="282829"/>
                </a:solidFill>
                <a:latin typeface="Helvetica Neue"/>
              </a:rPr>
              <a:t>Language actually consists of the SQL commands that can be used to </a:t>
            </a:r>
            <a:r>
              <a:rPr lang="en-US" dirty="0" smtClean="0">
                <a:solidFill>
                  <a:srgbClr val="282829"/>
                </a:solidFill>
                <a:latin typeface="Helvetica Neue"/>
              </a:rPr>
              <a:t>retrieve </a:t>
            </a:r>
            <a:r>
              <a:rPr lang="en-US" dirty="0">
                <a:solidFill>
                  <a:srgbClr val="282829"/>
                </a:solidFill>
                <a:latin typeface="Helvetica Neue"/>
              </a:rPr>
              <a:t>the </a:t>
            </a:r>
            <a:r>
              <a:rPr lang="en-US" dirty="0" smtClean="0">
                <a:solidFill>
                  <a:srgbClr val="282829"/>
                </a:solidFill>
                <a:latin typeface="Helvetica Neue"/>
              </a:rPr>
              <a:t>data from the tables of database schema</a:t>
            </a:r>
          </a:p>
        </p:txBody>
      </p:sp>
      <p:graphicFrame>
        <p:nvGraphicFramePr>
          <p:cNvPr id="4" name="Table 3"/>
          <p:cNvGraphicFramePr>
            <a:graphicFrameLocks noGrp="1"/>
          </p:cNvGraphicFramePr>
          <p:nvPr>
            <p:extLst>
              <p:ext uri="{D42A27DB-BD31-4B8C-83A1-F6EECF244321}">
                <p14:modId xmlns:p14="http://schemas.microsoft.com/office/powerpoint/2010/main" val="969918596"/>
              </p:ext>
            </p:extLst>
          </p:nvPr>
        </p:nvGraphicFramePr>
        <p:xfrm>
          <a:off x="2108200" y="4049123"/>
          <a:ext cx="8128000" cy="1071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81533547"/>
                    </a:ext>
                  </a:extLst>
                </a:gridCol>
                <a:gridCol w="4064000">
                  <a:extLst>
                    <a:ext uri="{9D8B030D-6E8A-4147-A177-3AD203B41FA5}">
                      <a16:colId xmlns:a16="http://schemas.microsoft.com/office/drawing/2014/main" val="1279872479"/>
                    </a:ext>
                  </a:extLst>
                </a:gridCol>
              </a:tblGrid>
              <a:tr h="370840">
                <a:tc>
                  <a:txBody>
                    <a:bodyPr/>
                    <a:lstStyle/>
                    <a:p>
                      <a:r>
                        <a:rPr lang="en-US" dirty="0" smtClean="0">
                          <a:solidFill>
                            <a:sysClr val="windowText" lastClr="000000"/>
                          </a:solidFill>
                        </a:rPr>
                        <a:t>Command</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5188065"/>
                  </a:ext>
                </a:extLst>
              </a:tr>
              <a:tr h="370840">
                <a:tc>
                  <a:txBody>
                    <a:bodyPr/>
                    <a:lstStyle/>
                    <a:p>
                      <a:pPr algn="ctr"/>
                      <a:r>
                        <a:rPr lang="en-US" sz="2000" dirty="0" smtClean="0"/>
                        <a:t>SELECT</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Retrieves certain records from one or more tables. </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252268"/>
                  </a:ext>
                </a:extLst>
              </a:tr>
            </a:tbl>
          </a:graphicData>
        </a:graphic>
      </p:graphicFrame>
    </p:spTree>
    <p:extLst>
      <p:ext uri="{BB962C8B-B14F-4D97-AF65-F5344CB8AC3E}">
        <p14:creationId xmlns:p14="http://schemas.microsoft.com/office/powerpoint/2010/main" val="22561389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Natural Joins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793" y="1907178"/>
            <a:ext cx="9266007" cy="4480560"/>
          </a:xfrm>
        </p:spPr>
      </p:pic>
    </p:spTree>
    <p:extLst>
      <p:ext uri="{BB962C8B-B14F-4D97-AF65-F5344CB8AC3E}">
        <p14:creationId xmlns:p14="http://schemas.microsoft.com/office/powerpoint/2010/main" val="27743631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Creating Joins with the USING Clause</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If several columns have the same names but the data </a:t>
            </a:r>
            <a:r>
              <a:rPr lang="en-US" dirty="0" smtClean="0">
                <a:latin typeface="Helvetica Neue"/>
              </a:rPr>
              <a:t>types do </a:t>
            </a:r>
            <a:r>
              <a:rPr lang="en-US" dirty="0">
                <a:latin typeface="Helvetica Neue"/>
              </a:rPr>
              <a:t>not match, natural join can be applied using the </a:t>
            </a:r>
            <a:r>
              <a:rPr lang="en-US" b="1" dirty="0" smtClean="0">
                <a:latin typeface="Helvetica Neue"/>
              </a:rPr>
              <a:t>USING</a:t>
            </a:r>
            <a:r>
              <a:rPr lang="en-US" dirty="0" smtClean="0">
                <a:latin typeface="Helvetica Neue"/>
              </a:rPr>
              <a:t> clause </a:t>
            </a:r>
            <a:r>
              <a:rPr lang="en-US" dirty="0">
                <a:latin typeface="Helvetica Neue"/>
              </a:rPr>
              <a:t>to specify the columns that should be used for </a:t>
            </a:r>
            <a:r>
              <a:rPr lang="en-US" dirty="0" smtClean="0">
                <a:latin typeface="Helvetica Neue"/>
              </a:rPr>
              <a:t>an equijoin</a:t>
            </a:r>
            <a:r>
              <a:rPr lang="en-US" dirty="0">
                <a:latin typeface="Helvetica Neue"/>
              </a:rPr>
              <a:t>.</a:t>
            </a:r>
          </a:p>
          <a:p>
            <a:r>
              <a:rPr lang="en-US" dirty="0" smtClean="0">
                <a:latin typeface="Helvetica Neue"/>
              </a:rPr>
              <a:t>Use </a:t>
            </a:r>
            <a:r>
              <a:rPr lang="en-US" dirty="0">
                <a:latin typeface="Helvetica Neue"/>
              </a:rPr>
              <a:t>the </a:t>
            </a:r>
            <a:r>
              <a:rPr lang="en-US" b="1" dirty="0">
                <a:latin typeface="Helvetica Neue"/>
              </a:rPr>
              <a:t>USING</a:t>
            </a:r>
            <a:r>
              <a:rPr lang="en-US" dirty="0">
                <a:latin typeface="Helvetica Neue"/>
              </a:rPr>
              <a:t> clause to match only one column when </a:t>
            </a:r>
            <a:r>
              <a:rPr lang="en-US" dirty="0" smtClean="0">
                <a:latin typeface="Helvetica Neue"/>
              </a:rPr>
              <a:t>more than </a:t>
            </a:r>
            <a:r>
              <a:rPr lang="en-US" dirty="0">
                <a:latin typeface="Helvetica Neue"/>
              </a:rPr>
              <a:t>one column matches.</a:t>
            </a:r>
          </a:p>
          <a:p>
            <a:r>
              <a:rPr lang="en-US" dirty="0" smtClean="0">
                <a:latin typeface="Helvetica Neue"/>
              </a:rPr>
              <a:t>The </a:t>
            </a:r>
            <a:r>
              <a:rPr lang="en-US" dirty="0">
                <a:latin typeface="Helvetica Neue"/>
              </a:rPr>
              <a:t>NATURAL JOIN and USING clauses are </a:t>
            </a:r>
            <a:r>
              <a:rPr lang="en-US" dirty="0" smtClean="0">
                <a:latin typeface="Helvetica Neue"/>
              </a:rPr>
              <a:t>mutually exclusive</a:t>
            </a:r>
            <a:r>
              <a:rPr lang="en-US" dirty="0">
                <a:latin typeface="Helvetica Neue"/>
              </a:rPr>
              <a:t>. </a:t>
            </a:r>
            <a:endParaRPr lang="en-US" dirty="0" smtClean="0">
              <a:latin typeface="Helvetica Neue"/>
            </a:endParaRPr>
          </a:p>
          <a:p>
            <a:r>
              <a:rPr lang="en-US" dirty="0" smtClean="0">
                <a:latin typeface="Helvetica Neue"/>
              </a:rPr>
              <a:t>Syntax:</a:t>
            </a:r>
          </a:p>
          <a:p>
            <a:pPr marL="0" indent="0">
              <a:buNone/>
            </a:pPr>
            <a:endParaRPr lang="en-US" dirty="0" smtClean="0">
              <a:latin typeface="Helvetica Neue"/>
            </a:endParaRP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USING </a:t>
            </a:r>
            <a:r>
              <a:rPr lang="en-US" sz="2000" dirty="0" smtClean="0">
                <a:latin typeface="Helvetica Neue"/>
              </a:rPr>
              <a:t> join_column</a:t>
            </a:r>
            <a:r>
              <a:rPr lang="en-US" sz="2000" b="1"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33040594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smtClean="0">
                <a:solidFill>
                  <a:srgbClr val="282829"/>
                </a:solidFill>
                <a:latin typeface="Helvetica Neue"/>
              </a:rPr>
              <a:t>Joins - USING </a:t>
            </a:r>
            <a:r>
              <a:rPr lang="en-US" u="sng" dirty="0">
                <a:solidFill>
                  <a:srgbClr val="282829"/>
                </a:solidFill>
                <a:latin typeface="Helvetica Neue"/>
              </a:rPr>
              <a:t>Clause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760" y="1629125"/>
            <a:ext cx="7040880" cy="4623231"/>
          </a:xfrm>
        </p:spPr>
      </p:pic>
    </p:spTree>
    <p:extLst>
      <p:ext uri="{BB962C8B-B14F-4D97-AF65-F5344CB8AC3E}">
        <p14:creationId xmlns:p14="http://schemas.microsoft.com/office/powerpoint/2010/main" val="21756849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1278"/>
            <a:ext cx="9601200" cy="1485900"/>
          </a:xfrm>
        </p:spPr>
        <p:txBody>
          <a:bodyPr/>
          <a:lstStyle/>
          <a:p>
            <a:pPr algn="ctr"/>
            <a:r>
              <a:rPr lang="en-US" u="sng" dirty="0">
                <a:solidFill>
                  <a:srgbClr val="282829"/>
                </a:solidFill>
                <a:latin typeface="Helvetica Neue"/>
              </a:rPr>
              <a:t>Creating Joins with the ON Clause</a:t>
            </a:r>
          </a:p>
        </p:txBody>
      </p:sp>
      <p:sp>
        <p:nvSpPr>
          <p:cNvPr id="3" name="Content Placeholder 2"/>
          <p:cNvSpPr>
            <a:spLocks noGrp="1"/>
          </p:cNvSpPr>
          <p:nvPr>
            <p:ph idx="1"/>
          </p:nvPr>
        </p:nvSpPr>
        <p:spPr>
          <a:xfrm>
            <a:off x="1371600" y="1685108"/>
            <a:ext cx="9601200" cy="4963885"/>
          </a:xfrm>
        </p:spPr>
        <p:txBody>
          <a:bodyPr>
            <a:normAutofit/>
          </a:bodyPr>
          <a:lstStyle/>
          <a:p>
            <a:r>
              <a:rPr lang="en-US" dirty="0">
                <a:latin typeface="Helvetica Neue"/>
              </a:rPr>
              <a:t>The join condition for the natural join is basically an </a:t>
            </a:r>
            <a:r>
              <a:rPr lang="en-US" dirty="0" smtClean="0">
                <a:latin typeface="Helvetica Neue"/>
              </a:rPr>
              <a:t>equijoin of </a:t>
            </a:r>
            <a:r>
              <a:rPr lang="en-US" dirty="0">
                <a:latin typeface="Helvetica Neue"/>
              </a:rPr>
              <a:t>all columns with the same name.</a:t>
            </a:r>
          </a:p>
          <a:p>
            <a:r>
              <a:rPr lang="en-US" dirty="0" smtClean="0">
                <a:latin typeface="Helvetica Neue"/>
              </a:rPr>
              <a:t>Use </a:t>
            </a:r>
            <a:r>
              <a:rPr lang="en-US" dirty="0">
                <a:latin typeface="Helvetica Neue"/>
              </a:rPr>
              <a:t>the ON clause to specify arbitrary conditions or </a:t>
            </a:r>
            <a:r>
              <a:rPr lang="en-US" dirty="0" smtClean="0">
                <a:latin typeface="Helvetica Neue"/>
              </a:rPr>
              <a:t>specify columns </a:t>
            </a:r>
            <a:r>
              <a:rPr lang="en-US" dirty="0">
                <a:latin typeface="Helvetica Neue"/>
              </a:rPr>
              <a:t>to join.</a:t>
            </a:r>
          </a:p>
          <a:p>
            <a:r>
              <a:rPr lang="en-US" dirty="0" smtClean="0">
                <a:latin typeface="Helvetica Neue"/>
              </a:rPr>
              <a:t>The </a:t>
            </a:r>
            <a:r>
              <a:rPr lang="en-US" dirty="0">
                <a:latin typeface="Helvetica Neue"/>
              </a:rPr>
              <a:t>join condition is separated from other search conditions.</a:t>
            </a:r>
          </a:p>
          <a:p>
            <a:r>
              <a:rPr lang="en-US" dirty="0" smtClean="0">
                <a:latin typeface="Helvetica Neue"/>
              </a:rPr>
              <a:t>The </a:t>
            </a:r>
            <a:r>
              <a:rPr lang="en-US" dirty="0">
                <a:latin typeface="Helvetica Neue"/>
              </a:rPr>
              <a:t>ON clause makes code easy to understand. </a:t>
            </a:r>
            <a:endParaRPr lang="en-US" dirty="0" smtClean="0">
              <a:latin typeface="Helvetica Neue"/>
            </a:endParaRPr>
          </a:p>
          <a:p>
            <a:r>
              <a:rPr lang="en-US" dirty="0" smtClean="0">
                <a:latin typeface="Helvetica Neue"/>
              </a:rPr>
              <a:t>Syntax:</a:t>
            </a: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ON </a:t>
            </a:r>
            <a:r>
              <a:rPr lang="en-US" sz="2000" dirty="0" smtClean="0">
                <a:latin typeface="Helvetica Neue"/>
              </a:rPr>
              <a:t> ( Table1.column_name </a:t>
            </a:r>
            <a:r>
              <a:rPr lang="en-US" sz="2000" b="1" dirty="0" smtClean="0">
                <a:latin typeface="Helvetica Neue"/>
              </a:rPr>
              <a:t>= </a:t>
            </a:r>
            <a:r>
              <a:rPr lang="en-US" sz="2000" dirty="0" smtClean="0">
                <a:latin typeface="Helvetica Neue"/>
              </a:rPr>
              <a:t>Table2.column_name ) </a:t>
            </a:r>
            <a:r>
              <a:rPr lang="en-US" sz="2000" b="1" dirty="0" smtClean="0">
                <a:latin typeface="Helvetica Neue"/>
              </a:rPr>
              <a:t>;</a:t>
            </a:r>
            <a:endParaRPr lang="en-US" sz="2000" dirty="0">
              <a:latin typeface="Helvetica Neue"/>
            </a:endParaRPr>
          </a:p>
        </p:txBody>
      </p:sp>
    </p:spTree>
    <p:extLst>
      <p:ext uri="{BB962C8B-B14F-4D97-AF65-F5344CB8AC3E}">
        <p14:creationId xmlns:p14="http://schemas.microsoft.com/office/powerpoint/2010/main" val="1365281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Joins with the ON Clause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3120" y="2558715"/>
            <a:ext cx="8138160" cy="3566330"/>
          </a:xfrm>
        </p:spPr>
      </p:pic>
    </p:spTree>
    <p:extLst>
      <p:ext uri="{BB962C8B-B14F-4D97-AF65-F5344CB8AC3E}">
        <p14:creationId xmlns:p14="http://schemas.microsoft.com/office/powerpoint/2010/main" val="12717567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685108"/>
            <a:ext cx="9601200" cy="4963885"/>
          </a:xfrm>
        </p:spPr>
        <p:txBody>
          <a:bodyPr>
            <a:normAutofit fontScale="92500" lnSpcReduction="10000"/>
          </a:bodyPr>
          <a:lstStyle/>
          <a:p>
            <a:r>
              <a:rPr lang="en-US" dirty="0">
                <a:latin typeface="Helvetica Neue"/>
              </a:rPr>
              <a:t>Use the AND clause or the WHERE clause to apply </a:t>
            </a:r>
            <a:r>
              <a:rPr lang="en-US" dirty="0" smtClean="0">
                <a:latin typeface="Helvetica Neue"/>
              </a:rPr>
              <a:t>additional conditions</a:t>
            </a:r>
          </a:p>
          <a:p>
            <a:r>
              <a:rPr lang="en-US" dirty="0" smtClean="0">
                <a:latin typeface="Helvetica Neue"/>
              </a:rPr>
              <a:t>Syntax:</a:t>
            </a:r>
          </a:p>
          <a:p>
            <a:pPr marL="987552" lvl="2" indent="0">
              <a:buNone/>
            </a:pPr>
            <a:r>
              <a:rPr lang="en-US" sz="2000" b="1" dirty="0" smtClean="0">
                <a:latin typeface="Helvetica Neue"/>
              </a:rPr>
              <a:t>SELECT	</a:t>
            </a:r>
            <a:r>
              <a:rPr lang="en-US" sz="2000" dirty="0" smtClean="0">
                <a:latin typeface="Helvetica Neue"/>
              </a:rPr>
              <a:t>Table1.column</a:t>
            </a:r>
            <a:r>
              <a:rPr lang="en-US" sz="2000" b="1" dirty="0" smtClean="0">
                <a:latin typeface="Helvetica Neue"/>
              </a:rPr>
              <a:t>, </a:t>
            </a:r>
            <a:r>
              <a:rPr lang="en-US" sz="2000" dirty="0" smtClean="0">
                <a:latin typeface="Helvetica Neue"/>
              </a:rPr>
              <a:t>Table2.column</a:t>
            </a:r>
            <a:endParaRPr lang="en-US" sz="2000" b="1" dirty="0">
              <a:latin typeface="Helvetica Neue"/>
            </a:endParaRPr>
          </a:p>
          <a:p>
            <a:pPr marL="987552" lvl="2" indent="0">
              <a:buNone/>
            </a:pPr>
            <a:r>
              <a:rPr lang="en-US" sz="2000" b="1" dirty="0" smtClean="0">
                <a:latin typeface="Helvetica Neue"/>
              </a:rPr>
              <a:t>FROM		</a:t>
            </a:r>
            <a:r>
              <a:rPr lang="en-US" sz="2000" dirty="0" smtClean="0">
                <a:latin typeface="Helvetica Neue"/>
              </a:rPr>
              <a:t>Table1</a:t>
            </a:r>
            <a:endParaRPr lang="en-US" sz="2000" dirty="0">
              <a:latin typeface="Helvetica Neue"/>
            </a:endParaRPr>
          </a:p>
          <a:p>
            <a:pPr marL="987552" lvl="2" indent="0">
              <a:buNone/>
            </a:pPr>
            <a:r>
              <a:rPr lang="en-US" sz="2000" b="1" dirty="0" smtClean="0">
                <a:latin typeface="Helvetica Neue"/>
              </a:rPr>
              <a:t>JOIN </a:t>
            </a:r>
            <a:r>
              <a:rPr lang="en-US" sz="2000" dirty="0" smtClean="0">
                <a:latin typeface="Helvetica Neue"/>
              </a:rPr>
              <a:t>Table2</a:t>
            </a:r>
            <a:r>
              <a:rPr lang="en-US" sz="2000" b="1" dirty="0" smtClean="0">
                <a:latin typeface="Helvetica Neue"/>
              </a:rPr>
              <a:t> </a:t>
            </a:r>
          </a:p>
          <a:p>
            <a:pPr marL="987552" lvl="2" indent="0">
              <a:buNone/>
            </a:pPr>
            <a:r>
              <a:rPr lang="en-US" sz="2000" b="1" dirty="0" smtClean="0">
                <a:latin typeface="Helvetica Neue"/>
              </a:rPr>
              <a:t>ON </a:t>
            </a:r>
            <a:r>
              <a:rPr lang="en-US" sz="2000" dirty="0" smtClean="0">
                <a:latin typeface="Helvetica Neue"/>
              </a:rPr>
              <a:t> ( Table1.column_name </a:t>
            </a:r>
            <a:r>
              <a:rPr lang="en-US" sz="2000" b="1" dirty="0" smtClean="0">
                <a:latin typeface="Helvetica Neue"/>
              </a:rPr>
              <a:t>= </a:t>
            </a:r>
            <a:r>
              <a:rPr lang="en-US" sz="2000" dirty="0" smtClean="0">
                <a:latin typeface="Helvetica Neue"/>
              </a:rPr>
              <a:t>Table2.column_name )</a:t>
            </a:r>
          </a:p>
          <a:p>
            <a:pPr marL="987552" lvl="2" indent="0">
              <a:buNone/>
            </a:pPr>
            <a:r>
              <a:rPr lang="en-US" sz="2000" b="1" dirty="0" smtClean="0">
                <a:latin typeface="Helvetica Neue"/>
              </a:rPr>
              <a:t>AND </a:t>
            </a:r>
            <a:r>
              <a:rPr lang="en-US" sz="2000" dirty="0" smtClean="0">
                <a:latin typeface="Helvetica Neue"/>
              </a:rPr>
              <a:t>[condition] </a:t>
            </a:r>
            <a:r>
              <a:rPr lang="en-US" sz="2000" b="1" dirty="0" smtClean="0">
                <a:latin typeface="Helvetica Neue"/>
              </a:rPr>
              <a:t>;</a:t>
            </a:r>
          </a:p>
          <a:p>
            <a:pPr marL="987552" lvl="2" indent="0">
              <a:buNone/>
            </a:pPr>
            <a:endParaRPr lang="en-US" sz="2000" b="1" dirty="0">
              <a:latin typeface="Helvetica Neue"/>
            </a:endParaRPr>
          </a:p>
          <a:p>
            <a:r>
              <a:rPr lang="en-US" dirty="0">
                <a:latin typeface="Helvetica Neue"/>
              </a:rPr>
              <a:t>Syntax:</a:t>
            </a:r>
          </a:p>
          <a:p>
            <a:pPr marL="987552" lvl="2" indent="0">
              <a:buNone/>
            </a:pPr>
            <a:r>
              <a:rPr lang="en-US" sz="2000" b="1" dirty="0">
                <a:latin typeface="Helvetica Neue"/>
              </a:rPr>
              <a:t>SELECT	</a:t>
            </a:r>
            <a:r>
              <a:rPr lang="en-US" sz="2000" dirty="0">
                <a:latin typeface="Helvetica Neue"/>
              </a:rPr>
              <a:t>Table1.column</a:t>
            </a:r>
            <a:r>
              <a:rPr lang="en-US" sz="2000" b="1" dirty="0">
                <a:latin typeface="Helvetica Neue"/>
              </a:rPr>
              <a:t>, </a:t>
            </a:r>
            <a:r>
              <a:rPr lang="en-US" sz="2000" dirty="0">
                <a:latin typeface="Helvetica Neue"/>
              </a:rPr>
              <a:t>Table2.column</a:t>
            </a:r>
            <a:endParaRPr lang="en-US" sz="2000" b="1" dirty="0">
              <a:latin typeface="Helvetica Neue"/>
            </a:endParaRPr>
          </a:p>
          <a:p>
            <a:pPr marL="987552" lvl="2" indent="0">
              <a:buNone/>
            </a:pPr>
            <a:r>
              <a:rPr lang="en-US" sz="2000" b="1" dirty="0">
                <a:latin typeface="Helvetica Neue"/>
              </a:rPr>
              <a:t>FROM		</a:t>
            </a:r>
            <a:r>
              <a:rPr lang="en-US" sz="2000" dirty="0">
                <a:latin typeface="Helvetica Neue"/>
              </a:rPr>
              <a:t>Table1</a:t>
            </a:r>
          </a:p>
          <a:p>
            <a:pPr marL="987552" lvl="2" indent="0">
              <a:buNone/>
            </a:pPr>
            <a:r>
              <a:rPr lang="en-US" sz="2000" b="1" dirty="0">
                <a:latin typeface="Helvetica Neue"/>
              </a:rPr>
              <a:t>JOIN </a:t>
            </a:r>
            <a:r>
              <a:rPr lang="en-US" sz="2000" dirty="0">
                <a:latin typeface="Helvetica Neue"/>
              </a:rPr>
              <a:t>Table2</a:t>
            </a:r>
            <a:r>
              <a:rPr lang="en-US" sz="2000" b="1" dirty="0">
                <a:latin typeface="Helvetica Neue"/>
              </a:rPr>
              <a:t> </a:t>
            </a:r>
          </a:p>
          <a:p>
            <a:pPr marL="987552" lvl="2" indent="0">
              <a:buNone/>
            </a:pPr>
            <a:r>
              <a:rPr lang="en-US" sz="2000" b="1" dirty="0">
                <a:latin typeface="Helvetica Neue"/>
              </a:rPr>
              <a:t>ON </a:t>
            </a:r>
            <a:r>
              <a:rPr lang="en-US" sz="2000" dirty="0">
                <a:latin typeface="Helvetica Neue"/>
              </a:rPr>
              <a:t> ( Table1.column_name </a:t>
            </a:r>
            <a:r>
              <a:rPr lang="en-US" sz="2000" b="1" dirty="0">
                <a:latin typeface="Helvetica Neue"/>
              </a:rPr>
              <a:t>= </a:t>
            </a:r>
            <a:r>
              <a:rPr lang="en-US" sz="2000" dirty="0">
                <a:latin typeface="Helvetica Neue"/>
              </a:rPr>
              <a:t>Table2.column_name )</a:t>
            </a:r>
          </a:p>
          <a:p>
            <a:pPr marL="987552" lvl="2" indent="0">
              <a:buNone/>
            </a:pPr>
            <a:r>
              <a:rPr lang="en-US" sz="2000" b="1" dirty="0" smtClean="0">
                <a:latin typeface="Helvetica Neue"/>
              </a:rPr>
              <a:t>WHERE </a:t>
            </a:r>
            <a:r>
              <a:rPr lang="en-US" sz="2000" dirty="0">
                <a:latin typeface="Helvetica Neue"/>
              </a:rPr>
              <a:t>[condition] </a:t>
            </a:r>
            <a:r>
              <a:rPr lang="en-US" sz="2000" b="1" dirty="0">
                <a:latin typeface="Helvetica Neue"/>
              </a:rPr>
              <a:t>;</a:t>
            </a:r>
            <a:endParaRPr lang="en-US" sz="2000" dirty="0">
              <a:latin typeface="Helvetica Neue"/>
            </a:endParaRPr>
          </a:p>
          <a:p>
            <a:pPr marL="987552" lvl="2" indent="0">
              <a:buNone/>
            </a:pPr>
            <a:endParaRPr lang="en-US" sz="2000" dirty="0">
              <a:latin typeface="Helvetica Neue"/>
            </a:endParaRPr>
          </a:p>
        </p:txBody>
      </p:sp>
      <p:sp>
        <p:nvSpPr>
          <p:cNvPr id="5" name="Title 4"/>
          <p:cNvSpPr>
            <a:spLocks noGrp="1"/>
          </p:cNvSpPr>
          <p:nvPr>
            <p:ph type="title"/>
          </p:nvPr>
        </p:nvSpPr>
        <p:spPr>
          <a:xfrm>
            <a:off x="1371600" y="420688"/>
            <a:ext cx="9601200" cy="1297535"/>
          </a:xfrm>
          <a:prstGeom prst="rect">
            <a:avLst/>
          </a:prstGeom>
        </p:spPr>
        <p:txBody>
          <a:bodyPr>
            <a:spAutoFit/>
          </a:bodyPr>
          <a:lstStyle/>
          <a:p>
            <a:pPr algn="ctr"/>
            <a:r>
              <a:rPr lang="en-US" u="sng" dirty="0">
                <a:solidFill>
                  <a:srgbClr val="282829"/>
                </a:solidFill>
                <a:latin typeface="Helvetica Neue"/>
              </a:rPr>
              <a:t>Applying Additional </a:t>
            </a:r>
            <a:r>
              <a:rPr lang="en-US" u="sng" dirty="0" smtClean="0">
                <a:solidFill>
                  <a:srgbClr val="282829"/>
                </a:solidFill>
                <a:latin typeface="Helvetica Neue"/>
              </a:rPr>
              <a:t>Conditions</a:t>
            </a:r>
            <a:endParaRPr lang="en-US" u="sng" dirty="0">
              <a:solidFill>
                <a:srgbClr val="282829"/>
              </a:solidFill>
              <a:latin typeface="Helvetica Neue"/>
            </a:endParaRPr>
          </a:p>
          <a:p>
            <a:pPr algn="ctr"/>
            <a:r>
              <a:rPr lang="en-US" u="sng" dirty="0">
                <a:solidFill>
                  <a:srgbClr val="282829"/>
                </a:solidFill>
                <a:latin typeface="Helvetica Neue"/>
              </a:rPr>
              <a:t>to a Join</a:t>
            </a:r>
          </a:p>
        </p:txBody>
      </p:sp>
    </p:spTree>
    <p:extLst>
      <p:ext uri="{BB962C8B-B14F-4D97-AF65-F5344CB8AC3E}">
        <p14:creationId xmlns:p14="http://schemas.microsoft.com/office/powerpoint/2010/main" val="18383023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941" y="1569583"/>
            <a:ext cx="7720518" cy="4572000"/>
          </a:xfrm>
        </p:spPr>
      </p:pic>
      <p:sp>
        <p:nvSpPr>
          <p:cNvPr id="5" name="Title 4"/>
          <p:cNvSpPr>
            <a:spLocks noGrp="1"/>
          </p:cNvSpPr>
          <p:nvPr>
            <p:ph type="title"/>
          </p:nvPr>
        </p:nvSpPr>
        <p:spPr>
          <a:xfrm>
            <a:off x="1371600" y="420688"/>
            <a:ext cx="9601200" cy="694934"/>
          </a:xfrm>
          <a:prstGeom prst="rect">
            <a:avLst/>
          </a:prstGeom>
        </p:spPr>
        <p:txBody>
          <a:bodyPr>
            <a:spAutoFit/>
          </a:bodyPr>
          <a:lstStyle/>
          <a:p>
            <a:pPr algn="ctr"/>
            <a:r>
              <a:rPr lang="en-US" u="sng" dirty="0" smtClean="0">
                <a:solidFill>
                  <a:srgbClr val="282829"/>
                </a:solidFill>
                <a:latin typeface="Helvetica Neue"/>
              </a:rPr>
              <a:t>Conditions to </a:t>
            </a:r>
            <a:r>
              <a:rPr lang="en-US" u="sng" dirty="0">
                <a:solidFill>
                  <a:srgbClr val="282829"/>
                </a:solidFill>
                <a:latin typeface="Helvetica Neue"/>
              </a:rPr>
              <a:t>a Join</a:t>
            </a:r>
          </a:p>
        </p:txBody>
      </p:sp>
    </p:spTree>
    <p:extLst>
      <p:ext uri="{BB962C8B-B14F-4D97-AF65-F5344CB8AC3E}">
        <p14:creationId xmlns:p14="http://schemas.microsoft.com/office/powerpoint/2010/main" val="26360078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SQL-Data Control Language</a:t>
            </a:r>
            <a:br>
              <a:rPr lang="en-US" sz="5000" u="sng" dirty="0" smtClean="0">
                <a:solidFill>
                  <a:srgbClr val="282829"/>
                </a:solidFill>
                <a:latin typeface="Helvetica Neue"/>
              </a:rPr>
            </a:br>
            <a:r>
              <a:rPr lang="en-US" sz="5000" dirty="0" smtClean="0">
                <a:solidFill>
                  <a:srgbClr val="282829"/>
                </a:solidFill>
                <a:latin typeface="Helvetica Neue"/>
              </a:rPr>
              <a:t>(DCL)</a:t>
            </a:r>
            <a:endParaRPr lang="en-US" sz="5000" dirty="0">
              <a:solidFill>
                <a:srgbClr val="282829"/>
              </a:solidFill>
              <a:latin typeface="Helvetica Neue"/>
            </a:endParaRPr>
          </a:p>
        </p:txBody>
      </p:sp>
    </p:spTree>
    <p:extLst>
      <p:ext uri="{BB962C8B-B14F-4D97-AF65-F5344CB8AC3E}">
        <p14:creationId xmlns:p14="http://schemas.microsoft.com/office/powerpoint/2010/main" val="33492613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GRANT</a:t>
            </a:r>
            <a:endParaRPr lang="en-US" u="sng" dirty="0">
              <a:solidFill>
                <a:srgbClr val="282829"/>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599" y="1476103"/>
            <a:ext cx="10045337" cy="3581400"/>
          </a:xfrm>
        </p:spPr>
        <p:txBody>
          <a:bodyPr>
            <a:normAutofit/>
          </a:bodyPr>
          <a:lstStyle/>
          <a:p>
            <a:r>
              <a:rPr lang="en-US" sz="2400" dirty="0" smtClean="0">
                <a:solidFill>
                  <a:srgbClr val="282829"/>
                </a:solidFill>
                <a:latin typeface="Helvetica Neue"/>
              </a:rPr>
              <a:t>Syntax:</a:t>
            </a:r>
            <a:endParaRPr lang="en-US" sz="2400" dirty="0">
              <a:solidFill>
                <a:srgbClr val="282829"/>
              </a:solidFill>
              <a:latin typeface="Helvetica Neue"/>
            </a:endParaRPr>
          </a:p>
          <a:p>
            <a:pPr lvl="2"/>
            <a:r>
              <a:rPr lang="en-US" sz="2200" b="1" dirty="0" smtClean="0">
                <a:solidFill>
                  <a:srgbClr val="282829"/>
                </a:solidFill>
                <a:latin typeface="Helvetica Neue"/>
              </a:rPr>
              <a:t>GRANT</a:t>
            </a:r>
            <a:r>
              <a:rPr lang="en-US" sz="2200" dirty="0" smtClean="0">
                <a:solidFill>
                  <a:srgbClr val="282829"/>
                </a:solidFill>
                <a:latin typeface="Helvetica Neue"/>
              </a:rPr>
              <a:t> </a:t>
            </a:r>
            <a:r>
              <a:rPr lang="en-US" sz="2200" b="1" dirty="0">
                <a:solidFill>
                  <a:srgbClr val="282829"/>
                </a:solidFill>
                <a:latin typeface="Helvetica Neue"/>
              </a:rPr>
              <a:t> </a:t>
            </a:r>
            <a:r>
              <a:rPr lang="en-US" sz="2200" dirty="0" smtClean="0">
                <a:solidFill>
                  <a:srgbClr val="282829"/>
                </a:solidFill>
                <a:latin typeface="Helvetica Neue"/>
              </a:rPr>
              <a:t>type_of_permission  </a:t>
            </a:r>
            <a:r>
              <a:rPr lang="en-US" sz="2200" b="1" dirty="0" smtClean="0">
                <a:solidFill>
                  <a:srgbClr val="282829"/>
                </a:solidFill>
                <a:latin typeface="Helvetica Neue"/>
              </a:rPr>
              <a:t>TO</a:t>
            </a:r>
            <a:r>
              <a:rPr lang="en-US" sz="2200" dirty="0" smtClean="0">
                <a:solidFill>
                  <a:srgbClr val="282829"/>
                </a:solidFill>
                <a:latin typeface="Helvetica Neue"/>
              </a:rPr>
              <a:t> </a:t>
            </a:r>
            <a:r>
              <a:rPr lang="en-US" sz="2200" b="1" dirty="0">
                <a:solidFill>
                  <a:srgbClr val="282829"/>
                </a:solidFill>
                <a:latin typeface="Helvetica Neue"/>
              </a:rPr>
              <a:t> </a:t>
            </a:r>
            <a:r>
              <a:rPr lang="en-US" sz="2200" dirty="0" smtClean="0">
                <a:solidFill>
                  <a:srgbClr val="282829"/>
                </a:solidFill>
                <a:latin typeface="Helvetica Neue"/>
              </a:rPr>
              <a:t>username;</a:t>
            </a:r>
            <a:endParaRPr lang="en-US" sz="2200" dirty="0">
              <a:solidFill>
                <a:srgbClr val="282829"/>
              </a:solidFill>
              <a:latin typeface="Helvetica Neue"/>
            </a:endParaRPr>
          </a:p>
          <a:p>
            <a:pPr lvl="2"/>
            <a:r>
              <a:rPr lang="en-US" sz="2200" b="1" dirty="0" smtClean="0">
                <a:solidFill>
                  <a:srgbClr val="282829"/>
                </a:solidFill>
                <a:latin typeface="Helvetica Neue"/>
              </a:rPr>
              <a:t>GRANT</a:t>
            </a:r>
            <a:r>
              <a:rPr lang="en-US" sz="2200" dirty="0" smtClean="0">
                <a:solidFill>
                  <a:srgbClr val="282829"/>
                </a:solidFill>
                <a:latin typeface="Helvetica Neue"/>
              </a:rPr>
              <a:t> </a:t>
            </a:r>
            <a:r>
              <a:rPr lang="en-US" sz="2200" b="1" dirty="0">
                <a:solidFill>
                  <a:srgbClr val="282829"/>
                </a:solidFill>
                <a:latin typeface="Helvetica Neue"/>
              </a:rPr>
              <a:t> </a:t>
            </a:r>
            <a:r>
              <a:rPr lang="en-US" sz="2200" dirty="0" smtClean="0">
                <a:solidFill>
                  <a:srgbClr val="282829"/>
                </a:solidFill>
                <a:latin typeface="Helvetica Neue"/>
              </a:rPr>
              <a:t>type_of_permission </a:t>
            </a:r>
            <a:r>
              <a:rPr lang="en-US" sz="2400" b="1" dirty="0" smtClean="0">
                <a:solidFill>
                  <a:srgbClr val="282829"/>
                </a:solidFill>
                <a:latin typeface="Helvetica Neue"/>
              </a:rPr>
              <a:t>ON</a:t>
            </a:r>
            <a:r>
              <a:rPr lang="en-US" sz="2400" dirty="0" smtClean="0">
                <a:solidFill>
                  <a:srgbClr val="282829"/>
                </a:solidFill>
                <a:latin typeface="Helvetica Neue"/>
              </a:rPr>
              <a:t> database_name.table_name </a:t>
            </a:r>
          </a:p>
          <a:p>
            <a:pPr marL="0" indent="0">
              <a:buNone/>
            </a:pPr>
            <a:r>
              <a:rPr lang="en-US" sz="2400" b="1" dirty="0" smtClean="0">
                <a:solidFill>
                  <a:srgbClr val="282829"/>
                </a:solidFill>
                <a:latin typeface="Helvetica Neue"/>
              </a:rPr>
              <a:t>		TO</a:t>
            </a:r>
            <a:r>
              <a:rPr lang="en-US" sz="2400" dirty="0" smtClean="0">
                <a:solidFill>
                  <a:srgbClr val="282829"/>
                </a:solidFill>
                <a:latin typeface="Helvetica Neue"/>
              </a:rPr>
              <a:t> </a:t>
            </a:r>
            <a:r>
              <a:rPr lang="en-US" sz="2400" b="1" dirty="0">
                <a:solidFill>
                  <a:srgbClr val="282829"/>
                </a:solidFill>
                <a:latin typeface="Helvetica Neue"/>
              </a:rPr>
              <a:t> </a:t>
            </a:r>
            <a:r>
              <a:rPr lang="en-US" sz="2400" dirty="0" smtClean="0">
                <a:solidFill>
                  <a:srgbClr val="282829"/>
                </a:solidFill>
                <a:latin typeface="Helvetica Neue"/>
              </a:rPr>
              <a:t>username;</a:t>
            </a:r>
            <a:endParaRPr lang="en-US" sz="2400" dirty="0">
              <a:solidFill>
                <a:srgbClr val="282829"/>
              </a:solidFill>
              <a:latin typeface="Helvetica Neue"/>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8791"/>
          <a:stretch/>
        </p:blipFill>
        <p:spPr>
          <a:xfrm>
            <a:off x="2505472" y="3731623"/>
            <a:ext cx="7777590" cy="2651760"/>
          </a:xfrm>
          <a:prstGeom prst="rect">
            <a:avLst/>
          </a:prstGeom>
        </p:spPr>
      </p:pic>
    </p:spTree>
    <p:extLst>
      <p:ext uri="{BB962C8B-B14F-4D97-AF65-F5344CB8AC3E}">
        <p14:creationId xmlns:p14="http://schemas.microsoft.com/office/powerpoint/2010/main" val="14826571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659708" y="1725505"/>
          <a:ext cx="9450252" cy="4557003"/>
        </p:xfrm>
        <a:graphic>
          <a:graphicData uri="http://schemas.openxmlformats.org/drawingml/2006/table">
            <a:tbl>
              <a:tblPr firstRow="1" bandRow="1">
                <a:tableStyleId>{5C22544A-7EE6-4342-B048-85BDC9FD1C3A}</a:tableStyleId>
              </a:tblPr>
              <a:tblGrid>
                <a:gridCol w="2605316">
                  <a:extLst>
                    <a:ext uri="{9D8B030D-6E8A-4147-A177-3AD203B41FA5}">
                      <a16:colId xmlns:a16="http://schemas.microsoft.com/office/drawing/2014/main" val="561033387"/>
                    </a:ext>
                  </a:extLst>
                </a:gridCol>
                <a:gridCol w="6844936">
                  <a:extLst>
                    <a:ext uri="{9D8B030D-6E8A-4147-A177-3AD203B41FA5}">
                      <a16:colId xmlns:a16="http://schemas.microsoft.com/office/drawing/2014/main" val="4266618505"/>
                    </a:ext>
                  </a:extLst>
                </a:gridCol>
              </a:tblGrid>
              <a:tr h="782563">
                <a:tc>
                  <a:txBody>
                    <a:bodyPr/>
                    <a:lstStyle/>
                    <a:p>
                      <a:endParaRPr lang="en-US" dirty="0" smtClean="0">
                        <a:solidFill>
                          <a:sysClr val="windowText" lastClr="000000"/>
                        </a:solidFill>
                      </a:endParaRPr>
                    </a:p>
                    <a:p>
                      <a:r>
                        <a:rPr lang="en-US" dirty="0" smtClean="0">
                          <a:solidFill>
                            <a:sysClr val="windowText" lastClr="000000"/>
                          </a:solidFill>
                        </a:rPr>
                        <a:t>Permissions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smtClean="0">
                        <a:solidFill>
                          <a:sysClr val="windowText" lastClr="000000"/>
                        </a:solidFill>
                      </a:endParaRPr>
                    </a:p>
                    <a:p>
                      <a:r>
                        <a:rPr lang="en-US" dirty="0" smtClean="0">
                          <a:solidFill>
                            <a:sysClr val="windowText" lastClr="000000"/>
                          </a:solidFill>
                        </a:rPr>
                        <a:t>Description</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626394"/>
                  </a:ext>
                </a:extLst>
              </a:tr>
              <a:tr h="370840">
                <a:tc>
                  <a:txBody>
                    <a:bodyPr/>
                    <a:lstStyle/>
                    <a:p>
                      <a:r>
                        <a:rPr kumimoji="0" lang="en-US" altLang="en-US" b="0" i="0" u="none" strike="noStrike" cap="none" normalizeH="0" baseline="0" dirty="0" smtClean="0">
                          <a:ln>
                            <a:noFill/>
                          </a:ln>
                          <a:solidFill>
                            <a:sysClr val="windowText" lastClr="000000"/>
                          </a:solidFill>
                          <a:effectLst/>
                          <a:latin typeface="Helvetica Neue"/>
                        </a:rPr>
                        <a:t>ALL PRIVILEGES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ysClr val="windowText" lastClr="000000"/>
                          </a:solidFill>
                          <a:effectLst/>
                          <a:latin typeface="Helvetica Neue"/>
                        </a:rPr>
                        <a:t>This would allow a user full access to a designated database (or if no database is selected, global access across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5699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CREATE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create new tables or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6988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DROP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them to delete tables or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648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DELETE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delete rows from tables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13452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INSERT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insert rows into tables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759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SELECT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use the SELECT command to read through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5792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UPDATE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 them to update table 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0171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GRANT OPTION-</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smtClean="0">
                          <a:ln>
                            <a:noFill/>
                          </a:ln>
                          <a:solidFill>
                            <a:sysClr val="windowText" lastClr="000000"/>
                          </a:solidFill>
                          <a:effectLst/>
                          <a:latin typeface="Helvetica Neue"/>
                        </a:rPr>
                        <a:t>allows them to grant or remove other users’ privileges</a:t>
                      </a:r>
                    </a:p>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241874"/>
                  </a:ext>
                </a:extLst>
              </a:tr>
            </a:tbl>
          </a:graphicData>
        </a:graphic>
      </p:graphicFrame>
      <p:sp>
        <p:nvSpPr>
          <p:cNvPr id="6" name="Rectangle 5"/>
          <p:cNvSpPr/>
          <p:nvPr/>
        </p:nvSpPr>
        <p:spPr>
          <a:xfrm>
            <a:off x="1659708" y="393952"/>
            <a:ext cx="8908144" cy="923330"/>
          </a:xfrm>
          <a:prstGeom prst="rect">
            <a:avLst/>
          </a:prstGeom>
        </p:spPr>
        <p:txBody>
          <a:bodyPr wrap="square">
            <a:spAutoFit/>
          </a:bodyPr>
          <a:lstStyle/>
          <a:p>
            <a:pPr lvl="0" algn="ctr" defTabSz="914400" eaLnBrk="0" fontAlgn="base" hangingPunct="0">
              <a:spcBef>
                <a:spcPct val="0"/>
              </a:spcBef>
              <a:spcAft>
                <a:spcPct val="0"/>
              </a:spcAft>
            </a:pPr>
            <a:r>
              <a:rPr lang="en-US" altLang="en-US" b="1" dirty="0" smtClean="0">
                <a:solidFill>
                  <a:srgbClr val="323232"/>
                </a:solidFill>
                <a:latin typeface="Helvetica Neue"/>
              </a:rPr>
              <a:t>How </a:t>
            </a:r>
            <a:r>
              <a:rPr lang="en-US" altLang="en-US" b="1" dirty="0">
                <a:solidFill>
                  <a:srgbClr val="323232"/>
                </a:solidFill>
                <a:latin typeface="Helvetica Neue"/>
              </a:rPr>
              <a:t>To Grant Different User </a:t>
            </a:r>
            <a:r>
              <a:rPr lang="en-US" altLang="en-US" b="1" dirty="0" smtClean="0">
                <a:solidFill>
                  <a:srgbClr val="323232"/>
                </a:solidFill>
                <a:latin typeface="Helvetica Neue"/>
              </a:rPr>
              <a:t>Permissions</a:t>
            </a:r>
          </a:p>
          <a:p>
            <a:pPr lvl="0" algn="ctr" defTabSz="914400" eaLnBrk="0" fontAlgn="base" hangingPunct="0">
              <a:spcBef>
                <a:spcPct val="0"/>
              </a:spcBef>
              <a:spcAft>
                <a:spcPct val="0"/>
              </a:spcAft>
            </a:pPr>
            <a:endParaRPr lang="en-US" altLang="en-US" b="1" dirty="0">
              <a:solidFill>
                <a:srgbClr val="323232"/>
              </a:solidFill>
              <a:latin typeface="Helvetica Neue"/>
            </a:endParaRPr>
          </a:p>
          <a:p>
            <a:pPr lvl="0" defTabSz="914400" eaLnBrk="0" fontAlgn="base" hangingPunct="0">
              <a:spcBef>
                <a:spcPct val="0"/>
              </a:spcBef>
              <a:spcAft>
                <a:spcPct val="0"/>
              </a:spcAft>
            </a:pPr>
            <a:r>
              <a:rPr lang="en-US" altLang="en-US" dirty="0">
                <a:solidFill>
                  <a:srgbClr val="333333"/>
                </a:solidFill>
                <a:latin typeface="Helvetica Neue"/>
              </a:rPr>
              <a:t>Here is a short list of other common possible permissions that users can enjoy.</a:t>
            </a:r>
            <a:endParaRPr lang="en-US" altLang="en-US" dirty="0">
              <a:latin typeface="Helvetica Neue"/>
            </a:endParaRPr>
          </a:p>
        </p:txBody>
      </p:sp>
    </p:spTree>
    <p:extLst>
      <p:ext uri="{BB962C8B-B14F-4D97-AF65-F5344CB8AC3E}">
        <p14:creationId xmlns:p14="http://schemas.microsoft.com/office/powerpoint/2010/main" val="200495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Data Control Language</a:t>
            </a:r>
            <a:br>
              <a:rPr lang="en-US" sz="5000" u="sng" dirty="0" smtClean="0">
                <a:solidFill>
                  <a:srgbClr val="282829"/>
                </a:solidFill>
                <a:latin typeface="Helvetica Neue"/>
              </a:rPr>
            </a:br>
            <a:r>
              <a:rPr lang="en-US" sz="5000" dirty="0" smtClean="0">
                <a:solidFill>
                  <a:srgbClr val="282829"/>
                </a:solidFill>
                <a:latin typeface="Helvetica Neue"/>
              </a:rPr>
              <a:t>(DCL)</a:t>
            </a:r>
            <a:endParaRPr lang="en-US" sz="5000" dirty="0">
              <a:solidFill>
                <a:srgbClr val="282829"/>
              </a:solidFill>
              <a:latin typeface="Helvetica Neue"/>
            </a:endParaRPr>
          </a:p>
        </p:txBody>
      </p:sp>
    </p:spTree>
    <p:extLst>
      <p:ext uri="{BB962C8B-B14F-4D97-AF65-F5344CB8AC3E}">
        <p14:creationId xmlns:p14="http://schemas.microsoft.com/office/powerpoint/2010/main" val="384948489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481083"/>
            <a:ext cx="9601200" cy="910988"/>
          </a:xfrm>
        </p:spPr>
        <p:txBody>
          <a:bodyPr>
            <a:normAutofit/>
          </a:bodyPr>
          <a:lstStyle/>
          <a:p>
            <a:pPr algn="ctr"/>
            <a:r>
              <a:rPr lang="en-US" u="sng" dirty="0" smtClean="0">
                <a:solidFill>
                  <a:srgbClr val="282829"/>
                </a:solidFill>
                <a:latin typeface="Helvetica Neue"/>
              </a:rPr>
              <a:t>REVOKE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599" y="1392071"/>
            <a:ext cx="10620103" cy="3581400"/>
          </a:xfrm>
        </p:spPr>
        <p:txBody>
          <a:bodyPr>
            <a:normAutofit/>
          </a:bodyPr>
          <a:lstStyle/>
          <a:p>
            <a:r>
              <a:rPr lang="en-US" sz="2800" dirty="0" smtClean="0">
                <a:solidFill>
                  <a:srgbClr val="282829"/>
                </a:solidFill>
                <a:latin typeface="Helvetica Neue"/>
              </a:rPr>
              <a:t>Syntax:</a:t>
            </a:r>
            <a:endParaRPr lang="en-US" sz="2400" dirty="0">
              <a:solidFill>
                <a:srgbClr val="282829"/>
              </a:solidFill>
              <a:latin typeface="Helvetica Neue"/>
            </a:endParaRPr>
          </a:p>
          <a:p>
            <a:pPr lvl="2"/>
            <a:r>
              <a:rPr lang="en-US" sz="2200" b="1" dirty="0">
                <a:solidFill>
                  <a:srgbClr val="282829"/>
                </a:solidFill>
                <a:latin typeface="Helvetica Neue"/>
              </a:rPr>
              <a:t>REVOKE </a:t>
            </a:r>
            <a:r>
              <a:rPr lang="en-US" sz="2200" b="1" dirty="0" smtClean="0">
                <a:solidFill>
                  <a:srgbClr val="282829"/>
                </a:solidFill>
                <a:latin typeface="Helvetica Neue"/>
              </a:rPr>
              <a:t>  </a:t>
            </a:r>
            <a:r>
              <a:rPr lang="en-US" sz="2200" dirty="0" smtClean="0">
                <a:solidFill>
                  <a:srgbClr val="282829"/>
                </a:solidFill>
                <a:latin typeface="Helvetica Neue"/>
              </a:rPr>
              <a:t>type_of_permission</a:t>
            </a:r>
            <a:r>
              <a:rPr lang="en-US" sz="2200" b="1" dirty="0" smtClean="0">
                <a:solidFill>
                  <a:srgbClr val="282829"/>
                </a:solidFill>
                <a:latin typeface="Helvetica Neue"/>
              </a:rPr>
              <a:t> </a:t>
            </a:r>
            <a:r>
              <a:rPr lang="en-US" sz="2400" b="1" dirty="0">
                <a:solidFill>
                  <a:srgbClr val="282829"/>
                </a:solidFill>
                <a:latin typeface="Helvetica Neue"/>
              </a:rPr>
              <a:t> </a:t>
            </a:r>
            <a:r>
              <a:rPr lang="en-US" sz="2400" b="1" dirty="0" smtClean="0">
                <a:solidFill>
                  <a:srgbClr val="282829"/>
                </a:solidFill>
                <a:latin typeface="Helvetica Neue"/>
              </a:rPr>
              <a:t>FROM</a:t>
            </a:r>
            <a:r>
              <a:rPr lang="en-US" sz="2400" b="1" dirty="0">
                <a:solidFill>
                  <a:srgbClr val="282829"/>
                </a:solidFill>
                <a:latin typeface="Helvetica Neue"/>
              </a:rPr>
              <a:t> </a:t>
            </a:r>
            <a:r>
              <a:rPr lang="en-US" sz="2400" b="1" dirty="0" smtClean="0">
                <a:solidFill>
                  <a:srgbClr val="282829"/>
                </a:solidFill>
                <a:latin typeface="Helvetica Neue"/>
              </a:rPr>
              <a:t> </a:t>
            </a:r>
            <a:r>
              <a:rPr lang="en-US" sz="2400" dirty="0" smtClean="0">
                <a:solidFill>
                  <a:srgbClr val="282829"/>
                </a:solidFill>
                <a:latin typeface="Helvetica Neue"/>
              </a:rPr>
              <a:t>username</a:t>
            </a:r>
            <a:r>
              <a:rPr lang="en-US" sz="2400" b="1" dirty="0" smtClean="0">
                <a:solidFill>
                  <a:srgbClr val="282829"/>
                </a:solidFill>
                <a:latin typeface="Helvetica Neue"/>
              </a:rPr>
              <a:t>;</a:t>
            </a:r>
            <a:endParaRPr lang="en-US" sz="2400" b="1" dirty="0">
              <a:solidFill>
                <a:srgbClr val="282829"/>
              </a:solidFill>
              <a:latin typeface="Helvetica Neue"/>
            </a:endParaRPr>
          </a:p>
          <a:p>
            <a:pPr lvl="2"/>
            <a:r>
              <a:rPr lang="en-US" sz="2200" b="1" dirty="0" smtClean="0">
                <a:solidFill>
                  <a:srgbClr val="282829"/>
                </a:solidFill>
                <a:latin typeface="Helvetica Neue"/>
              </a:rPr>
              <a:t>REVOKE   </a:t>
            </a:r>
            <a:r>
              <a:rPr lang="en-US" sz="2200" dirty="0" smtClean="0">
                <a:solidFill>
                  <a:srgbClr val="282829"/>
                </a:solidFill>
                <a:latin typeface="Helvetica Neue"/>
              </a:rPr>
              <a:t>type_of_permission</a:t>
            </a:r>
            <a:r>
              <a:rPr lang="en-US" sz="2200" b="1" dirty="0" smtClean="0">
                <a:solidFill>
                  <a:srgbClr val="282829"/>
                </a:solidFill>
                <a:latin typeface="Helvetica Neue"/>
              </a:rPr>
              <a:t> </a:t>
            </a:r>
            <a:r>
              <a:rPr lang="en-US" sz="2400" b="1" dirty="0">
                <a:solidFill>
                  <a:srgbClr val="282829"/>
                </a:solidFill>
                <a:latin typeface="Helvetica Neue"/>
              </a:rPr>
              <a:t>    </a:t>
            </a:r>
            <a:r>
              <a:rPr lang="en-US" sz="2400" b="1" dirty="0" smtClean="0">
                <a:solidFill>
                  <a:srgbClr val="282829"/>
                </a:solidFill>
                <a:latin typeface="Helvetica Neue"/>
              </a:rPr>
              <a:t>ON </a:t>
            </a:r>
            <a:r>
              <a:rPr lang="en-US" sz="2400" b="1" dirty="0">
                <a:solidFill>
                  <a:srgbClr val="282829"/>
                </a:solidFill>
                <a:latin typeface="Helvetica Neue"/>
              </a:rPr>
              <a:t>  </a:t>
            </a:r>
            <a:r>
              <a:rPr lang="en-US" sz="2400" dirty="0" smtClean="0">
                <a:solidFill>
                  <a:srgbClr val="282829"/>
                </a:solidFill>
                <a:latin typeface="Helvetica Neue"/>
              </a:rPr>
              <a:t>database_name.table_name</a:t>
            </a:r>
            <a:r>
              <a:rPr lang="en-US" sz="2400" b="1" dirty="0" smtClean="0">
                <a:solidFill>
                  <a:srgbClr val="282829"/>
                </a:solidFill>
                <a:latin typeface="Helvetica Neue"/>
              </a:rPr>
              <a:t> </a:t>
            </a:r>
          </a:p>
          <a:p>
            <a:pPr marL="0" indent="0">
              <a:buNone/>
            </a:pPr>
            <a:r>
              <a:rPr lang="en-US" sz="2400" b="1" dirty="0">
                <a:solidFill>
                  <a:srgbClr val="282829"/>
                </a:solidFill>
                <a:latin typeface="Helvetica Neue"/>
              </a:rPr>
              <a:t>	</a:t>
            </a:r>
            <a:r>
              <a:rPr lang="en-US" sz="2400" b="1" dirty="0" smtClean="0">
                <a:solidFill>
                  <a:srgbClr val="282829"/>
                </a:solidFill>
                <a:latin typeface="Helvetica Neue"/>
              </a:rPr>
              <a:t>	FROM </a:t>
            </a:r>
            <a:r>
              <a:rPr lang="en-US" sz="2400" dirty="0" smtClean="0">
                <a:solidFill>
                  <a:srgbClr val="282829"/>
                </a:solidFill>
                <a:latin typeface="Helvetica Neue"/>
              </a:rPr>
              <a:t>username</a:t>
            </a:r>
            <a:r>
              <a:rPr lang="en-US" sz="2400" b="1" dirty="0" smtClean="0">
                <a:solidFill>
                  <a:srgbClr val="282829"/>
                </a:solidFill>
                <a:latin typeface="Helvetica Neue"/>
              </a:rPr>
              <a:t>;</a:t>
            </a:r>
            <a:endParaRPr lang="en-US" sz="2400" b="1" dirty="0">
              <a:solidFill>
                <a:srgbClr val="282829"/>
              </a:solidFill>
              <a:latin typeface="Helvetica Neue"/>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878" y="3775889"/>
            <a:ext cx="7781544" cy="2674906"/>
          </a:xfrm>
          <a:prstGeom prst="rect">
            <a:avLst/>
          </a:prstGeom>
        </p:spPr>
      </p:pic>
    </p:spTree>
    <p:extLst>
      <p:ext uri="{BB962C8B-B14F-4D97-AF65-F5344CB8AC3E}">
        <p14:creationId xmlns:p14="http://schemas.microsoft.com/office/powerpoint/2010/main" val="3890095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THE END</a:t>
            </a:r>
            <a:endParaRPr lang="en-US" sz="5000" dirty="0">
              <a:solidFill>
                <a:srgbClr val="282829"/>
              </a:solidFill>
              <a:latin typeface="Helvetica Neue"/>
            </a:endParaRPr>
          </a:p>
        </p:txBody>
      </p:sp>
    </p:spTree>
    <p:extLst>
      <p:ext uri="{BB962C8B-B14F-4D97-AF65-F5344CB8AC3E}">
        <p14:creationId xmlns:p14="http://schemas.microsoft.com/office/powerpoint/2010/main" val="2509060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a:solidFill>
                  <a:srgbClr val="282829"/>
                </a:solidFill>
                <a:latin typeface="Helvetica Neue"/>
              </a:rPr>
              <a:t>Data Control</a:t>
            </a:r>
            <a:r>
              <a:rPr lang="en-US" u="sng" dirty="0" smtClean="0">
                <a:solidFill>
                  <a:srgbClr val="282829"/>
                </a:solidFill>
                <a:latin typeface="Helvetica Neue"/>
              </a:rPr>
              <a:t> </a:t>
            </a:r>
            <a:r>
              <a:rPr lang="en-US" u="sng" dirty="0">
                <a:solidFill>
                  <a:srgbClr val="282829"/>
                </a:solidFill>
                <a:latin typeface="Helvetica Neue"/>
              </a:rPr>
              <a:t>Language (</a:t>
            </a:r>
            <a:r>
              <a:rPr lang="en-US" u="sng" dirty="0" smtClean="0">
                <a:solidFill>
                  <a:srgbClr val="282829"/>
                </a:solidFill>
                <a:latin typeface="Helvetica Neue"/>
              </a:rPr>
              <a:t>DCL)</a:t>
            </a:r>
            <a:r>
              <a:rPr lang="en-US" b="0" i="0" u="sng" dirty="0" smtClean="0">
                <a:solidFill>
                  <a:srgbClr val="282829"/>
                </a:solidFill>
                <a:effectLst/>
                <a:latin typeface="Helvetica Neue"/>
              </a:rPr>
              <a:t/>
            </a:r>
            <a:br>
              <a:rPr lang="en-US" b="0" i="0" u="sng" dirty="0" smtClean="0">
                <a:solidFill>
                  <a:srgbClr val="282829"/>
                </a:solidFill>
                <a:effectLst/>
                <a:latin typeface="Helvetica Neue"/>
              </a:rPr>
            </a:br>
            <a:r>
              <a:rPr lang="en-US" u="sng" dirty="0" smtClean="0">
                <a:solidFill>
                  <a:srgbClr val="282829"/>
                </a:solidFill>
                <a:latin typeface="Helvetica Neue"/>
              </a:rPr>
              <a:t>Statements</a:t>
            </a:r>
            <a:endParaRPr lang="en-US" u="sng" dirty="0">
              <a:solidFill>
                <a:srgbClr val="282829"/>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2171700"/>
            <a:ext cx="9601200" cy="4529546"/>
          </a:xfrm>
        </p:spPr>
        <p:txBody>
          <a:bodyPr>
            <a:noAutofit/>
          </a:bodyPr>
          <a:lstStyle/>
          <a:p>
            <a:pPr marL="0" indent="0">
              <a:buNone/>
            </a:pPr>
            <a:r>
              <a:rPr lang="en-US" dirty="0" smtClean="0">
                <a:solidFill>
                  <a:srgbClr val="282829"/>
                </a:solidFill>
                <a:latin typeface="Helvetica Neue"/>
              </a:rPr>
              <a:t>	</a:t>
            </a:r>
            <a:r>
              <a:rPr lang="en-US" dirty="0">
                <a:solidFill>
                  <a:srgbClr val="282829"/>
                </a:solidFill>
                <a:latin typeface="Helvetica Neue"/>
              </a:rPr>
              <a:t> </a:t>
            </a:r>
            <a:r>
              <a:rPr lang="en-US" dirty="0"/>
              <a:t>DCL includes commands such as GRANT and REVOKE which mainly deal with the rights, permissions and other controls of the database system</a:t>
            </a:r>
            <a:endParaRPr lang="en-US" dirty="0" smtClean="0">
              <a:solidFill>
                <a:srgbClr val="282829"/>
              </a:solidFill>
              <a:latin typeface="Helvetica Neue"/>
            </a:endParaRPr>
          </a:p>
        </p:txBody>
      </p:sp>
      <p:graphicFrame>
        <p:nvGraphicFramePr>
          <p:cNvPr id="4" name="Table 3"/>
          <p:cNvGraphicFramePr>
            <a:graphicFrameLocks noGrp="1"/>
          </p:cNvGraphicFramePr>
          <p:nvPr>
            <p:extLst>
              <p:ext uri="{D42A27DB-BD31-4B8C-83A1-F6EECF244321}">
                <p14:modId xmlns:p14="http://schemas.microsoft.com/office/powerpoint/2010/main" val="2997251194"/>
              </p:ext>
            </p:extLst>
          </p:nvPr>
        </p:nvGraphicFramePr>
        <p:xfrm>
          <a:off x="2108200" y="3657600"/>
          <a:ext cx="8128000" cy="1787144"/>
        </p:xfrm>
        <a:graphic>
          <a:graphicData uri="http://schemas.openxmlformats.org/drawingml/2006/table">
            <a:tbl>
              <a:tblPr firstRow="1" bandRow="1">
                <a:tableStyleId>{5C22544A-7EE6-4342-B048-85BDC9FD1C3A}</a:tableStyleId>
              </a:tblPr>
              <a:tblGrid>
                <a:gridCol w="2291805">
                  <a:extLst>
                    <a:ext uri="{9D8B030D-6E8A-4147-A177-3AD203B41FA5}">
                      <a16:colId xmlns:a16="http://schemas.microsoft.com/office/drawing/2014/main" val="4147101878"/>
                    </a:ext>
                  </a:extLst>
                </a:gridCol>
                <a:gridCol w="5836195">
                  <a:extLst>
                    <a:ext uri="{9D8B030D-6E8A-4147-A177-3AD203B41FA5}">
                      <a16:colId xmlns:a16="http://schemas.microsoft.com/office/drawing/2014/main" val="3826860778"/>
                    </a:ext>
                  </a:extLst>
                </a:gridCol>
              </a:tblGrid>
              <a:tr h="370840">
                <a:tc>
                  <a:txBody>
                    <a:bodyPr/>
                    <a:lstStyle/>
                    <a:p>
                      <a:pPr algn="ctr"/>
                      <a:r>
                        <a:rPr lang="en-US" sz="2000" dirty="0" smtClean="0">
                          <a:solidFill>
                            <a:sysClr val="windowText" lastClr="000000"/>
                          </a:solidFill>
                        </a:rPr>
                        <a:t>Command</a:t>
                      </a:r>
                      <a:endParaRPr lang="en-US" sz="2000"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385732"/>
                  </a:ext>
                </a:extLst>
              </a:tr>
              <a:tr h="370840">
                <a:tc>
                  <a:txBody>
                    <a:bodyPr/>
                    <a:lstStyle/>
                    <a:p>
                      <a:pPr algn="ctr"/>
                      <a:r>
                        <a:rPr kumimoji="0" lang="en-US" sz="2000" u="none" strike="noStrike" kern="1200" cap="none" spc="0" normalizeH="0" baseline="0" noProof="0" dirty="0" smtClean="0">
                          <a:ln>
                            <a:noFill/>
                          </a:ln>
                          <a:solidFill>
                            <a:sysClr val="windowText" lastClr="000000"/>
                          </a:solidFill>
                          <a:effectLst/>
                          <a:uLnTx/>
                          <a:uFillTx/>
                        </a:rPr>
                        <a:t>GRANT</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2000" u="none" strike="noStrike" kern="1200" cap="none" spc="0" normalizeH="0" baseline="0" noProof="0" dirty="0" smtClean="0">
                          <a:ln>
                            <a:noFill/>
                          </a:ln>
                          <a:solidFill>
                            <a:sysClr val="windowText" lastClr="000000"/>
                          </a:solidFill>
                          <a:effectLst/>
                          <a:uLnTx/>
                          <a:uFillTx/>
                        </a:rPr>
                        <a:t>It gives user’s access privileges to the database</a:t>
                      </a:r>
                      <a:r>
                        <a:rPr lang="en-US" sz="20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85973"/>
                  </a:ext>
                </a:extLst>
              </a:tr>
              <a:tr h="370840">
                <a:tc>
                  <a:txBody>
                    <a:bodyPr/>
                    <a:lstStyle/>
                    <a:p>
                      <a:pPr algn="ctr"/>
                      <a:r>
                        <a:rPr kumimoji="0" lang="en-US" sz="2000" u="none" strike="noStrike" kern="1200" cap="none" spc="0" normalizeH="0" baseline="0" noProof="0" dirty="0" smtClean="0">
                          <a:ln>
                            <a:noFill/>
                          </a:ln>
                          <a:solidFill>
                            <a:sysClr val="windowText" lastClr="000000"/>
                          </a:solidFill>
                          <a:effectLst/>
                          <a:uLnTx/>
                          <a:uFillTx/>
                        </a:rPr>
                        <a:t>REVOKE</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4000"/>
                        </a:lnSpc>
                        <a:spcBef>
                          <a:spcPts val="1000"/>
                        </a:spcBef>
                        <a:spcAft>
                          <a:spcPts val="200"/>
                        </a:spcAft>
                        <a:buClrTx/>
                        <a:buSzTx/>
                        <a:buFont typeface="Franklin Gothic Book" panose="020B0503020102020204" pitchFamily="34" charset="0"/>
                        <a:buNone/>
                        <a:tabLst/>
                        <a:defRPr/>
                      </a:pPr>
                      <a:r>
                        <a:rPr kumimoji="0" lang="en-US" sz="2000" u="none" strike="noStrike" kern="1200" cap="none" spc="0" normalizeH="0" baseline="0" noProof="0" dirty="0" smtClean="0">
                          <a:ln>
                            <a:noFill/>
                          </a:ln>
                          <a:solidFill>
                            <a:sysClr val="windowText" lastClr="000000"/>
                          </a:solidFill>
                          <a:effectLst/>
                          <a:uLnTx/>
                          <a:uFillTx/>
                        </a:rPr>
                        <a:t>It withdraw user’s access privileges given by using the GRANT command.</a:t>
                      </a:r>
                    </a:p>
                    <a:p>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99690"/>
                  </a:ext>
                </a:extLst>
              </a:tr>
            </a:tbl>
          </a:graphicData>
        </a:graphic>
      </p:graphicFrame>
    </p:spTree>
    <p:extLst>
      <p:ext uri="{BB962C8B-B14F-4D97-AF65-F5344CB8AC3E}">
        <p14:creationId xmlns:p14="http://schemas.microsoft.com/office/powerpoint/2010/main" val="502042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400" u="sng" dirty="0" smtClean="0">
                <a:solidFill>
                  <a:srgbClr val="282829"/>
                </a:solidFill>
                <a:latin typeface="Helvetica Neue"/>
              </a:rPr>
              <a:t>Transaction</a:t>
            </a:r>
            <a:r>
              <a:rPr lang="en-US" sz="5000" u="sng" dirty="0" smtClean="0">
                <a:solidFill>
                  <a:srgbClr val="282829"/>
                </a:solidFill>
                <a:latin typeface="Helvetica Neue"/>
              </a:rPr>
              <a:t> Control Language</a:t>
            </a:r>
            <a:br>
              <a:rPr lang="en-US" sz="5000" u="sng" dirty="0" smtClean="0">
                <a:solidFill>
                  <a:srgbClr val="282829"/>
                </a:solidFill>
                <a:latin typeface="Helvetica Neue"/>
              </a:rPr>
            </a:br>
            <a:r>
              <a:rPr lang="en-US" sz="5000" dirty="0" smtClean="0">
                <a:solidFill>
                  <a:srgbClr val="282829"/>
                </a:solidFill>
                <a:latin typeface="Helvetica Neue"/>
              </a:rPr>
              <a:t>(TCL)</a:t>
            </a:r>
            <a:endParaRPr lang="en-US" sz="5000" dirty="0">
              <a:solidFill>
                <a:srgbClr val="282829"/>
              </a:solidFill>
              <a:latin typeface="Helvetica Neue"/>
            </a:endParaRPr>
          </a:p>
        </p:txBody>
      </p:sp>
    </p:spTree>
    <p:extLst>
      <p:ext uri="{BB962C8B-B14F-4D97-AF65-F5344CB8AC3E}">
        <p14:creationId xmlns:p14="http://schemas.microsoft.com/office/powerpoint/2010/main" val="2643594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smtClean="0">
                <a:solidFill>
                  <a:srgbClr val="282829"/>
                </a:solidFill>
                <a:latin typeface="Helvetica Neue"/>
              </a:rPr>
              <a:t>Transaction </a:t>
            </a:r>
            <a:r>
              <a:rPr lang="en-US" u="sng" dirty="0">
                <a:solidFill>
                  <a:srgbClr val="282829"/>
                </a:solidFill>
                <a:latin typeface="Helvetica Neue"/>
              </a:rPr>
              <a:t>Control</a:t>
            </a:r>
            <a:r>
              <a:rPr lang="en-US" u="sng" dirty="0" smtClean="0">
                <a:solidFill>
                  <a:srgbClr val="282829"/>
                </a:solidFill>
                <a:latin typeface="Helvetica Neue"/>
              </a:rPr>
              <a:t> </a:t>
            </a:r>
            <a:r>
              <a:rPr lang="en-US" u="sng" dirty="0">
                <a:solidFill>
                  <a:srgbClr val="282829"/>
                </a:solidFill>
                <a:latin typeface="Helvetica Neue"/>
              </a:rPr>
              <a:t>Language </a:t>
            </a:r>
            <a:r>
              <a:rPr lang="en-US" u="sng" dirty="0" smtClean="0">
                <a:solidFill>
                  <a:srgbClr val="282829"/>
                </a:solidFill>
                <a:latin typeface="Helvetica Neue"/>
              </a:rPr>
              <a:t>(</a:t>
            </a:r>
            <a:r>
              <a:rPr lang="en-US" u="sng" dirty="0">
                <a:solidFill>
                  <a:srgbClr val="282829"/>
                </a:solidFill>
                <a:latin typeface="Helvetica Neue"/>
              </a:rPr>
              <a:t>T</a:t>
            </a:r>
            <a:r>
              <a:rPr lang="en-US" u="sng" dirty="0" smtClean="0">
                <a:solidFill>
                  <a:srgbClr val="282829"/>
                </a:solidFill>
                <a:latin typeface="Helvetica Neue"/>
              </a:rPr>
              <a:t>CL)</a:t>
            </a:r>
            <a:r>
              <a:rPr lang="en-US" b="0" i="0" u="sng" dirty="0" smtClean="0">
                <a:solidFill>
                  <a:srgbClr val="282829"/>
                </a:solidFill>
                <a:effectLst/>
                <a:latin typeface="Helvetica Neue"/>
              </a:rPr>
              <a:t/>
            </a:r>
            <a:br>
              <a:rPr lang="en-US" b="0" i="0" u="sng" dirty="0" smtClean="0">
                <a:solidFill>
                  <a:srgbClr val="282829"/>
                </a:solidFill>
                <a:effectLst/>
                <a:latin typeface="Helvetica Neue"/>
              </a:rPr>
            </a:br>
            <a:r>
              <a:rPr lang="en-US" u="sng" dirty="0" smtClean="0">
                <a:solidFill>
                  <a:srgbClr val="282829"/>
                </a:solidFill>
                <a:latin typeface="Helvetica Neue"/>
              </a:rPr>
              <a:t>Statements</a:t>
            </a:r>
            <a:endParaRPr lang="en-US" u="sng" dirty="0">
              <a:solidFill>
                <a:srgbClr val="282829"/>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2622369"/>
            <a:ext cx="9601200" cy="1355271"/>
          </a:xfrm>
        </p:spPr>
        <p:txBody>
          <a:bodyPr>
            <a:noAutofit/>
          </a:bodyPr>
          <a:lstStyle/>
          <a:p>
            <a:pPr marL="0" indent="0">
              <a:buNone/>
            </a:pPr>
            <a:r>
              <a:rPr lang="en-US" sz="2400" dirty="0" smtClean="0">
                <a:solidFill>
                  <a:srgbClr val="282829"/>
                </a:solidFill>
                <a:latin typeface="Helvetica Neue"/>
              </a:rPr>
              <a:t>	</a:t>
            </a:r>
            <a:r>
              <a:rPr lang="en-US" sz="2400" dirty="0">
                <a:solidFill>
                  <a:srgbClr val="282829"/>
                </a:solidFill>
                <a:latin typeface="Helvetica Neue"/>
              </a:rPr>
              <a:t> </a:t>
            </a:r>
            <a:r>
              <a:rPr lang="en-US" sz="2400" dirty="0">
                <a:latin typeface="Helvetica Neue"/>
              </a:rPr>
              <a:t>Transaction control statements manage the changes made by DML statements and group DML statements into transactions. </a:t>
            </a:r>
            <a:endParaRPr lang="en-US" sz="2400" dirty="0" smtClean="0">
              <a:solidFill>
                <a:srgbClr val="282829"/>
              </a:solidFill>
              <a:latin typeface="Helvetica Neue"/>
            </a:endParaRPr>
          </a:p>
        </p:txBody>
      </p:sp>
      <p:graphicFrame>
        <p:nvGraphicFramePr>
          <p:cNvPr id="4" name="Table 3"/>
          <p:cNvGraphicFramePr>
            <a:graphicFrameLocks noGrp="1"/>
          </p:cNvGraphicFramePr>
          <p:nvPr>
            <p:extLst>
              <p:ext uri="{D42A27DB-BD31-4B8C-83A1-F6EECF244321}">
                <p14:modId xmlns:p14="http://schemas.microsoft.com/office/powerpoint/2010/main" val="945211524"/>
              </p:ext>
            </p:extLst>
          </p:nvPr>
        </p:nvGraphicFramePr>
        <p:xfrm>
          <a:off x="2082074" y="4428309"/>
          <a:ext cx="8128000" cy="1456944"/>
        </p:xfrm>
        <a:graphic>
          <a:graphicData uri="http://schemas.openxmlformats.org/drawingml/2006/table">
            <a:tbl>
              <a:tblPr firstRow="1" bandRow="1">
                <a:tableStyleId>{5C22544A-7EE6-4342-B048-85BDC9FD1C3A}</a:tableStyleId>
              </a:tblPr>
              <a:tblGrid>
                <a:gridCol w="2291805">
                  <a:extLst>
                    <a:ext uri="{9D8B030D-6E8A-4147-A177-3AD203B41FA5}">
                      <a16:colId xmlns:a16="http://schemas.microsoft.com/office/drawing/2014/main" val="4147101878"/>
                    </a:ext>
                  </a:extLst>
                </a:gridCol>
                <a:gridCol w="5836195">
                  <a:extLst>
                    <a:ext uri="{9D8B030D-6E8A-4147-A177-3AD203B41FA5}">
                      <a16:colId xmlns:a16="http://schemas.microsoft.com/office/drawing/2014/main" val="3826860778"/>
                    </a:ext>
                  </a:extLst>
                </a:gridCol>
              </a:tblGrid>
              <a:tr h="370840">
                <a:tc>
                  <a:txBody>
                    <a:bodyPr/>
                    <a:lstStyle/>
                    <a:p>
                      <a:pPr algn="ctr"/>
                      <a:r>
                        <a:rPr lang="en-US" sz="2000" dirty="0" smtClean="0">
                          <a:solidFill>
                            <a:sysClr val="windowText" lastClr="000000"/>
                          </a:solidFill>
                        </a:rPr>
                        <a:t>Command</a:t>
                      </a:r>
                      <a:endParaRPr lang="en-US" sz="2000"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385732"/>
                  </a:ext>
                </a:extLst>
              </a:tr>
              <a:tr h="370840">
                <a:tc>
                  <a:txBody>
                    <a:bodyPr/>
                    <a:lstStyle/>
                    <a:p>
                      <a:pPr algn="ctr"/>
                      <a:r>
                        <a:rPr kumimoji="0" lang="en-US" sz="2000" u="none" strike="noStrike" kern="1200" cap="none" spc="0" normalizeH="0" baseline="0" noProof="0" dirty="0" smtClean="0">
                          <a:ln>
                            <a:noFill/>
                          </a:ln>
                          <a:solidFill>
                            <a:sysClr val="windowText" lastClr="000000"/>
                          </a:solidFill>
                          <a:effectLst/>
                          <a:uLnTx/>
                          <a:uFillTx/>
                        </a:rPr>
                        <a:t>Commit</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Make changes to a transaction permanent </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85973"/>
                  </a:ext>
                </a:extLst>
              </a:tr>
              <a:tr h="370840">
                <a:tc>
                  <a:txBody>
                    <a:bodyPr/>
                    <a:lstStyle/>
                    <a:p>
                      <a:pPr algn="ctr"/>
                      <a:r>
                        <a:rPr kumimoji="0" lang="en-US" sz="2000" u="none" strike="noStrike" kern="1200" cap="none" spc="0" normalizeH="0" baseline="0" noProof="0" dirty="0" smtClean="0">
                          <a:ln>
                            <a:noFill/>
                          </a:ln>
                          <a:solidFill>
                            <a:sysClr val="windowText" lastClr="000000"/>
                          </a:solidFill>
                          <a:effectLst/>
                          <a:uLnTx/>
                          <a:uFillTx/>
                        </a:rPr>
                        <a:t>Rollback</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94000"/>
                        </a:lnSpc>
                        <a:spcBef>
                          <a:spcPts val="1000"/>
                        </a:spcBef>
                        <a:spcAft>
                          <a:spcPts val="200"/>
                        </a:spcAft>
                        <a:buClrTx/>
                        <a:buSzTx/>
                        <a:buFont typeface="Franklin Gothic Book" panose="020B0503020102020204" pitchFamily="34" charset="0"/>
                        <a:buNone/>
                        <a:tabLst/>
                        <a:defRPr/>
                      </a:pPr>
                      <a:r>
                        <a:rPr kumimoji="0" lang="en-US" sz="2000" u="none" strike="noStrike" kern="1200" cap="none" spc="0" normalizeH="0" baseline="0" noProof="0" dirty="0" smtClean="0">
                          <a:ln>
                            <a:noFill/>
                          </a:ln>
                          <a:solidFill>
                            <a:sysClr val="windowText" lastClr="000000"/>
                          </a:solidFill>
                          <a:effectLst/>
                          <a:uLnTx/>
                          <a:uFillTx/>
                        </a:rPr>
                        <a:t>Undo </a:t>
                      </a:r>
                      <a:r>
                        <a:rPr lang="en-US" sz="2000" dirty="0" smtClean="0"/>
                        <a:t>the changes in a transaction, since the transaction started</a:t>
                      </a: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99690"/>
                  </a:ext>
                </a:extLst>
              </a:tr>
            </a:tbl>
          </a:graphicData>
        </a:graphic>
      </p:graphicFrame>
    </p:spTree>
    <p:extLst>
      <p:ext uri="{BB962C8B-B14F-4D97-AF65-F5344CB8AC3E}">
        <p14:creationId xmlns:p14="http://schemas.microsoft.com/office/powerpoint/2010/main" val="3543657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rmAutofit/>
          </a:bodyPr>
          <a:lstStyle/>
          <a:p>
            <a:pPr algn="ctr"/>
            <a:r>
              <a:rPr lang="en-US" sz="5000" u="sng" dirty="0">
                <a:solidFill>
                  <a:srgbClr val="282829"/>
                </a:solidFill>
                <a:latin typeface="Helvetica Neue"/>
              </a:rPr>
              <a:t>SQL – Syntax</a:t>
            </a:r>
          </a:p>
        </p:txBody>
      </p:sp>
    </p:spTree>
    <p:extLst>
      <p:ext uri="{BB962C8B-B14F-4D97-AF65-F5344CB8AC3E}">
        <p14:creationId xmlns:p14="http://schemas.microsoft.com/office/powerpoint/2010/main" val="433470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smtClean="0">
                <a:solidFill>
                  <a:schemeClr val="bg2">
                    <a:lumMod val="25000"/>
                  </a:schemeClr>
                </a:solidFill>
                <a:latin typeface="Helvetica Neue"/>
              </a:rPr>
              <a:t>SQL - Syntax</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705970"/>
            <a:ext cx="9601200" cy="4667534"/>
          </a:xfrm>
        </p:spPr>
        <p:txBody>
          <a:bodyPr>
            <a:noAutofit/>
          </a:bodyPr>
          <a:lstStyle/>
          <a:p>
            <a:endParaRPr lang="en-US" sz="2400" dirty="0" smtClean="0">
              <a:solidFill>
                <a:srgbClr val="282829"/>
              </a:solidFill>
              <a:latin typeface="Helvetica Neue"/>
            </a:endParaRPr>
          </a:p>
          <a:p>
            <a:r>
              <a:rPr lang="en-US" sz="2400" dirty="0" smtClean="0">
                <a:solidFill>
                  <a:srgbClr val="282829"/>
                </a:solidFill>
                <a:latin typeface="Helvetica Neue"/>
              </a:rPr>
              <a:t>SQL </a:t>
            </a:r>
            <a:r>
              <a:rPr lang="en-US" sz="2400" dirty="0">
                <a:solidFill>
                  <a:srgbClr val="282829"/>
                </a:solidFill>
                <a:latin typeface="Helvetica Neue"/>
              </a:rPr>
              <a:t>is followed by a unique set of rules and guidelines called </a:t>
            </a:r>
            <a:r>
              <a:rPr lang="en-US" sz="2400" b="1" dirty="0">
                <a:solidFill>
                  <a:srgbClr val="282829"/>
                </a:solidFill>
                <a:latin typeface="Helvetica Neue"/>
              </a:rPr>
              <a:t>Syntax</a:t>
            </a:r>
            <a:r>
              <a:rPr lang="en-US" sz="2400" dirty="0">
                <a:solidFill>
                  <a:srgbClr val="282829"/>
                </a:solidFill>
                <a:latin typeface="Helvetica Neue"/>
              </a:rPr>
              <a:t>. This tutorial gives you a quick start with SQL by listing all the basic SQL Syntax. </a:t>
            </a:r>
            <a:endParaRPr lang="en-US" sz="2400" dirty="0" smtClean="0">
              <a:solidFill>
                <a:srgbClr val="282829"/>
              </a:solidFill>
              <a:latin typeface="Helvetica Neue"/>
            </a:endParaRPr>
          </a:p>
          <a:p>
            <a:endParaRPr lang="en-US" sz="2400" dirty="0">
              <a:solidFill>
                <a:srgbClr val="282829"/>
              </a:solidFill>
              <a:latin typeface="Helvetica Neue"/>
            </a:endParaRPr>
          </a:p>
          <a:p>
            <a:r>
              <a:rPr lang="en-US" sz="2400" dirty="0" smtClean="0">
                <a:solidFill>
                  <a:srgbClr val="282829"/>
                </a:solidFill>
                <a:latin typeface="Helvetica Neue"/>
              </a:rPr>
              <a:t>All </a:t>
            </a:r>
            <a:r>
              <a:rPr lang="en-US" sz="2400" dirty="0">
                <a:solidFill>
                  <a:srgbClr val="282829"/>
                </a:solidFill>
                <a:latin typeface="Helvetica Neue"/>
              </a:rPr>
              <a:t>the </a:t>
            </a:r>
            <a:r>
              <a:rPr lang="en-US" sz="2400" b="1" dirty="0">
                <a:solidFill>
                  <a:srgbClr val="282829"/>
                </a:solidFill>
                <a:latin typeface="Helvetica Neue"/>
              </a:rPr>
              <a:t>SQL statements </a:t>
            </a:r>
            <a:r>
              <a:rPr lang="en-US" sz="2400" dirty="0">
                <a:solidFill>
                  <a:srgbClr val="282829"/>
                </a:solidFill>
                <a:latin typeface="Helvetica Neue"/>
              </a:rPr>
              <a:t>start with any of the keywords like SELECT, INSERT, UPDATE, DELETE, ALTER, DROP, CREATE, USE, SHOW and all the statements end with a semicolon (;). </a:t>
            </a:r>
            <a:endParaRPr lang="en-US" sz="2400" dirty="0" smtClean="0">
              <a:solidFill>
                <a:srgbClr val="282829"/>
              </a:solidFill>
              <a:latin typeface="Helvetica Neue"/>
            </a:endParaRPr>
          </a:p>
          <a:p>
            <a:endParaRPr lang="en-US" sz="2400" dirty="0">
              <a:solidFill>
                <a:srgbClr val="282829"/>
              </a:solidFill>
              <a:latin typeface="Helvetica Neue"/>
            </a:endParaRPr>
          </a:p>
          <a:p>
            <a:r>
              <a:rPr lang="en-US" sz="2400" dirty="0" smtClean="0">
                <a:solidFill>
                  <a:srgbClr val="282829"/>
                </a:solidFill>
                <a:latin typeface="Helvetica Neue"/>
              </a:rPr>
              <a:t>The </a:t>
            </a:r>
            <a:r>
              <a:rPr lang="en-US" sz="2400" dirty="0">
                <a:solidFill>
                  <a:srgbClr val="282829"/>
                </a:solidFill>
                <a:latin typeface="Helvetica Neue"/>
              </a:rPr>
              <a:t>most important point to be noted here is that SQL is case </a:t>
            </a:r>
            <a:r>
              <a:rPr lang="en-US" sz="2400" b="1" dirty="0">
                <a:solidFill>
                  <a:srgbClr val="282829"/>
                </a:solidFill>
                <a:latin typeface="Helvetica Neue"/>
              </a:rPr>
              <a:t>insensitive</a:t>
            </a:r>
            <a:r>
              <a:rPr lang="en-US" sz="2400" dirty="0">
                <a:solidFill>
                  <a:srgbClr val="282829"/>
                </a:solidFill>
                <a:latin typeface="Helvetica Neue"/>
              </a:rPr>
              <a:t>, which means </a:t>
            </a:r>
            <a:r>
              <a:rPr lang="en-US" sz="2400" b="1" dirty="0">
                <a:solidFill>
                  <a:srgbClr val="282829"/>
                </a:solidFill>
                <a:latin typeface="Helvetica Neue"/>
              </a:rPr>
              <a:t>SELECT</a:t>
            </a:r>
            <a:r>
              <a:rPr lang="en-US" sz="2400" dirty="0">
                <a:solidFill>
                  <a:srgbClr val="282829"/>
                </a:solidFill>
                <a:latin typeface="Helvetica Neue"/>
              </a:rPr>
              <a:t> and </a:t>
            </a:r>
            <a:r>
              <a:rPr lang="en-US" sz="2400" b="1" dirty="0">
                <a:solidFill>
                  <a:srgbClr val="282829"/>
                </a:solidFill>
                <a:latin typeface="Helvetica Neue"/>
              </a:rPr>
              <a:t>select</a:t>
            </a:r>
            <a:r>
              <a:rPr lang="en-US" sz="2400" dirty="0">
                <a:solidFill>
                  <a:srgbClr val="282829"/>
                </a:solidFill>
                <a:latin typeface="Helvetica Neue"/>
              </a:rPr>
              <a:t> have same meaning in SQL statements. </a:t>
            </a:r>
          </a:p>
        </p:txBody>
      </p:sp>
    </p:spTree>
    <p:extLst>
      <p:ext uri="{BB962C8B-B14F-4D97-AF65-F5344CB8AC3E}">
        <p14:creationId xmlns:p14="http://schemas.microsoft.com/office/powerpoint/2010/main" val="997359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SQL- Data Definition Language</a:t>
            </a:r>
            <a:br>
              <a:rPr lang="en-US" sz="5000" u="sng" dirty="0" smtClean="0">
                <a:solidFill>
                  <a:srgbClr val="282829"/>
                </a:solidFill>
                <a:latin typeface="Helvetica Neue"/>
              </a:rPr>
            </a:br>
            <a:endParaRPr lang="en-US" sz="5000" dirty="0">
              <a:solidFill>
                <a:srgbClr val="282829"/>
              </a:solidFill>
              <a:latin typeface="Helvetica Neue"/>
            </a:endParaRPr>
          </a:p>
        </p:txBody>
      </p:sp>
    </p:spTree>
    <p:extLst>
      <p:ext uri="{BB962C8B-B14F-4D97-AF65-F5344CB8AC3E}">
        <p14:creationId xmlns:p14="http://schemas.microsoft.com/office/powerpoint/2010/main" val="3143516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p:txBody>
          <a:bodyPr/>
          <a:lstStyle/>
          <a:p>
            <a:pPr algn="ctr"/>
            <a:r>
              <a:rPr lang="en-US" b="0" i="0" u="sng" dirty="0" smtClean="0">
                <a:solidFill>
                  <a:schemeClr val="tx2">
                    <a:lumMod val="85000"/>
                    <a:lumOff val="15000"/>
                  </a:schemeClr>
                </a:solidFill>
                <a:effectLst/>
                <a:latin typeface="Helvetica Neue"/>
              </a:rPr>
              <a:t>What is SQL?</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914400" y="2297519"/>
            <a:ext cx="10515600" cy="3646081"/>
          </a:xfrm>
        </p:spPr>
        <p:txBody>
          <a:bodyPr>
            <a:normAutofit/>
          </a:bodyPr>
          <a:lstStyle/>
          <a:p>
            <a:pPr lvl="2"/>
            <a:r>
              <a:rPr lang="en-US" sz="2400" dirty="0" smtClean="0">
                <a:solidFill>
                  <a:srgbClr val="282829"/>
                </a:solidFill>
                <a:latin typeface="Helvetica Neue"/>
              </a:rPr>
              <a:t>SQL stands for </a:t>
            </a:r>
            <a:r>
              <a:rPr lang="en-US" sz="2400" dirty="0">
                <a:solidFill>
                  <a:srgbClr val="282829"/>
                </a:solidFill>
                <a:latin typeface="Helvetica Neue"/>
              </a:rPr>
              <a:t>Structured Query </a:t>
            </a:r>
            <a:r>
              <a:rPr lang="en-US" sz="2400" dirty="0" smtClean="0">
                <a:solidFill>
                  <a:srgbClr val="282829"/>
                </a:solidFill>
                <a:latin typeface="Helvetica Neue"/>
              </a:rPr>
              <a:t>Language</a:t>
            </a:r>
            <a:r>
              <a:rPr lang="en-US" sz="2400" dirty="0">
                <a:solidFill>
                  <a:srgbClr val="282829"/>
                </a:solidFill>
                <a:latin typeface="Helvetica Neue"/>
              </a:rPr>
              <a:t>.</a:t>
            </a:r>
            <a:endParaRPr lang="en-US" sz="2400" dirty="0" smtClean="0">
              <a:solidFill>
                <a:srgbClr val="282829"/>
              </a:solidFill>
              <a:latin typeface="Helvetica Neue"/>
            </a:endParaRPr>
          </a:p>
          <a:p>
            <a:pPr lvl="2"/>
            <a:r>
              <a:rPr lang="en-US" sz="2400" dirty="0" smtClean="0">
                <a:solidFill>
                  <a:srgbClr val="282829"/>
                </a:solidFill>
                <a:latin typeface="Helvetica Neue"/>
              </a:rPr>
              <a:t>A computer </a:t>
            </a:r>
            <a:r>
              <a:rPr lang="en-US" sz="2400" dirty="0">
                <a:solidFill>
                  <a:srgbClr val="282829"/>
                </a:solidFill>
                <a:latin typeface="Helvetica Neue"/>
              </a:rPr>
              <a:t>language </a:t>
            </a:r>
            <a:r>
              <a:rPr lang="en-US" sz="2400" dirty="0" smtClean="0">
                <a:solidFill>
                  <a:srgbClr val="282829"/>
                </a:solidFill>
                <a:latin typeface="Helvetica Neue"/>
              </a:rPr>
              <a:t>for:</a:t>
            </a:r>
          </a:p>
          <a:p>
            <a:pPr lvl="3"/>
            <a:r>
              <a:rPr lang="en-US" sz="2400" i="0" dirty="0" smtClean="0">
                <a:solidFill>
                  <a:srgbClr val="282829"/>
                </a:solidFill>
                <a:latin typeface="Helvetica Neue"/>
              </a:rPr>
              <a:t>Storing data</a:t>
            </a:r>
          </a:p>
          <a:p>
            <a:pPr lvl="3"/>
            <a:r>
              <a:rPr lang="en-US" sz="2400" i="0" dirty="0" smtClean="0">
                <a:solidFill>
                  <a:srgbClr val="282829"/>
                </a:solidFill>
                <a:latin typeface="Helvetica Neue"/>
              </a:rPr>
              <a:t>manipulating data</a:t>
            </a:r>
          </a:p>
          <a:p>
            <a:pPr lvl="3"/>
            <a:r>
              <a:rPr lang="en-US" sz="2400" i="0" dirty="0" smtClean="0">
                <a:solidFill>
                  <a:srgbClr val="282829"/>
                </a:solidFill>
                <a:latin typeface="Helvetica Neue"/>
              </a:rPr>
              <a:t>retrieving data </a:t>
            </a:r>
          </a:p>
          <a:p>
            <a:pPr lvl="2"/>
            <a:r>
              <a:rPr lang="en-US" sz="2400" dirty="0" smtClean="0">
                <a:solidFill>
                  <a:srgbClr val="282829"/>
                </a:solidFill>
                <a:latin typeface="Helvetica Neue"/>
              </a:rPr>
              <a:t>SQL </a:t>
            </a:r>
            <a:r>
              <a:rPr lang="en-US" sz="2400" dirty="0">
                <a:solidFill>
                  <a:srgbClr val="282829"/>
                </a:solidFill>
                <a:latin typeface="Helvetica Neue"/>
              </a:rPr>
              <a:t>is the standard language for Relational Database System. </a:t>
            </a:r>
          </a:p>
        </p:txBody>
      </p:sp>
    </p:spTree>
    <p:extLst>
      <p:ext uri="{BB962C8B-B14F-4D97-AF65-F5344CB8AC3E}">
        <p14:creationId xmlns:p14="http://schemas.microsoft.com/office/powerpoint/2010/main" val="1215520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594" y="646606"/>
            <a:ext cx="9627326" cy="1485900"/>
          </a:xfrm>
        </p:spPr>
        <p:txBody>
          <a:bodyPr/>
          <a:lstStyle/>
          <a:p>
            <a:pPr algn="ctr"/>
            <a:r>
              <a:rPr lang="en-US" u="sng" dirty="0">
                <a:solidFill>
                  <a:srgbClr val="282829"/>
                </a:solidFill>
                <a:latin typeface="Helvetica Neue"/>
              </a:rPr>
              <a:t>CREATE</a:t>
            </a:r>
            <a:endParaRPr lang="en-US" dirty="0"/>
          </a:p>
        </p:txBody>
      </p:sp>
      <p:sp>
        <p:nvSpPr>
          <p:cNvPr id="5" name="TextBox 4"/>
          <p:cNvSpPr txBox="1"/>
          <p:nvPr/>
        </p:nvSpPr>
        <p:spPr>
          <a:xfrm>
            <a:off x="1162594" y="2865834"/>
            <a:ext cx="9614263" cy="1384995"/>
          </a:xfrm>
          <a:prstGeom prst="rect">
            <a:avLst/>
          </a:prstGeom>
          <a:noFill/>
          <a:ln>
            <a:solidFill>
              <a:schemeClr val="bg1"/>
            </a:solidFill>
          </a:ln>
        </p:spPr>
        <p:txBody>
          <a:bodyPr wrap="square" rtlCol="0">
            <a:spAutoFit/>
          </a:bodyPr>
          <a:lstStyle/>
          <a:p>
            <a:pPr marL="342900" indent="-342900">
              <a:buFont typeface="Arial" panose="020B0604020202020204" pitchFamily="34" charset="0"/>
              <a:buChar char="•"/>
            </a:pPr>
            <a:r>
              <a:rPr lang="en-US" sz="2800" dirty="0" smtClean="0">
                <a:solidFill>
                  <a:srgbClr val="282829"/>
                </a:solidFill>
                <a:latin typeface="Helvetica Neue"/>
              </a:rPr>
              <a:t>CREATE  DATABASE</a:t>
            </a:r>
          </a:p>
          <a:p>
            <a:pPr marL="342900" indent="-342900">
              <a:buFont typeface="Arial" panose="020B0604020202020204" pitchFamily="34" charset="0"/>
              <a:buChar char="•"/>
            </a:pPr>
            <a:r>
              <a:rPr lang="en-US" sz="2800" dirty="0" smtClean="0">
                <a:solidFill>
                  <a:srgbClr val="282829"/>
                </a:solidFill>
                <a:latin typeface="Helvetica Neue"/>
              </a:rPr>
              <a:t>CREATE  TABLE</a:t>
            </a:r>
          </a:p>
          <a:p>
            <a:pPr marL="342900" indent="-342900">
              <a:buFont typeface="Arial" panose="020B0604020202020204" pitchFamily="34" charset="0"/>
              <a:buChar char="•"/>
            </a:pPr>
            <a:r>
              <a:rPr lang="en-US" sz="2800" dirty="0" smtClean="0">
                <a:solidFill>
                  <a:srgbClr val="282829"/>
                </a:solidFill>
                <a:latin typeface="Helvetica Neue"/>
              </a:rPr>
              <a:t>CREATE  USER</a:t>
            </a:r>
            <a:endParaRPr lang="en-US" sz="2800" dirty="0">
              <a:solidFill>
                <a:srgbClr val="282829"/>
              </a:solidFill>
              <a:latin typeface="Helvetica Neue"/>
            </a:endParaRPr>
          </a:p>
        </p:txBody>
      </p:sp>
    </p:spTree>
    <p:extLst>
      <p:ext uri="{BB962C8B-B14F-4D97-AF65-F5344CB8AC3E}">
        <p14:creationId xmlns:p14="http://schemas.microsoft.com/office/powerpoint/2010/main" val="172602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CREATE Database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2351314"/>
            <a:ext cx="9601200" cy="3581400"/>
          </a:xfrm>
        </p:spPr>
        <p:txBody>
          <a:bodyPr>
            <a:normAutofit/>
          </a:bodyPr>
          <a:lstStyle/>
          <a:p>
            <a:r>
              <a:rPr lang="en-US" sz="2800" dirty="0" smtClean="0">
                <a:solidFill>
                  <a:srgbClr val="282829"/>
                </a:solidFill>
                <a:latin typeface="Helvetica Neue"/>
              </a:rPr>
              <a:t>Syntax:</a:t>
            </a:r>
          </a:p>
          <a:p>
            <a:pPr marL="0" indent="0">
              <a:buNone/>
            </a:pPr>
            <a:r>
              <a:rPr lang="en-US" sz="2800" dirty="0" smtClean="0">
                <a:solidFill>
                  <a:srgbClr val="282829"/>
                </a:solidFill>
                <a:latin typeface="Helvetica Neue"/>
              </a:rPr>
              <a:t>		</a:t>
            </a:r>
            <a:r>
              <a:rPr lang="en-US" sz="2800" b="1" dirty="0" smtClean="0"/>
              <a:t>CREATE DATABASE  </a:t>
            </a:r>
            <a:r>
              <a:rPr lang="en-US" sz="2800" dirty="0" err="1" smtClean="0"/>
              <a:t>database_name</a:t>
            </a:r>
            <a:r>
              <a:rPr lang="en-US" sz="2800" dirty="0"/>
              <a:t>;</a:t>
            </a:r>
            <a:endParaRPr lang="en-US" sz="2400" dirty="0" smtClean="0">
              <a:solidFill>
                <a:srgbClr val="282829"/>
              </a:solidFill>
              <a:latin typeface="Helvetica Neue"/>
            </a:endParaRPr>
          </a:p>
        </p:txBody>
      </p:sp>
    </p:spTree>
    <p:extLst>
      <p:ext uri="{BB962C8B-B14F-4D97-AF65-F5344CB8AC3E}">
        <p14:creationId xmlns:p14="http://schemas.microsoft.com/office/powerpoint/2010/main" val="2980587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CREATE USER</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361657"/>
            <a:ext cx="9601200" cy="2152252"/>
          </a:xfrm>
        </p:spPr>
        <p:txBody>
          <a:bodyPr>
            <a:normAutofit/>
          </a:bodyPr>
          <a:lstStyle/>
          <a:p>
            <a:r>
              <a:rPr lang="en-US" sz="2400" dirty="0" smtClean="0">
                <a:solidFill>
                  <a:srgbClr val="282829"/>
                </a:solidFill>
                <a:latin typeface="Helvetica Neue"/>
              </a:rPr>
              <a:t>Syntax:</a:t>
            </a:r>
          </a:p>
          <a:p>
            <a:pPr marL="0" indent="0">
              <a:buNone/>
            </a:pPr>
            <a:r>
              <a:rPr lang="en-US" sz="2400" dirty="0" smtClean="0">
                <a:solidFill>
                  <a:srgbClr val="282829"/>
                </a:solidFill>
                <a:latin typeface="Helvetica Neue"/>
              </a:rPr>
              <a:t>		</a:t>
            </a:r>
            <a:r>
              <a:rPr lang="en-US" sz="2400" b="1" dirty="0" smtClean="0">
                <a:latin typeface="Helvetica Neue"/>
              </a:rPr>
              <a:t>CREATE USER </a:t>
            </a:r>
            <a:r>
              <a:rPr lang="en-US" sz="2400" dirty="0" smtClean="0">
                <a:latin typeface="Helvetica Neue"/>
              </a:rPr>
              <a:t> user_name </a:t>
            </a:r>
            <a:r>
              <a:rPr lang="en-US" sz="2400" b="1" dirty="0" smtClean="0">
                <a:latin typeface="Helvetica Neue"/>
              </a:rPr>
              <a:t>identified</a:t>
            </a:r>
            <a:r>
              <a:rPr lang="en-US" sz="2400" dirty="0" smtClean="0">
                <a:latin typeface="Helvetica Neue"/>
              </a:rPr>
              <a:t> </a:t>
            </a:r>
            <a:r>
              <a:rPr lang="en-US" sz="2400" b="1" dirty="0" smtClean="0">
                <a:latin typeface="Helvetica Neue"/>
              </a:rPr>
              <a:t>BY </a:t>
            </a:r>
            <a:r>
              <a:rPr lang="en-US" sz="2400" dirty="0" smtClean="0">
                <a:latin typeface="Helvetica Neue"/>
              </a:rPr>
              <a:t>password;</a:t>
            </a:r>
          </a:p>
          <a:p>
            <a:pPr marL="0" indent="0">
              <a:buNone/>
            </a:pPr>
            <a:endParaRPr lang="en-US" sz="2400" i="0" dirty="0">
              <a:solidFill>
                <a:srgbClr val="282829"/>
              </a:solidFill>
              <a:latin typeface="Helvetica Neue"/>
            </a:endParaRPr>
          </a:p>
          <a:p>
            <a:pPr marL="0" indent="0">
              <a:buNone/>
            </a:pPr>
            <a:r>
              <a:rPr lang="en-US" sz="2400" i="0" dirty="0" smtClean="0">
                <a:solidFill>
                  <a:srgbClr val="282829"/>
                </a:solidFill>
                <a:latin typeface="Helvetica Neue"/>
              </a:rPr>
              <a:t>Note: For creating user, first connect to a System.</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972" t="50220" r="-1"/>
          <a:stretch/>
        </p:blipFill>
        <p:spPr>
          <a:xfrm>
            <a:off x="1858123" y="4010297"/>
            <a:ext cx="8628153" cy="2103120"/>
          </a:xfrm>
          <a:prstGeom prst="rect">
            <a:avLst/>
          </a:prstGeom>
        </p:spPr>
      </p:pic>
    </p:spTree>
    <p:extLst>
      <p:ext uri="{BB962C8B-B14F-4D97-AF65-F5344CB8AC3E}">
        <p14:creationId xmlns:p14="http://schemas.microsoft.com/office/powerpoint/2010/main" val="284567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CREATE Table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596788"/>
            <a:ext cx="9601200" cy="3581400"/>
          </a:xfrm>
        </p:spPr>
        <p:txBody>
          <a:bodyPr>
            <a:normAutofit lnSpcReduction="10000"/>
          </a:bodyPr>
          <a:lstStyle/>
          <a:p>
            <a:r>
              <a:rPr lang="en-US" sz="2800" dirty="0" smtClean="0">
                <a:solidFill>
                  <a:srgbClr val="282829"/>
                </a:solidFill>
                <a:latin typeface="Helvetica Neue"/>
              </a:rPr>
              <a:t>Syntax:</a:t>
            </a:r>
          </a:p>
          <a:p>
            <a:pPr marL="0" indent="0">
              <a:buNone/>
            </a:pPr>
            <a:r>
              <a:rPr lang="en-US" sz="2800" dirty="0" smtClean="0">
                <a:solidFill>
                  <a:srgbClr val="282829"/>
                </a:solidFill>
                <a:latin typeface="Helvetica Neue"/>
              </a:rPr>
              <a:t>		</a:t>
            </a:r>
            <a:r>
              <a:rPr lang="en-US" sz="2800" b="1" dirty="0" smtClean="0"/>
              <a:t>CREATE TABLE </a:t>
            </a:r>
            <a:r>
              <a:rPr lang="en-US" sz="2800" dirty="0" smtClean="0"/>
              <a:t>table_name</a:t>
            </a:r>
          </a:p>
          <a:p>
            <a:pPr marL="0" indent="0">
              <a:buNone/>
            </a:pPr>
            <a:r>
              <a:rPr lang="en-US" sz="2800" dirty="0" smtClean="0"/>
              <a:t>		(</a:t>
            </a:r>
          </a:p>
          <a:p>
            <a:pPr marL="1901952" lvl="4" indent="0">
              <a:buNone/>
            </a:pPr>
            <a:r>
              <a:rPr lang="en-US" sz="2800" dirty="0" smtClean="0"/>
              <a:t> </a:t>
            </a:r>
            <a:r>
              <a:rPr lang="en-US" sz="2400" dirty="0"/>
              <a:t>column1 datatype, </a:t>
            </a:r>
          </a:p>
          <a:p>
            <a:pPr marL="1901952" lvl="4" indent="0">
              <a:buNone/>
            </a:pPr>
            <a:r>
              <a:rPr lang="en-US" sz="2400" dirty="0"/>
              <a:t> column2 datatype, </a:t>
            </a:r>
          </a:p>
          <a:p>
            <a:pPr marL="1901952" lvl="4" indent="0">
              <a:buNone/>
            </a:pPr>
            <a:r>
              <a:rPr lang="en-US" sz="2400" dirty="0"/>
              <a:t> .....</a:t>
            </a:r>
          </a:p>
          <a:p>
            <a:pPr marL="1901952" lvl="4" indent="0">
              <a:buNone/>
            </a:pPr>
            <a:r>
              <a:rPr lang="en-US" sz="2400" dirty="0"/>
              <a:t>  columnN </a:t>
            </a:r>
            <a:r>
              <a:rPr lang="en-US" sz="2400" dirty="0" smtClean="0"/>
              <a:t>datatype</a:t>
            </a:r>
          </a:p>
          <a:p>
            <a:pPr marL="1901952" lvl="4" indent="0">
              <a:buNone/>
            </a:pPr>
            <a:r>
              <a:rPr lang="en-US" sz="2400" dirty="0" smtClean="0"/>
              <a:t>);</a:t>
            </a:r>
            <a:endParaRPr lang="en-US" sz="2800" dirty="0" smtClean="0">
              <a:solidFill>
                <a:srgbClr val="282829"/>
              </a:solidFill>
              <a:latin typeface="Helvetica Neue"/>
            </a:endParaRPr>
          </a:p>
        </p:txBody>
      </p:sp>
    </p:spTree>
    <p:extLst>
      <p:ext uri="{BB962C8B-B14F-4D97-AF65-F5344CB8AC3E}">
        <p14:creationId xmlns:p14="http://schemas.microsoft.com/office/powerpoint/2010/main" val="2631547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Helvetica Neue"/>
              </a:rPr>
              <a:t>Table = </a:t>
            </a:r>
            <a:r>
              <a:rPr lang="en-US" sz="2400" b="1" dirty="0" smtClean="0">
                <a:latin typeface="Helvetica Neue"/>
              </a:rPr>
              <a:t>Books</a:t>
            </a:r>
            <a:r>
              <a:rPr lang="en-US" sz="2400" dirty="0" smtClean="0">
                <a:latin typeface="Helvetica Neue"/>
              </a:rPr>
              <a:t> </a:t>
            </a:r>
            <a:br>
              <a:rPr lang="en-US" sz="2400" dirty="0" smtClean="0">
                <a:latin typeface="Helvetica Neue"/>
              </a:rPr>
            </a:br>
            <a:r>
              <a:rPr lang="en-US" sz="2400" dirty="0" smtClean="0">
                <a:latin typeface="Helvetica Neue"/>
              </a:rPr>
              <a:t>columns are </a:t>
            </a:r>
            <a:r>
              <a:rPr lang="en-US" sz="2400" b="1" dirty="0" smtClean="0">
                <a:latin typeface="Helvetica Neue"/>
              </a:rPr>
              <a:t>Book_no, Title, AuthorID, Price.</a:t>
            </a:r>
            <a:r>
              <a:rPr lang="en-US" sz="2400" dirty="0" smtClean="0">
                <a:latin typeface="Helvetica Neue"/>
              </a:rPr>
              <a:t> </a:t>
            </a:r>
            <a:endParaRPr lang="en-US" sz="2400" dirty="0">
              <a:latin typeface="Helvetica Neue"/>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74518" y="2860212"/>
            <a:ext cx="8595364" cy="2834640"/>
          </a:xfrm>
        </p:spPr>
      </p:pic>
    </p:spTree>
    <p:extLst>
      <p:ext uri="{BB962C8B-B14F-4D97-AF65-F5344CB8AC3E}">
        <p14:creationId xmlns:p14="http://schemas.microsoft.com/office/powerpoint/2010/main" val="2916320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663" y="2462349"/>
            <a:ext cx="9601200" cy="1485900"/>
          </a:xfrm>
        </p:spPr>
        <p:txBody>
          <a:bodyPr>
            <a:normAutofit/>
          </a:bodyPr>
          <a:lstStyle/>
          <a:p>
            <a:pPr algn="ctr"/>
            <a:r>
              <a:rPr lang="en-US" u="sng" dirty="0" smtClean="0">
                <a:solidFill>
                  <a:srgbClr val="282829"/>
                </a:solidFill>
                <a:latin typeface="Helvetica Neue"/>
              </a:rPr>
              <a:t>DDL Specifying Keys </a:t>
            </a:r>
            <a:br>
              <a:rPr lang="en-US" u="sng" dirty="0" smtClean="0">
                <a:solidFill>
                  <a:srgbClr val="282829"/>
                </a:solidFill>
                <a:latin typeface="Helvetica Neue"/>
              </a:rPr>
            </a:br>
            <a:r>
              <a:rPr lang="en-US" u="sng" dirty="0" smtClean="0">
                <a:solidFill>
                  <a:srgbClr val="282829"/>
                </a:solidFill>
                <a:latin typeface="Helvetica Neue"/>
              </a:rPr>
              <a:t>Single and Multi - Column Keys</a:t>
            </a:r>
            <a:endParaRPr lang="en-US" u="sng" dirty="0">
              <a:solidFill>
                <a:srgbClr val="282829"/>
              </a:solidFill>
              <a:latin typeface="Helvetica Neue"/>
            </a:endParaRPr>
          </a:p>
        </p:txBody>
      </p:sp>
    </p:spTree>
    <p:extLst>
      <p:ext uri="{BB962C8B-B14F-4D97-AF65-F5344CB8AC3E}">
        <p14:creationId xmlns:p14="http://schemas.microsoft.com/office/powerpoint/2010/main" val="4278228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CREATE Table with constraints</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596787"/>
            <a:ext cx="9601200" cy="4999955"/>
          </a:xfrm>
        </p:spPr>
        <p:txBody>
          <a:bodyPr>
            <a:noAutofit/>
          </a:bodyPr>
          <a:lstStyle/>
          <a:p>
            <a:r>
              <a:rPr lang="en-US" dirty="0">
                <a:solidFill>
                  <a:srgbClr val="282829"/>
                </a:solidFill>
                <a:latin typeface="Helvetica Neue"/>
              </a:rPr>
              <a:t>Single column keys can be defined at the column level </a:t>
            </a:r>
            <a:r>
              <a:rPr lang="en-US" dirty="0" smtClean="0">
                <a:solidFill>
                  <a:srgbClr val="282829"/>
                </a:solidFill>
                <a:latin typeface="Helvetica Neue"/>
              </a:rPr>
              <a:t>instead of </a:t>
            </a:r>
            <a:r>
              <a:rPr lang="en-US" dirty="0">
                <a:solidFill>
                  <a:srgbClr val="282829"/>
                </a:solidFill>
                <a:latin typeface="Helvetica Neue"/>
              </a:rPr>
              <a:t>at the table level at the end of the field descriptions</a:t>
            </a:r>
            <a:r>
              <a:rPr lang="en-US" dirty="0" smtClean="0">
                <a:solidFill>
                  <a:srgbClr val="282829"/>
                </a:solidFill>
                <a:latin typeface="Helvetica Neue"/>
              </a:rPr>
              <a:t>.</a:t>
            </a:r>
            <a:endParaRPr lang="en-US" dirty="0">
              <a:solidFill>
                <a:srgbClr val="282829"/>
              </a:solidFill>
              <a:latin typeface="Helvetica Neue"/>
            </a:endParaRPr>
          </a:p>
          <a:p>
            <a:r>
              <a:rPr lang="en-US" dirty="0" smtClean="0">
                <a:solidFill>
                  <a:srgbClr val="282829"/>
                </a:solidFill>
                <a:latin typeface="Helvetica Neue"/>
              </a:rPr>
              <a:t>Multi-Column </a:t>
            </a:r>
            <a:r>
              <a:rPr lang="en-US" dirty="0">
                <a:solidFill>
                  <a:srgbClr val="282829"/>
                </a:solidFill>
                <a:latin typeface="Helvetica Neue"/>
              </a:rPr>
              <a:t>keys still need to be defined separately at </a:t>
            </a:r>
            <a:r>
              <a:rPr lang="en-US" dirty="0" smtClean="0">
                <a:solidFill>
                  <a:srgbClr val="282829"/>
                </a:solidFill>
                <a:latin typeface="Helvetica Neue"/>
              </a:rPr>
              <a:t>the table </a:t>
            </a:r>
            <a:r>
              <a:rPr lang="en-US" dirty="0">
                <a:solidFill>
                  <a:srgbClr val="282829"/>
                </a:solidFill>
                <a:latin typeface="Helvetica Neue"/>
              </a:rPr>
              <a:t>level</a:t>
            </a:r>
          </a:p>
          <a:p>
            <a:r>
              <a:rPr lang="en-US" dirty="0" smtClean="0">
                <a:solidFill>
                  <a:srgbClr val="282829"/>
                </a:solidFill>
                <a:latin typeface="Helvetica Neue"/>
              </a:rPr>
              <a:t>Syntax:</a:t>
            </a:r>
          </a:p>
          <a:p>
            <a:pPr marL="0" indent="0">
              <a:buNone/>
            </a:pPr>
            <a:r>
              <a:rPr lang="en-US" dirty="0" smtClean="0">
                <a:solidFill>
                  <a:srgbClr val="282829"/>
                </a:solidFill>
                <a:latin typeface="Helvetica Neue"/>
              </a:rPr>
              <a:t>		</a:t>
            </a:r>
            <a:r>
              <a:rPr lang="en-US" b="1" dirty="0" smtClean="0">
                <a:latin typeface="Helvetica Neue"/>
              </a:rPr>
              <a:t>CREATE TABLE </a:t>
            </a:r>
            <a:r>
              <a:rPr lang="en-US" dirty="0" smtClean="0">
                <a:latin typeface="Helvetica Neue"/>
              </a:rPr>
              <a:t>table_name</a:t>
            </a:r>
          </a:p>
          <a:p>
            <a:pPr marL="0" indent="0">
              <a:buNone/>
            </a:pPr>
            <a:r>
              <a:rPr lang="en-US" dirty="0" smtClean="0">
                <a:latin typeface="Helvetica Neue"/>
              </a:rPr>
              <a:t>		(	</a:t>
            </a:r>
            <a:r>
              <a:rPr lang="en-US" sz="2000" dirty="0" smtClean="0">
                <a:latin typeface="Helvetica Neue"/>
              </a:rPr>
              <a:t>column1 datatype  </a:t>
            </a:r>
            <a:r>
              <a:rPr lang="en-US" sz="2000" b="1" dirty="0" smtClean="0">
                <a:latin typeface="Helvetica Neue"/>
              </a:rPr>
              <a:t>Primary Key</a:t>
            </a:r>
            <a:r>
              <a:rPr lang="en-US" sz="2000" dirty="0" smtClean="0">
                <a:latin typeface="Helvetica Neue"/>
              </a:rPr>
              <a:t>,  </a:t>
            </a:r>
            <a:endParaRPr lang="en-US" sz="2000" dirty="0">
              <a:latin typeface="Helvetica Neue"/>
            </a:endParaRPr>
          </a:p>
          <a:p>
            <a:pPr marL="1901952" lvl="4" indent="0">
              <a:buNone/>
            </a:pPr>
            <a:r>
              <a:rPr lang="en-US" sz="2000" dirty="0">
                <a:latin typeface="Helvetica Neue"/>
              </a:rPr>
              <a:t> </a:t>
            </a:r>
            <a:r>
              <a:rPr lang="en-US" sz="2000" dirty="0" smtClean="0">
                <a:latin typeface="Helvetica Neue"/>
              </a:rPr>
              <a:t>	column2 datatype  </a:t>
            </a:r>
            <a:r>
              <a:rPr lang="en-US" sz="2000" b="1" dirty="0" smtClean="0">
                <a:latin typeface="Helvetica Neue"/>
              </a:rPr>
              <a:t>UNIQUE</a:t>
            </a:r>
            <a:r>
              <a:rPr lang="en-US" sz="2000" dirty="0" smtClean="0">
                <a:latin typeface="Helvetica Neue"/>
              </a:rPr>
              <a:t>, </a:t>
            </a:r>
            <a:endParaRPr lang="en-US" sz="2000" dirty="0">
              <a:latin typeface="Helvetica Neue"/>
            </a:endParaRPr>
          </a:p>
          <a:p>
            <a:pPr marL="1901952" lvl="4" indent="0">
              <a:buNone/>
            </a:pPr>
            <a:r>
              <a:rPr lang="en-US" sz="2000" dirty="0">
                <a:latin typeface="Helvetica Neue"/>
              </a:rPr>
              <a:t> </a:t>
            </a:r>
            <a:r>
              <a:rPr lang="en-US" sz="2000" dirty="0" smtClean="0">
                <a:latin typeface="Helvetica Neue"/>
              </a:rPr>
              <a:t>	column3 datatype,</a:t>
            </a:r>
          </a:p>
          <a:p>
            <a:pPr marL="1901952" lvl="4" indent="0">
              <a:buNone/>
            </a:pPr>
            <a:r>
              <a:rPr lang="en-US" sz="2000" dirty="0" smtClean="0">
                <a:latin typeface="Helvetica Neue"/>
              </a:rPr>
              <a:t> 	column4 datatype,</a:t>
            </a:r>
          </a:p>
          <a:p>
            <a:pPr marL="1901952" lvl="4" indent="0">
              <a:buNone/>
            </a:pPr>
            <a:r>
              <a:rPr lang="en-US" sz="2000" dirty="0" smtClean="0">
                <a:latin typeface="Helvetica Neue"/>
              </a:rPr>
              <a:t> 	column5 </a:t>
            </a:r>
            <a:r>
              <a:rPr lang="en-US" sz="2000" dirty="0">
                <a:latin typeface="Helvetica Neue"/>
              </a:rPr>
              <a:t>datatype</a:t>
            </a:r>
            <a:r>
              <a:rPr lang="en-US" sz="2000" dirty="0" smtClean="0">
                <a:latin typeface="Helvetica Neue"/>
              </a:rPr>
              <a:t>,</a:t>
            </a:r>
          </a:p>
          <a:p>
            <a:pPr marL="1901952" lvl="4" indent="0">
              <a:buNone/>
            </a:pPr>
            <a:r>
              <a:rPr lang="en-US" sz="2000" dirty="0" smtClean="0">
                <a:latin typeface="Helvetica Neue"/>
              </a:rPr>
              <a:t>  	Unique(column3, column4)</a:t>
            </a:r>
          </a:p>
          <a:p>
            <a:pPr marL="1901952" lvl="4" indent="0">
              <a:buNone/>
            </a:pPr>
            <a:r>
              <a:rPr lang="en-US" sz="2000" dirty="0" smtClean="0">
                <a:latin typeface="Helvetica Neue"/>
              </a:rPr>
              <a:t>	</a:t>
            </a:r>
            <a:r>
              <a:rPr lang="en-US" sz="2000" b="1" dirty="0" smtClean="0">
                <a:latin typeface="Helvetica Neue"/>
              </a:rPr>
              <a:t>FOREIGN </a:t>
            </a:r>
            <a:r>
              <a:rPr lang="en-US" sz="2000" b="1" dirty="0">
                <a:latin typeface="Helvetica Neue"/>
              </a:rPr>
              <a:t>KEY </a:t>
            </a:r>
            <a:r>
              <a:rPr lang="en-US" sz="2000" dirty="0" smtClean="0">
                <a:latin typeface="Helvetica Neue"/>
              </a:rPr>
              <a:t>(column5) </a:t>
            </a:r>
            <a:r>
              <a:rPr lang="en-US" sz="2000" b="1" dirty="0">
                <a:latin typeface="Helvetica Neue"/>
              </a:rPr>
              <a:t>REFERENCES</a:t>
            </a:r>
            <a:r>
              <a:rPr lang="en-US" sz="2000" dirty="0">
                <a:latin typeface="Helvetica Neue"/>
              </a:rPr>
              <a:t> </a:t>
            </a:r>
            <a:r>
              <a:rPr lang="en-US" sz="2000" dirty="0" smtClean="0">
                <a:latin typeface="Helvetica Neue"/>
              </a:rPr>
              <a:t>table2 (column)</a:t>
            </a:r>
          </a:p>
          <a:p>
            <a:pPr marL="1901952" lvl="4" indent="0">
              <a:buNone/>
            </a:pPr>
            <a:r>
              <a:rPr lang="en-US" sz="2000" dirty="0" smtClean="0">
                <a:latin typeface="Helvetica Neue"/>
              </a:rPr>
              <a:t>);</a:t>
            </a:r>
            <a:endParaRPr lang="en-US" sz="2000" dirty="0" smtClean="0">
              <a:solidFill>
                <a:srgbClr val="282829"/>
              </a:solidFill>
              <a:latin typeface="Helvetica Neue"/>
            </a:endParaRPr>
          </a:p>
        </p:txBody>
      </p:sp>
    </p:spTree>
    <p:extLst>
      <p:ext uri="{BB962C8B-B14F-4D97-AF65-F5344CB8AC3E}">
        <p14:creationId xmlns:p14="http://schemas.microsoft.com/office/powerpoint/2010/main" val="311717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Table with Primary and Foreign Key</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212" y="1653084"/>
            <a:ext cx="8773975" cy="4846320"/>
          </a:xfrm>
        </p:spPr>
      </p:pic>
    </p:spTree>
    <p:extLst>
      <p:ext uri="{BB962C8B-B14F-4D97-AF65-F5344CB8AC3E}">
        <p14:creationId xmlns:p14="http://schemas.microsoft.com/office/powerpoint/2010/main" val="3387406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2579914"/>
            <a:ext cx="9601200" cy="1485900"/>
          </a:xfrm>
        </p:spPr>
        <p:txBody>
          <a:bodyPr>
            <a:normAutofit/>
          </a:bodyPr>
          <a:lstStyle/>
          <a:p>
            <a:pPr algn="ctr"/>
            <a:r>
              <a:rPr lang="en-US" u="sng" dirty="0" smtClean="0">
                <a:solidFill>
                  <a:srgbClr val="282829"/>
                </a:solidFill>
                <a:latin typeface="Helvetica Neue"/>
              </a:rPr>
              <a:t>DDL Constraints</a:t>
            </a:r>
            <a:r>
              <a:rPr lang="en-US" u="sng" dirty="0">
                <a:solidFill>
                  <a:srgbClr val="282829"/>
                </a:solidFill>
                <a:latin typeface="Helvetica Neue"/>
              </a:rPr>
              <a:t/>
            </a:r>
            <a:br>
              <a:rPr lang="en-US" u="sng" dirty="0">
                <a:solidFill>
                  <a:srgbClr val="282829"/>
                </a:solidFill>
                <a:latin typeface="Helvetica Neue"/>
              </a:rPr>
            </a:br>
            <a:r>
              <a:rPr lang="en-US" u="sng" dirty="0" smtClean="0">
                <a:solidFill>
                  <a:srgbClr val="282829"/>
                </a:solidFill>
                <a:latin typeface="Helvetica Neue"/>
              </a:rPr>
              <a:t>Disallowing Null </a:t>
            </a:r>
            <a:r>
              <a:rPr lang="en-US" u="sng" dirty="0">
                <a:solidFill>
                  <a:srgbClr val="282829"/>
                </a:solidFill>
                <a:latin typeface="Helvetica Neue"/>
              </a:rPr>
              <a:t>Values</a:t>
            </a:r>
          </a:p>
        </p:txBody>
      </p:sp>
    </p:spTree>
    <p:extLst>
      <p:ext uri="{BB962C8B-B14F-4D97-AF65-F5344CB8AC3E}">
        <p14:creationId xmlns:p14="http://schemas.microsoft.com/office/powerpoint/2010/main" val="26856629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381942"/>
            <a:ext cx="10149840" cy="6306242"/>
          </a:xfrm>
        </p:spPr>
        <p:txBody>
          <a:bodyPr>
            <a:noAutofit/>
          </a:bodyPr>
          <a:lstStyle/>
          <a:p>
            <a:pPr marL="0" indent="0" algn="ctr">
              <a:buNone/>
            </a:pPr>
            <a:r>
              <a:rPr lang="en-US" b="1" dirty="0">
                <a:solidFill>
                  <a:srgbClr val="282829"/>
                </a:solidFill>
                <a:latin typeface="Helvetica Neue"/>
              </a:rPr>
              <a:t>Disallowing Null Values</a:t>
            </a:r>
            <a:r>
              <a:rPr lang="en-US" b="1" dirty="0" smtClean="0">
                <a:solidFill>
                  <a:srgbClr val="282829"/>
                </a:solidFill>
                <a:latin typeface="Helvetica Neue"/>
              </a:rPr>
              <a:t>:</a:t>
            </a:r>
            <a:endParaRPr lang="en-US" b="1" dirty="0">
              <a:solidFill>
                <a:srgbClr val="282829"/>
              </a:solidFill>
              <a:latin typeface="Helvetica Neue"/>
            </a:endParaRPr>
          </a:p>
          <a:p>
            <a:r>
              <a:rPr lang="en-US" dirty="0">
                <a:solidFill>
                  <a:srgbClr val="282829"/>
                </a:solidFill>
                <a:latin typeface="Helvetica Neue"/>
              </a:rPr>
              <a:t>Null values entered into a column means that the data in not known</a:t>
            </a:r>
            <a:r>
              <a:rPr lang="en-US" dirty="0" smtClean="0">
                <a:solidFill>
                  <a:srgbClr val="282829"/>
                </a:solidFill>
                <a:latin typeface="Helvetica Neue"/>
              </a:rPr>
              <a:t>.</a:t>
            </a:r>
            <a:endParaRPr lang="en-US" dirty="0">
              <a:solidFill>
                <a:srgbClr val="282829"/>
              </a:solidFill>
              <a:latin typeface="Helvetica Neue"/>
            </a:endParaRPr>
          </a:p>
          <a:p>
            <a:r>
              <a:rPr lang="en-US" dirty="0">
                <a:solidFill>
                  <a:srgbClr val="282829"/>
                </a:solidFill>
                <a:latin typeface="Helvetica Neue"/>
              </a:rPr>
              <a:t>These can cause problems in Querying the database</a:t>
            </a:r>
            <a:r>
              <a:rPr lang="en-US" dirty="0" smtClean="0">
                <a:solidFill>
                  <a:srgbClr val="282829"/>
                </a:solidFill>
                <a:latin typeface="Helvetica Neue"/>
              </a:rPr>
              <a:t>.</a:t>
            </a:r>
            <a:endParaRPr lang="en-US" dirty="0">
              <a:solidFill>
                <a:srgbClr val="282829"/>
              </a:solidFill>
              <a:latin typeface="Helvetica Neue"/>
            </a:endParaRPr>
          </a:p>
          <a:p>
            <a:r>
              <a:rPr lang="en-US" dirty="0">
                <a:solidFill>
                  <a:srgbClr val="282829"/>
                </a:solidFill>
                <a:latin typeface="Helvetica Neue"/>
              </a:rPr>
              <a:t>Specifying Primary Key automatically prevents null being entered </a:t>
            </a:r>
            <a:r>
              <a:rPr lang="en-US" dirty="0" smtClean="0">
                <a:solidFill>
                  <a:srgbClr val="282829"/>
                </a:solidFill>
                <a:latin typeface="Helvetica Neue"/>
              </a:rPr>
              <a:t>in columns </a:t>
            </a:r>
            <a:r>
              <a:rPr lang="en-US" dirty="0">
                <a:solidFill>
                  <a:srgbClr val="282829"/>
                </a:solidFill>
                <a:latin typeface="Helvetica Neue"/>
              </a:rPr>
              <a:t>which specify the primary </a:t>
            </a:r>
            <a:r>
              <a:rPr lang="en-US" dirty="0" smtClean="0">
                <a:solidFill>
                  <a:srgbClr val="282829"/>
                </a:solidFill>
                <a:latin typeface="Helvetica Neue"/>
              </a:rPr>
              <a:t>key</a:t>
            </a:r>
            <a:endParaRPr lang="en-US" dirty="0">
              <a:solidFill>
                <a:srgbClr val="282829"/>
              </a:solidFill>
              <a:latin typeface="Helvetica Neue"/>
            </a:endParaRPr>
          </a:p>
          <a:p>
            <a:r>
              <a:rPr lang="en-US" dirty="0">
                <a:solidFill>
                  <a:srgbClr val="282829"/>
                </a:solidFill>
                <a:latin typeface="Helvetica Neue"/>
              </a:rPr>
              <a:t>Not Null clause is used in preventing null values from being entered in </a:t>
            </a:r>
            <a:r>
              <a:rPr lang="en-US" dirty="0" smtClean="0">
                <a:solidFill>
                  <a:srgbClr val="282829"/>
                </a:solidFill>
                <a:latin typeface="Helvetica Neue"/>
              </a:rPr>
              <a:t>a column</a:t>
            </a:r>
            <a:r>
              <a:rPr lang="en-US" dirty="0">
                <a:solidFill>
                  <a:srgbClr val="282829"/>
                </a:solidFill>
                <a:latin typeface="Helvetica Neue"/>
              </a:rPr>
              <a:t>. </a:t>
            </a:r>
            <a:r>
              <a:rPr lang="en-US" dirty="0" smtClean="0">
                <a:solidFill>
                  <a:srgbClr val="282829"/>
                </a:solidFill>
                <a:latin typeface="Helvetica Neue"/>
              </a:rPr>
              <a:t>Syntax:</a:t>
            </a:r>
          </a:p>
          <a:p>
            <a:pPr marL="0" indent="0">
              <a:buNone/>
            </a:pPr>
            <a:r>
              <a:rPr lang="en-US" dirty="0" smtClean="0">
                <a:solidFill>
                  <a:srgbClr val="282829"/>
                </a:solidFill>
                <a:latin typeface="Helvetica Neue"/>
              </a:rPr>
              <a:t>		</a:t>
            </a:r>
            <a:r>
              <a:rPr lang="en-US" b="1" dirty="0" smtClean="0">
                <a:latin typeface="Helvetica Neue"/>
              </a:rPr>
              <a:t>CREATE TABLE </a:t>
            </a:r>
            <a:r>
              <a:rPr lang="en-US" dirty="0" smtClean="0">
                <a:latin typeface="Helvetica Neue"/>
              </a:rPr>
              <a:t>table_name</a:t>
            </a:r>
          </a:p>
          <a:p>
            <a:pPr marL="0" indent="0">
              <a:buNone/>
            </a:pPr>
            <a:r>
              <a:rPr lang="en-US" dirty="0" smtClean="0">
                <a:latin typeface="Helvetica Neue"/>
              </a:rPr>
              <a:t>		(</a:t>
            </a:r>
          </a:p>
          <a:p>
            <a:pPr marL="1901952" lvl="4" indent="0">
              <a:buNone/>
            </a:pPr>
            <a:r>
              <a:rPr lang="en-US" sz="2000" dirty="0" smtClean="0">
                <a:latin typeface="Helvetica Neue"/>
              </a:rPr>
              <a:t> </a:t>
            </a:r>
            <a:r>
              <a:rPr lang="en-US" sz="2000" dirty="0">
                <a:latin typeface="Helvetica Neue"/>
              </a:rPr>
              <a:t>column1 </a:t>
            </a:r>
            <a:r>
              <a:rPr lang="en-US" sz="2000" dirty="0" smtClean="0">
                <a:latin typeface="Helvetica Neue"/>
              </a:rPr>
              <a:t>datatype  </a:t>
            </a:r>
            <a:r>
              <a:rPr lang="en-US" sz="2000" b="1" dirty="0" smtClean="0">
                <a:latin typeface="Helvetica Neue"/>
              </a:rPr>
              <a:t>Primary Key</a:t>
            </a:r>
            <a:r>
              <a:rPr lang="en-US" sz="2000" dirty="0" smtClean="0">
                <a:latin typeface="Helvetica Neue"/>
              </a:rPr>
              <a:t>,  </a:t>
            </a:r>
            <a:endParaRPr lang="en-US" sz="2000" dirty="0">
              <a:latin typeface="Helvetica Neue"/>
            </a:endParaRPr>
          </a:p>
          <a:p>
            <a:pPr marL="1901952" lvl="4" indent="0">
              <a:buNone/>
            </a:pPr>
            <a:r>
              <a:rPr lang="en-US" sz="2000" dirty="0">
                <a:latin typeface="Helvetica Neue"/>
              </a:rPr>
              <a:t> column2 </a:t>
            </a:r>
            <a:r>
              <a:rPr lang="en-US" sz="2000" dirty="0" smtClean="0">
                <a:latin typeface="Helvetica Neue"/>
              </a:rPr>
              <a:t>datatype  </a:t>
            </a:r>
            <a:r>
              <a:rPr lang="en-US" sz="2000" b="1" dirty="0" smtClean="0">
                <a:latin typeface="Helvetica Neue"/>
              </a:rPr>
              <a:t>NULL</a:t>
            </a:r>
            <a:r>
              <a:rPr lang="en-US" sz="2000" dirty="0" smtClean="0">
                <a:latin typeface="Helvetica Neue"/>
              </a:rPr>
              <a:t>, </a:t>
            </a:r>
            <a:endParaRPr lang="en-US" sz="2000" dirty="0">
              <a:latin typeface="Helvetica Neue"/>
            </a:endParaRPr>
          </a:p>
          <a:p>
            <a:pPr marL="1901952" lvl="4" indent="0">
              <a:buNone/>
            </a:pPr>
            <a:r>
              <a:rPr lang="en-US" sz="2000" dirty="0">
                <a:latin typeface="Helvetica Neue"/>
              </a:rPr>
              <a:t> </a:t>
            </a:r>
            <a:r>
              <a:rPr lang="en-US" sz="2000" dirty="0" smtClean="0">
                <a:latin typeface="Helvetica Neue"/>
              </a:rPr>
              <a:t>column3 datatype  </a:t>
            </a:r>
            <a:r>
              <a:rPr lang="en-US" sz="2000" b="1" dirty="0" smtClean="0">
                <a:latin typeface="Helvetica Neue"/>
              </a:rPr>
              <a:t>NOT NULL</a:t>
            </a:r>
            <a:r>
              <a:rPr lang="en-US" sz="2000" dirty="0" smtClean="0">
                <a:latin typeface="Helvetica Neue"/>
              </a:rPr>
              <a:t>,</a:t>
            </a:r>
          </a:p>
          <a:p>
            <a:pPr marL="1901952" lvl="4" indent="0">
              <a:buNone/>
            </a:pPr>
            <a:r>
              <a:rPr lang="en-US" sz="2000" dirty="0" smtClean="0">
                <a:latin typeface="Helvetica Neue"/>
              </a:rPr>
              <a:t> column4 datatype,</a:t>
            </a:r>
          </a:p>
          <a:p>
            <a:pPr marL="1901952" lvl="4" indent="0">
              <a:buNone/>
            </a:pPr>
            <a:r>
              <a:rPr lang="en-US" sz="2000" dirty="0" smtClean="0">
                <a:latin typeface="Helvetica Neue"/>
              </a:rPr>
              <a:t>  Unique(column3, column4)</a:t>
            </a:r>
          </a:p>
          <a:p>
            <a:pPr marL="1901952" lvl="4" indent="0">
              <a:buNone/>
            </a:pPr>
            <a:r>
              <a:rPr lang="en-US" sz="2000" dirty="0" smtClean="0">
                <a:latin typeface="Helvetica Neue"/>
              </a:rPr>
              <a:t>);</a:t>
            </a:r>
            <a:endParaRPr lang="en-US" sz="2000" dirty="0" smtClean="0">
              <a:solidFill>
                <a:srgbClr val="282829"/>
              </a:solidFill>
              <a:latin typeface="Helvetica Neue"/>
            </a:endParaRPr>
          </a:p>
        </p:txBody>
      </p:sp>
    </p:spTree>
    <p:extLst>
      <p:ext uri="{BB962C8B-B14F-4D97-AF65-F5344CB8AC3E}">
        <p14:creationId xmlns:p14="http://schemas.microsoft.com/office/powerpoint/2010/main" val="3531383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14BB-02E5-4BCD-A669-C9BAA9346E79}"/>
              </a:ext>
            </a:extLst>
          </p:cNvPr>
          <p:cNvSpPr>
            <a:spLocks noGrp="1"/>
          </p:cNvSpPr>
          <p:nvPr>
            <p:ph type="title"/>
          </p:nvPr>
        </p:nvSpPr>
        <p:spPr>
          <a:xfrm>
            <a:off x="1371600" y="646612"/>
            <a:ext cx="9601200" cy="1485900"/>
          </a:xfrm>
        </p:spPr>
        <p:txBody>
          <a:bodyPr/>
          <a:lstStyle/>
          <a:p>
            <a:pPr algn="ctr"/>
            <a:r>
              <a:rPr lang="en-US" b="0" i="0" u="sng" dirty="0" smtClean="0">
                <a:solidFill>
                  <a:schemeClr val="tx2">
                    <a:lumMod val="85000"/>
                    <a:lumOff val="15000"/>
                  </a:schemeClr>
                </a:solidFill>
                <a:effectLst/>
                <a:latin typeface="Helvetica Neue"/>
              </a:rPr>
              <a:t>Why SQL?</a:t>
            </a:r>
            <a:endParaRPr lang="en-US" u="sng" dirty="0">
              <a:solidFill>
                <a:schemeClr val="tx2">
                  <a:lumMod val="85000"/>
                  <a:lumOff val="15000"/>
                </a:schemeClr>
              </a:solidFill>
            </a:endParaRPr>
          </a:p>
        </p:txBody>
      </p:sp>
      <p:sp>
        <p:nvSpPr>
          <p:cNvPr id="3" name="Content Placeholder 2">
            <a:extLst>
              <a:ext uri="{FF2B5EF4-FFF2-40B4-BE49-F238E27FC236}">
                <a16:creationId xmlns:a16="http://schemas.microsoft.com/office/drawing/2014/main" id="{493F954D-53DA-46D3-8212-E37155401BF7}"/>
              </a:ext>
            </a:extLst>
          </p:cNvPr>
          <p:cNvSpPr>
            <a:spLocks noGrp="1"/>
          </p:cNvSpPr>
          <p:nvPr>
            <p:ph idx="1"/>
          </p:nvPr>
        </p:nvSpPr>
        <p:spPr>
          <a:xfrm>
            <a:off x="1156063" y="2382339"/>
            <a:ext cx="10032274" cy="5167312"/>
          </a:xfrm>
        </p:spPr>
        <p:txBody>
          <a:bodyPr>
            <a:normAutofit/>
          </a:bodyPr>
          <a:lstStyle/>
          <a:p>
            <a:pPr marL="987552" lvl="2" indent="0">
              <a:buNone/>
            </a:pPr>
            <a:r>
              <a:rPr lang="en-US" sz="2400" dirty="0">
                <a:latin typeface="Helvetica Neue"/>
              </a:rPr>
              <a:t>SQL is widely popular because it offers the following advantages: </a:t>
            </a:r>
            <a:endParaRPr lang="en-US" sz="2400" dirty="0" smtClean="0">
              <a:latin typeface="Helvetica Neue"/>
            </a:endParaRPr>
          </a:p>
          <a:p>
            <a:pPr lvl="3"/>
            <a:r>
              <a:rPr lang="en-US" sz="2400" i="0" dirty="0" smtClean="0">
                <a:latin typeface="Helvetica Neue"/>
              </a:rPr>
              <a:t>It is standard language.</a:t>
            </a:r>
          </a:p>
          <a:p>
            <a:pPr lvl="3"/>
            <a:r>
              <a:rPr lang="en-US" sz="2400" i="0" dirty="0" smtClean="0">
                <a:latin typeface="Helvetica Neue"/>
              </a:rPr>
              <a:t>It is easy to understand.</a:t>
            </a:r>
          </a:p>
          <a:p>
            <a:pPr lvl="3"/>
            <a:r>
              <a:rPr lang="en-US" sz="2400" i="0" dirty="0" smtClean="0">
                <a:latin typeface="Helvetica Neue"/>
              </a:rPr>
              <a:t>Queries are short. </a:t>
            </a:r>
          </a:p>
          <a:p>
            <a:pPr lvl="3"/>
            <a:r>
              <a:rPr lang="en-US" sz="2400" i="0" dirty="0" smtClean="0">
                <a:latin typeface="Helvetica Neue"/>
              </a:rPr>
              <a:t>It allows user to describe, define, manipulate and drop the data.</a:t>
            </a:r>
            <a:endParaRPr lang="en-US" sz="2400" i="0" dirty="0">
              <a:latin typeface="Helvetica Neue"/>
            </a:endParaRPr>
          </a:p>
        </p:txBody>
      </p:sp>
    </p:spTree>
    <p:extLst>
      <p:ext uri="{BB962C8B-B14F-4D97-AF65-F5344CB8AC3E}">
        <p14:creationId xmlns:p14="http://schemas.microsoft.com/office/powerpoint/2010/main" val="2112211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Null constraints</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5063"/>
          <a:stretch/>
        </p:blipFill>
        <p:spPr>
          <a:xfrm>
            <a:off x="1505850" y="2583191"/>
            <a:ext cx="9332700" cy="3108960"/>
          </a:xfrm>
        </p:spPr>
      </p:pic>
    </p:spTree>
    <p:extLst>
      <p:ext uri="{BB962C8B-B14F-4D97-AF65-F5344CB8AC3E}">
        <p14:creationId xmlns:p14="http://schemas.microsoft.com/office/powerpoint/2010/main" val="2090363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2579914"/>
            <a:ext cx="9601200" cy="1485900"/>
          </a:xfrm>
        </p:spPr>
        <p:txBody>
          <a:bodyPr>
            <a:normAutofit/>
          </a:bodyPr>
          <a:lstStyle/>
          <a:p>
            <a:pPr algn="ctr"/>
            <a:r>
              <a:rPr lang="en-US" u="sng" dirty="0">
                <a:solidFill>
                  <a:srgbClr val="282829"/>
                </a:solidFill>
                <a:latin typeface="Helvetica Neue"/>
              </a:rPr>
              <a:t>DDL</a:t>
            </a:r>
            <a:br>
              <a:rPr lang="en-US" u="sng" dirty="0">
                <a:solidFill>
                  <a:srgbClr val="282829"/>
                </a:solidFill>
                <a:latin typeface="Helvetica Neue"/>
              </a:rPr>
            </a:br>
            <a:r>
              <a:rPr lang="en-US" u="sng" dirty="0">
                <a:solidFill>
                  <a:srgbClr val="282829"/>
                </a:solidFill>
                <a:latin typeface="Helvetica Neue"/>
              </a:rPr>
              <a:t>Constraints- Value Constraints</a:t>
            </a:r>
          </a:p>
        </p:txBody>
      </p:sp>
    </p:spTree>
    <p:extLst>
      <p:ext uri="{BB962C8B-B14F-4D97-AF65-F5344CB8AC3E}">
        <p14:creationId xmlns:p14="http://schemas.microsoft.com/office/powerpoint/2010/main" val="1190462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280160" y="212125"/>
            <a:ext cx="10607040" cy="6410744"/>
          </a:xfrm>
        </p:spPr>
        <p:txBody>
          <a:bodyPr>
            <a:noAutofit/>
          </a:bodyPr>
          <a:lstStyle/>
          <a:p>
            <a:pPr marL="0" indent="0" algn="ctr">
              <a:buNone/>
            </a:pPr>
            <a:r>
              <a:rPr lang="en-US" b="1" dirty="0" smtClean="0">
                <a:solidFill>
                  <a:srgbClr val="282829"/>
                </a:solidFill>
                <a:latin typeface="Helvetica Neue"/>
              </a:rPr>
              <a:t>Value </a:t>
            </a:r>
            <a:r>
              <a:rPr lang="en-US" b="1" dirty="0">
                <a:solidFill>
                  <a:srgbClr val="282829"/>
                </a:solidFill>
                <a:latin typeface="Helvetica Neue"/>
              </a:rPr>
              <a:t>Constraints</a:t>
            </a:r>
            <a:r>
              <a:rPr lang="en-US" b="1" dirty="0" smtClean="0">
                <a:solidFill>
                  <a:srgbClr val="282829"/>
                </a:solidFill>
                <a:latin typeface="Helvetica Neue"/>
              </a:rPr>
              <a:t>:</a:t>
            </a:r>
          </a:p>
          <a:p>
            <a:pPr marL="0" indent="0" algn="ctr">
              <a:buNone/>
            </a:pPr>
            <a:endParaRPr lang="en-US" dirty="0">
              <a:solidFill>
                <a:srgbClr val="282829"/>
              </a:solidFill>
              <a:latin typeface="Helvetica Neue"/>
            </a:endParaRPr>
          </a:p>
          <a:p>
            <a:r>
              <a:rPr lang="en-US" dirty="0">
                <a:solidFill>
                  <a:srgbClr val="282829"/>
                </a:solidFill>
                <a:latin typeface="Helvetica Neue"/>
              </a:rPr>
              <a:t>Allows value inserted in the column to be checked condition in the </a:t>
            </a:r>
            <a:r>
              <a:rPr lang="en-US" dirty="0" smtClean="0">
                <a:solidFill>
                  <a:srgbClr val="282829"/>
                </a:solidFill>
                <a:latin typeface="Helvetica Neue"/>
              </a:rPr>
              <a:t>column constraint.</a:t>
            </a:r>
          </a:p>
          <a:p>
            <a:r>
              <a:rPr lang="en-US" dirty="0" smtClean="0">
                <a:solidFill>
                  <a:srgbClr val="282829"/>
                </a:solidFill>
                <a:latin typeface="Helvetica Neue"/>
              </a:rPr>
              <a:t>Check </a:t>
            </a:r>
            <a:r>
              <a:rPr lang="en-US" dirty="0">
                <a:solidFill>
                  <a:srgbClr val="282829"/>
                </a:solidFill>
                <a:latin typeface="Helvetica Neue"/>
              </a:rPr>
              <a:t>clause is used to create a constraint in </a:t>
            </a:r>
            <a:r>
              <a:rPr lang="en-US" dirty="0" smtClean="0">
                <a:solidFill>
                  <a:srgbClr val="282829"/>
                </a:solidFill>
                <a:latin typeface="Helvetica Neue"/>
              </a:rPr>
              <a:t>SQL. </a:t>
            </a:r>
          </a:p>
          <a:p>
            <a:r>
              <a:rPr lang="en-US" dirty="0">
                <a:solidFill>
                  <a:srgbClr val="282829"/>
                </a:solidFill>
                <a:latin typeface="Helvetica Neue"/>
              </a:rPr>
              <a:t>Table level constraints can also be defined using the Constraint keyword</a:t>
            </a:r>
            <a:endParaRPr lang="en-US" dirty="0" smtClean="0">
              <a:solidFill>
                <a:srgbClr val="282829"/>
              </a:solidFill>
              <a:latin typeface="Helvetica Neue"/>
            </a:endParaRPr>
          </a:p>
          <a:p>
            <a:pPr marL="0" indent="0">
              <a:buNone/>
            </a:pPr>
            <a:r>
              <a:rPr lang="en-US" dirty="0" smtClean="0">
                <a:solidFill>
                  <a:srgbClr val="282829"/>
                </a:solidFill>
                <a:latin typeface="Helvetica Neue"/>
              </a:rPr>
              <a:t>Syntax:</a:t>
            </a:r>
          </a:p>
          <a:p>
            <a:pPr marL="0" indent="0">
              <a:buNone/>
            </a:pPr>
            <a:r>
              <a:rPr lang="en-US" dirty="0" smtClean="0">
                <a:solidFill>
                  <a:srgbClr val="282829"/>
                </a:solidFill>
                <a:latin typeface="Helvetica Neue"/>
              </a:rPr>
              <a:t>		</a:t>
            </a:r>
            <a:r>
              <a:rPr lang="en-US" b="1" dirty="0" smtClean="0">
                <a:solidFill>
                  <a:srgbClr val="282829"/>
                </a:solidFill>
                <a:latin typeface="Helvetica Neue"/>
              </a:rPr>
              <a:t>CREATE TABLE </a:t>
            </a:r>
            <a:r>
              <a:rPr lang="en-US" dirty="0" smtClean="0">
                <a:solidFill>
                  <a:srgbClr val="282829"/>
                </a:solidFill>
                <a:latin typeface="Helvetica Neue"/>
              </a:rPr>
              <a:t>table_name</a:t>
            </a:r>
          </a:p>
          <a:p>
            <a:pPr marL="0" indent="0">
              <a:buNone/>
            </a:pPr>
            <a:r>
              <a:rPr lang="en-US" dirty="0" smtClean="0">
                <a:solidFill>
                  <a:srgbClr val="282829"/>
                </a:solidFill>
                <a:latin typeface="Helvetica Neue"/>
              </a:rPr>
              <a:t>		(</a:t>
            </a:r>
          </a:p>
          <a:p>
            <a:pPr marL="1901952" lvl="4" indent="0">
              <a:buNone/>
            </a:pPr>
            <a:r>
              <a:rPr lang="en-US" sz="2000" dirty="0" smtClean="0">
                <a:solidFill>
                  <a:srgbClr val="282829"/>
                </a:solidFill>
                <a:latin typeface="Helvetica Neue"/>
              </a:rPr>
              <a:t> </a:t>
            </a:r>
            <a:r>
              <a:rPr lang="en-US" sz="2000" dirty="0">
                <a:solidFill>
                  <a:srgbClr val="282829"/>
                </a:solidFill>
                <a:latin typeface="Helvetica Neue"/>
              </a:rPr>
              <a:t>column1 </a:t>
            </a:r>
            <a:r>
              <a:rPr lang="en-US" sz="2000" dirty="0" smtClean="0">
                <a:solidFill>
                  <a:srgbClr val="282829"/>
                </a:solidFill>
                <a:latin typeface="Helvetica Neue"/>
              </a:rPr>
              <a:t>datatype  Primary Key </a:t>
            </a:r>
            <a:r>
              <a:rPr lang="en-US" sz="2000" b="1" dirty="0">
                <a:solidFill>
                  <a:srgbClr val="282829"/>
                </a:solidFill>
                <a:latin typeface="Helvetica Neue"/>
              </a:rPr>
              <a:t>check </a:t>
            </a:r>
            <a:r>
              <a:rPr lang="en-US" sz="2000" b="1" dirty="0" smtClean="0">
                <a:solidFill>
                  <a:srgbClr val="282829"/>
                </a:solidFill>
                <a:latin typeface="Helvetica Neue"/>
              </a:rPr>
              <a:t>(column1 </a:t>
            </a:r>
            <a:r>
              <a:rPr lang="en-US" sz="2000" b="1" dirty="0">
                <a:solidFill>
                  <a:srgbClr val="282829"/>
                </a:solidFill>
                <a:latin typeface="Helvetica Neue"/>
              </a:rPr>
              <a:t>&gt; 0</a:t>
            </a:r>
            <a:r>
              <a:rPr lang="en-US" sz="2000" b="1" dirty="0" smtClean="0">
                <a:solidFill>
                  <a:srgbClr val="282829"/>
                </a:solidFill>
                <a:latin typeface="Helvetica Neue"/>
              </a:rPr>
              <a:t>),  </a:t>
            </a:r>
            <a:endParaRPr lang="en-US" sz="2000" b="1" dirty="0">
              <a:solidFill>
                <a:srgbClr val="282829"/>
              </a:solidFill>
              <a:latin typeface="Helvetica Neue"/>
            </a:endParaRPr>
          </a:p>
          <a:p>
            <a:pPr marL="1901952" lvl="4" indent="0">
              <a:buNone/>
            </a:pPr>
            <a:r>
              <a:rPr lang="en-US" sz="2000" dirty="0">
                <a:solidFill>
                  <a:srgbClr val="282829"/>
                </a:solidFill>
                <a:latin typeface="Helvetica Neue"/>
              </a:rPr>
              <a:t> column2 </a:t>
            </a:r>
            <a:r>
              <a:rPr lang="en-US" sz="2000" dirty="0" smtClean="0">
                <a:solidFill>
                  <a:srgbClr val="282829"/>
                </a:solidFill>
                <a:latin typeface="Helvetica Neue"/>
              </a:rPr>
              <a:t>datatype, </a:t>
            </a:r>
            <a:endParaRPr lang="en-US" sz="2000" dirty="0">
              <a:solidFill>
                <a:srgbClr val="282829"/>
              </a:solidFill>
              <a:latin typeface="Helvetica Neue"/>
            </a:endParaRPr>
          </a:p>
          <a:p>
            <a:pPr marL="1901952" lvl="4" indent="0">
              <a:buNone/>
            </a:pPr>
            <a:r>
              <a:rPr lang="en-US" sz="2000" dirty="0">
                <a:solidFill>
                  <a:srgbClr val="282829"/>
                </a:solidFill>
                <a:latin typeface="Helvetica Neue"/>
              </a:rPr>
              <a:t> </a:t>
            </a:r>
            <a:r>
              <a:rPr lang="en-US" sz="2000" dirty="0" smtClean="0">
                <a:solidFill>
                  <a:srgbClr val="282829"/>
                </a:solidFill>
                <a:latin typeface="Helvetica Neue"/>
              </a:rPr>
              <a:t>column3 datatype,</a:t>
            </a:r>
          </a:p>
          <a:p>
            <a:pPr marL="1901952" lvl="4" indent="0">
              <a:buNone/>
            </a:pPr>
            <a:r>
              <a:rPr lang="en-US" sz="2000" dirty="0" smtClean="0">
                <a:solidFill>
                  <a:srgbClr val="282829"/>
                </a:solidFill>
                <a:latin typeface="Helvetica Neue"/>
              </a:rPr>
              <a:t> </a:t>
            </a:r>
            <a:r>
              <a:rPr lang="en-US" sz="2000" dirty="0">
                <a:solidFill>
                  <a:srgbClr val="282829"/>
                </a:solidFill>
                <a:latin typeface="Helvetica Neue"/>
              </a:rPr>
              <a:t>column4 </a:t>
            </a:r>
            <a:r>
              <a:rPr lang="en-US" sz="2000" dirty="0" smtClean="0">
                <a:solidFill>
                  <a:srgbClr val="282829"/>
                </a:solidFill>
                <a:latin typeface="Helvetica Neue"/>
              </a:rPr>
              <a:t>datatype,</a:t>
            </a:r>
          </a:p>
          <a:p>
            <a:pPr marL="1901952" lvl="4" indent="0">
              <a:buNone/>
            </a:pPr>
            <a:endParaRPr lang="en-US" sz="2000" dirty="0">
              <a:solidFill>
                <a:srgbClr val="282829"/>
              </a:solidFill>
              <a:latin typeface="Helvetica Neue"/>
            </a:endParaRPr>
          </a:p>
          <a:p>
            <a:pPr marL="1901952" lvl="4" indent="0">
              <a:buNone/>
            </a:pPr>
            <a:r>
              <a:rPr lang="en-US" sz="2000" b="1" dirty="0">
                <a:solidFill>
                  <a:srgbClr val="282829"/>
                </a:solidFill>
                <a:latin typeface="Helvetica Neue"/>
              </a:rPr>
              <a:t>CONSTRAINT</a:t>
            </a:r>
            <a:r>
              <a:rPr lang="en-US" sz="2000" dirty="0">
                <a:solidFill>
                  <a:srgbClr val="282829"/>
                </a:solidFill>
                <a:latin typeface="Helvetica Neue"/>
              </a:rPr>
              <a:t> </a:t>
            </a:r>
            <a:r>
              <a:rPr lang="en-US" sz="2000" dirty="0" err="1" smtClean="0">
                <a:solidFill>
                  <a:srgbClr val="282829"/>
                </a:solidFill>
                <a:latin typeface="Helvetica Neue"/>
              </a:rPr>
              <a:t>constraint_name</a:t>
            </a:r>
            <a:r>
              <a:rPr lang="en-US" sz="2000" dirty="0" smtClean="0">
                <a:solidFill>
                  <a:srgbClr val="282829"/>
                </a:solidFill>
                <a:latin typeface="Helvetica Neue"/>
              </a:rPr>
              <a:t> </a:t>
            </a:r>
            <a:r>
              <a:rPr lang="en-US" sz="2000" dirty="0">
                <a:solidFill>
                  <a:srgbClr val="282829"/>
                </a:solidFill>
                <a:latin typeface="Helvetica Neue"/>
              </a:rPr>
              <a:t>Check </a:t>
            </a:r>
            <a:r>
              <a:rPr lang="en-US" sz="2000" dirty="0" smtClean="0">
                <a:solidFill>
                  <a:srgbClr val="282829"/>
                </a:solidFill>
                <a:latin typeface="Helvetica Neue"/>
              </a:rPr>
              <a:t>( conditon1 and condition2) )</a:t>
            </a:r>
          </a:p>
          <a:p>
            <a:pPr marL="1901952" lvl="4" indent="0">
              <a:buNone/>
            </a:pPr>
            <a:r>
              <a:rPr lang="en-US" sz="2000" dirty="0" smtClean="0">
                <a:solidFill>
                  <a:srgbClr val="282829"/>
                </a:solidFill>
                <a:latin typeface="Helvetica Neue"/>
              </a:rPr>
              <a:t>);</a:t>
            </a:r>
          </a:p>
          <a:p>
            <a:pPr marL="1901952" lvl="4" indent="0">
              <a:buNone/>
            </a:pPr>
            <a:endParaRPr lang="en-US" sz="2000" dirty="0" smtClean="0">
              <a:solidFill>
                <a:srgbClr val="282829"/>
              </a:solidFill>
              <a:latin typeface="Helvetica Neue"/>
            </a:endParaRPr>
          </a:p>
        </p:txBody>
      </p:sp>
    </p:spTree>
    <p:extLst>
      <p:ext uri="{BB962C8B-B14F-4D97-AF65-F5344CB8AC3E}">
        <p14:creationId xmlns:p14="http://schemas.microsoft.com/office/powerpoint/2010/main" val="4148124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Value Constraints </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472" y="2281286"/>
            <a:ext cx="9527456" cy="3108960"/>
          </a:xfrm>
        </p:spPr>
      </p:pic>
    </p:spTree>
    <p:extLst>
      <p:ext uri="{BB962C8B-B14F-4D97-AF65-F5344CB8AC3E}">
        <p14:creationId xmlns:p14="http://schemas.microsoft.com/office/powerpoint/2010/main" val="1933038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2579914"/>
            <a:ext cx="9601200" cy="1485900"/>
          </a:xfrm>
        </p:spPr>
        <p:txBody>
          <a:bodyPr>
            <a:normAutofit/>
          </a:bodyPr>
          <a:lstStyle/>
          <a:p>
            <a:pPr algn="ctr"/>
            <a:r>
              <a:rPr lang="en-US" u="sng" dirty="0">
                <a:solidFill>
                  <a:srgbClr val="282829"/>
                </a:solidFill>
                <a:latin typeface="Helvetica Neue"/>
              </a:rPr>
              <a:t>DDL</a:t>
            </a:r>
            <a:br>
              <a:rPr lang="en-US" u="sng" dirty="0">
                <a:solidFill>
                  <a:srgbClr val="282829"/>
                </a:solidFill>
                <a:latin typeface="Helvetica Neue"/>
              </a:rPr>
            </a:br>
            <a:r>
              <a:rPr lang="en-US" u="sng" dirty="0">
                <a:solidFill>
                  <a:srgbClr val="282829"/>
                </a:solidFill>
                <a:latin typeface="Helvetica Neue"/>
              </a:rPr>
              <a:t>Constraints- Default Value</a:t>
            </a:r>
          </a:p>
        </p:txBody>
      </p:sp>
    </p:spTree>
    <p:extLst>
      <p:ext uri="{BB962C8B-B14F-4D97-AF65-F5344CB8AC3E}">
        <p14:creationId xmlns:p14="http://schemas.microsoft.com/office/powerpoint/2010/main" val="3924813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214846" y="904457"/>
            <a:ext cx="10607040" cy="5039144"/>
          </a:xfrm>
        </p:spPr>
        <p:txBody>
          <a:bodyPr>
            <a:noAutofit/>
          </a:bodyPr>
          <a:lstStyle/>
          <a:p>
            <a:pPr marL="0" indent="0" algn="ctr">
              <a:buNone/>
            </a:pPr>
            <a:r>
              <a:rPr lang="en-US" b="1" dirty="0" smtClean="0">
                <a:solidFill>
                  <a:srgbClr val="282829"/>
                </a:solidFill>
                <a:latin typeface="Helvetica Neue"/>
              </a:rPr>
              <a:t>Default </a:t>
            </a:r>
            <a:r>
              <a:rPr lang="en-US" b="1" dirty="0">
                <a:solidFill>
                  <a:srgbClr val="282829"/>
                </a:solidFill>
                <a:latin typeface="Helvetica Neue"/>
              </a:rPr>
              <a:t>Value:</a:t>
            </a:r>
          </a:p>
          <a:p>
            <a:endParaRPr lang="en-US" dirty="0">
              <a:solidFill>
                <a:srgbClr val="282829"/>
              </a:solidFill>
              <a:latin typeface="Helvetica Neue"/>
            </a:endParaRPr>
          </a:p>
          <a:p>
            <a:r>
              <a:rPr lang="en-US" dirty="0">
                <a:solidFill>
                  <a:srgbClr val="282829"/>
                </a:solidFill>
                <a:latin typeface="Helvetica Neue"/>
              </a:rPr>
              <a:t>A default value can be inserted in any column by using </a:t>
            </a:r>
            <a:r>
              <a:rPr lang="en-US" dirty="0" smtClean="0">
                <a:solidFill>
                  <a:srgbClr val="282829"/>
                </a:solidFill>
                <a:latin typeface="Helvetica Neue"/>
              </a:rPr>
              <a:t>the Default </a:t>
            </a:r>
            <a:r>
              <a:rPr lang="en-US" dirty="0">
                <a:solidFill>
                  <a:srgbClr val="282829"/>
                </a:solidFill>
                <a:latin typeface="Helvetica Neue"/>
              </a:rPr>
              <a:t>keyword</a:t>
            </a:r>
            <a:r>
              <a:rPr lang="en-US" dirty="0" smtClean="0">
                <a:solidFill>
                  <a:srgbClr val="282829"/>
                </a:solidFill>
                <a:latin typeface="Helvetica Neue"/>
              </a:rPr>
              <a:t>.</a:t>
            </a:r>
          </a:p>
          <a:p>
            <a:pPr marL="0" indent="0">
              <a:buNone/>
            </a:pPr>
            <a:r>
              <a:rPr lang="en-US" dirty="0" smtClean="0">
                <a:solidFill>
                  <a:srgbClr val="282829"/>
                </a:solidFill>
                <a:latin typeface="Helvetica Neue"/>
              </a:rPr>
              <a:t>Syntax:</a:t>
            </a:r>
          </a:p>
          <a:p>
            <a:pPr marL="0" indent="0">
              <a:buNone/>
            </a:pPr>
            <a:r>
              <a:rPr lang="en-US" dirty="0" smtClean="0">
                <a:solidFill>
                  <a:srgbClr val="282829"/>
                </a:solidFill>
                <a:latin typeface="Helvetica Neue"/>
              </a:rPr>
              <a:t>		</a:t>
            </a:r>
            <a:r>
              <a:rPr lang="en-US" b="1" dirty="0" smtClean="0">
                <a:solidFill>
                  <a:srgbClr val="282829"/>
                </a:solidFill>
                <a:latin typeface="Helvetica Neue"/>
              </a:rPr>
              <a:t>CREATE TABLE </a:t>
            </a:r>
            <a:r>
              <a:rPr lang="en-US" dirty="0" smtClean="0">
                <a:solidFill>
                  <a:srgbClr val="282829"/>
                </a:solidFill>
                <a:latin typeface="Helvetica Neue"/>
              </a:rPr>
              <a:t>table_name</a:t>
            </a:r>
          </a:p>
          <a:p>
            <a:pPr marL="0" indent="0">
              <a:buNone/>
            </a:pPr>
            <a:r>
              <a:rPr lang="en-US" dirty="0" smtClean="0">
                <a:solidFill>
                  <a:srgbClr val="282829"/>
                </a:solidFill>
                <a:latin typeface="Helvetica Neue"/>
              </a:rPr>
              <a:t>		(</a:t>
            </a:r>
          </a:p>
          <a:p>
            <a:pPr marL="1901952" lvl="4" indent="0">
              <a:buNone/>
            </a:pPr>
            <a:r>
              <a:rPr lang="en-US" sz="2000" dirty="0" smtClean="0">
                <a:solidFill>
                  <a:srgbClr val="282829"/>
                </a:solidFill>
                <a:latin typeface="Helvetica Neue"/>
              </a:rPr>
              <a:t> </a:t>
            </a:r>
            <a:r>
              <a:rPr lang="en-US" sz="2000" dirty="0">
                <a:solidFill>
                  <a:srgbClr val="282829"/>
                </a:solidFill>
                <a:latin typeface="Helvetica Neue"/>
              </a:rPr>
              <a:t>column1 </a:t>
            </a:r>
            <a:r>
              <a:rPr lang="en-US" sz="2000" dirty="0" smtClean="0">
                <a:solidFill>
                  <a:srgbClr val="282829"/>
                </a:solidFill>
                <a:latin typeface="Helvetica Neue"/>
              </a:rPr>
              <a:t>datatype,</a:t>
            </a:r>
            <a:endParaRPr lang="en-US" sz="2000" b="1" dirty="0">
              <a:solidFill>
                <a:srgbClr val="282829"/>
              </a:solidFill>
              <a:latin typeface="Helvetica Neue"/>
            </a:endParaRPr>
          </a:p>
          <a:p>
            <a:pPr marL="1901952" lvl="4" indent="0">
              <a:buNone/>
            </a:pPr>
            <a:r>
              <a:rPr lang="en-US" sz="2000" dirty="0">
                <a:solidFill>
                  <a:srgbClr val="282829"/>
                </a:solidFill>
                <a:latin typeface="Helvetica Neue"/>
              </a:rPr>
              <a:t> column2 </a:t>
            </a:r>
            <a:r>
              <a:rPr lang="en-US" sz="2000" dirty="0" smtClean="0">
                <a:solidFill>
                  <a:srgbClr val="282829"/>
                </a:solidFill>
                <a:latin typeface="Helvetica Neue"/>
              </a:rPr>
              <a:t>datatype, </a:t>
            </a:r>
            <a:endParaRPr lang="en-US" sz="2000" dirty="0">
              <a:solidFill>
                <a:srgbClr val="282829"/>
              </a:solidFill>
              <a:latin typeface="Helvetica Neue"/>
            </a:endParaRPr>
          </a:p>
          <a:p>
            <a:pPr marL="1901952" lvl="4" indent="0">
              <a:buNone/>
            </a:pPr>
            <a:r>
              <a:rPr lang="en-US" sz="2000" dirty="0">
                <a:solidFill>
                  <a:srgbClr val="282829"/>
                </a:solidFill>
                <a:latin typeface="Helvetica Neue"/>
              </a:rPr>
              <a:t> </a:t>
            </a:r>
            <a:r>
              <a:rPr lang="en-US" sz="2000" dirty="0" smtClean="0">
                <a:solidFill>
                  <a:srgbClr val="282829"/>
                </a:solidFill>
                <a:latin typeface="Helvetica Neue"/>
              </a:rPr>
              <a:t>column3 datatype,</a:t>
            </a:r>
          </a:p>
          <a:p>
            <a:pPr marL="1901952" lvl="4" indent="0">
              <a:buNone/>
            </a:pPr>
            <a:r>
              <a:rPr lang="en-US" sz="2000" dirty="0" smtClean="0">
                <a:solidFill>
                  <a:srgbClr val="282829"/>
                </a:solidFill>
                <a:latin typeface="Helvetica Neue"/>
              </a:rPr>
              <a:t> </a:t>
            </a:r>
            <a:r>
              <a:rPr lang="en-US" sz="2000" dirty="0">
                <a:solidFill>
                  <a:srgbClr val="282829"/>
                </a:solidFill>
                <a:latin typeface="Helvetica Neue"/>
              </a:rPr>
              <a:t>column4 </a:t>
            </a:r>
            <a:r>
              <a:rPr lang="en-US" sz="2000" dirty="0" smtClean="0">
                <a:solidFill>
                  <a:srgbClr val="282829"/>
                </a:solidFill>
                <a:latin typeface="Helvetica Neue"/>
              </a:rPr>
              <a:t>datatype  </a:t>
            </a:r>
            <a:r>
              <a:rPr lang="en-US" sz="2000" b="1" dirty="0" smtClean="0">
                <a:solidFill>
                  <a:srgbClr val="282829"/>
                </a:solidFill>
                <a:latin typeface="Helvetica Neue"/>
              </a:rPr>
              <a:t>default ‘value’</a:t>
            </a:r>
          </a:p>
          <a:p>
            <a:pPr marL="1901952" lvl="4" indent="0">
              <a:buNone/>
            </a:pPr>
            <a:endParaRPr lang="en-US" sz="2000" dirty="0">
              <a:solidFill>
                <a:srgbClr val="282829"/>
              </a:solidFill>
              <a:latin typeface="Helvetica Neue"/>
            </a:endParaRPr>
          </a:p>
          <a:p>
            <a:pPr marL="1901952" lvl="4" indent="0">
              <a:buNone/>
            </a:pPr>
            <a:r>
              <a:rPr lang="en-US" sz="2000" dirty="0" smtClean="0">
                <a:solidFill>
                  <a:srgbClr val="282829"/>
                </a:solidFill>
                <a:latin typeface="Helvetica Neue"/>
              </a:rPr>
              <a:t>);</a:t>
            </a:r>
          </a:p>
          <a:p>
            <a:pPr marL="1901952" lvl="4" indent="0">
              <a:buNone/>
            </a:pPr>
            <a:endParaRPr lang="en-US" sz="2000" dirty="0" smtClean="0">
              <a:solidFill>
                <a:srgbClr val="282829"/>
              </a:solidFill>
              <a:latin typeface="Helvetica Neue"/>
            </a:endParaRPr>
          </a:p>
        </p:txBody>
      </p:sp>
    </p:spTree>
    <p:extLst>
      <p:ext uri="{BB962C8B-B14F-4D97-AF65-F5344CB8AC3E}">
        <p14:creationId xmlns:p14="http://schemas.microsoft.com/office/powerpoint/2010/main" val="484718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Default Value</a:t>
            </a:r>
            <a:endParaRPr lang="en-US" u="sng" dirty="0">
              <a:solidFill>
                <a:srgbClr val="282829"/>
              </a:solidFill>
              <a:latin typeface="Helvetica Neue"/>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76" y="2290812"/>
            <a:ext cx="9528048" cy="3589433"/>
          </a:xfrm>
        </p:spPr>
      </p:pic>
    </p:spTree>
    <p:extLst>
      <p:ext uri="{BB962C8B-B14F-4D97-AF65-F5344CB8AC3E}">
        <p14:creationId xmlns:p14="http://schemas.microsoft.com/office/powerpoint/2010/main" val="1915613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Data Manipulation Language</a:t>
            </a:r>
            <a:br>
              <a:rPr lang="en-US" sz="5000" u="sng" dirty="0" smtClean="0">
                <a:solidFill>
                  <a:srgbClr val="282829"/>
                </a:solidFill>
                <a:latin typeface="Helvetica Neue"/>
              </a:rPr>
            </a:br>
            <a:r>
              <a:rPr lang="en-US" sz="5000" dirty="0" smtClean="0">
                <a:solidFill>
                  <a:srgbClr val="282829"/>
                </a:solidFill>
                <a:latin typeface="Helvetica Neue"/>
              </a:rPr>
              <a:t>(DML)</a:t>
            </a:r>
            <a:endParaRPr lang="en-US" sz="5000" dirty="0">
              <a:solidFill>
                <a:srgbClr val="282829"/>
              </a:solidFill>
              <a:latin typeface="Helvetica Neue"/>
            </a:endParaRPr>
          </a:p>
        </p:txBody>
      </p:sp>
    </p:spTree>
    <p:extLst>
      <p:ext uri="{BB962C8B-B14F-4D97-AF65-F5344CB8AC3E}">
        <p14:creationId xmlns:p14="http://schemas.microsoft.com/office/powerpoint/2010/main" val="3626602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163286"/>
            <a:ext cx="9601200" cy="910988"/>
          </a:xfrm>
        </p:spPr>
        <p:txBody>
          <a:bodyPr>
            <a:normAutofit/>
          </a:bodyPr>
          <a:lstStyle/>
          <a:p>
            <a:pPr algn="ctr"/>
            <a:r>
              <a:rPr lang="en-US" u="sng" dirty="0" smtClean="0">
                <a:solidFill>
                  <a:srgbClr val="282829"/>
                </a:solidFill>
                <a:latin typeface="Helvetica Neue"/>
              </a:rPr>
              <a:t>INSERT</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599" y="1596788"/>
            <a:ext cx="10045337" cy="5013018"/>
          </a:xfrm>
        </p:spPr>
        <p:txBody>
          <a:bodyPr>
            <a:normAutofit/>
          </a:bodyPr>
          <a:lstStyle/>
          <a:p>
            <a:r>
              <a:rPr lang="en-US" dirty="0" smtClean="0">
                <a:solidFill>
                  <a:srgbClr val="282829"/>
                </a:solidFill>
                <a:latin typeface="Helvetica Neue"/>
              </a:rPr>
              <a:t>It allows </a:t>
            </a:r>
            <a:r>
              <a:rPr lang="en-US" dirty="0">
                <a:solidFill>
                  <a:srgbClr val="282829"/>
                </a:solidFill>
                <a:latin typeface="Helvetica Neue"/>
              </a:rPr>
              <a:t>you to add new records to the </a:t>
            </a:r>
            <a:r>
              <a:rPr lang="en-US" dirty="0" smtClean="0">
                <a:solidFill>
                  <a:srgbClr val="282829"/>
                </a:solidFill>
                <a:latin typeface="Helvetica Neue"/>
              </a:rPr>
              <a:t>Table</a:t>
            </a:r>
          </a:p>
          <a:p>
            <a:r>
              <a:rPr lang="en-US" dirty="0">
                <a:solidFill>
                  <a:srgbClr val="282829"/>
                </a:solidFill>
                <a:latin typeface="Helvetica Neue"/>
              </a:rPr>
              <a:t>If the columns are not </a:t>
            </a:r>
            <a:r>
              <a:rPr lang="en-US" dirty="0" smtClean="0">
                <a:solidFill>
                  <a:srgbClr val="282829"/>
                </a:solidFill>
                <a:latin typeface="Helvetica Neue"/>
              </a:rPr>
              <a:t>specified, then </a:t>
            </a:r>
            <a:r>
              <a:rPr lang="en-US" dirty="0">
                <a:solidFill>
                  <a:srgbClr val="282829"/>
                </a:solidFill>
                <a:latin typeface="Helvetica Neue"/>
              </a:rPr>
              <a:t>data goes in the order specified in the </a:t>
            </a:r>
            <a:r>
              <a:rPr lang="en-US" dirty="0" smtClean="0">
                <a:solidFill>
                  <a:srgbClr val="282829"/>
                </a:solidFill>
                <a:latin typeface="Helvetica Neue"/>
              </a:rPr>
              <a:t>table</a:t>
            </a:r>
            <a:endParaRPr lang="en-US" dirty="0">
              <a:solidFill>
                <a:srgbClr val="282829"/>
              </a:solidFill>
              <a:latin typeface="Helvetica Neue"/>
            </a:endParaRPr>
          </a:p>
          <a:p>
            <a:pPr marL="0" indent="0">
              <a:buNone/>
            </a:pPr>
            <a:r>
              <a:rPr lang="en-US" u="sng" dirty="0">
                <a:solidFill>
                  <a:srgbClr val="282829"/>
                </a:solidFill>
                <a:latin typeface="Helvetica Neue"/>
              </a:rPr>
              <a:t>Syntax:</a:t>
            </a:r>
          </a:p>
          <a:p>
            <a:pPr marL="0" indent="0">
              <a:buNone/>
            </a:pPr>
            <a:r>
              <a:rPr lang="en-US" dirty="0">
                <a:solidFill>
                  <a:srgbClr val="282829"/>
                </a:solidFill>
                <a:latin typeface="Helvetica Neue"/>
              </a:rPr>
              <a:t>		</a:t>
            </a:r>
            <a:r>
              <a:rPr lang="en-US" b="1" dirty="0">
                <a:latin typeface="Helvetica Neue"/>
              </a:rPr>
              <a:t>INSERT INTO </a:t>
            </a:r>
            <a:r>
              <a:rPr lang="en-US" dirty="0" err="1">
                <a:latin typeface="Helvetica Neue"/>
              </a:rPr>
              <a:t>table_name</a:t>
            </a:r>
            <a:r>
              <a:rPr lang="en-US" dirty="0">
                <a:latin typeface="Helvetica Neue"/>
              </a:rPr>
              <a:t> </a:t>
            </a:r>
            <a:endParaRPr lang="en-US" dirty="0" smtClean="0">
              <a:latin typeface="Helvetica Neue"/>
            </a:endParaRPr>
          </a:p>
          <a:p>
            <a:pPr marL="0" indent="0">
              <a:buNone/>
            </a:pPr>
            <a:r>
              <a:rPr lang="en-US" dirty="0">
                <a:latin typeface="Helvetica Neue"/>
              </a:rPr>
              <a:t>		</a:t>
            </a:r>
            <a:r>
              <a:rPr lang="en-US" b="1" dirty="0">
                <a:latin typeface="Helvetica Neue"/>
              </a:rPr>
              <a:t>VALUES</a:t>
            </a:r>
            <a:r>
              <a:rPr lang="en-US" dirty="0">
                <a:latin typeface="Helvetica Neue"/>
              </a:rPr>
              <a:t> ( [</a:t>
            </a:r>
            <a:r>
              <a:rPr lang="en-US" dirty="0" err="1">
                <a:latin typeface="Helvetica Neue"/>
              </a:rPr>
              <a:t>value_list</a:t>
            </a:r>
            <a:r>
              <a:rPr lang="en-US" dirty="0">
                <a:latin typeface="Helvetica Neue"/>
              </a:rPr>
              <a:t>]); </a:t>
            </a:r>
            <a:endParaRPr lang="en-US" dirty="0" smtClean="0">
              <a:latin typeface="Helvetica Neue"/>
            </a:endParaRPr>
          </a:p>
          <a:p>
            <a:pPr marL="0" indent="0">
              <a:buNone/>
            </a:pPr>
            <a:endParaRPr lang="en-US" dirty="0">
              <a:solidFill>
                <a:srgbClr val="282829"/>
              </a:solidFill>
              <a:latin typeface="Helvetica Neue"/>
            </a:endParaRPr>
          </a:p>
          <a:p>
            <a:r>
              <a:rPr lang="en-US" dirty="0" smtClean="0">
                <a:solidFill>
                  <a:srgbClr val="282829"/>
                </a:solidFill>
                <a:latin typeface="Helvetica Neue"/>
              </a:rPr>
              <a:t>If </a:t>
            </a:r>
            <a:r>
              <a:rPr lang="en-US" dirty="0">
                <a:solidFill>
                  <a:srgbClr val="282829"/>
                </a:solidFill>
                <a:latin typeface="Helvetica Neue"/>
              </a:rPr>
              <a:t>the columns </a:t>
            </a:r>
            <a:r>
              <a:rPr lang="en-US" dirty="0" smtClean="0">
                <a:solidFill>
                  <a:srgbClr val="282829"/>
                </a:solidFill>
                <a:latin typeface="Helvetica Neue"/>
              </a:rPr>
              <a:t>are specified, then data </a:t>
            </a:r>
            <a:r>
              <a:rPr lang="en-US" dirty="0">
                <a:solidFill>
                  <a:srgbClr val="282829"/>
                </a:solidFill>
                <a:latin typeface="Helvetica Neue"/>
              </a:rPr>
              <a:t>goes in the order </a:t>
            </a:r>
            <a:r>
              <a:rPr lang="en-US" dirty="0" smtClean="0">
                <a:solidFill>
                  <a:srgbClr val="282829"/>
                </a:solidFill>
                <a:latin typeface="Helvetica Neue"/>
              </a:rPr>
              <a:t>of columns specified </a:t>
            </a:r>
            <a:r>
              <a:rPr lang="en-US" dirty="0">
                <a:solidFill>
                  <a:srgbClr val="282829"/>
                </a:solidFill>
                <a:latin typeface="Helvetica Neue"/>
              </a:rPr>
              <a:t>in the </a:t>
            </a:r>
            <a:r>
              <a:rPr lang="en-US" dirty="0" err="1" smtClean="0">
                <a:solidFill>
                  <a:srgbClr val="282829"/>
                </a:solidFill>
                <a:latin typeface="Helvetica Neue"/>
              </a:rPr>
              <a:t>column_list</a:t>
            </a:r>
            <a:r>
              <a:rPr lang="en-US" dirty="0" smtClean="0">
                <a:solidFill>
                  <a:srgbClr val="282829"/>
                </a:solidFill>
                <a:latin typeface="Helvetica Neue"/>
              </a:rPr>
              <a:t>.</a:t>
            </a:r>
            <a:endParaRPr lang="en-US" dirty="0">
              <a:solidFill>
                <a:srgbClr val="282829"/>
              </a:solidFill>
              <a:latin typeface="Helvetica Neue"/>
            </a:endParaRPr>
          </a:p>
          <a:p>
            <a:pPr marL="0" indent="0">
              <a:buNone/>
            </a:pPr>
            <a:r>
              <a:rPr lang="en-US" u="sng" dirty="0" smtClean="0">
                <a:solidFill>
                  <a:srgbClr val="282829"/>
                </a:solidFill>
                <a:latin typeface="Helvetica Neue"/>
              </a:rPr>
              <a:t>Syntax:</a:t>
            </a:r>
            <a:endParaRPr lang="en-US" u="sng" dirty="0">
              <a:solidFill>
                <a:srgbClr val="282829"/>
              </a:solidFill>
              <a:latin typeface="Helvetica Neue"/>
            </a:endParaRP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a:latin typeface="Helvetica Neue"/>
              </a:rPr>
              <a:t>INSERT INTO </a:t>
            </a:r>
            <a:r>
              <a:rPr lang="en-US" dirty="0" err="1" smtClean="0">
                <a:latin typeface="Helvetica Neue"/>
              </a:rPr>
              <a:t>table_name</a:t>
            </a:r>
            <a:r>
              <a:rPr lang="en-US" dirty="0" smtClean="0">
                <a:latin typeface="Helvetica Neue"/>
              </a:rPr>
              <a:t> ( [</a:t>
            </a:r>
            <a:r>
              <a:rPr lang="en-US" dirty="0" err="1" smtClean="0">
                <a:latin typeface="Helvetica Neue"/>
              </a:rPr>
              <a:t>column_list</a:t>
            </a:r>
            <a:r>
              <a:rPr lang="en-US" dirty="0" smtClean="0">
                <a:latin typeface="Helvetica Neue"/>
              </a:rPr>
              <a:t>]) 					</a:t>
            </a:r>
            <a:r>
              <a:rPr lang="en-US" b="1" dirty="0" smtClean="0">
                <a:latin typeface="Helvetica Neue"/>
              </a:rPr>
              <a:t>VALUES</a:t>
            </a:r>
            <a:r>
              <a:rPr lang="en-US" dirty="0" smtClean="0">
                <a:latin typeface="Helvetica Neue"/>
              </a:rPr>
              <a:t> </a:t>
            </a:r>
            <a:r>
              <a:rPr lang="en-US" dirty="0">
                <a:latin typeface="Helvetica Neue"/>
              </a:rPr>
              <a:t>( </a:t>
            </a:r>
            <a:r>
              <a:rPr lang="en-US" dirty="0" smtClean="0">
                <a:latin typeface="Helvetica Neue"/>
              </a:rPr>
              <a:t>[</a:t>
            </a:r>
            <a:r>
              <a:rPr lang="en-US" dirty="0" err="1" smtClean="0">
                <a:latin typeface="Helvetica Neue"/>
              </a:rPr>
              <a:t>value_list</a:t>
            </a:r>
            <a:r>
              <a:rPr lang="en-US" dirty="0" smtClean="0">
                <a:latin typeface="Helvetica Neue"/>
              </a:rPr>
              <a:t>]); </a:t>
            </a:r>
            <a:endParaRPr lang="en-US" dirty="0" smtClean="0">
              <a:solidFill>
                <a:srgbClr val="282829"/>
              </a:solidFill>
              <a:latin typeface="Helvetica Neue"/>
            </a:endParaRPr>
          </a:p>
        </p:txBody>
      </p:sp>
    </p:spTree>
    <p:extLst>
      <p:ext uri="{BB962C8B-B14F-4D97-AF65-F5344CB8AC3E}">
        <p14:creationId xmlns:p14="http://schemas.microsoft.com/office/powerpoint/2010/main" val="26921682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Helvetica Neue"/>
              </a:rPr>
              <a:t>INSERT</a:t>
            </a:r>
            <a:endParaRPr lang="en-US" u="sng" dirty="0">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76" y="2171700"/>
            <a:ext cx="9528048" cy="3554807"/>
          </a:xfrm>
        </p:spPr>
      </p:pic>
    </p:spTree>
    <p:extLst>
      <p:ext uri="{BB962C8B-B14F-4D97-AF65-F5344CB8AC3E}">
        <p14:creationId xmlns:p14="http://schemas.microsoft.com/office/powerpoint/2010/main" val="3691521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b="0" i="0" u="sng" dirty="0" smtClean="0">
                <a:solidFill>
                  <a:schemeClr val="bg2">
                    <a:lumMod val="25000"/>
                  </a:schemeClr>
                </a:solidFill>
                <a:effectLst/>
                <a:latin typeface="Helvetica Neue"/>
              </a:rPr>
              <a:t>Brief History of SQL</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Autofit/>
          </a:bodyPr>
          <a:lstStyle/>
          <a:p>
            <a:r>
              <a:rPr lang="en-US" sz="2400" dirty="0" smtClean="0">
                <a:latin typeface="Helvetica Neue"/>
              </a:rPr>
              <a:t>1970 </a:t>
            </a:r>
            <a:r>
              <a:rPr lang="en-US" sz="2400" dirty="0">
                <a:latin typeface="Helvetica Neue"/>
              </a:rPr>
              <a:t>– Dr. Edgar F. "Ted" Codd </a:t>
            </a:r>
            <a:r>
              <a:rPr lang="en-US" sz="2400" dirty="0" smtClean="0">
                <a:latin typeface="Helvetica Neue"/>
              </a:rPr>
              <a:t>(Dr. EF. Codd) of </a:t>
            </a:r>
            <a:r>
              <a:rPr lang="en-US" sz="2400" dirty="0">
                <a:latin typeface="Helvetica Neue"/>
              </a:rPr>
              <a:t>IBM is known as the father of relational databases. He described a relational model for </a:t>
            </a:r>
            <a:r>
              <a:rPr lang="en-US" sz="2400" dirty="0" smtClean="0">
                <a:latin typeface="Helvetica Neue"/>
              </a:rPr>
              <a:t>databases.</a:t>
            </a:r>
          </a:p>
          <a:p>
            <a:r>
              <a:rPr lang="en-US" sz="2400" dirty="0" smtClean="0">
                <a:latin typeface="Helvetica Neue"/>
              </a:rPr>
              <a:t>1974 </a:t>
            </a:r>
            <a:r>
              <a:rPr lang="en-US" sz="2400" dirty="0">
                <a:latin typeface="Helvetica Neue"/>
              </a:rPr>
              <a:t>– Structured Query Language appeared. </a:t>
            </a:r>
            <a:endParaRPr lang="en-US" sz="2400" dirty="0" smtClean="0">
              <a:latin typeface="Helvetica Neue"/>
            </a:endParaRPr>
          </a:p>
          <a:p>
            <a:r>
              <a:rPr lang="en-US" sz="2400" dirty="0" smtClean="0">
                <a:latin typeface="Helvetica Neue"/>
              </a:rPr>
              <a:t>1986 </a:t>
            </a:r>
            <a:r>
              <a:rPr lang="en-US" sz="2400" dirty="0">
                <a:latin typeface="Helvetica Neue"/>
              </a:rPr>
              <a:t>– IBM developed the first prototype of relational </a:t>
            </a:r>
            <a:r>
              <a:rPr lang="en-US" sz="2400" dirty="0" smtClean="0">
                <a:latin typeface="Helvetica Neue"/>
              </a:rPr>
              <a:t>database. The </a:t>
            </a:r>
            <a:r>
              <a:rPr lang="en-US" sz="2400" dirty="0">
                <a:latin typeface="Helvetica Neue"/>
              </a:rPr>
              <a:t>first relational database was released by Relational Software which later came to be known as Oracle.</a:t>
            </a:r>
            <a:endParaRPr lang="en-US" sz="2400" dirty="0">
              <a:solidFill>
                <a:schemeClr val="bg2">
                  <a:lumMod val="25000"/>
                </a:schemeClr>
              </a:solidFill>
              <a:latin typeface="Helvetica Neue"/>
            </a:endParaRPr>
          </a:p>
        </p:txBody>
      </p:sp>
    </p:spTree>
    <p:extLst>
      <p:ext uri="{BB962C8B-B14F-4D97-AF65-F5344CB8AC3E}">
        <p14:creationId xmlns:p14="http://schemas.microsoft.com/office/powerpoint/2010/main" val="2142263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163286"/>
            <a:ext cx="9601200" cy="910988"/>
          </a:xfrm>
        </p:spPr>
        <p:txBody>
          <a:bodyPr>
            <a:normAutofit/>
          </a:bodyPr>
          <a:lstStyle/>
          <a:p>
            <a:pPr algn="ctr"/>
            <a:r>
              <a:rPr lang="en-US" u="sng" dirty="0">
                <a:latin typeface="Helvetica Neue"/>
              </a:rPr>
              <a:t>INSERT </a:t>
            </a:r>
            <a:r>
              <a:rPr lang="en-US" u="sng" dirty="0" smtClean="0">
                <a:latin typeface="Helvetica Neue"/>
              </a:rPr>
              <a:t>INTO - SELECT</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583725"/>
            <a:ext cx="10045337" cy="5013018"/>
          </a:xfrm>
        </p:spPr>
        <p:txBody>
          <a:bodyPr>
            <a:noAutofit/>
          </a:bodyPr>
          <a:lstStyle/>
          <a:p>
            <a:r>
              <a:rPr lang="en-US" dirty="0" smtClean="0">
                <a:latin typeface="Helvetica Neue"/>
              </a:rPr>
              <a:t>Copy </a:t>
            </a:r>
            <a:r>
              <a:rPr lang="en-US" dirty="0">
                <a:latin typeface="Helvetica Neue"/>
              </a:rPr>
              <a:t>all columns from one table to another table:</a:t>
            </a:r>
          </a:p>
          <a:p>
            <a:pPr marL="0" indent="0">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a:latin typeface="Helvetica Neue"/>
              </a:rPr>
              <a:t> INSERT INTO</a:t>
            </a:r>
            <a:r>
              <a:rPr lang="en-US" dirty="0">
                <a:latin typeface="Helvetica Neue"/>
              </a:rPr>
              <a:t> </a:t>
            </a:r>
            <a:r>
              <a:rPr lang="en-US" i="1" dirty="0">
                <a:latin typeface="Helvetica Neue"/>
              </a:rPr>
              <a:t>table2</a:t>
            </a:r>
            <a:r>
              <a:rPr lang="en-US" dirty="0">
                <a:latin typeface="Helvetica Neue"/>
              </a:rPr>
              <a:t/>
            </a:r>
            <a:br>
              <a:rPr lang="en-US" dirty="0">
                <a:latin typeface="Helvetica Neue"/>
              </a:rPr>
            </a:br>
            <a:r>
              <a:rPr lang="en-US" dirty="0" smtClean="0">
                <a:latin typeface="Helvetica Neue"/>
              </a:rPr>
              <a:t>		</a:t>
            </a:r>
            <a:r>
              <a:rPr lang="en-US" b="1" dirty="0" smtClean="0">
                <a:latin typeface="Helvetica Neue"/>
              </a:rPr>
              <a:t>SELECT</a:t>
            </a:r>
            <a:r>
              <a:rPr lang="en-US" dirty="0">
                <a:latin typeface="Helvetica Neue"/>
              </a:rPr>
              <a:t> * </a:t>
            </a:r>
            <a:r>
              <a:rPr lang="en-US" b="1" dirty="0">
                <a:latin typeface="Helvetica Neue"/>
              </a:rPr>
              <a:t>FROM</a:t>
            </a:r>
            <a:r>
              <a:rPr lang="en-US" dirty="0">
                <a:latin typeface="Helvetica Neue"/>
              </a:rPr>
              <a:t> </a:t>
            </a:r>
            <a:r>
              <a:rPr lang="en-US" i="1" dirty="0">
                <a:latin typeface="Helvetica Neue"/>
              </a:rPr>
              <a:t>table1</a:t>
            </a:r>
            <a:br>
              <a:rPr lang="en-US" i="1" dirty="0">
                <a:latin typeface="Helvetica Neue"/>
              </a:rPr>
            </a:br>
            <a:r>
              <a:rPr lang="en-US" i="1" dirty="0" smtClean="0">
                <a:latin typeface="Helvetica Neue"/>
              </a:rPr>
              <a:t>		</a:t>
            </a:r>
            <a:r>
              <a:rPr lang="en-US" b="1" dirty="0" smtClean="0">
                <a:latin typeface="Helvetica Neue"/>
              </a:rPr>
              <a:t>WHERE</a:t>
            </a:r>
            <a:r>
              <a:rPr lang="en-US" dirty="0">
                <a:latin typeface="Helvetica Neue"/>
              </a:rPr>
              <a:t> </a:t>
            </a:r>
            <a:r>
              <a:rPr lang="en-US" i="1" dirty="0">
                <a:latin typeface="Helvetica Neue"/>
              </a:rPr>
              <a:t>condition</a:t>
            </a:r>
            <a:r>
              <a:rPr lang="en-US" dirty="0" smtClean="0">
                <a:latin typeface="Helvetica Neue"/>
              </a:rPr>
              <a:t>;</a:t>
            </a:r>
          </a:p>
          <a:p>
            <a:pPr marL="0" indent="0">
              <a:buNone/>
            </a:pPr>
            <a:endParaRPr lang="en-US" dirty="0">
              <a:solidFill>
                <a:srgbClr val="282829"/>
              </a:solidFill>
              <a:latin typeface="Helvetica Neue"/>
            </a:endParaRPr>
          </a:p>
          <a:p>
            <a:r>
              <a:rPr lang="en-US" dirty="0">
                <a:latin typeface="Helvetica Neue"/>
              </a:rPr>
              <a:t>Copy only some columns from one table into another table</a:t>
            </a:r>
            <a:r>
              <a:rPr lang="en-US" dirty="0" smtClean="0">
                <a:latin typeface="Helvetica Neue"/>
              </a:rPr>
              <a:t>:</a:t>
            </a:r>
          </a:p>
          <a:p>
            <a:pPr marL="0" indent="0">
              <a:buNone/>
            </a:pPr>
            <a:r>
              <a:rPr lang="en-US" u="sng" dirty="0">
                <a:solidFill>
                  <a:srgbClr val="282829"/>
                </a:solidFill>
                <a:latin typeface="Helvetica Neue"/>
              </a:rPr>
              <a:t>Syntax:</a:t>
            </a:r>
          </a:p>
          <a:p>
            <a:pPr marL="0" indent="0">
              <a:buNone/>
            </a:pPr>
            <a:endParaRPr lang="en-US" dirty="0" smtClean="0">
              <a:solidFill>
                <a:srgbClr val="282829"/>
              </a:solidFill>
              <a:latin typeface="Helvetica Neue"/>
            </a:endParaRPr>
          </a:p>
          <a:p>
            <a:pPr marL="1901952" lvl="4" indent="0">
              <a:buNone/>
            </a:pPr>
            <a:r>
              <a:rPr lang="en-US" sz="2000" b="1" dirty="0">
                <a:latin typeface="Helvetica Neue"/>
              </a:rPr>
              <a:t>INSERT INTO</a:t>
            </a:r>
            <a:r>
              <a:rPr lang="en-US" sz="2000" dirty="0">
                <a:latin typeface="Helvetica Neue"/>
              </a:rPr>
              <a:t> </a:t>
            </a:r>
            <a:r>
              <a:rPr lang="en-US" sz="2000" i="1" dirty="0">
                <a:latin typeface="Helvetica Neue"/>
              </a:rPr>
              <a:t>table2 </a:t>
            </a:r>
            <a:r>
              <a:rPr lang="en-US" sz="2000" dirty="0">
                <a:latin typeface="Helvetica Neue"/>
              </a:rPr>
              <a:t>(</a:t>
            </a:r>
            <a:r>
              <a:rPr lang="en-US" sz="2000" i="1" dirty="0">
                <a:latin typeface="Helvetica Neue"/>
              </a:rPr>
              <a:t>column1</a:t>
            </a:r>
            <a:r>
              <a:rPr lang="en-US" sz="2000" dirty="0">
                <a:latin typeface="Helvetica Neue"/>
              </a:rPr>
              <a:t>, </a:t>
            </a:r>
            <a:r>
              <a:rPr lang="en-US" sz="2000" i="1" dirty="0">
                <a:latin typeface="Helvetica Neue"/>
              </a:rPr>
              <a:t>column2</a:t>
            </a:r>
            <a:r>
              <a:rPr lang="en-US" sz="2000" dirty="0">
                <a:latin typeface="Helvetica Neue"/>
              </a:rPr>
              <a:t>, </a:t>
            </a:r>
            <a:r>
              <a:rPr lang="en-US" sz="2000" i="1" dirty="0">
                <a:latin typeface="Helvetica Neue"/>
              </a:rPr>
              <a:t>column3</a:t>
            </a:r>
            <a:r>
              <a:rPr lang="en-US" sz="2000" dirty="0">
                <a:latin typeface="Helvetica Neue"/>
              </a:rPr>
              <a:t>, ...)</a:t>
            </a:r>
            <a:br>
              <a:rPr lang="en-US" sz="2000" dirty="0">
                <a:latin typeface="Helvetica Neue"/>
              </a:rPr>
            </a:br>
            <a:r>
              <a:rPr lang="en-US" sz="2000" b="1" dirty="0">
                <a:latin typeface="Helvetica Neue"/>
              </a:rPr>
              <a:t>SELECT</a:t>
            </a:r>
            <a:r>
              <a:rPr lang="en-US" sz="2000" dirty="0">
                <a:latin typeface="Helvetica Neue"/>
              </a:rPr>
              <a:t> </a:t>
            </a:r>
            <a:r>
              <a:rPr lang="en-US" sz="2000" i="1" dirty="0">
                <a:latin typeface="Helvetica Neue"/>
              </a:rPr>
              <a:t>column1</a:t>
            </a:r>
            <a:r>
              <a:rPr lang="en-US" sz="2000" dirty="0">
                <a:latin typeface="Helvetica Neue"/>
              </a:rPr>
              <a:t>, </a:t>
            </a:r>
            <a:r>
              <a:rPr lang="en-US" sz="2000" i="1" dirty="0">
                <a:latin typeface="Helvetica Neue"/>
              </a:rPr>
              <a:t>column2</a:t>
            </a:r>
            <a:r>
              <a:rPr lang="en-US" sz="2000" dirty="0">
                <a:latin typeface="Helvetica Neue"/>
              </a:rPr>
              <a:t>, </a:t>
            </a:r>
            <a:r>
              <a:rPr lang="en-US" sz="2000" i="1" dirty="0">
                <a:latin typeface="Helvetica Neue"/>
              </a:rPr>
              <a:t>column3</a:t>
            </a:r>
            <a:r>
              <a:rPr lang="en-US" sz="2000" dirty="0">
                <a:latin typeface="Helvetica Neue"/>
              </a:rPr>
              <a:t>, ...</a:t>
            </a:r>
            <a:br>
              <a:rPr lang="en-US" sz="2000" dirty="0">
                <a:latin typeface="Helvetica Neue"/>
              </a:rPr>
            </a:br>
            <a:r>
              <a:rPr lang="en-US" sz="2000" b="1" dirty="0">
                <a:latin typeface="Helvetica Neue"/>
              </a:rPr>
              <a:t>FROM</a:t>
            </a:r>
            <a:r>
              <a:rPr lang="en-US" sz="2000" dirty="0">
                <a:latin typeface="Helvetica Neue"/>
              </a:rPr>
              <a:t> </a:t>
            </a:r>
            <a:r>
              <a:rPr lang="en-US" sz="2000" i="1" dirty="0">
                <a:latin typeface="Helvetica Neue"/>
              </a:rPr>
              <a:t>table1</a:t>
            </a:r>
            <a:r>
              <a:rPr lang="en-US" sz="2000" dirty="0">
                <a:latin typeface="Helvetica Neue"/>
              </a:rPr>
              <a:t/>
            </a:r>
            <a:br>
              <a:rPr lang="en-US" sz="2000" dirty="0">
                <a:latin typeface="Helvetica Neue"/>
              </a:rPr>
            </a:br>
            <a:r>
              <a:rPr lang="en-US" sz="2000" b="1" dirty="0">
                <a:latin typeface="Helvetica Neue"/>
              </a:rPr>
              <a:t>WHERE</a:t>
            </a:r>
            <a:r>
              <a:rPr lang="en-US" sz="2000" dirty="0">
                <a:latin typeface="Helvetica Neue"/>
              </a:rPr>
              <a:t> </a:t>
            </a:r>
            <a:r>
              <a:rPr lang="en-US" sz="2000" i="1" dirty="0">
                <a:latin typeface="Helvetica Neue"/>
              </a:rPr>
              <a:t>condition</a:t>
            </a:r>
            <a:r>
              <a:rPr lang="en-US" sz="2000" dirty="0">
                <a:latin typeface="Helvetica Neue"/>
              </a:rPr>
              <a:t>;</a:t>
            </a:r>
            <a:endParaRPr lang="en-US" sz="2000" dirty="0" smtClean="0">
              <a:solidFill>
                <a:srgbClr val="282829"/>
              </a:solidFill>
              <a:latin typeface="Helvetica Neue"/>
            </a:endParaRPr>
          </a:p>
        </p:txBody>
      </p:sp>
    </p:spTree>
    <p:extLst>
      <p:ext uri="{BB962C8B-B14F-4D97-AF65-F5344CB8AC3E}">
        <p14:creationId xmlns:p14="http://schemas.microsoft.com/office/powerpoint/2010/main" val="41993112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latin typeface="Helvetica Neue"/>
              </a:rPr>
              <a:t>INSERT INTO - SELECT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76" y="2171700"/>
            <a:ext cx="9528048" cy="3580325"/>
          </a:xfrm>
        </p:spPr>
      </p:pic>
    </p:spTree>
    <p:extLst>
      <p:ext uri="{BB962C8B-B14F-4D97-AF65-F5344CB8AC3E}">
        <p14:creationId xmlns:p14="http://schemas.microsoft.com/office/powerpoint/2010/main" val="585515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DELETE</a:t>
            </a:r>
            <a:endParaRPr lang="en-US" u="sng" dirty="0">
              <a:solidFill>
                <a:srgbClr val="282829"/>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789612"/>
            <a:ext cx="9601200" cy="3581400"/>
          </a:xfrm>
        </p:spPr>
        <p:txBody>
          <a:bodyPr>
            <a:normAutofit/>
          </a:bodyPr>
          <a:lstStyle/>
          <a:p>
            <a:r>
              <a:rPr lang="en-US" dirty="0" smtClean="0">
                <a:solidFill>
                  <a:srgbClr val="282829"/>
                </a:solidFill>
                <a:latin typeface="Helvetica Neue"/>
              </a:rPr>
              <a:t>It is </a:t>
            </a:r>
            <a:r>
              <a:rPr lang="en-US" dirty="0">
                <a:solidFill>
                  <a:srgbClr val="282829"/>
                </a:solidFill>
                <a:latin typeface="Helvetica Neue"/>
              </a:rPr>
              <a:t>used to remove records from a table of the database. </a:t>
            </a:r>
            <a:r>
              <a:rPr lang="en-US" dirty="0" smtClean="0">
                <a:solidFill>
                  <a:srgbClr val="282829"/>
                </a:solidFill>
                <a:latin typeface="Helvetica Neue"/>
              </a:rPr>
              <a:t>The </a:t>
            </a:r>
            <a:r>
              <a:rPr lang="en-US" b="1" dirty="0" smtClean="0">
                <a:solidFill>
                  <a:srgbClr val="282829"/>
                </a:solidFill>
                <a:latin typeface="Helvetica Neue"/>
              </a:rPr>
              <a:t>where</a:t>
            </a:r>
            <a:r>
              <a:rPr lang="en-US" dirty="0" smtClean="0">
                <a:solidFill>
                  <a:srgbClr val="282829"/>
                </a:solidFill>
                <a:latin typeface="Helvetica Neue"/>
              </a:rPr>
              <a:t> </a:t>
            </a:r>
            <a:r>
              <a:rPr lang="en-US" dirty="0">
                <a:solidFill>
                  <a:srgbClr val="282829"/>
                </a:solidFill>
                <a:latin typeface="Helvetica Neue"/>
              </a:rPr>
              <a:t>clause in the syntax is used to restrict the rows </a:t>
            </a:r>
            <a:r>
              <a:rPr lang="en-US" dirty="0" smtClean="0">
                <a:solidFill>
                  <a:srgbClr val="282829"/>
                </a:solidFill>
                <a:latin typeface="Helvetica Neue"/>
              </a:rPr>
              <a:t>deleted from </a:t>
            </a:r>
            <a:r>
              <a:rPr lang="en-US" dirty="0">
                <a:solidFill>
                  <a:srgbClr val="282829"/>
                </a:solidFill>
                <a:latin typeface="Helvetica Neue"/>
              </a:rPr>
              <a:t>the table otherwise all the rows from the table are deleted.</a:t>
            </a:r>
          </a:p>
          <a:p>
            <a:r>
              <a:rPr lang="en-US" dirty="0" smtClean="0">
                <a:solidFill>
                  <a:srgbClr val="282829"/>
                </a:solidFill>
                <a:latin typeface="Helvetica Neue"/>
              </a:rPr>
              <a:t>Syntax:</a:t>
            </a:r>
            <a:endParaRPr lang="en-US" dirty="0">
              <a:solidFill>
                <a:srgbClr val="282829"/>
              </a:solidFill>
              <a:latin typeface="Helvetica Neue"/>
            </a:endParaRP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a:solidFill>
                  <a:srgbClr val="282829"/>
                </a:solidFill>
                <a:latin typeface="Helvetica Neue"/>
              </a:rPr>
              <a:t>DELETE</a:t>
            </a:r>
            <a:r>
              <a:rPr lang="en-US" dirty="0">
                <a:solidFill>
                  <a:srgbClr val="282829"/>
                </a:solidFill>
                <a:latin typeface="Helvetica Neue"/>
              </a:rPr>
              <a:t> </a:t>
            </a:r>
            <a:r>
              <a:rPr lang="en-US" b="1" dirty="0">
                <a:solidFill>
                  <a:srgbClr val="282829"/>
                </a:solidFill>
                <a:latin typeface="Helvetica Neue"/>
              </a:rPr>
              <a:t>FROM</a:t>
            </a:r>
            <a:r>
              <a:rPr lang="en-US" dirty="0">
                <a:solidFill>
                  <a:srgbClr val="282829"/>
                </a:solidFill>
                <a:latin typeface="Helvetica Neue"/>
              </a:rPr>
              <a:t> table_name </a:t>
            </a:r>
            <a:endParaRPr lang="en-US" dirty="0" smtClean="0">
              <a:solidFill>
                <a:srgbClr val="282829"/>
              </a:solidFill>
              <a:latin typeface="Helvetica Neue"/>
            </a:endParaRPr>
          </a:p>
          <a:p>
            <a:pPr marL="0" indent="0">
              <a:buNone/>
            </a:pPr>
            <a:r>
              <a:rPr lang="en-US" b="1" dirty="0">
                <a:solidFill>
                  <a:srgbClr val="282829"/>
                </a:solidFill>
                <a:latin typeface="Helvetica Neue"/>
              </a:rPr>
              <a:t>	</a:t>
            </a:r>
            <a:r>
              <a:rPr lang="en-US" b="1" dirty="0" smtClean="0">
                <a:solidFill>
                  <a:srgbClr val="282829"/>
                </a:solidFill>
                <a:latin typeface="Helvetica Neue"/>
              </a:rPr>
              <a:t>	WHERE</a:t>
            </a:r>
            <a:r>
              <a:rPr lang="en-US" dirty="0" smtClean="0">
                <a:solidFill>
                  <a:srgbClr val="282829"/>
                </a:solidFill>
                <a:latin typeface="Helvetica Neue"/>
              </a:rPr>
              <a:t> </a:t>
            </a:r>
            <a:r>
              <a:rPr lang="en-US" dirty="0">
                <a:solidFill>
                  <a:srgbClr val="282829"/>
                </a:solidFill>
                <a:latin typeface="Helvetica Neue"/>
              </a:rPr>
              <a:t>{CONDITION};</a:t>
            </a:r>
            <a:endParaRPr lang="en-US" dirty="0" smtClean="0">
              <a:solidFill>
                <a:srgbClr val="282829"/>
              </a:solidFill>
              <a:latin typeface="Helvetica Neue"/>
            </a:endParaRPr>
          </a:p>
        </p:txBody>
      </p:sp>
    </p:spTree>
    <p:extLst>
      <p:ext uri="{BB962C8B-B14F-4D97-AF65-F5344CB8AC3E}">
        <p14:creationId xmlns:p14="http://schemas.microsoft.com/office/powerpoint/2010/main" val="9994210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DELETE</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544" y="1712793"/>
            <a:ext cx="11008376" cy="4480560"/>
          </a:xfrm>
        </p:spPr>
      </p:pic>
    </p:spTree>
    <p:extLst>
      <p:ext uri="{BB962C8B-B14F-4D97-AF65-F5344CB8AC3E}">
        <p14:creationId xmlns:p14="http://schemas.microsoft.com/office/powerpoint/2010/main" val="143696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TRUNCATE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596788"/>
            <a:ext cx="9601200" cy="4270612"/>
          </a:xfrm>
        </p:spPr>
        <p:txBody>
          <a:bodyPr>
            <a:normAutofit/>
          </a:bodyPr>
          <a:lstStyle/>
          <a:p>
            <a:r>
              <a:rPr lang="en-US" dirty="0" smtClean="0">
                <a:solidFill>
                  <a:srgbClr val="282829"/>
                </a:solidFill>
                <a:latin typeface="Helvetica Neue"/>
              </a:rPr>
              <a:t>It used </a:t>
            </a:r>
            <a:r>
              <a:rPr lang="en-US" dirty="0">
                <a:solidFill>
                  <a:srgbClr val="282829"/>
                </a:solidFill>
                <a:latin typeface="Helvetica Neue"/>
              </a:rPr>
              <a:t>to delete all the rows of a table. </a:t>
            </a:r>
            <a:r>
              <a:rPr lang="en-US" dirty="0" smtClean="0">
                <a:solidFill>
                  <a:srgbClr val="282829"/>
                </a:solidFill>
                <a:latin typeface="Helvetica Neue"/>
              </a:rPr>
              <a:t>Delete </a:t>
            </a:r>
            <a:r>
              <a:rPr lang="en-US" dirty="0">
                <a:solidFill>
                  <a:srgbClr val="282829"/>
                </a:solidFill>
                <a:latin typeface="Helvetica Neue"/>
              </a:rPr>
              <a:t>can also </a:t>
            </a:r>
            <a:r>
              <a:rPr lang="en-US" dirty="0" smtClean="0">
                <a:solidFill>
                  <a:srgbClr val="282829"/>
                </a:solidFill>
                <a:latin typeface="Helvetica Neue"/>
              </a:rPr>
              <a:t>be used </a:t>
            </a:r>
            <a:r>
              <a:rPr lang="en-US" dirty="0">
                <a:solidFill>
                  <a:srgbClr val="282829"/>
                </a:solidFill>
                <a:latin typeface="Helvetica Neue"/>
              </a:rPr>
              <a:t>to delete all the rows from the table. </a:t>
            </a:r>
            <a:endParaRPr lang="en-US" dirty="0" smtClean="0">
              <a:solidFill>
                <a:srgbClr val="282829"/>
              </a:solidFill>
              <a:latin typeface="Helvetica Neue"/>
            </a:endParaRPr>
          </a:p>
          <a:p>
            <a:r>
              <a:rPr lang="en-US" dirty="0" smtClean="0">
                <a:solidFill>
                  <a:srgbClr val="282829"/>
                </a:solidFill>
                <a:latin typeface="Helvetica Neue"/>
              </a:rPr>
              <a:t>The </a:t>
            </a:r>
            <a:r>
              <a:rPr lang="en-US" dirty="0">
                <a:solidFill>
                  <a:srgbClr val="282829"/>
                </a:solidFill>
                <a:latin typeface="Helvetica Neue"/>
              </a:rPr>
              <a:t>difference </a:t>
            </a:r>
            <a:r>
              <a:rPr lang="en-US" dirty="0" smtClean="0">
                <a:solidFill>
                  <a:srgbClr val="282829"/>
                </a:solidFill>
                <a:latin typeface="Helvetica Neue"/>
              </a:rPr>
              <a:t>is that </a:t>
            </a:r>
            <a:r>
              <a:rPr lang="en-US" b="1" dirty="0">
                <a:solidFill>
                  <a:srgbClr val="282829"/>
                </a:solidFill>
                <a:latin typeface="Helvetica Neue"/>
              </a:rPr>
              <a:t>delete</a:t>
            </a:r>
            <a:r>
              <a:rPr lang="en-US" dirty="0">
                <a:solidFill>
                  <a:srgbClr val="282829"/>
                </a:solidFill>
                <a:latin typeface="Helvetica Neue"/>
              </a:rPr>
              <a:t> performs a delete operation on each row in </a:t>
            </a:r>
            <a:r>
              <a:rPr lang="en-US" dirty="0" smtClean="0">
                <a:solidFill>
                  <a:srgbClr val="282829"/>
                </a:solidFill>
                <a:latin typeface="Helvetica Neue"/>
              </a:rPr>
              <a:t>the table while </a:t>
            </a:r>
            <a:r>
              <a:rPr lang="en-US" dirty="0">
                <a:solidFill>
                  <a:srgbClr val="282829"/>
                </a:solidFill>
                <a:latin typeface="Helvetica Neue"/>
              </a:rPr>
              <a:t>the </a:t>
            </a:r>
            <a:r>
              <a:rPr lang="en-US" b="1" dirty="0">
                <a:solidFill>
                  <a:srgbClr val="282829"/>
                </a:solidFill>
                <a:latin typeface="Helvetica Neue"/>
              </a:rPr>
              <a:t>Truncate</a:t>
            </a:r>
            <a:r>
              <a:rPr lang="en-US" dirty="0">
                <a:solidFill>
                  <a:srgbClr val="282829"/>
                </a:solidFill>
                <a:latin typeface="Helvetica Neue"/>
              </a:rPr>
              <a:t> statement </a:t>
            </a:r>
            <a:r>
              <a:rPr lang="en-US" dirty="0" smtClean="0">
                <a:solidFill>
                  <a:srgbClr val="282829"/>
                </a:solidFill>
                <a:latin typeface="Helvetica Neue"/>
              </a:rPr>
              <a:t>simply throws </a:t>
            </a:r>
            <a:r>
              <a:rPr lang="en-US" dirty="0">
                <a:solidFill>
                  <a:srgbClr val="282829"/>
                </a:solidFill>
                <a:latin typeface="Helvetica Neue"/>
              </a:rPr>
              <a:t>away all the rows at once and is much quicker. </a:t>
            </a:r>
            <a:endParaRPr lang="en-US" dirty="0" smtClean="0">
              <a:solidFill>
                <a:srgbClr val="282829"/>
              </a:solidFill>
              <a:latin typeface="Helvetica Neue"/>
            </a:endParaRPr>
          </a:p>
          <a:p>
            <a:r>
              <a:rPr lang="en-US" dirty="0" smtClean="0">
                <a:solidFill>
                  <a:srgbClr val="282829"/>
                </a:solidFill>
                <a:latin typeface="Helvetica Neue"/>
              </a:rPr>
              <a:t>The note </a:t>
            </a:r>
            <a:r>
              <a:rPr lang="en-US" dirty="0">
                <a:solidFill>
                  <a:srgbClr val="282829"/>
                </a:solidFill>
                <a:latin typeface="Helvetica Neue"/>
              </a:rPr>
              <a:t>of caution is that truncate does not do </a:t>
            </a:r>
            <a:r>
              <a:rPr lang="en-US" dirty="0" smtClean="0">
                <a:solidFill>
                  <a:srgbClr val="282829"/>
                </a:solidFill>
                <a:latin typeface="Helvetica Neue"/>
              </a:rPr>
              <a:t>integrity checks </a:t>
            </a:r>
            <a:r>
              <a:rPr lang="en-US" dirty="0">
                <a:solidFill>
                  <a:srgbClr val="282829"/>
                </a:solidFill>
                <a:latin typeface="Helvetica Neue"/>
              </a:rPr>
              <a:t>on the way which can lead to inconsistencies on </a:t>
            </a:r>
            <a:r>
              <a:rPr lang="en-US" dirty="0" smtClean="0">
                <a:solidFill>
                  <a:srgbClr val="282829"/>
                </a:solidFill>
                <a:latin typeface="Helvetica Neue"/>
              </a:rPr>
              <a:t>the way</a:t>
            </a:r>
            <a:r>
              <a:rPr lang="en-US" dirty="0">
                <a:solidFill>
                  <a:srgbClr val="282829"/>
                </a:solidFill>
                <a:latin typeface="Helvetica Neue"/>
              </a:rPr>
              <a:t>. If there are dependencies requiring integrity </a:t>
            </a:r>
            <a:r>
              <a:rPr lang="en-US" dirty="0" smtClean="0">
                <a:solidFill>
                  <a:srgbClr val="282829"/>
                </a:solidFill>
                <a:latin typeface="Helvetica Neue"/>
              </a:rPr>
              <a:t>checks we </a:t>
            </a:r>
            <a:r>
              <a:rPr lang="en-US" dirty="0">
                <a:solidFill>
                  <a:srgbClr val="282829"/>
                </a:solidFill>
                <a:latin typeface="Helvetica Neue"/>
              </a:rPr>
              <a:t>should use delete</a:t>
            </a:r>
            <a:r>
              <a:rPr lang="en-US" dirty="0" smtClean="0">
                <a:solidFill>
                  <a:srgbClr val="282829"/>
                </a:solidFill>
                <a:latin typeface="Helvetica Neue"/>
              </a:rPr>
              <a:t>.</a:t>
            </a:r>
          </a:p>
          <a:p>
            <a:pPr marL="0" indent="0">
              <a:buNone/>
            </a:pPr>
            <a:endParaRPr lang="en-US" dirty="0">
              <a:solidFill>
                <a:srgbClr val="282829"/>
              </a:solidFill>
              <a:latin typeface="Helvetica Neue"/>
            </a:endParaRPr>
          </a:p>
          <a:p>
            <a:r>
              <a:rPr lang="en-US" dirty="0" smtClean="0">
                <a:solidFill>
                  <a:srgbClr val="282829"/>
                </a:solidFill>
                <a:latin typeface="Helvetica Neue"/>
              </a:rPr>
              <a:t>Syntax:</a:t>
            </a:r>
            <a:endParaRPr lang="en-US" dirty="0">
              <a:solidFill>
                <a:srgbClr val="282829"/>
              </a:solidFill>
              <a:latin typeface="Helvetica Neue"/>
            </a:endParaRPr>
          </a:p>
          <a:p>
            <a:pPr marL="0" indent="0">
              <a:buNone/>
            </a:pPr>
            <a:r>
              <a:rPr lang="en-US" dirty="0">
                <a:solidFill>
                  <a:srgbClr val="282829"/>
                </a:solidFill>
                <a:latin typeface="Helvetica Neue"/>
              </a:rPr>
              <a:t>	</a:t>
            </a:r>
            <a:r>
              <a:rPr lang="en-US" b="1" dirty="0" smtClean="0">
                <a:solidFill>
                  <a:srgbClr val="282829"/>
                </a:solidFill>
                <a:latin typeface="Helvetica Neue"/>
              </a:rPr>
              <a:t>	T</a:t>
            </a:r>
            <a:r>
              <a:rPr lang="en-US" b="1" dirty="0">
                <a:latin typeface="Helvetica Neue"/>
              </a:rPr>
              <a:t>RUNCATE TABLE </a:t>
            </a:r>
            <a:r>
              <a:rPr lang="en-US" dirty="0">
                <a:latin typeface="Helvetica Neue"/>
              </a:rPr>
              <a:t>table_name;</a:t>
            </a:r>
            <a:endParaRPr lang="en-US" dirty="0" smtClean="0">
              <a:solidFill>
                <a:srgbClr val="282829"/>
              </a:solidFill>
              <a:latin typeface="Helvetica Neue"/>
            </a:endParaRPr>
          </a:p>
        </p:txBody>
      </p:sp>
    </p:spTree>
    <p:extLst>
      <p:ext uri="{BB962C8B-B14F-4D97-AF65-F5344CB8AC3E}">
        <p14:creationId xmlns:p14="http://schemas.microsoft.com/office/powerpoint/2010/main" val="42001278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282829"/>
                </a:solidFill>
                <a:latin typeface="Helvetica Neue"/>
              </a:rPr>
              <a:t>TRUNCATE</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879"/>
          <a:stretch/>
        </p:blipFill>
        <p:spPr>
          <a:xfrm>
            <a:off x="1067505" y="1980841"/>
            <a:ext cx="10209389" cy="3657600"/>
          </a:xfrm>
        </p:spPr>
      </p:pic>
    </p:spTree>
    <p:extLst>
      <p:ext uri="{BB962C8B-B14F-4D97-AF65-F5344CB8AC3E}">
        <p14:creationId xmlns:p14="http://schemas.microsoft.com/office/powerpoint/2010/main" val="32485275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UPDATE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1596788"/>
            <a:ext cx="9601200" cy="4270612"/>
          </a:xfrm>
        </p:spPr>
        <p:txBody>
          <a:bodyPr>
            <a:noAutofit/>
          </a:bodyPr>
          <a:lstStyle/>
          <a:p>
            <a:r>
              <a:rPr lang="en-US" dirty="0" smtClean="0">
                <a:solidFill>
                  <a:srgbClr val="282829"/>
                </a:solidFill>
                <a:latin typeface="Helvetica Neue"/>
              </a:rPr>
              <a:t>It used </a:t>
            </a:r>
            <a:r>
              <a:rPr lang="en-US" dirty="0">
                <a:solidFill>
                  <a:srgbClr val="282829"/>
                </a:solidFill>
                <a:latin typeface="Helvetica Neue"/>
              </a:rPr>
              <a:t>to make changes to existing rows of the table</a:t>
            </a:r>
            <a:r>
              <a:rPr lang="en-US" dirty="0" smtClean="0">
                <a:solidFill>
                  <a:srgbClr val="282829"/>
                </a:solidFill>
                <a:latin typeface="Helvetica Neue"/>
              </a:rPr>
              <a:t>.</a:t>
            </a:r>
          </a:p>
          <a:p>
            <a:r>
              <a:rPr lang="en-US" dirty="0" smtClean="0">
                <a:solidFill>
                  <a:srgbClr val="282829"/>
                </a:solidFill>
                <a:latin typeface="Helvetica Neue"/>
              </a:rPr>
              <a:t>It has </a:t>
            </a:r>
            <a:r>
              <a:rPr lang="en-US" dirty="0">
                <a:solidFill>
                  <a:srgbClr val="282829"/>
                </a:solidFill>
                <a:latin typeface="Helvetica Neue"/>
              </a:rPr>
              <a:t>three parts. </a:t>
            </a:r>
            <a:endParaRPr lang="en-US" dirty="0" smtClean="0">
              <a:solidFill>
                <a:srgbClr val="282829"/>
              </a:solidFill>
              <a:latin typeface="Helvetica Neue"/>
            </a:endParaRPr>
          </a:p>
          <a:p>
            <a:pPr lvl="2">
              <a:buFont typeface="Wingdings" panose="05000000000000000000" pitchFamily="2" charset="2"/>
              <a:buChar char="Ø"/>
            </a:pPr>
            <a:r>
              <a:rPr lang="en-US" sz="2000" dirty="0" smtClean="0">
                <a:solidFill>
                  <a:srgbClr val="282829"/>
                </a:solidFill>
                <a:latin typeface="Helvetica Neue"/>
              </a:rPr>
              <a:t>First</a:t>
            </a:r>
            <a:r>
              <a:rPr lang="en-US" sz="2000" dirty="0">
                <a:solidFill>
                  <a:srgbClr val="282829"/>
                </a:solidFill>
                <a:latin typeface="Helvetica Neue"/>
              </a:rPr>
              <a:t>, you ,must specify which table </a:t>
            </a:r>
            <a:r>
              <a:rPr lang="en-US" sz="2000" dirty="0" smtClean="0">
                <a:solidFill>
                  <a:srgbClr val="282829"/>
                </a:solidFill>
                <a:latin typeface="Helvetica Neue"/>
              </a:rPr>
              <a:t>is going </a:t>
            </a:r>
            <a:r>
              <a:rPr lang="en-US" sz="2000" dirty="0">
                <a:solidFill>
                  <a:srgbClr val="282829"/>
                </a:solidFill>
                <a:latin typeface="Helvetica Neue"/>
              </a:rPr>
              <a:t>to be updated. </a:t>
            </a:r>
            <a:endParaRPr lang="en-US" sz="2000" dirty="0" smtClean="0">
              <a:solidFill>
                <a:srgbClr val="282829"/>
              </a:solidFill>
              <a:latin typeface="Helvetica Neue"/>
            </a:endParaRPr>
          </a:p>
          <a:p>
            <a:pPr lvl="2">
              <a:buFont typeface="Wingdings" panose="05000000000000000000" pitchFamily="2" charset="2"/>
              <a:buChar char="Ø"/>
            </a:pPr>
            <a:r>
              <a:rPr lang="en-US" sz="2000" dirty="0" smtClean="0">
                <a:solidFill>
                  <a:srgbClr val="282829"/>
                </a:solidFill>
                <a:latin typeface="Helvetica Neue"/>
              </a:rPr>
              <a:t>The </a:t>
            </a:r>
            <a:r>
              <a:rPr lang="en-US" sz="2000" dirty="0">
                <a:solidFill>
                  <a:srgbClr val="282829"/>
                </a:solidFill>
                <a:latin typeface="Helvetica Neue"/>
              </a:rPr>
              <a:t>second part of the </a:t>
            </a:r>
            <a:r>
              <a:rPr lang="en-US" sz="2000" dirty="0" smtClean="0">
                <a:solidFill>
                  <a:srgbClr val="282829"/>
                </a:solidFill>
                <a:latin typeface="Helvetica Neue"/>
              </a:rPr>
              <a:t>statement is </a:t>
            </a:r>
            <a:r>
              <a:rPr lang="en-US" sz="2000" dirty="0">
                <a:solidFill>
                  <a:srgbClr val="282829"/>
                </a:solidFill>
                <a:latin typeface="Helvetica Neue"/>
              </a:rPr>
              <a:t>the set clause, in which you should specify </a:t>
            </a:r>
            <a:r>
              <a:rPr lang="en-US" sz="2000" dirty="0" smtClean="0">
                <a:solidFill>
                  <a:srgbClr val="282829"/>
                </a:solidFill>
                <a:latin typeface="Helvetica Neue"/>
              </a:rPr>
              <a:t>the columns </a:t>
            </a:r>
            <a:r>
              <a:rPr lang="en-US" sz="2000" dirty="0">
                <a:solidFill>
                  <a:srgbClr val="282829"/>
                </a:solidFill>
                <a:latin typeface="Helvetica Neue"/>
              </a:rPr>
              <a:t>that will be updated as well as the values </a:t>
            </a:r>
            <a:r>
              <a:rPr lang="en-US" sz="2000" dirty="0" smtClean="0">
                <a:solidFill>
                  <a:srgbClr val="282829"/>
                </a:solidFill>
                <a:latin typeface="Helvetica Neue"/>
              </a:rPr>
              <a:t>that will </a:t>
            </a:r>
            <a:r>
              <a:rPr lang="en-US" sz="2000" dirty="0">
                <a:solidFill>
                  <a:srgbClr val="282829"/>
                </a:solidFill>
                <a:latin typeface="Helvetica Neue"/>
              </a:rPr>
              <a:t>be inserted</a:t>
            </a:r>
            <a:r>
              <a:rPr lang="en-US" sz="2000" dirty="0" smtClean="0">
                <a:solidFill>
                  <a:srgbClr val="282829"/>
                </a:solidFill>
                <a:latin typeface="Helvetica Neue"/>
              </a:rPr>
              <a:t>.</a:t>
            </a:r>
          </a:p>
          <a:p>
            <a:pPr lvl="2">
              <a:buFont typeface="Wingdings" panose="05000000000000000000" pitchFamily="2" charset="2"/>
              <a:buChar char="Ø"/>
            </a:pPr>
            <a:r>
              <a:rPr lang="en-US" sz="2000" dirty="0" smtClean="0">
                <a:solidFill>
                  <a:srgbClr val="282829"/>
                </a:solidFill>
                <a:latin typeface="Helvetica Neue"/>
              </a:rPr>
              <a:t>Finally</a:t>
            </a:r>
            <a:r>
              <a:rPr lang="en-US" sz="2000" dirty="0">
                <a:solidFill>
                  <a:srgbClr val="282829"/>
                </a:solidFill>
                <a:latin typeface="Helvetica Neue"/>
              </a:rPr>
              <a:t>, the where clause is used </a:t>
            </a:r>
            <a:r>
              <a:rPr lang="en-US" sz="2000" dirty="0" smtClean="0">
                <a:solidFill>
                  <a:srgbClr val="282829"/>
                </a:solidFill>
                <a:latin typeface="Helvetica Neue"/>
              </a:rPr>
              <a:t>to specify </a:t>
            </a:r>
            <a:r>
              <a:rPr lang="en-US" sz="2000" dirty="0">
                <a:solidFill>
                  <a:srgbClr val="282829"/>
                </a:solidFill>
                <a:latin typeface="Helvetica Neue"/>
              </a:rPr>
              <a:t>which rows will be updated.</a:t>
            </a:r>
          </a:p>
          <a:p>
            <a:r>
              <a:rPr lang="en-US" dirty="0" smtClean="0">
                <a:solidFill>
                  <a:srgbClr val="282829"/>
                </a:solidFill>
                <a:latin typeface="Helvetica Neue"/>
              </a:rPr>
              <a:t>Syntax:</a:t>
            </a:r>
            <a:endParaRPr lang="en-US" dirty="0">
              <a:solidFill>
                <a:srgbClr val="282829"/>
              </a:solidFill>
              <a:latin typeface="Helvetica Neue"/>
            </a:endParaRP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a:solidFill>
                  <a:srgbClr val="282829"/>
                </a:solidFill>
                <a:latin typeface="Helvetica Neue"/>
              </a:rPr>
              <a:t>UPDATE</a:t>
            </a:r>
            <a:r>
              <a:rPr lang="en-US" dirty="0">
                <a:solidFill>
                  <a:srgbClr val="282829"/>
                </a:solidFill>
                <a:latin typeface="Helvetica Neue"/>
              </a:rPr>
              <a:t> </a:t>
            </a:r>
            <a:r>
              <a:rPr lang="en-US" dirty="0" err="1" smtClean="0">
                <a:solidFill>
                  <a:srgbClr val="282829"/>
                </a:solidFill>
                <a:latin typeface="Helvetica Neue"/>
              </a:rPr>
              <a:t>table_name</a:t>
            </a:r>
            <a:endParaRPr lang="en-US" dirty="0" smtClean="0">
              <a:solidFill>
                <a:srgbClr val="282829"/>
              </a:solidFill>
              <a:latin typeface="Helvetica Neue"/>
            </a:endParaRP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smtClean="0">
                <a:solidFill>
                  <a:srgbClr val="282829"/>
                </a:solidFill>
                <a:latin typeface="Helvetica Neue"/>
              </a:rPr>
              <a:t>SET</a:t>
            </a:r>
            <a:r>
              <a:rPr lang="en-US" dirty="0" smtClean="0">
                <a:solidFill>
                  <a:srgbClr val="282829"/>
                </a:solidFill>
                <a:latin typeface="Helvetica Neue"/>
              </a:rPr>
              <a:t> </a:t>
            </a:r>
            <a:r>
              <a:rPr lang="en-US" dirty="0">
                <a:solidFill>
                  <a:srgbClr val="282829"/>
                </a:solidFill>
                <a:latin typeface="Helvetica Neue"/>
              </a:rPr>
              <a:t>column_name1 = value1, column_name2 = value2, …..</a:t>
            </a:r>
          </a:p>
          <a:p>
            <a:pPr marL="0" indent="0">
              <a:buNone/>
            </a:pPr>
            <a:r>
              <a:rPr lang="en-US" dirty="0" smtClean="0">
                <a:solidFill>
                  <a:srgbClr val="282829"/>
                </a:solidFill>
                <a:latin typeface="Helvetica Neue"/>
              </a:rPr>
              <a:t>		[</a:t>
            </a:r>
            <a:r>
              <a:rPr lang="en-US" b="1" dirty="0">
                <a:solidFill>
                  <a:srgbClr val="282829"/>
                </a:solidFill>
                <a:latin typeface="Helvetica Neue"/>
              </a:rPr>
              <a:t>WHERE</a:t>
            </a:r>
            <a:r>
              <a:rPr lang="en-US" dirty="0">
                <a:solidFill>
                  <a:srgbClr val="282829"/>
                </a:solidFill>
                <a:latin typeface="Helvetica Neue"/>
              </a:rPr>
              <a:t> Condition]</a:t>
            </a:r>
            <a:endParaRPr lang="en-US" sz="2000" dirty="0" smtClean="0">
              <a:solidFill>
                <a:srgbClr val="282829"/>
              </a:solidFill>
              <a:latin typeface="Helvetica Neue"/>
            </a:endParaRPr>
          </a:p>
        </p:txBody>
      </p:sp>
    </p:spTree>
    <p:extLst>
      <p:ext uri="{BB962C8B-B14F-4D97-AF65-F5344CB8AC3E}">
        <p14:creationId xmlns:p14="http://schemas.microsoft.com/office/powerpoint/2010/main" val="3630063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656" y="290015"/>
            <a:ext cx="9601200" cy="1485900"/>
          </a:xfrm>
        </p:spPr>
        <p:txBody>
          <a:bodyPr/>
          <a:lstStyle/>
          <a:p>
            <a:pPr algn="ctr"/>
            <a:r>
              <a:rPr lang="en-US" u="sng" dirty="0" smtClean="0">
                <a:solidFill>
                  <a:srgbClr val="282829"/>
                </a:solidFill>
                <a:latin typeface="Helvetica Neue"/>
              </a:rPr>
              <a:t>Update </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336" y="1180532"/>
            <a:ext cx="7863840" cy="5485560"/>
          </a:xfrm>
        </p:spPr>
      </p:pic>
    </p:spTree>
    <p:extLst>
      <p:ext uri="{BB962C8B-B14F-4D97-AF65-F5344CB8AC3E}">
        <p14:creationId xmlns:p14="http://schemas.microsoft.com/office/powerpoint/2010/main" val="325884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DROP</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r>
              <a:rPr lang="en-US" dirty="0" smtClean="0">
                <a:solidFill>
                  <a:srgbClr val="282829"/>
                </a:solidFill>
                <a:latin typeface="Helvetica Neue"/>
              </a:rPr>
              <a:t>It is used </a:t>
            </a:r>
            <a:r>
              <a:rPr lang="en-US" dirty="0">
                <a:solidFill>
                  <a:srgbClr val="282829"/>
                </a:solidFill>
                <a:latin typeface="Helvetica Neue"/>
              </a:rPr>
              <a:t>to remove elements from a database, such as </a:t>
            </a:r>
            <a:r>
              <a:rPr lang="en-US" dirty="0" smtClean="0">
                <a:solidFill>
                  <a:srgbClr val="282829"/>
                </a:solidFill>
                <a:latin typeface="Helvetica Neue"/>
              </a:rPr>
              <a:t>tables, indexes, users </a:t>
            </a:r>
            <a:r>
              <a:rPr lang="en-US" dirty="0">
                <a:solidFill>
                  <a:srgbClr val="282829"/>
                </a:solidFill>
                <a:latin typeface="Helvetica Neue"/>
              </a:rPr>
              <a:t>and databases. </a:t>
            </a:r>
            <a:endParaRPr lang="en-US" dirty="0" smtClean="0">
              <a:solidFill>
                <a:srgbClr val="282829"/>
              </a:solidFill>
              <a:latin typeface="Helvetica Neue"/>
            </a:endParaRPr>
          </a:p>
          <a:p>
            <a:r>
              <a:rPr lang="en-US" dirty="0" smtClean="0">
                <a:solidFill>
                  <a:srgbClr val="282829"/>
                </a:solidFill>
                <a:latin typeface="Helvetica Neue"/>
              </a:rPr>
              <a:t>Drop </a:t>
            </a:r>
            <a:r>
              <a:rPr lang="en-US" dirty="0">
                <a:solidFill>
                  <a:srgbClr val="282829"/>
                </a:solidFill>
                <a:latin typeface="Helvetica Neue"/>
              </a:rPr>
              <a:t>command is used </a:t>
            </a:r>
            <a:r>
              <a:rPr lang="en-US" dirty="0" smtClean="0">
                <a:solidFill>
                  <a:srgbClr val="282829"/>
                </a:solidFill>
                <a:latin typeface="Helvetica Neue"/>
              </a:rPr>
              <a:t>with a </a:t>
            </a:r>
            <a:r>
              <a:rPr lang="en-US" dirty="0">
                <a:solidFill>
                  <a:srgbClr val="282829"/>
                </a:solidFill>
                <a:latin typeface="Helvetica Neue"/>
              </a:rPr>
              <a:t>variety of keywords based on the need.</a:t>
            </a:r>
          </a:p>
          <a:p>
            <a:pPr lvl="2"/>
            <a:r>
              <a:rPr lang="en-US" sz="2000" dirty="0" smtClean="0">
                <a:solidFill>
                  <a:srgbClr val="282829"/>
                </a:solidFill>
                <a:latin typeface="Helvetica Neue"/>
              </a:rPr>
              <a:t>Drop Table</a:t>
            </a:r>
          </a:p>
          <a:p>
            <a:pPr lvl="2"/>
            <a:r>
              <a:rPr lang="en-US" sz="2000" dirty="0" smtClean="0">
                <a:solidFill>
                  <a:srgbClr val="282829"/>
                </a:solidFill>
                <a:latin typeface="Helvetica Neue"/>
              </a:rPr>
              <a:t>Drop User</a:t>
            </a:r>
          </a:p>
          <a:p>
            <a:pPr lvl="2"/>
            <a:r>
              <a:rPr lang="en-US" sz="2000" dirty="0" smtClean="0">
                <a:solidFill>
                  <a:srgbClr val="282829"/>
                </a:solidFill>
                <a:latin typeface="Helvetica Neue"/>
              </a:rPr>
              <a:t>Drop Database</a:t>
            </a:r>
            <a:r>
              <a:rPr lang="en-US" sz="2000" dirty="0">
                <a:solidFill>
                  <a:srgbClr val="282829"/>
                </a:solidFill>
                <a:latin typeface="Helvetica Neue"/>
              </a:rPr>
              <a:t>	</a:t>
            </a:r>
            <a:r>
              <a:rPr lang="en-US" sz="2000" dirty="0" smtClean="0">
                <a:solidFill>
                  <a:srgbClr val="282829"/>
                </a:solidFill>
                <a:latin typeface="Helvetica Neue"/>
              </a:rPr>
              <a:t>	</a:t>
            </a:r>
          </a:p>
        </p:txBody>
      </p:sp>
    </p:spTree>
    <p:extLst>
      <p:ext uri="{BB962C8B-B14F-4D97-AF65-F5344CB8AC3E}">
        <p14:creationId xmlns:p14="http://schemas.microsoft.com/office/powerpoint/2010/main" val="2234945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DROP Database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smtClean="0">
                <a:solidFill>
                  <a:srgbClr val="282829"/>
                </a:solidFill>
                <a:latin typeface="Helvetica Neue"/>
              </a:rPr>
              <a:t>D</a:t>
            </a:r>
            <a:r>
              <a:rPr lang="en-US" sz="2800" b="1" dirty="0">
                <a:solidFill>
                  <a:srgbClr val="282829"/>
                </a:solidFill>
                <a:latin typeface="Helvetica Neue"/>
              </a:rPr>
              <a:t>ROP</a:t>
            </a:r>
            <a:r>
              <a:rPr lang="en-US" sz="2800" dirty="0">
                <a:solidFill>
                  <a:srgbClr val="282829"/>
                </a:solidFill>
                <a:latin typeface="Helvetica Neue"/>
              </a:rPr>
              <a:t> </a:t>
            </a:r>
            <a:r>
              <a:rPr lang="en-US" sz="2800" b="1" dirty="0">
                <a:solidFill>
                  <a:srgbClr val="282829"/>
                </a:solidFill>
                <a:latin typeface="Helvetica Neue"/>
              </a:rPr>
              <a:t>DATABASE</a:t>
            </a:r>
            <a:r>
              <a:rPr lang="en-US" sz="2800" dirty="0">
                <a:solidFill>
                  <a:srgbClr val="282829"/>
                </a:solidFill>
                <a:latin typeface="Helvetica Neue"/>
              </a:rPr>
              <a:t> </a:t>
            </a:r>
            <a:r>
              <a:rPr lang="en-US" sz="2800" dirty="0" err="1">
                <a:solidFill>
                  <a:srgbClr val="282829"/>
                </a:solidFill>
                <a:latin typeface="Helvetica Neue"/>
              </a:rPr>
              <a:t>database_name</a:t>
            </a:r>
            <a:r>
              <a:rPr lang="en-US" sz="2800" dirty="0">
                <a:solidFill>
                  <a:srgbClr val="282829"/>
                </a:solidFill>
                <a:latin typeface="Helvetica Neue"/>
              </a:rPr>
              <a:t>; </a:t>
            </a:r>
            <a:endParaRPr lang="en-US" sz="2800" dirty="0" smtClean="0">
              <a:solidFill>
                <a:srgbClr val="282829"/>
              </a:solidFill>
              <a:latin typeface="Helvetica Neue"/>
            </a:endParaRPr>
          </a:p>
        </p:txBody>
      </p:sp>
    </p:spTree>
    <p:extLst>
      <p:ext uri="{BB962C8B-B14F-4D97-AF65-F5344CB8AC3E}">
        <p14:creationId xmlns:p14="http://schemas.microsoft.com/office/powerpoint/2010/main" val="3303056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b="0" i="0" u="sng" dirty="0" smtClean="0">
                <a:solidFill>
                  <a:schemeClr val="bg2">
                    <a:lumMod val="25000"/>
                  </a:schemeClr>
                </a:solidFill>
                <a:effectLst/>
                <a:latin typeface="Helvetica Neue"/>
              </a:rPr>
              <a:t>SQL Statements</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254034" y="1428750"/>
            <a:ext cx="9470571" cy="5089616"/>
          </a:xfrm>
        </p:spPr>
        <p:txBody>
          <a:bodyPr>
            <a:noAutofit/>
          </a:bodyPr>
          <a:lstStyle/>
          <a:p>
            <a:endParaRPr lang="en-US" dirty="0">
              <a:solidFill>
                <a:srgbClr val="282829"/>
              </a:solidFill>
              <a:latin typeface="Helvetica Neue"/>
            </a:endParaRPr>
          </a:p>
          <a:p>
            <a:pPr lvl="5"/>
            <a:endParaRPr lang="en-US" sz="2000" dirty="0">
              <a:solidFill>
                <a:srgbClr val="282829"/>
              </a:solidFill>
              <a:latin typeface="Helvetica Neue"/>
            </a:endParaRPr>
          </a:p>
          <a:p>
            <a:r>
              <a:rPr lang="en-US" dirty="0">
                <a:solidFill>
                  <a:srgbClr val="282829"/>
                </a:solidFill>
                <a:latin typeface="Helvetica Neue"/>
              </a:rPr>
              <a:t>A SQL statement is a computer program or instruction that consists of identifiers, parameters, variables, names, data types, and SQL reserved words</a:t>
            </a:r>
            <a:r>
              <a:rPr lang="en-US" dirty="0" smtClean="0">
                <a:solidFill>
                  <a:srgbClr val="282829"/>
                </a:solidFill>
                <a:latin typeface="Helvetica Neue"/>
              </a:rPr>
              <a:t>.</a:t>
            </a:r>
          </a:p>
          <a:p>
            <a:r>
              <a:rPr lang="en-US" dirty="0">
                <a:solidFill>
                  <a:srgbClr val="282829"/>
                </a:solidFill>
                <a:latin typeface="Helvetica Neue"/>
              </a:rPr>
              <a:t>SQL </a:t>
            </a:r>
            <a:r>
              <a:rPr lang="en-US" b="1" dirty="0">
                <a:solidFill>
                  <a:srgbClr val="282829"/>
                </a:solidFill>
                <a:latin typeface="Helvetica Neue"/>
              </a:rPr>
              <a:t>reserved words </a:t>
            </a:r>
            <a:r>
              <a:rPr lang="en-US" dirty="0">
                <a:solidFill>
                  <a:srgbClr val="282829"/>
                </a:solidFill>
                <a:latin typeface="Helvetica Neue"/>
              </a:rPr>
              <a:t>have special meaning in SQL and should not be used for any other purpose. For example, SELECT and UPDATE are reserved words and should not be used as table </a:t>
            </a:r>
            <a:r>
              <a:rPr lang="en-US" dirty="0" smtClean="0">
                <a:solidFill>
                  <a:srgbClr val="282829"/>
                </a:solidFill>
                <a:latin typeface="Helvetica Neue"/>
              </a:rPr>
              <a:t>names</a:t>
            </a:r>
          </a:p>
          <a:p>
            <a:r>
              <a:rPr lang="en-US" dirty="0" smtClean="0">
                <a:solidFill>
                  <a:srgbClr val="282829"/>
                </a:solidFill>
                <a:latin typeface="Helvetica Neue"/>
              </a:rPr>
              <a:t>SQL </a:t>
            </a:r>
            <a:r>
              <a:rPr lang="en-US" dirty="0">
                <a:solidFill>
                  <a:srgbClr val="282829"/>
                </a:solidFill>
                <a:latin typeface="Helvetica Neue"/>
              </a:rPr>
              <a:t>statements are divided into the following categories: </a:t>
            </a:r>
          </a:p>
          <a:p>
            <a:pPr lvl="2">
              <a:buFont typeface="Wingdings" panose="05000000000000000000" pitchFamily="2" charset="2"/>
              <a:buChar char="§"/>
            </a:pPr>
            <a:r>
              <a:rPr lang="en-US" sz="2000" dirty="0" smtClean="0">
                <a:solidFill>
                  <a:srgbClr val="282829"/>
                </a:solidFill>
                <a:latin typeface="Helvetica Neue"/>
              </a:rPr>
              <a:t>DDL </a:t>
            </a:r>
            <a:r>
              <a:rPr lang="en-US" sz="2000" dirty="0">
                <a:solidFill>
                  <a:srgbClr val="282829"/>
                </a:solidFill>
                <a:latin typeface="Helvetica Neue"/>
              </a:rPr>
              <a:t>- Data Definition Language</a:t>
            </a:r>
          </a:p>
          <a:p>
            <a:pPr lvl="2">
              <a:buFont typeface="Wingdings" panose="05000000000000000000" pitchFamily="2" charset="2"/>
              <a:buChar char="§"/>
            </a:pPr>
            <a:r>
              <a:rPr lang="en-US" sz="2000" dirty="0">
                <a:solidFill>
                  <a:srgbClr val="282829"/>
                </a:solidFill>
                <a:latin typeface="Helvetica Neue"/>
              </a:rPr>
              <a:t>DML - Data Manipulation </a:t>
            </a:r>
            <a:r>
              <a:rPr lang="en-US" sz="2000" dirty="0" smtClean="0">
                <a:solidFill>
                  <a:srgbClr val="282829"/>
                </a:solidFill>
                <a:latin typeface="Helvetica Neue"/>
              </a:rPr>
              <a:t>Language</a:t>
            </a:r>
          </a:p>
          <a:p>
            <a:pPr lvl="2">
              <a:buFont typeface="Wingdings" panose="05000000000000000000" pitchFamily="2" charset="2"/>
              <a:buChar char="§"/>
            </a:pPr>
            <a:r>
              <a:rPr lang="en-US" sz="2000" dirty="0">
                <a:solidFill>
                  <a:srgbClr val="282829"/>
                </a:solidFill>
                <a:latin typeface="Helvetica Neue"/>
              </a:rPr>
              <a:t>DRL - Data Retrieval </a:t>
            </a:r>
            <a:r>
              <a:rPr lang="en-US" sz="2000" dirty="0" smtClean="0">
                <a:solidFill>
                  <a:srgbClr val="282829"/>
                </a:solidFill>
                <a:latin typeface="Helvetica Neue"/>
              </a:rPr>
              <a:t>Language</a:t>
            </a:r>
            <a:endParaRPr lang="en-US" sz="2000" dirty="0">
              <a:solidFill>
                <a:srgbClr val="282829"/>
              </a:solidFill>
              <a:latin typeface="Helvetica Neue"/>
            </a:endParaRPr>
          </a:p>
          <a:p>
            <a:pPr lvl="2">
              <a:buFont typeface="Wingdings" panose="05000000000000000000" pitchFamily="2" charset="2"/>
              <a:buChar char="§"/>
            </a:pPr>
            <a:r>
              <a:rPr lang="en-US" sz="2000" dirty="0">
                <a:solidFill>
                  <a:srgbClr val="282829"/>
                </a:solidFill>
                <a:latin typeface="Helvetica Neue"/>
              </a:rPr>
              <a:t>DCL - Data Control </a:t>
            </a:r>
            <a:r>
              <a:rPr lang="en-US" sz="2000" dirty="0" smtClean="0">
                <a:solidFill>
                  <a:srgbClr val="282829"/>
                </a:solidFill>
                <a:latin typeface="Helvetica Neue"/>
              </a:rPr>
              <a:t>Language</a:t>
            </a:r>
          </a:p>
          <a:p>
            <a:pPr lvl="2">
              <a:buFont typeface="Wingdings" panose="05000000000000000000" pitchFamily="2" charset="2"/>
              <a:buChar char="§"/>
            </a:pPr>
            <a:r>
              <a:rPr lang="en-US" sz="2000" dirty="0" smtClean="0">
                <a:solidFill>
                  <a:srgbClr val="282829"/>
                </a:solidFill>
                <a:latin typeface="Helvetica Neue"/>
              </a:rPr>
              <a:t>TCL - Transaction Control Language</a:t>
            </a:r>
          </a:p>
          <a:p>
            <a:pPr lvl="2">
              <a:buFont typeface="Wingdings" panose="05000000000000000000" pitchFamily="2" charset="2"/>
              <a:buChar char="§"/>
            </a:pPr>
            <a:endParaRPr lang="en-US" sz="2000" dirty="0">
              <a:solidFill>
                <a:srgbClr val="282829"/>
              </a:solidFill>
              <a:latin typeface="Helvetica Neue"/>
            </a:endParaRPr>
          </a:p>
          <a:p>
            <a:endParaRPr lang="en-US" dirty="0">
              <a:solidFill>
                <a:srgbClr val="282829"/>
              </a:solidFill>
              <a:latin typeface="Helvetica Neue"/>
            </a:endParaRPr>
          </a:p>
        </p:txBody>
      </p:sp>
    </p:spTree>
    <p:extLst>
      <p:ext uri="{BB962C8B-B14F-4D97-AF65-F5344CB8AC3E}">
        <p14:creationId xmlns:p14="http://schemas.microsoft.com/office/powerpoint/2010/main" val="19665291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DROP Table</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smtClean="0">
                <a:solidFill>
                  <a:srgbClr val="282829"/>
                </a:solidFill>
                <a:latin typeface="Helvetica Neue"/>
              </a:rPr>
              <a:t>D</a:t>
            </a:r>
            <a:r>
              <a:rPr lang="en-US" sz="2800" b="1" dirty="0">
                <a:solidFill>
                  <a:srgbClr val="282829"/>
                </a:solidFill>
                <a:latin typeface="Helvetica Neue"/>
              </a:rPr>
              <a:t>ROP</a:t>
            </a:r>
            <a:r>
              <a:rPr lang="en-US" sz="2800" dirty="0">
                <a:solidFill>
                  <a:srgbClr val="282829"/>
                </a:solidFill>
                <a:latin typeface="Helvetica Neue"/>
              </a:rPr>
              <a:t> </a:t>
            </a:r>
            <a:r>
              <a:rPr lang="en-US" sz="2800" b="1" dirty="0" smtClean="0">
                <a:solidFill>
                  <a:srgbClr val="282829"/>
                </a:solidFill>
                <a:latin typeface="Helvetica Neue"/>
              </a:rPr>
              <a:t>TABLE</a:t>
            </a:r>
            <a:r>
              <a:rPr lang="en-US" sz="2800" dirty="0" smtClean="0">
                <a:solidFill>
                  <a:srgbClr val="282829"/>
                </a:solidFill>
                <a:latin typeface="Helvetica Neue"/>
              </a:rPr>
              <a:t> </a:t>
            </a:r>
            <a:r>
              <a:rPr lang="en-US" sz="2800" dirty="0" err="1" smtClean="0">
                <a:solidFill>
                  <a:srgbClr val="282829"/>
                </a:solidFill>
                <a:latin typeface="Helvetica Neue"/>
              </a:rPr>
              <a:t>table_name</a:t>
            </a:r>
            <a:r>
              <a:rPr lang="en-US" sz="2800" dirty="0">
                <a:solidFill>
                  <a:srgbClr val="282829"/>
                </a:solidFill>
                <a:latin typeface="Helvetica Neue"/>
              </a:rPr>
              <a:t>; </a:t>
            </a:r>
            <a:endParaRPr lang="en-US" sz="2800" dirty="0" smtClean="0">
              <a:solidFill>
                <a:srgbClr val="282829"/>
              </a:solidFill>
              <a:latin typeface="Helvetica Neue"/>
            </a:endParaRPr>
          </a:p>
        </p:txBody>
      </p:sp>
    </p:spTree>
    <p:extLst>
      <p:ext uri="{BB962C8B-B14F-4D97-AF65-F5344CB8AC3E}">
        <p14:creationId xmlns:p14="http://schemas.microsoft.com/office/powerpoint/2010/main" val="163647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latin typeface="Helvetica Neue"/>
              </a:rPr>
              <a:t>Drop table </a:t>
            </a:r>
            <a:endParaRPr lang="en-US" u="sng" dirty="0">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20" y="2335472"/>
            <a:ext cx="9509760" cy="3986560"/>
          </a:xfrm>
        </p:spPr>
      </p:pic>
    </p:spTree>
    <p:extLst>
      <p:ext uri="{BB962C8B-B14F-4D97-AF65-F5344CB8AC3E}">
        <p14:creationId xmlns:p14="http://schemas.microsoft.com/office/powerpoint/2010/main" val="38372135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726743"/>
            <a:ext cx="9601200" cy="910988"/>
          </a:xfrm>
        </p:spPr>
        <p:txBody>
          <a:bodyPr>
            <a:normAutofit/>
          </a:bodyPr>
          <a:lstStyle/>
          <a:p>
            <a:pPr algn="ctr"/>
            <a:r>
              <a:rPr lang="en-US" u="sng" dirty="0" smtClean="0">
                <a:solidFill>
                  <a:srgbClr val="282829"/>
                </a:solidFill>
                <a:latin typeface="Helvetica Neue"/>
              </a:rPr>
              <a:t>DROP USER</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smtClean="0">
                <a:solidFill>
                  <a:srgbClr val="282829"/>
                </a:solidFill>
                <a:latin typeface="Helvetica Neue"/>
              </a:rPr>
              <a:t>D</a:t>
            </a:r>
            <a:r>
              <a:rPr lang="en-US" sz="2800" b="1" dirty="0">
                <a:solidFill>
                  <a:srgbClr val="282829"/>
                </a:solidFill>
                <a:latin typeface="Helvetica Neue"/>
              </a:rPr>
              <a:t>ROP</a:t>
            </a:r>
            <a:r>
              <a:rPr lang="en-US" sz="2800" dirty="0">
                <a:solidFill>
                  <a:srgbClr val="282829"/>
                </a:solidFill>
                <a:latin typeface="Helvetica Neue"/>
              </a:rPr>
              <a:t> </a:t>
            </a:r>
            <a:r>
              <a:rPr lang="en-US" sz="2800" b="1" dirty="0" smtClean="0">
                <a:solidFill>
                  <a:srgbClr val="282829"/>
                </a:solidFill>
                <a:latin typeface="Helvetica Neue"/>
              </a:rPr>
              <a:t>USER</a:t>
            </a:r>
            <a:r>
              <a:rPr lang="en-US" sz="2800" dirty="0" smtClean="0">
                <a:solidFill>
                  <a:srgbClr val="282829"/>
                </a:solidFill>
                <a:latin typeface="Helvetica Neue"/>
              </a:rPr>
              <a:t> user_name</a:t>
            </a:r>
            <a:r>
              <a:rPr lang="en-US" sz="2800" dirty="0">
                <a:solidFill>
                  <a:srgbClr val="282829"/>
                </a:solidFill>
                <a:latin typeface="Helvetica Neue"/>
              </a:rPr>
              <a:t>; </a:t>
            </a:r>
            <a:endParaRPr lang="en-US" sz="2800" dirty="0" smtClean="0">
              <a:solidFill>
                <a:srgbClr val="282829"/>
              </a:solidFill>
              <a:latin typeface="Helvetica Neue"/>
            </a:endParaRPr>
          </a:p>
          <a:p>
            <a:pPr marL="0" indent="0">
              <a:buNone/>
            </a:pPr>
            <a:r>
              <a:rPr lang="en-US" sz="2800" b="1" u="sng" dirty="0" smtClean="0">
                <a:solidFill>
                  <a:srgbClr val="282829"/>
                </a:solidFill>
                <a:latin typeface="Helvetica Neue"/>
              </a:rPr>
              <a:t>Note:</a:t>
            </a:r>
          </a:p>
          <a:p>
            <a:pPr marL="0" indent="0">
              <a:buNone/>
            </a:pPr>
            <a:r>
              <a:rPr lang="en-US" sz="2800" dirty="0">
                <a:solidFill>
                  <a:srgbClr val="282829"/>
                </a:solidFill>
                <a:latin typeface="Helvetica Neue"/>
              </a:rPr>
              <a:t>	</a:t>
            </a:r>
            <a:r>
              <a:rPr lang="en-US" sz="2800" dirty="0" smtClean="0">
                <a:solidFill>
                  <a:srgbClr val="282829"/>
                </a:solidFill>
                <a:latin typeface="Helvetica Neue"/>
              </a:rPr>
              <a:t>If schema contains object, then</a:t>
            </a:r>
          </a:p>
          <a:p>
            <a:pPr marL="0" indent="0">
              <a:buNone/>
            </a:pPr>
            <a:r>
              <a:rPr lang="en-US" sz="2800" b="1" dirty="0" smtClean="0">
                <a:solidFill>
                  <a:srgbClr val="282829"/>
                </a:solidFill>
                <a:latin typeface="Helvetica Neue"/>
              </a:rPr>
              <a:t>		DROP</a:t>
            </a:r>
            <a:r>
              <a:rPr lang="en-US" sz="2800" dirty="0" smtClean="0">
                <a:solidFill>
                  <a:srgbClr val="282829"/>
                </a:solidFill>
                <a:latin typeface="Helvetica Neue"/>
              </a:rPr>
              <a:t> </a:t>
            </a:r>
            <a:r>
              <a:rPr lang="en-US" sz="2800" b="1" dirty="0">
                <a:solidFill>
                  <a:srgbClr val="282829"/>
                </a:solidFill>
                <a:latin typeface="Helvetica Neue"/>
              </a:rPr>
              <a:t>USER</a:t>
            </a:r>
            <a:r>
              <a:rPr lang="en-US" sz="2800" dirty="0">
                <a:solidFill>
                  <a:srgbClr val="282829"/>
                </a:solidFill>
                <a:latin typeface="Helvetica Neue"/>
              </a:rPr>
              <a:t> </a:t>
            </a:r>
            <a:r>
              <a:rPr lang="en-US" sz="2800" dirty="0" smtClean="0">
                <a:solidFill>
                  <a:srgbClr val="282829"/>
                </a:solidFill>
                <a:latin typeface="Helvetica Neue"/>
              </a:rPr>
              <a:t>user_name </a:t>
            </a:r>
            <a:r>
              <a:rPr lang="en-US" sz="2800" b="1" dirty="0" smtClean="0">
                <a:solidFill>
                  <a:srgbClr val="282829"/>
                </a:solidFill>
                <a:latin typeface="Helvetica Neue"/>
              </a:rPr>
              <a:t>CASCADE</a:t>
            </a:r>
            <a:r>
              <a:rPr lang="en-US" sz="2800" dirty="0" smtClean="0">
                <a:solidFill>
                  <a:srgbClr val="282829"/>
                </a:solidFill>
                <a:latin typeface="Helvetica Neue"/>
              </a:rPr>
              <a:t>; </a:t>
            </a:r>
            <a:endParaRPr lang="en-US" sz="2800" dirty="0">
              <a:solidFill>
                <a:srgbClr val="282829"/>
              </a:solidFill>
              <a:latin typeface="Helvetica Neue"/>
            </a:endParaRPr>
          </a:p>
          <a:p>
            <a:pPr marL="0" indent="0">
              <a:buNone/>
            </a:pPr>
            <a:endParaRPr lang="en-US" sz="2800" dirty="0" smtClean="0">
              <a:solidFill>
                <a:srgbClr val="282829"/>
              </a:solidFill>
              <a:latin typeface="Helvetica Neue"/>
            </a:endParaRPr>
          </a:p>
        </p:txBody>
      </p:sp>
    </p:spTree>
    <p:extLst>
      <p:ext uri="{BB962C8B-B14F-4D97-AF65-F5344CB8AC3E}">
        <p14:creationId xmlns:p14="http://schemas.microsoft.com/office/powerpoint/2010/main" val="30992717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3663"/>
            <a:ext cx="9601200" cy="1485900"/>
          </a:xfrm>
        </p:spPr>
        <p:txBody>
          <a:bodyPr/>
          <a:lstStyle/>
          <a:p>
            <a:pPr algn="ctr"/>
            <a:r>
              <a:rPr lang="en-US" u="sng" dirty="0" smtClean="0">
                <a:solidFill>
                  <a:srgbClr val="282829"/>
                </a:solidFill>
                <a:latin typeface="Helvetica Neue"/>
              </a:rPr>
              <a:t>Drop User </a:t>
            </a:r>
            <a:endParaRPr lang="en-US" u="sng" dirty="0">
              <a:solidFill>
                <a:srgbClr val="282829"/>
              </a:solidFill>
              <a:latin typeface="Helvetica Neue"/>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288745"/>
            <a:ext cx="10149840" cy="4656987"/>
          </a:xfrm>
        </p:spPr>
      </p:pic>
    </p:spTree>
    <p:extLst>
      <p:ext uri="{BB962C8B-B14F-4D97-AF65-F5344CB8AC3E}">
        <p14:creationId xmlns:p14="http://schemas.microsoft.com/office/powerpoint/2010/main" val="31097550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ALTER</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r>
              <a:rPr lang="en-US" sz="2800" dirty="0" smtClean="0">
                <a:solidFill>
                  <a:srgbClr val="282829"/>
                </a:solidFill>
                <a:latin typeface="Helvetica Neue"/>
              </a:rPr>
              <a:t>It is used </a:t>
            </a:r>
            <a:r>
              <a:rPr lang="en-US" sz="2800" dirty="0">
                <a:solidFill>
                  <a:srgbClr val="282829"/>
                </a:solidFill>
                <a:latin typeface="Helvetica Neue"/>
              </a:rPr>
              <a:t>to make changes to the schema of the </a:t>
            </a:r>
            <a:r>
              <a:rPr lang="en-US" sz="2800" dirty="0" smtClean="0">
                <a:solidFill>
                  <a:srgbClr val="282829"/>
                </a:solidFill>
                <a:latin typeface="Helvetica Neue"/>
              </a:rPr>
              <a:t>table.</a:t>
            </a:r>
          </a:p>
          <a:p>
            <a:pPr lvl="2"/>
            <a:r>
              <a:rPr lang="en-US" sz="2600" dirty="0" smtClean="0">
                <a:solidFill>
                  <a:srgbClr val="282829"/>
                </a:solidFill>
                <a:latin typeface="Helvetica Neue"/>
              </a:rPr>
              <a:t>Columns can be added</a:t>
            </a:r>
          </a:p>
          <a:p>
            <a:pPr lvl="2"/>
            <a:r>
              <a:rPr lang="en-US" sz="2600" dirty="0">
                <a:solidFill>
                  <a:srgbClr val="282829"/>
                </a:solidFill>
                <a:latin typeface="Helvetica Neue"/>
              </a:rPr>
              <a:t>Columns can be </a:t>
            </a:r>
            <a:r>
              <a:rPr lang="en-US" sz="2600" dirty="0" smtClean="0">
                <a:solidFill>
                  <a:srgbClr val="282829"/>
                </a:solidFill>
                <a:latin typeface="Helvetica Neue"/>
              </a:rPr>
              <a:t>removed</a:t>
            </a:r>
          </a:p>
          <a:p>
            <a:pPr lvl="2"/>
            <a:r>
              <a:rPr lang="en-US" sz="2600" dirty="0" smtClean="0">
                <a:solidFill>
                  <a:srgbClr val="282829"/>
                </a:solidFill>
                <a:latin typeface="Helvetica Neue"/>
              </a:rPr>
              <a:t>Datatype of the column can be changed.</a:t>
            </a:r>
          </a:p>
          <a:p>
            <a:pPr lvl="2"/>
            <a:r>
              <a:rPr lang="en-US" sz="2600" dirty="0" smtClean="0">
                <a:solidFill>
                  <a:srgbClr val="282829"/>
                </a:solidFill>
                <a:latin typeface="Helvetica Neue"/>
              </a:rPr>
              <a:t>Name of the table can be renamed.</a:t>
            </a:r>
          </a:p>
          <a:p>
            <a:pPr marL="987552" lvl="2" indent="0">
              <a:buNone/>
            </a:pPr>
            <a:endParaRPr lang="en-US" sz="2600" dirty="0" smtClean="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p>
        </p:txBody>
      </p:sp>
    </p:spTree>
    <p:extLst>
      <p:ext uri="{BB962C8B-B14F-4D97-AF65-F5344CB8AC3E}">
        <p14:creationId xmlns:p14="http://schemas.microsoft.com/office/powerpoint/2010/main" val="1524117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ALTER – Modify Column</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a:t>ALTER TABLE </a:t>
            </a:r>
            <a:r>
              <a:rPr lang="en-US" sz="2800" dirty="0"/>
              <a:t>table_name </a:t>
            </a:r>
          </a:p>
          <a:p>
            <a:pPr marL="0" indent="0">
              <a:buNone/>
            </a:pPr>
            <a:r>
              <a:rPr lang="en-US" sz="2800" b="1" dirty="0" smtClean="0"/>
              <a:t>		MODIFY</a:t>
            </a:r>
            <a:r>
              <a:rPr lang="en-US" sz="2800" dirty="0" smtClean="0"/>
              <a:t> </a:t>
            </a:r>
            <a:r>
              <a:rPr lang="en-US" sz="2800" dirty="0" err="1"/>
              <a:t>column_name</a:t>
            </a:r>
            <a:r>
              <a:rPr lang="en-US" sz="2800" dirty="0"/>
              <a:t> {</a:t>
            </a:r>
            <a:r>
              <a:rPr lang="en-US" sz="2800" dirty="0" err="1"/>
              <a:t>data_ype</a:t>
            </a:r>
            <a:r>
              <a:rPr lang="en-US" sz="2800" dirty="0" smtClean="0"/>
              <a:t>}; </a:t>
            </a:r>
            <a:endParaRPr lang="en-US" sz="2800" dirty="0" smtClean="0">
              <a:solidFill>
                <a:srgbClr val="282829"/>
              </a:solidFill>
              <a:latin typeface="Helvetica Neue"/>
            </a:endParaRPr>
          </a:p>
        </p:txBody>
      </p:sp>
    </p:spTree>
    <p:extLst>
      <p:ext uri="{BB962C8B-B14F-4D97-AF65-F5344CB8AC3E}">
        <p14:creationId xmlns:p14="http://schemas.microsoft.com/office/powerpoint/2010/main" val="1362699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ALTER – Modify </a:t>
            </a:r>
            <a:r>
              <a:rPr lang="en-US" sz="4000" u="sng" dirty="0" smtClean="0">
                <a:solidFill>
                  <a:srgbClr val="282829"/>
                </a:solidFill>
                <a:latin typeface="Helvetica Neue"/>
              </a:rPr>
              <a:t>Column</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320" y="1700820"/>
            <a:ext cx="9509760" cy="4580160"/>
          </a:xfrm>
        </p:spPr>
      </p:pic>
    </p:spTree>
    <p:extLst>
      <p:ext uri="{BB962C8B-B14F-4D97-AF65-F5344CB8AC3E}">
        <p14:creationId xmlns:p14="http://schemas.microsoft.com/office/powerpoint/2010/main" val="2970228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ALTER – Drop Column</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a:t>ALTER TABLE </a:t>
            </a:r>
            <a:r>
              <a:rPr lang="en-US" sz="2800" dirty="0"/>
              <a:t>table_name </a:t>
            </a:r>
          </a:p>
          <a:p>
            <a:pPr marL="0" indent="0">
              <a:buNone/>
            </a:pPr>
            <a:r>
              <a:rPr lang="en-US" sz="2800" b="1" dirty="0" smtClean="0"/>
              <a:t>		DROP</a:t>
            </a:r>
            <a:r>
              <a:rPr lang="en-US" sz="2800" dirty="0" smtClean="0"/>
              <a:t> </a:t>
            </a:r>
            <a:r>
              <a:rPr lang="en-US" sz="2800" dirty="0" err="1" smtClean="0"/>
              <a:t>column_name</a:t>
            </a:r>
            <a:r>
              <a:rPr lang="en-US" sz="2800" dirty="0" smtClean="0"/>
              <a:t>;</a:t>
            </a:r>
            <a:endParaRPr lang="en-US" sz="2800" dirty="0" smtClean="0">
              <a:solidFill>
                <a:srgbClr val="282829"/>
              </a:solidFill>
              <a:latin typeface="Helvetica Neue"/>
            </a:endParaRPr>
          </a:p>
        </p:txBody>
      </p:sp>
    </p:spTree>
    <p:extLst>
      <p:ext uri="{BB962C8B-B14F-4D97-AF65-F5344CB8AC3E}">
        <p14:creationId xmlns:p14="http://schemas.microsoft.com/office/powerpoint/2010/main" val="4987044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508379"/>
            <a:ext cx="9601200" cy="1485900"/>
          </a:xfrm>
        </p:spPr>
        <p:txBody>
          <a:bodyPr/>
          <a:lstStyle/>
          <a:p>
            <a:pPr algn="ctr"/>
            <a:r>
              <a:rPr lang="en-US" u="sng" dirty="0">
                <a:solidFill>
                  <a:srgbClr val="282829"/>
                </a:solidFill>
                <a:latin typeface="Helvetica Neue"/>
              </a:rPr>
              <a:t>ALTER – Drop </a:t>
            </a:r>
            <a:r>
              <a:rPr lang="en-US" u="sng" dirty="0" smtClean="0">
                <a:solidFill>
                  <a:srgbClr val="282829"/>
                </a:solidFill>
                <a:latin typeface="Helvetica Neue"/>
              </a:rPr>
              <a:t>Column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125" y="1781033"/>
            <a:ext cx="8504147" cy="4480560"/>
          </a:xfrm>
        </p:spPr>
      </p:pic>
    </p:spTree>
    <p:extLst>
      <p:ext uri="{BB962C8B-B14F-4D97-AF65-F5344CB8AC3E}">
        <p14:creationId xmlns:p14="http://schemas.microsoft.com/office/powerpoint/2010/main" val="31159357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ALTER – Add Column</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a:t>ALTER TABLE </a:t>
            </a:r>
            <a:r>
              <a:rPr lang="en-US" sz="2800" dirty="0"/>
              <a:t>table_name </a:t>
            </a:r>
            <a:endParaRPr lang="en-US" sz="2800" dirty="0" smtClean="0"/>
          </a:p>
          <a:p>
            <a:pPr marL="0" indent="0">
              <a:buNone/>
            </a:pPr>
            <a:r>
              <a:rPr lang="en-US" sz="2800" b="1" dirty="0"/>
              <a:t>	</a:t>
            </a:r>
            <a:r>
              <a:rPr lang="en-US" sz="2800" b="1" dirty="0" smtClean="0"/>
              <a:t>	ADD</a:t>
            </a:r>
            <a:r>
              <a:rPr lang="en-US" sz="2800" dirty="0" smtClean="0"/>
              <a:t> </a:t>
            </a:r>
            <a:r>
              <a:rPr lang="en-US" sz="2800" dirty="0" err="1"/>
              <a:t>column_name</a:t>
            </a:r>
            <a:r>
              <a:rPr lang="en-US" sz="2800" dirty="0"/>
              <a:t> {</a:t>
            </a:r>
            <a:r>
              <a:rPr lang="en-US" sz="2800" dirty="0" err="1"/>
              <a:t>data_ype</a:t>
            </a:r>
            <a:r>
              <a:rPr lang="en-US" sz="2800" dirty="0" smtClean="0"/>
              <a:t>};</a:t>
            </a:r>
            <a:endParaRPr lang="en-US" sz="2800" dirty="0" smtClean="0">
              <a:solidFill>
                <a:srgbClr val="282829"/>
              </a:solidFill>
              <a:latin typeface="Helvetica Neue"/>
            </a:endParaRPr>
          </a:p>
        </p:txBody>
      </p:sp>
    </p:spTree>
    <p:extLst>
      <p:ext uri="{BB962C8B-B14F-4D97-AF65-F5344CB8AC3E}">
        <p14:creationId xmlns:p14="http://schemas.microsoft.com/office/powerpoint/2010/main" val="224407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Data Definition Language</a:t>
            </a:r>
            <a:br>
              <a:rPr lang="en-US" sz="5000" u="sng" dirty="0" smtClean="0">
                <a:solidFill>
                  <a:srgbClr val="282829"/>
                </a:solidFill>
                <a:latin typeface="Helvetica Neue"/>
              </a:rPr>
            </a:br>
            <a:r>
              <a:rPr lang="en-US" sz="5000" dirty="0" smtClean="0">
                <a:solidFill>
                  <a:srgbClr val="282829"/>
                </a:solidFill>
                <a:latin typeface="Helvetica Neue"/>
              </a:rPr>
              <a:t>(DDL)</a:t>
            </a:r>
            <a:endParaRPr lang="en-US" sz="5000" dirty="0">
              <a:solidFill>
                <a:srgbClr val="282829"/>
              </a:solidFill>
              <a:latin typeface="Helvetica Neue"/>
            </a:endParaRPr>
          </a:p>
        </p:txBody>
      </p:sp>
    </p:spTree>
    <p:extLst>
      <p:ext uri="{BB962C8B-B14F-4D97-AF65-F5344CB8AC3E}">
        <p14:creationId xmlns:p14="http://schemas.microsoft.com/office/powerpoint/2010/main" val="12440706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3662"/>
            <a:ext cx="9601200" cy="1485900"/>
          </a:xfrm>
        </p:spPr>
        <p:txBody>
          <a:bodyPr>
            <a:normAutofit/>
          </a:bodyPr>
          <a:lstStyle/>
          <a:p>
            <a:pPr algn="ctr"/>
            <a:r>
              <a:rPr lang="en-US" sz="4000" u="sng" dirty="0">
                <a:solidFill>
                  <a:srgbClr val="282829"/>
                </a:solidFill>
                <a:latin typeface="Helvetica Neue"/>
              </a:rPr>
              <a:t>ALTER – Add Column</a:t>
            </a:r>
            <a:br>
              <a:rPr lang="en-US" sz="4000" u="sng" dirty="0">
                <a:solidFill>
                  <a:srgbClr val="282829"/>
                </a:solidFill>
                <a:latin typeface="Helvetica Neue"/>
              </a:rPr>
            </a:br>
            <a:endParaRPr lang="en-US" sz="4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803" b="6755"/>
          <a:stretch/>
        </p:blipFill>
        <p:spPr>
          <a:xfrm>
            <a:off x="2834640" y="1428750"/>
            <a:ext cx="6675120" cy="5180590"/>
          </a:xfrm>
        </p:spPr>
      </p:pic>
    </p:spTree>
    <p:extLst>
      <p:ext uri="{BB962C8B-B14F-4D97-AF65-F5344CB8AC3E}">
        <p14:creationId xmlns:p14="http://schemas.microsoft.com/office/powerpoint/2010/main" val="3851321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fontScale="90000"/>
          </a:bodyPr>
          <a:lstStyle/>
          <a:p>
            <a:pPr algn="ctr"/>
            <a:r>
              <a:rPr lang="en-US" u="sng" dirty="0" smtClean="0">
                <a:solidFill>
                  <a:srgbClr val="282829"/>
                </a:solidFill>
                <a:latin typeface="Helvetica Neue"/>
              </a:rPr>
              <a:t>ALTER – Rename Table</a:t>
            </a:r>
            <a:br>
              <a:rPr lang="en-US" u="sng" dirty="0" smtClean="0">
                <a:solidFill>
                  <a:srgbClr val="282829"/>
                </a:solidFill>
                <a:latin typeface="Helvetica Neue"/>
              </a:rPr>
            </a:b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pPr marL="0" indent="0">
              <a:buNone/>
            </a:pPr>
            <a:endParaRPr lang="en-US" sz="2800" dirty="0">
              <a:solidFill>
                <a:srgbClr val="282829"/>
              </a:solidFill>
              <a:latin typeface="Helvetica Neue"/>
            </a:endParaRPr>
          </a:p>
          <a:p>
            <a:r>
              <a:rPr lang="en-US" sz="2800" dirty="0" smtClean="0">
                <a:solidFill>
                  <a:srgbClr val="282829"/>
                </a:solidFill>
                <a:latin typeface="Helvetica Neue"/>
              </a:rPr>
              <a:t>Syntax:</a:t>
            </a:r>
            <a:endParaRPr lang="en-US" sz="2800" dirty="0">
              <a:solidFill>
                <a:srgbClr val="282829"/>
              </a:solidFill>
              <a:latin typeface="Helvetica Neue"/>
            </a:endParaRPr>
          </a:p>
          <a:p>
            <a:pPr marL="0" indent="0">
              <a:buNone/>
            </a:pPr>
            <a:r>
              <a:rPr lang="en-US" sz="2800" dirty="0">
                <a:solidFill>
                  <a:srgbClr val="282829"/>
                </a:solidFill>
                <a:latin typeface="Helvetica Neue"/>
              </a:rPr>
              <a:t>	</a:t>
            </a:r>
            <a:r>
              <a:rPr lang="en-US" sz="2800" dirty="0" smtClean="0">
                <a:solidFill>
                  <a:srgbClr val="282829"/>
                </a:solidFill>
                <a:latin typeface="Helvetica Neue"/>
              </a:rPr>
              <a:t>	</a:t>
            </a:r>
            <a:r>
              <a:rPr lang="en-US" sz="2800" b="1" dirty="0" smtClean="0">
                <a:latin typeface="Helvetica Neue"/>
              </a:rPr>
              <a:t>ALTER </a:t>
            </a:r>
            <a:r>
              <a:rPr lang="en-US" sz="2800" b="1" dirty="0">
                <a:latin typeface="Helvetica Neue"/>
              </a:rPr>
              <a:t>TABLE </a:t>
            </a:r>
            <a:r>
              <a:rPr lang="en-US" sz="2800" dirty="0">
                <a:latin typeface="Helvetica Neue"/>
              </a:rPr>
              <a:t>table_name </a:t>
            </a:r>
            <a:endParaRPr lang="en-US" sz="2800" dirty="0" smtClean="0">
              <a:latin typeface="Helvetica Neue"/>
            </a:endParaRPr>
          </a:p>
          <a:p>
            <a:pPr marL="0" indent="0">
              <a:buNone/>
            </a:pPr>
            <a:r>
              <a:rPr lang="en-US" sz="2800" dirty="0">
                <a:latin typeface="Helvetica Neue"/>
              </a:rPr>
              <a:t>	</a:t>
            </a:r>
            <a:r>
              <a:rPr lang="en-US" sz="2800" dirty="0" smtClean="0">
                <a:latin typeface="Helvetica Neue"/>
              </a:rPr>
              <a:t>	</a:t>
            </a:r>
            <a:r>
              <a:rPr lang="en-US" sz="2800" b="1" dirty="0" smtClean="0">
                <a:latin typeface="Helvetica Neue"/>
              </a:rPr>
              <a:t>RENAME</a:t>
            </a:r>
            <a:r>
              <a:rPr lang="en-US" sz="2800" dirty="0" smtClean="0">
                <a:latin typeface="Helvetica Neue"/>
              </a:rPr>
              <a:t> </a:t>
            </a:r>
            <a:r>
              <a:rPr lang="en-US" sz="2800" dirty="0">
                <a:latin typeface="Helvetica Neue"/>
              </a:rPr>
              <a:t>TO </a:t>
            </a:r>
            <a:r>
              <a:rPr lang="en-US" sz="2800" dirty="0" err="1">
                <a:latin typeface="Helvetica Neue"/>
              </a:rPr>
              <a:t>new_table_name</a:t>
            </a:r>
            <a:r>
              <a:rPr lang="en-US" sz="2800" dirty="0">
                <a:latin typeface="Helvetica Neue"/>
              </a:rPr>
              <a:t>; </a:t>
            </a:r>
            <a:endParaRPr lang="en-US" sz="2800" dirty="0" smtClean="0">
              <a:solidFill>
                <a:srgbClr val="282829"/>
              </a:solidFill>
              <a:latin typeface="Helvetica Neue"/>
            </a:endParaRPr>
          </a:p>
        </p:txBody>
      </p:sp>
    </p:spTree>
    <p:extLst>
      <p:ext uri="{BB962C8B-B14F-4D97-AF65-F5344CB8AC3E}">
        <p14:creationId xmlns:p14="http://schemas.microsoft.com/office/powerpoint/2010/main" val="16389010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4481"/>
            <a:ext cx="9601200" cy="1485900"/>
          </a:xfrm>
        </p:spPr>
        <p:txBody>
          <a:bodyPr>
            <a:normAutofit/>
          </a:bodyPr>
          <a:lstStyle/>
          <a:p>
            <a:pPr algn="ctr"/>
            <a:r>
              <a:rPr lang="en-US" sz="4000" u="sng" dirty="0">
                <a:solidFill>
                  <a:srgbClr val="282829"/>
                </a:solidFill>
                <a:latin typeface="Helvetica Neue"/>
              </a:rPr>
              <a:t>ALTER – Rename </a:t>
            </a:r>
            <a:r>
              <a:rPr lang="en-US" sz="4000" u="sng" dirty="0" smtClean="0">
                <a:solidFill>
                  <a:srgbClr val="282829"/>
                </a:solidFill>
                <a:latin typeface="Helvetica Neue"/>
              </a:rPr>
              <a:t>Table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720" y="796982"/>
            <a:ext cx="7680960" cy="6061018"/>
          </a:xfrm>
        </p:spPr>
      </p:pic>
    </p:spTree>
    <p:extLst>
      <p:ext uri="{BB962C8B-B14F-4D97-AF65-F5344CB8AC3E}">
        <p14:creationId xmlns:p14="http://schemas.microsoft.com/office/powerpoint/2010/main" val="630977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SQL-Data Retrieval Language</a:t>
            </a:r>
            <a:br>
              <a:rPr lang="en-US" sz="5000" u="sng" dirty="0" smtClean="0">
                <a:solidFill>
                  <a:srgbClr val="282829"/>
                </a:solidFill>
                <a:latin typeface="Helvetica Neue"/>
              </a:rPr>
            </a:br>
            <a:r>
              <a:rPr lang="en-US" sz="5000" dirty="0" smtClean="0">
                <a:solidFill>
                  <a:srgbClr val="282829"/>
                </a:solidFill>
                <a:latin typeface="Helvetica Neue"/>
              </a:rPr>
              <a:t>(DRL)</a:t>
            </a:r>
            <a:endParaRPr lang="en-US" sz="5000" dirty="0">
              <a:solidFill>
                <a:srgbClr val="282829"/>
              </a:solidFill>
              <a:latin typeface="Helvetica Neue"/>
            </a:endParaRPr>
          </a:p>
        </p:txBody>
      </p:sp>
    </p:spTree>
    <p:extLst>
      <p:ext uri="{BB962C8B-B14F-4D97-AF65-F5344CB8AC3E}">
        <p14:creationId xmlns:p14="http://schemas.microsoft.com/office/powerpoint/2010/main" val="38420907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a:xfrm>
            <a:off x="1371600" y="685800"/>
            <a:ext cx="9601200" cy="910988"/>
          </a:xfrm>
        </p:spPr>
        <p:txBody>
          <a:bodyPr>
            <a:normAutofit/>
          </a:bodyPr>
          <a:lstStyle/>
          <a:p>
            <a:pPr algn="ctr"/>
            <a:r>
              <a:rPr lang="en-US" u="sng" dirty="0" smtClean="0">
                <a:solidFill>
                  <a:srgbClr val="282829"/>
                </a:solidFill>
                <a:latin typeface="Helvetica Neue"/>
              </a:rPr>
              <a:t>SELECT</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p:txBody>
          <a:bodyPr>
            <a:normAutofit/>
          </a:bodyPr>
          <a:lstStyle/>
          <a:p>
            <a:r>
              <a:rPr lang="en-US" dirty="0">
                <a:solidFill>
                  <a:srgbClr val="282829"/>
                </a:solidFill>
                <a:latin typeface="Helvetica Neue"/>
              </a:rPr>
              <a:t>SELECT identifies the columns to be displayed.</a:t>
            </a:r>
          </a:p>
          <a:p>
            <a:r>
              <a:rPr lang="en-US" dirty="0" smtClean="0">
                <a:solidFill>
                  <a:srgbClr val="282829"/>
                </a:solidFill>
                <a:latin typeface="Helvetica Neue"/>
              </a:rPr>
              <a:t>FROM </a:t>
            </a:r>
            <a:r>
              <a:rPr lang="en-US" dirty="0">
                <a:solidFill>
                  <a:srgbClr val="282829"/>
                </a:solidFill>
                <a:latin typeface="Helvetica Neue"/>
              </a:rPr>
              <a:t>identifies the table containing those columns</a:t>
            </a:r>
            <a:r>
              <a:rPr lang="en-US" dirty="0" smtClean="0">
                <a:solidFill>
                  <a:srgbClr val="282829"/>
                </a:solidFill>
                <a:latin typeface="Helvetica Neue"/>
              </a:rPr>
              <a:t>.</a:t>
            </a:r>
          </a:p>
          <a:p>
            <a:pPr marL="0" indent="0">
              <a:buNone/>
            </a:pPr>
            <a:endParaRPr lang="en-US" dirty="0">
              <a:solidFill>
                <a:srgbClr val="282829"/>
              </a:solidFill>
              <a:latin typeface="Helvetica Neue"/>
            </a:endParaRPr>
          </a:p>
          <a:p>
            <a:r>
              <a:rPr lang="en-US" dirty="0" smtClean="0">
                <a:solidFill>
                  <a:srgbClr val="282829"/>
                </a:solidFill>
                <a:latin typeface="Helvetica Neue"/>
              </a:rPr>
              <a:t>Syntax:</a:t>
            </a:r>
            <a:endParaRPr lang="en-US" dirty="0">
              <a:solidFill>
                <a:srgbClr val="282829"/>
              </a:solidFill>
              <a:latin typeface="Helvetica Neue"/>
            </a:endParaRPr>
          </a:p>
          <a:p>
            <a:pPr marL="0" indent="0">
              <a:buNone/>
            </a:pPr>
            <a:r>
              <a:rPr lang="en-US" dirty="0">
                <a:solidFill>
                  <a:srgbClr val="282829"/>
                </a:solidFill>
                <a:latin typeface="Helvetica Neue"/>
              </a:rPr>
              <a:t>	</a:t>
            </a:r>
            <a:r>
              <a:rPr lang="en-US" dirty="0" smtClean="0">
                <a:solidFill>
                  <a:srgbClr val="282829"/>
                </a:solidFill>
                <a:latin typeface="Helvetica Neue"/>
              </a:rPr>
              <a:t>	</a:t>
            </a:r>
            <a:r>
              <a:rPr lang="en-US" b="1" dirty="0" smtClean="0">
                <a:solidFill>
                  <a:srgbClr val="282829"/>
                </a:solidFill>
                <a:latin typeface="Helvetica Neue"/>
              </a:rPr>
              <a:t>SELECT</a:t>
            </a:r>
            <a:r>
              <a:rPr lang="en-US" dirty="0" smtClean="0">
                <a:solidFill>
                  <a:srgbClr val="282829"/>
                </a:solidFill>
                <a:latin typeface="Helvetica Neue"/>
              </a:rPr>
              <a:t> </a:t>
            </a:r>
            <a:r>
              <a:rPr lang="en-US" dirty="0">
                <a:solidFill>
                  <a:srgbClr val="282829"/>
                </a:solidFill>
                <a:latin typeface="Helvetica Neue"/>
              </a:rPr>
              <a:t>column1, </a:t>
            </a:r>
            <a:r>
              <a:rPr lang="en-US" dirty="0" smtClean="0">
                <a:solidFill>
                  <a:srgbClr val="282829"/>
                </a:solidFill>
                <a:latin typeface="Helvetica Neue"/>
              </a:rPr>
              <a:t>column2,....,columnN </a:t>
            </a:r>
          </a:p>
          <a:p>
            <a:pPr marL="0" indent="0">
              <a:buNone/>
            </a:pPr>
            <a:r>
              <a:rPr lang="en-US" b="1" dirty="0">
                <a:solidFill>
                  <a:srgbClr val="282829"/>
                </a:solidFill>
                <a:latin typeface="Helvetica Neue"/>
              </a:rPr>
              <a:t>	</a:t>
            </a:r>
            <a:r>
              <a:rPr lang="en-US" b="1" dirty="0" smtClean="0">
                <a:solidFill>
                  <a:srgbClr val="282829"/>
                </a:solidFill>
                <a:latin typeface="Helvetica Neue"/>
              </a:rPr>
              <a:t>	FROM </a:t>
            </a:r>
            <a:r>
              <a:rPr lang="en-US" dirty="0">
                <a:solidFill>
                  <a:srgbClr val="282829"/>
                </a:solidFill>
                <a:latin typeface="Helvetica Neue"/>
              </a:rPr>
              <a:t>table_name; </a:t>
            </a:r>
            <a:endParaRPr lang="en-US" dirty="0" smtClean="0">
              <a:solidFill>
                <a:srgbClr val="282829"/>
              </a:solidFill>
              <a:latin typeface="Helvetica Neue"/>
            </a:endParaRPr>
          </a:p>
        </p:txBody>
      </p:sp>
    </p:spTree>
    <p:extLst>
      <p:ext uri="{BB962C8B-B14F-4D97-AF65-F5344CB8AC3E}">
        <p14:creationId xmlns:p14="http://schemas.microsoft.com/office/powerpoint/2010/main" val="31885724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8253"/>
            <a:ext cx="9601200" cy="1485900"/>
          </a:xfrm>
        </p:spPr>
        <p:txBody>
          <a:bodyPr>
            <a:normAutofit/>
          </a:bodyPr>
          <a:lstStyle/>
          <a:p>
            <a:pPr algn="ctr"/>
            <a:r>
              <a:rPr lang="en-US" sz="4000" u="sng" dirty="0" smtClean="0">
                <a:solidFill>
                  <a:srgbClr val="282829"/>
                </a:solidFill>
                <a:latin typeface="Helvetica Neue"/>
              </a:rPr>
              <a:t>Select- single and multiple columns</a:t>
            </a:r>
            <a:endParaRPr lang="en-US" sz="4000"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1101203"/>
            <a:ext cx="5943600" cy="5486397"/>
          </a:xfrm>
        </p:spPr>
      </p:pic>
    </p:spTree>
    <p:extLst>
      <p:ext uri="{BB962C8B-B14F-4D97-AF65-F5344CB8AC3E}">
        <p14:creationId xmlns:p14="http://schemas.microsoft.com/office/powerpoint/2010/main" val="2204863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br>
              <a:rPr lang="en-US" sz="4000" u="sng" dirty="0" smtClean="0">
                <a:latin typeface="Helvetica Neue"/>
              </a:rPr>
            </a:br>
            <a:r>
              <a:rPr lang="en-US" sz="4000" u="sng" dirty="0" smtClean="0">
                <a:latin typeface="Helvetica Neue"/>
              </a:rPr>
              <a:t>Using </a:t>
            </a:r>
            <a:r>
              <a:rPr lang="en-US" sz="4000" u="sng" dirty="0">
                <a:latin typeface="Helvetica Neue"/>
              </a:rPr>
              <a:t>Arithmetic </a:t>
            </a:r>
            <a:r>
              <a:rPr lang="en-US" sz="4000" u="sng" dirty="0" smtClean="0">
                <a:latin typeface="Helvetica Neue"/>
              </a:rPr>
              <a:t>Operators</a:t>
            </a:r>
            <a:endParaRPr lang="en-US" sz="4000" u="sng" dirty="0">
              <a:latin typeface="Helvetica Neue"/>
            </a:endParaRPr>
          </a:p>
        </p:txBody>
      </p:sp>
      <p:sp>
        <p:nvSpPr>
          <p:cNvPr id="3" name="Content Placeholder 2"/>
          <p:cNvSpPr>
            <a:spLocks noGrp="1"/>
          </p:cNvSpPr>
          <p:nvPr>
            <p:ph idx="1"/>
          </p:nvPr>
        </p:nvSpPr>
        <p:spPr>
          <a:xfrm>
            <a:off x="1371600" y="1518557"/>
            <a:ext cx="9601200" cy="1394461"/>
          </a:xfrm>
        </p:spPr>
        <p:txBody>
          <a:bodyPr/>
          <a:lstStyle/>
          <a:p>
            <a:r>
              <a:rPr lang="en-US" dirty="0" smtClean="0">
                <a:solidFill>
                  <a:srgbClr val="282829"/>
                </a:solidFill>
                <a:latin typeface="Helvetica Neue"/>
              </a:rPr>
              <a:t>Syntax</a:t>
            </a:r>
            <a:r>
              <a:rPr lang="en-US" dirty="0">
                <a:solidFill>
                  <a:srgbClr val="282829"/>
                </a:solidFill>
                <a:latin typeface="Helvetica Neue"/>
              </a:rPr>
              <a:t>:</a:t>
            </a:r>
          </a:p>
          <a:p>
            <a:pPr marL="0" indent="0">
              <a:buNone/>
            </a:pPr>
            <a:r>
              <a:rPr lang="en-US" dirty="0">
                <a:solidFill>
                  <a:srgbClr val="282829"/>
                </a:solidFill>
                <a:latin typeface="Helvetica Neue"/>
              </a:rPr>
              <a:t>		</a:t>
            </a:r>
            <a:r>
              <a:rPr lang="en-US" b="1" dirty="0">
                <a:solidFill>
                  <a:srgbClr val="282829"/>
                </a:solidFill>
                <a:latin typeface="Helvetica Neue"/>
              </a:rPr>
              <a:t>SELECT</a:t>
            </a:r>
            <a:r>
              <a:rPr lang="en-US" dirty="0">
                <a:solidFill>
                  <a:srgbClr val="282829"/>
                </a:solidFill>
                <a:latin typeface="Helvetica Neue"/>
              </a:rPr>
              <a:t> </a:t>
            </a:r>
            <a:r>
              <a:rPr lang="en-US" dirty="0" smtClean="0">
                <a:solidFill>
                  <a:srgbClr val="282829"/>
                </a:solidFill>
                <a:latin typeface="Helvetica Neue"/>
              </a:rPr>
              <a:t>column </a:t>
            </a:r>
            <a:r>
              <a:rPr lang="en-US" dirty="0">
                <a:solidFill>
                  <a:srgbClr val="282829"/>
                </a:solidFill>
                <a:latin typeface="Helvetica Neue"/>
              </a:rPr>
              <a:t>[</a:t>
            </a:r>
            <a:r>
              <a:rPr lang="en-US" dirty="0" smtClean="0">
                <a:solidFill>
                  <a:srgbClr val="282829"/>
                </a:solidFill>
                <a:latin typeface="Helvetica Neue"/>
              </a:rPr>
              <a:t>operator]&lt;expression&gt;,… </a:t>
            </a:r>
            <a:endParaRPr lang="en-US" dirty="0">
              <a:solidFill>
                <a:srgbClr val="282829"/>
              </a:solidFill>
              <a:latin typeface="Helvetica Neue"/>
            </a:endParaRPr>
          </a:p>
          <a:p>
            <a:pPr marL="0" indent="0">
              <a:buNone/>
            </a:pPr>
            <a:r>
              <a:rPr lang="en-US" b="1" dirty="0">
                <a:solidFill>
                  <a:srgbClr val="282829"/>
                </a:solidFill>
                <a:latin typeface="Helvetica Neue"/>
              </a:rPr>
              <a:t>		FROM </a:t>
            </a:r>
            <a:r>
              <a:rPr lang="en-US" dirty="0" err="1">
                <a:solidFill>
                  <a:srgbClr val="282829"/>
                </a:solidFill>
                <a:latin typeface="Helvetica Neue"/>
              </a:rPr>
              <a:t>table_name</a:t>
            </a:r>
            <a:r>
              <a:rPr lang="en-US" dirty="0">
                <a:solidFill>
                  <a:srgbClr val="282829"/>
                </a:solidFill>
                <a:latin typeface="Helvetica Neue"/>
              </a:rPr>
              <a:t>; </a:t>
            </a:r>
          </a:p>
        </p:txBody>
      </p:sp>
      <p:graphicFrame>
        <p:nvGraphicFramePr>
          <p:cNvPr id="5" name="Content Placeholder 3"/>
          <p:cNvGraphicFramePr>
            <a:graphicFrameLocks/>
          </p:cNvGraphicFramePr>
          <p:nvPr>
            <p:extLst>
              <p:ext uri="{D42A27DB-BD31-4B8C-83A1-F6EECF244321}">
                <p14:modId xmlns:p14="http://schemas.microsoft.com/office/powerpoint/2010/main" val="1033917338"/>
              </p:ext>
            </p:extLst>
          </p:nvPr>
        </p:nvGraphicFramePr>
        <p:xfrm>
          <a:off x="2937931" y="3122023"/>
          <a:ext cx="6468537" cy="3581399"/>
        </p:xfrm>
        <a:graphic>
          <a:graphicData uri="http://schemas.openxmlformats.org/drawingml/2006/table">
            <a:tbl>
              <a:tblPr firstRow="1">
                <a:tableStyleId>{69012ECD-51FC-41F1-AA8D-1B2483CD663E}</a:tableStyleId>
              </a:tblPr>
              <a:tblGrid>
                <a:gridCol w="2156179">
                  <a:extLst>
                    <a:ext uri="{9D8B030D-6E8A-4147-A177-3AD203B41FA5}">
                      <a16:colId xmlns:a16="http://schemas.microsoft.com/office/drawing/2014/main" val="2749459017"/>
                    </a:ext>
                  </a:extLst>
                </a:gridCol>
                <a:gridCol w="2156179">
                  <a:extLst>
                    <a:ext uri="{9D8B030D-6E8A-4147-A177-3AD203B41FA5}">
                      <a16:colId xmlns:a16="http://schemas.microsoft.com/office/drawing/2014/main" val="718292410"/>
                    </a:ext>
                  </a:extLst>
                </a:gridCol>
                <a:gridCol w="2156179">
                  <a:extLst>
                    <a:ext uri="{9D8B030D-6E8A-4147-A177-3AD203B41FA5}">
                      <a16:colId xmlns:a16="http://schemas.microsoft.com/office/drawing/2014/main" val="1708092079"/>
                    </a:ext>
                  </a:extLst>
                </a:gridCol>
              </a:tblGrid>
              <a:tr h="388679">
                <a:tc>
                  <a:txBody>
                    <a:bodyPr/>
                    <a:lstStyle/>
                    <a:p>
                      <a:pPr algn="ctr" fontAlgn="t"/>
                      <a:r>
                        <a:rPr lang="en-US" sz="1600" dirty="0" smtClean="0">
                          <a:solidFill>
                            <a:sysClr val="windowText" lastClr="000000"/>
                          </a:solidFill>
                          <a:effectLst/>
                        </a:rPr>
                        <a:t>Operator</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a:solidFill>
                            <a:sysClr val="windowText" lastClr="000000"/>
                          </a:solidFill>
                          <a:effectLst/>
                        </a:rPr>
                        <a:t>Meaning</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a:solidFill>
                            <a:sysClr val="windowText" lastClr="000000"/>
                          </a:solidFill>
                          <a:effectLst/>
                        </a:rPr>
                        <a:t>Operates 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50034"/>
                  </a:ext>
                </a:extLst>
              </a:tr>
              <a:tr h="388679">
                <a:tc>
                  <a:txBody>
                    <a:bodyPr/>
                    <a:lstStyle/>
                    <a:p>
                      <a:pPr fontAlgn="t"/>
                      <a:r>
                        <a:rPr lang="en-US" sz="1600">
                          <a:solidFill>
                            <a:sysClr val="windowText" lastClr="000000"/>
                          </a:solidFill>
                          <a:effectLst/>
                        </a:rPr>
                        <a:t>+ (Add)</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dirty="0">
                          <a:solidFill>
                            <a:sysClr val="windowText" lastClr="000000"/>
                          </a:solidFill>
                          <a:effectLst/>
                        </a:rPr>
                        <a:t>Addition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Numeric value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558467"/>
                  </a:ext>
                </a:extLst>
              </a:tr>
              <a:tr h="388679">
                <a:tc>
                  <a:txBody>
                    <a:bodyPr/>
                    <a:lstStyle/>
                    <a:p>
                      <a:pPr fontAlgn="t"/>
                      <a:r>
                        <a:rPr lang="en-US" sz="1600" dirty="0">
                          <a:solidFill>
                            <a:sysClr val="windowText" lastClr="000000"/>
                          </a:solidFill>
                          <a:effectLst/>
                        </a:rPr>
                        <a:t>- (Subtract)</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Subtraction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Numeric value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942505"/>
                  </a:ext>
                </a:extLst>
              </a:tr>
              <a:tr h="388679">
                <a:tc>
                  <a:txBody>
                    <a:bodyPr/>
                    <a:lstStyle/>
                    <a:p>
                      <a:pPr fontAlgn="t"/>
                      <a:r>
                        <a:rPr lang="en-US" sz="1600" dirty="0">
                          <a:solidFill>
                            <a:sysClr val="windowText" lastClr="000000"/>
                          </a:solidFill>
                          <a:effectLst/>
                        </a:rPr>
                        <a:t>* (Multiply)</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Multiplication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Numeric value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36745"/>
                  </a:ext>
                </a:extLst>
              </a:tr>
              <a:tr h="388679">
                <a:tc>
                  <a:txBody>
                    <a:bodyPr/>
                    <a:lstStyle/>
                    <a:p>
                      <a:pPr fontAlgn="t"/>
                      <a:r>
                        <a:rPr lang="en-US" sz="1600">
                          <a:solidFill>
                            <a:sysClr val="windowText" lastClr="000000"/>
                          </a:solidFill>
                          <a:effectLst/>
                        </a:rPr>
                        <a:t>/ (Divide)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Division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a:solidFill>
                            <a:sysClr val="windowText" lastClr="000000"/>
                          </a:solidFill>
                          <a:effectLst/>
                        </a:rPr>
                        <a:t>Numeric value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9612950"/>
                  </a:ext>
                </a:extLst>
              </a:tr>
              <a:tr h="1638004">
                <a:tc>
                  <a:txBody>
                    <a:bodyPr/>
                    <a:lstStyle/>
                    <a:p>
                      <a:pPr fontAlgn="t"/>
                      <a:r>
                        <a:rPr lang="en-US" sz="1600">
                          <a:solidFill>
                            <a:sysClr val="windowText" lastClr="000000"/>
                          </a:solidFill>
                          <a:effectLst/>
                        </a:rPr>
                        <a:t>% (Modulo)</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dirty="0">
                          <a:solidFill>
                            <a:sysClr val="windowText" lastClr="000000"/>
                          </a:solidFill>
                          <a:effectLst/>
                        </a:rPr>
                        <a:t>Returns the integer remainder of a division. For example, 17 % 5 = 2 because the remainder of 17 divided by 5 is 2.</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t"/>
                      <a:r>
                        <a:rPr lang="en-US" sz="1600" dirty="0">
                          <a:solidFill>
                            <a:sysClr val="windowText" lastClr="000000"/>
                          </a:solidFill>
                          <a:effectLst/>
                        </a:rPr>
                        <a:t>Numeric value</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5774687"/>
                  </a:ext>
                </a:extLst>
              </a:tr>
            </a:tbl>
          </a:graphicData>
        </a:graphic>
      </p:graphicFrame>
    </p:spTree>
    <p:extLst>
      <p:ext uri="{BB962C8B-B14F-4D97-AF65-F5344CB8AC3E}">
        <p14:creationId xmlns:p14="http://schemas.microsoft.com/office/powerpoint/2010/main" val="34618315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solidFill>
                  <a:srgbClr val="282829"/>
                </a:solidFill>
                <a:latin typeface="Helvetica Neue"/>
              </a:rPr>
              <a:t>Select- using arithmetic operator</a:t>
            </a:r>
            <a:endParaRPr lang="en-US" sz="4000"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240" y="1584066"/>
            <a:ext cx="8503920" cy="4660590"/>
          </a:xfrm>
        </p:spPr>
      </p:pic>
    </p:spTree>
    <p:extLst>
      <p:ext uri="{BB962C8B-B14F-4D97-AF65-F5344CB8AC3E}">
        <p14:creationId xmlns:p14="http://schemas.microsoft.com/office/powerpoint/2010/main" val="3563666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Operator Precedence</a:t>
            </a:r>
          </a:p>
        </p:txBody>
      </p:sp>
      <p:grpSp>
        <p:nvGrpSpPr>
          <p:cNvPr id="8" name="Group 7"/>
          <p:cNvGrpSpPr/>
          <p:nvPr/>
        </p:nvGrpSpPr>
        <p:grpSpPr>
          <a:xfrm>
            <a:off x="2937931" y="2233748"/>
            <a:ext cx="6468537" cy="1990533"/>
            <a:chOff x="2937931" y="2233748"/>
            <a:chExt cx="6468537" cy="1990533"/>
          </a:xfrm>
        </p:grpSpPr>
        <p:graphicFrame>
          <p:nvGraphicFramePr>
            <p:cNvPr id="5" name="Content Placeholder 3"/>
            <p:cNvGraphicFramePr>
              <a:graphicFrameLocks/>
            </p:cNvGraphicFramePr>
            <p:nvPr>
              <p:extLst>
                <p:ext uri="{D42A27DB-BD31-4B8C-83A1-F6EECF244321}">
                  <p14:modId xmlns:p14="http://schemas.microsoft.com/office/powerpoint/2010/main" val="1097629841"/>
                </p:ext>
              </p:extLst>
            </p:nvPr>
          </p:nvGraphicFramePr>
          <p:xfrm>
            <a:off x="2937931" y="2233748"/>
            <a:ext cx="6468537" cy="1990533"/>
          </p:xfrm>
          <a:graphic>
            <a:graphicData uri="http://schemas.openxmlformats.org/drawingml/2006/table">
              <a:tbl>
                <a:tblPr firstRow="1">
                  <a:tableStyleId>{69012ECD-51FC-41F1-AA8D-1B2483CD663E}</a:tableStyleId>
                </a:tblPr>
                <a:tblGrid>
                  <a:gridCol w="2156179">
                    <a:extLst>
                      <a:ext uri="{9D8B030D-6E8A-4147-A177-3AD203B41FA5}">
                        <a16:colId xmlns:a16="http://schemas.microsoft.com/office/drawing/2014/main" val="2749459017"/>
                      </a:ext>
                    </a:extLst>
                  </a:gridCol>
                  <a:gridCol w="2156179">
                    <a:extLst>
                      <a:ext uri="{9D8B030D-6E8A-4147-A177-3AD203B41FA5}">
                        <a16:colId xmlns:a16="http://schemas.microsoft.com/office/drawing/2014/main" val="718292410"/>
                      </a:ext>
                    </a:extLst>
                  </a:gridCol>
                  <a:gridCol w="2156179">
                    <a:extLst>
                      <a:ext uri="{9D8B030D-6E8A-4147-A177-3AD203B41FA5}">
                        <a16:colId xmlns:a16="http://schemas.microsoft.com/office/drawing/2014/main" val="1708092079"/>
                      </a:ext>
                    </a:extLst>
                  </a:gridCol>
                </a:tblGrid>
                <a:tr h="388679">
                  <a:tc>
                    <a:txBody>
                      <a:bodyPr/>
                      <a:lstStyle/>
                      <a:p>
                        <a:pPr algn="ctr" fontAlgn="t"/>
                        <a:r>
                          <a:rPr lang="en-US" sz="1600" dirty="0" smtClean="0">
                            <a:solidFill>
                              <a:sysClr val="windowText" lastClr="000000"/>
                            </a:solidFill>
                            <a:effectLst/>
                          </a:rPr>
                          <a:t>Operator</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a:solidFill>
                              <a:sysClr val="windowText" lastClr="000000"/>
                            </a:solidFill>
                            <a:effectLst/>
                          </a:rPr>
                          <a:t>Meaning</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smtClean="0">
                            <a:solidFill>
                              <a:sysClr val="windowText" lastClr="000000"/>
                            </a:solidFill>
                            <a:effectLst/>
                          </a:rPr>
                          <a:t>Precedence</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50034"/>
                    </a:ext>
                  </a:extLst>
                </a:tr>
                <a:tr h="388679">
                  <a:tc>
                    <a:txBody>
                      <a:bodyPr/>
                      <a:lstStyle/>
                      <a:p>
                        <a:pPr algn="ctr" fontAlgn="t"/>
                        <a:r>
                          <a:rPr lang="en-US" sz="1600" dirty="0" smtClean="0">
                            <a:solidFill>
                              <a:sysClr val="windowText" lastClr="000000"/>
                            </a:solidFill>
                            <a:effectLst/>
                          </a:rPr>
                          <a:t>( )</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a:solidFill>
                              <a:sysClr val="windowText" lastClr="000000"/>
                            </a:solidFill>
                            <a:effectLst/>
                          </a:rPr>
                          <a:t>Addition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t"/>
                        <a:r>
                          <a:rPr lang="en-US" sz="1600" dirty="0" smtClean="0">
                            <a:solidFill>
                              <a:sysClr val="windowText" lastClr="000000"/>
                            </a:solidFill>
                            <a:effectLst/>
                          </a:rPr>
                          <a:t>Highest </a:t>
                        </a:r>
                      </a:p>
                      <a:p>
                        <a:pPr algn="ctr" fontAlgn="t"/>
                        <a:endParaRPr lang="en-US" sz="1600" dirty="0" smtClean="0">
                          <a:solidFill>
                            <a:sysClr val="windowText" lastClr="000000"/>
                          </a:solidFill>
                          <a:effectLst/>
                        </a:endParaRPr>
                      </a:p>
                      <a:p>
                        <a:pPr algn="ctr" fontAlgn="t"/>
                        <a:endParaRPr lang="en-US" sz="1600" dirty="0" smtClean="0">
                          <a:solidFill>
                            <a:sysClr val="windowText" lastClr="000000"/>
                          </a:solidFill>
                          <a:effectLst/>
                        </a:endParaRPr>
                      </a:p>
                      <a:p>
                        <a:pPr algn="ctr" fontAlgn="t"/>
                        <a:endParaRPr lang="en-US" sz="1600" dirty="0" smtClean="0">
                          <a:solidFill>
                            <a:sysClr val="windowText" lastClr="000000"/>
                          </a:solidFill>
                          <a:effectLst/>
                        </a:endParaRPr>
                      </a:p>
                      <a:p>
                        <a:pPr algn="ctr" fontAlgn="t"/>
                        <a:endParaRPr lang="en-US" sz="1600" dirty="0" smtClean="0">
                          <a:solidFill>
                            <a:sysClr val="windowText" lastClr="000000"/>
                          </a:solidFill>
                          <a:effectLst/>
                        </a:endParaRPr>
                      </a:p>
                      <a:p>
                        <a:pPr algn="ctr" fontAlgn="t"/>
                        <a:r>
                          <a:rPr lang="en-US" sz="1600" dirty="0" smtClean="0">
                            <a:solidFill>
                              <a:sysClr val="windowText" lastClr="000000"/>
                            </a:solidFill>
                            <a:effectLst/>
                          </a:rPr>
                          <a:t>Lowest </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558467"/>
                    </a:ext>
                  </a:extLst>
                </a:tr>
                <a:tr h="388679">
                  <a:tc>
                    <a:txBody>
                      <a:bodyPr/>
                      <a:lstStyle/>
                      <a:p>
                        <a:pPr algn="ctr" fontAlgn="t"/>
                        <a:r>
                          <a:rPr lang="en-US" sz="1600" dirty="0" smtClean="0">
                            <a:solidFill>
                              <a:sysClr val="windowText" lastClr="000000"/>
                            </a:solidFill>
                            <a:effectLst/>
                          </a:rPr>
                          <a:t>* / %</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a:solidFill>
                              <a:sysClr val="windowText" lastClr="000000"/>
                            </a:solidFill>
                            <a:effectLst/>
                          </a:rPr>
                          <a:t>Subtraction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fontAlgn="t"/>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4942505"/>
                    </a:ext>
                  </a:extLst>
                </a:tr>
                <a:tr h="388679">
                  <a:tc>
                    <a:txBody>
                      <a:bodyPr/>
                      <a:lstStyle/>
                      <a:p>
                        <a:pPr algn="ctr" fontAlgn="t"/>
                        <a:r>
                          <a:rPr lang="en-US" sz="1600" dirty="0" smtClean="0">
                            <a:solidFill>
                              <a:sysClr val="windowText" lastClr="000000"/>
                            </a:solidFill>
                            <a:effectLst/>
                          </a:rPr>
                          <a:t>+ -</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a:solidFill>
                              <a:sysClr val="windowText" lastClr="000000"/>
                            </a:solidFill>
                            <a:effectLst/>
                          </a:rPr>
                          <a:t>Multiplication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fontAlgn="t"/>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936745"/>
                    </a:ext>
                  </a:extLst>
                </a:tr>
                <a:tr h="388679">
                  <a:tc>
                    <a:txBody>
                      <a:bodyPr/>
                      <a:lstStyle/>
                      <a:p>
                        <a:pPr algn="ctr" fontAlgn="t"/>
                        <a:r>
                          <a:rPr lang="en-US" sz="1600" dirty="0" smtClean="0">
                            <a:solidFill>
                              <a:sysClr val="windowText" lastClr="000000"/>
                            </a:solidFill>
                            <a:effectLst/>
                          </a:rPr>
                          <a:t>=</a:t>
                        </a:r>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600" dirty="0">
                            <a:solidFill>
                              <a:sysClr val="windowText" lastClr="000000"/>
                            </a:solidFill>
                            <a:effectLst/>
                          </a:rPr>
                          <a:t>Division</a:t>
                        </a: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fontAlgn="t"/>
                        <a:endParaRPr lang="en-US" sz="1600" dirty="0">
                          <a:solidFill>
                            <a:sysClr val="windowText" lastClr="000000"/>
                          </a:solidFill>
                          <a:effectLst/>
                        </a:endParaRPr>
                      </a:p>
                    </a:txBody>
                    <a:tcPr marL="69407" marR="69407" marT="69407" marB="694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9612950"/>
                    </a:ext>
                  </a:extLst>
                </a:tr>
              </a:tbl>
            </a:graphicData>
          </a:graphic>
        </p:graphicFrame>
        <p:cxnSp>
          <p:nvCxnSpPr>
            <p:cNvPr id="7" name="Straight Arrow Connector 6"/>
            <p:cNvCxnSpPr/>
            <p:nvPr/>
          </p:nvCxnSpPr>
          <p:spPr>
            <a:xfrm>
              <a:off x="7667897" y="2669801"/>
              <a:ext cx="0" cy="1554480"/>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9" name="Rectangle 8"/>
          <p:cNvSpPr/>
          <p:nvPr/>
        </p:nvSpPr>
        <p:spPr>
          <a:xfrm>
            <a:off x="2277291" y="5444086"/>
            <a:ext cx="8003177" cy="400110"/>
          </a:xfrm>
          <a:prstGeom prst="rect">
            <a:avLst/>
          </a:prstGeom>
        </p:spPr>
        <p:txBody>
          <a:bodyPr wrap="square">
            <a:spAutoFit/>
          </a:bodyPr>
          <a:lstStyle/>
          <a:p>
            <a:r>
              <a:rPr lang="en-US" sz="2000" b="1" dirty="0" smtClean="0">
                <a:latin typeface="Helvetica Neue"/>
              </a:rPr>
              <a:t>Note: </a:t>
            </a:r>
            <a:r>
              <a:rPr lang="en-US" sz="2000" dirty="0" smtClean="0">
                <a:latin typeface="Helvetica Neue"/>
              </a:rPr>
              <a:t>Arithmetic </a:t>
            </a:r>
            <a:r>
              <a:rPr lang="en-US" sz="2000" dirty="0">
                <a:latin typeface="Helvetica Neue"/>
              </a:rPr>
              <a:t>expressions containing a null value evaluate to null.</a:t>
            </a:r>
          </a:p>
        </p:txBody>
      </p:sp>
    </p:spTree>
    <p:extLst>
      <p:ext uri="{BB962C8B-B14F-4D97-AF65-F5344CB8AC3E}">
        <p14:creationId xmlns:p14="http://schemas.microsoft.com/office/powerpoint/2010/main" val="37307659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r>
              <a:rPr lang="en-US" sz="4000" u="sng" dirty="0">
                <a:latin typeface="Helvetica Neue"/>
              </a:rPr>
              <a:t/>
            </a:r>
            <a:br>
              <a:rPr lang="en-US" sz="4000" u="sng" dirty="0">
                <a:latin typeface="Helvetica Neue"/>
              </a:rPr>
            </a:br>
            <a:r>
              <a:rPr lang="en-US" sz="4000" u="sng" dirty="0">
                <a:latin typeface="Helvetica Neue"/>
              </a:rPr>
              <a:t>Using Column Aliases</a:t>
            </a:r>
          </a:p>
        </p:txBody>
      </p:sp>
      <p:sp>
        <p:nvSpPr>
          <p:cNvPr id="3" name="Content Placeholder 2"/>
          <p:cNvSpPr>
            <a:spLocks noGrp="1"/>
          </p:cNvSpPr>
          <p:nvPr>
            <p:ph idx="1"/>
          </p:nvPr>
        </p:nvSpPr>
        <p:spPr>
          <a:xfrm>
            <a:off x="1371600" y="1518557"/>
            <a:ext cx="9601200" cy="5156563"/>
          </a:xfrm>
        </p:spPr>
        <p:txBody>
          <a:bodyPr>
            <a:normAutofit lnSpcReduction="10000"/>
          </a:bodyPr>
          <a:lstStyle/>
          <a:p>
            <a:endParaRPr lang="en-US" dirty="0" smtClean="0">
              <a:solidFill>
                <a:srgbClr val="282829"/>
              </a:solidFill>
              <a:latin typeface="Helvetica Neue"/>
            </a:endParaRPr>
          </a:p>
          <a:p>
            <a:pPr eaLnBrk="0" fontAlgn="base" hangingPunct="0">
              <a:lnSpc>
                <a:spcPct val="100000"/>
              </a:lnSpc>
              <a:spcBef>
                <a:spcPct val="0"/>
              </a:spcBef>
              <a:spcAft>
                <a:spcPct val="0"/>
              </a:spcAft>
            </a:pPr>
            <a:r>
              <a:rPr lang="en-US" altLang="en-US" dirty="0">
                <a:solidFill>
                  <a:srgbClr val="000000"/>
                </a:solidFill>
                <a:latin typeface="Helvetica Neue"/>
              </a:rPr>
              <a:t>SQL aliases are used to </a:t>
            </a:r>
            <a:r>
              <a:rPr lang="en-US" altLang="en-US" dirty="0" smtClean="0">
                <a:solidFill>
                  <a:srgbClr val="000000"/>
                </a:solidFill>
                <a:latin typeface="Helvetica Neue"/>
              </a:rPr>
              <a:t>give a </a:t>
            </a:r>
            <a:r>
              <a:rPr lang="en-US" altLang="en-US" dirty="0">
                <a:solidFill>
                  <a:srgbClr val="000000"/>
                </a:solidFill>
                <a:latin typeface="Helvetica Neue"/>
              </a:rPr>
              <a:t>temporary name </a:t>
            </a:r>
            <a:r>
              <a:rPr lang="en-US" altLang="en-US" dirty="0" smtClean="0">
                <a:solidFill>
                  <a:srgbClr val="000000"/>
                </a:solidFill>
                <a:latin typeface="Helvetica Neue"/>
              </a:rPr>
              <a:t>to column </a:t>
            </a:r>
            <a:r>
              <a:rPr lang="en-US" altLang="en-US" dirty="0">
                <a:solidFill>
                  <a:srgbClr val="000000"/>
                </a:solidFill>
                <a:latin typeface="Helvetica Neue"/>
              </a:rPr>
              <a:t>in a </a:t>
            </a:r>
            <a:r>
              <a:rPr lang="en-US" altLang="en-US" dirty="0" smtClean="0">
                <a:solidFill>
                  <a:srgbClr val="000000"/>
                </a:solidFill>
                <a:latin typeface="Helvetica Neue"/>
              </a:rPr>
              <a:t>table.</a:t>
            </a:r>
            <a:endParaRPr lang="en-US" altLang="en-US" dirty="0">
              <a:solidFill>
                <a:schemeClr val="tx1"/>
              </a:solidFill>
              <a:latin typeface="Helvetica Neue"/>
            </a:endParaRPr>
          </a:p>
          <a:p>
            <a:pPr eaLnBrk="0" fontAlgn="base" hangingPunct="0">
              <a:lnSpc>
                <a:spcPct val="100000"/>
              </a:lnSpc>
              <a:spcBef>
                <a:spcPct val="0"/>
              </a:spcBef>
              <a:spcAft>
                <a:spcPct val="0"/>
              </a:spcAft>
            </a:pPr>
            <a:r>
              <a:rPr lang="en-US" altLang="en-US" dirty="0">
                <a:solidFill>
                  <a:srgbClr val="000000"/>
                </a:solidFill>
                <a:latin typeface="Helvetica Neue"/>
              </a:rPr>
              <a:t>Aliases are often used to make column names more readable.</a:t>
            </a:r>
            <a:endParaRPr lang="en-US" altLang="en-US" dirty="0">
              <a:solidFill>
                <a:schemeClr val="tx1"/>
              </a:solidFill>
              <a:latin typeface="Helvetica Neue"/>
            </a:endParaRPr>
          </a:p>
          <a:p>
            <a:pPr eaLnBrk="0" fontAlgn="base" hangingPunct="0">
              <a:lnSpc>
                <a:spcPct val="100000"/>
              </a:lnSpc>
              <a:spcBef>
                <a:spcPct val="0"/>
              </a:spcBef>
              <a:spcAft>
                <a:spcPct val="0"/>
              </a:spcAft>
            </a:pPr>
            <a:r>
              <a:rPr lang="en-US" altLang="en-US" dirty="0">
                <a:solidFill>
                  <a:srgbClr val="000000"/>
                </a:solidFill>
                <a:latin typeface="Helvetica Neue"/>
              </a:rPr>
              <a:t>An alias only exists for the duration of that query.</a:t>
            </a:r>
            <a:endParaRPr lang="en-US" altLang="en-US" dirty="0">
              <a:solidFill>
                <a:schemeClr val="tx1"/>
              </a:solidFill>
              <a:latin typeface="Helvetica Neue"/>
            </a:endParaRPr>
          </a:p>
          <a:p>
            <a:pPr eaLnBrk="0" fontAlgn="base" hangingPunct="0">
              <a:lnSpc>
                <a:spcPct val="100000"/>
              </a:lnSpc>
              <a:spcBef>
                <a:spcPct val="0"/>
              </a:spcBef>
              <a:spcAft>
                <a:spcPct val="0"/>
              </a:spcAft>
            </a:pPr>
            <a:r>
              <a:rPr lang="en-US" altLang="en-US" dirty="0">
                <a:solidFill>
                  <a:srgbClr val="000000"/>
                </a:solidFill>
                <a:latin typeface="Helvetica Neue"/>
              </a:rPr>
              <a:t>An alias is created with the </a:t>
            </a:r>
            <a:r>
              <a:rPr lang="en-US" altLang="en-US" dirty="0">
                <a:solidFill>
                  <a:srgbClr val="DC143C"/>
                </a:solidFill>
                <a:latin typeface="Helvetica Neue"/>
              </a:rPr>
              <a:t>AS</a:t>
            </a:r>
            <a:r>
              <a:rPr lang="en-US" altLang="en-US" dirty="0">
                <a:solidFill>
                  <a:srgbClr val="000000"/>
                </a:solidFill>
                <a:latin typeface="Helvetica Neue"/>
              </a:rPr>
              <a:t> keyword</a:t>
            </a:r>
            <a:r>
              <a:rPr lang="en-US" altLang="en-US" dirty="0" smtClean="0">
                <a:solidFill>
                  <a:srgbClr val="000000"/>
                </a:solidFill>
                <a:latin typeface="Helvetica Neue"/>
              </a:rPr>
              <a:t>.</a:t>
            </a:r>
            <a:endParaRPr lang="en-US" dirty="0" smtClean="0">
              <a:solidFill>
                <a:srgbClr val="282829"/>
              </a:solidFill>
              <a:latin typeface="Helvetica Neue"/>
            </a:endParaRPr>
          </a:p>
          <a:p>
            <a:pPr marL="0" indent="0">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dirty="0" err="1">
                <a:latin typeface="Helvetica Neue"/>
              </a:rPr>
              <a:t>column_name</a:t>
            </a:r>
            <a:r>
              <a:rPr lang="en-US" dirty="0">
                <a:latin typeface="Helvetica Neue"/>
              </a:rPr>
              <a:t> </a:t>
            </a:r>
            <a:r>
              <a:rPr lang="en-US" b="1" dirty="0">
                <a:latin typeface="Helvetica Neue"/>
              </a:rPr>
              <a:t>AS </a:t>
            </a:r>
            <a:r>
              <a:rPr lang="en-US" dirty="0" err="1" smtClean="0">
                <a:latin typeface="Helvetica Neue"/>
              </a:rPr>
              <a:t>alias_name</a:t>
            </a:r>
            <a:endParaRPr lang="en-US" dirty="0" smtClean="0">
              <a:latin typeface="Helvetica Neue"/>
            </a:endParaRPr>
          </a:p>
          <a:p>
            <a:pPr marL="0" indent="0">
              <a:buNone/>
            </a:pPr>
            <a:r>
              <a:rPr lang="en-US" dirty="0" smtClean="0">
                <a:latin typeface="Helvetica Neue"/>
              </a:rPr>
              <a:t>		</a:t>
            </a:r>
            <a:r>
              <a:rPr lang="en-US" b="1" dirty="0" smtClean="0">
                <a:latin typeface="Helvetica Neue"/>
              </a:rPr>
              <a:t>FROM</a:t>
            </a:r>
            <a:r>
              <a:rPr lang="en-US" dirty="0">
                <a:latin typeface="Helvetica Neue"/>
              </a:rPr>
              <a:t> </a:t>
            </a:r>
            <a:r>
              <a:rPr lang="en-US" dirty="0" err="1">
                <a:latin typeface="Helvetica Neue"/>
              </a:rPr>
              <a:t>table_name</a:t>
            </a:r>
            <a:r>
              <a:rPr lang="en-US" dirty="0" smtClean="0">
                <a:latin typeface="Helvetica Neue"/>
              </a:rPr>
              <a:t>;</a:t>
            </a:r>
          </a:p>
          <a:p>
            <a:pPr marL="0" indent="0">
              <a:buNone/>
            </a:pPr>
            <a:endParaRPr lang="en-US" dirty="0" smtClean="0">
              <a:solidFill>
                <a:srgbClr val="282829"/>
              </a:solidFill>
              <a:latin typeface="Helvetica Neue"/>
            </a:endParaRPr>
          </a:p>
          <a:p>
            <a:r>
              <a:rPr lang="en-US" altLang="en-US" dirty="0">
                <a:solidFill>
                  <a:srgbClr val="000000"/>
                </a:solidFill>
                <a:latin typeface="Helvetica Neue"/>
              </a:rPr>
              <a:t>An alias </a:t>
            </a:r>
            <a:r>
              <a:rPr lang="en-US" altLang="en-US" dirty="0" smtClean="0">
                <a:solidFill>
                  <a:srgbClr val="000000"/>
                </a:solidFill>
                <a:latin typeface="Helvetica Neue"/>
              </a:rPr>
              <a:t>can be </a:t>
            </a:r>
            <a:r>
              <a:rPr lang="en-US" altLang="en-US" dirty="0">
                <a:solidFill>
                  <a:srgbClr val="000000"/>
                </a:solidFill>
                <a:latin typeface="Helvetica Neue"/>
              </a:rPr>
              <a:t>created </a:t>
            </a:r>
            <a:r>
              <a:rPr lang="en-US" altLang="en-US" dirty="0" smtClean="0">
                <a:solidFill>
                  <a:srgbClr val="000000"/>
                </a:solidFill>
                <a:latin typeface="Helvetica Neue"/>
              </a:rPr>
              <a:t>without the</a:t>
            </a:r>
            <a:r>
              <a:rPr lang="en-US" altLang="en-US" dirty="0">
                <a:solidFill>
                  <a:srgbClr val="000000"/>
                </a:solidFill>
                <a:latin typeface="Helvetica Neue"/>
              </a:rPr>
              <a:t> </a:t>
            </a:r>
            <a:r>
              <a:rPr lang="en-US" altLang="en-US" dirty="0">
                <a:solidFill>
                  <a:srgbClr val="DC143C"/>
                </a:solidFill>
                <a:latin typeface="Helvetica Neue"/>
              </a:rPr>
              <a:t>AS</a:t>
            </a:r>
            <a:r>
              <a:rPr lang="en-US" altLang="en-US" dirty="0">
                <a:solidFill>
                  <a:srgbClr val="000000"/>
                </a:solidFill>
                <a:latin typeface="Helvetica Neue"/>
              </a:rPr>
              <a:t> keyword</a:t>
            </a:r>
            <a:r>
              <a:rPr lang="en-US" altLang="en-US" dirty="0" smtClean="0">
                <a:solidFill>
                  <a:srgbClr val="000000"/>
                </a:solidFill>
                <a:latin typeface="Helvetica Neue"/>
              </a:rPr>
              <a:t>.</a:t>
            </a:r>
          </a:p>
          <a:p>
            <a:pPr marL="0" indent="0">
              <a:buNone/>
            </a:pPr>
            <a:r>
              <a:rPr lang="en-US" sz="2200" u="sng" dirty="0">
                <a:solidFill>
                  <a:srgbClr val="282829"/>
                </a:solidFill>
                <a:latin typeface="Helvetica Neue"/>
              </a:rPr>
              <a:t>Syntax:</a:t>
            </a:r>
          </a:p>
          <a:p>
            <a:pPr marL="0" indent="0">
              <a:buNone/>
            </a:pPr>
            <a:r>
              <a:rPr lang="en-US" sz="2200" dirty="0">
                <a:solidFill>
                  <a:srgbClr val="282829"/>
                </a:solidFill>
                <a:latin typeface="Helvetica Neue"/>
              </a:rPr>
              <a:t>		</a:t>
            </a:r>
            <a:r>
              <a:rPr lang="en-US" sz="2200" b="1" dirty="0">
                <a:latin typeface="Helvetica Neue"/>
              </a:rPr>
              <a:t>SELECT</a:t>
            </a:r>
            <a:r>
              <a:rPr lang="en-US" sz="2200" dirty="0">
                <a:latin typeface="Helvetica Neue"/>
              </a:rPr>
              <a:t> </a:t>
            </a:r>
            <a:r>
              <a:rPr lang="en-US" sz="2200" dirty="0" err="1">
                <a:latin typeface="Helvetica Neue"/>
              </a:rPr>
              <a:t>column_name</a:t>
            </a:r>
            <a:r>
              <a:rPr lang="en-US" sz="2200" dirty="0">
                <a:latin typeface="Helvetica Neue"/>
              </a:rPr>
              <a:t> </a:t>
            </a:r>
            <a:r>
              <a:rPr lang="en-US" sz="2200" b="1" dirty="0">
                <a:latin typeface="Helvetica Neue"/>
              </a:rPr>
              <a:t> </a:t>
            </a:r>
            <a:r>
              <a:rPr lang="en-US" sz="2200" dirty="0" err="1">
                <a:latin typeface="Helvetica Neue"/>
              </a:rPr>
              <a:t>alias_name</a:t>
            </a:r>
            <a:endParaRPr lang="en-US" sz="2200" dirty="0">
              <a:latin typeface="Helvetica Neue"/>
            </a:endParaRPr>
          </a:p>
          <a:p>
            <a:pPr marL="0" indent="0">
              <a:buNone/>
            </a:pPr>
            <a:r>
              <a:rPr lang="en-US" sz="2200" dirty="0">
                <a:latin typeface="Helvetica Neue"/>
              </a:rPr>
              <a:t>		</a:t>
            </a:r>
            <a:r>
              <a:rPr lang="en-US" sz="2200" b="1" dirty="0">
                <a:latin typeface="Helvetica Neue"/>
              </a:rPr>
              <a:t>FROM</a:t>
            </a:r>
            <a:r>
              <a:rPr lang="en-US" sz="2200" dirty="0">
                <a:latin typeface="Helvetica Neue"/>
              </a:rPr>
              <a:t> </a:t>
            </a:r>
            <a:r>
              <a:rPr lang="en-US" sz="2200" dirty="0" err="1">
                <a:latin typeface="Helvetica Neue"/>
              </a:rPr>
              <a:t>table_name</a:t>
            </a:r>
            <a:r>
              <a:rPr lang="en-US" sz="2200" dirty="0">
                <a:latin typeface="Helvetica Neue"/>
              </a:rPr>
              <a:t>;</a:t>
            </a:r>
          </a:p>
          <a:p>
            <a:endParaRPr lang="en-US" altLang="en-US" sz="3600" dirty="0">
              <a:solidFill>
                <a:schemeClr val="tx1"/>
              </a:solidFill>
              <a:latin typeface="Helvetica Neue"/>
            </a:endParaRPr>
          </a:p>
          <a:p>
            <a:pPr marL="0" indent="0">
              <a:buNone/>
            </a:pPr>
            <a:endParaRPr lang="en-US" dirty="0">
              <a:solidFill>
                <a:srgbClr val="282829"/>
              </a:solidFill>
              <a:latin typeface="Helvetica Neue"/>
            </a:endParaRPr>
          </a:p>
        </p:txBody>
      </p:sp>
    </p:spTree>
    <p:extLst>
      <p:ext uri="{BB962C8B-B14F-4D97-AF65-F5344CB8AC3E}">
        <p14:creationId xmlns:p14="http://schemas.microsoft.com/office/powerpoint/2010/main" val="732929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2ED3-D9FA-4545-B7BA-C967E8F12EE0}"/>
              </a:ext>
            </a:extLst>
          </p:cNvPr>
          <p:cNvSpPr>
            <a:spLocks noGrp="1"/>
          </p:cNvSpPr>
          <p:nvPr>
            <p:ph type="title"/>
          </p:nvPr>
        </p:nvSpPr>
        <p:spPr/>
        <p:txBody>
          <a:bodyPr>
            <a:normAutofit/>
          </a:bodyPr>
          <a:lstStyle/>
          <a:p>
            <a:pPr algn="ctr"/>
            <a:r>
              <a:rPr lang="en-US" u="sng" dirty="0">
                <a:solidFill>
                  <a:schemeClr val="bg2">
                    <a:lumMod val="25000"/>
                  </a:schemeClr>
                </a:solidFill>
                <a:latin typeface="Helvetica Neue"/>
              </a:rPr>
              <a:t>Data Definition Language (</a:t>
            </a:r>
            <a:r>
              <a:rPr lang="en-US" u="sng" dirty="0" smtClean="0">
                <a:solidFill>
                  <a:schemeClr val="bg2">
                    <a:lumMod val="25000"/>
                  </a:schemeClr>
                </a:solidFill>
                <a:latin typeface="Helvetica Neue"/>
              </a:rPr>
              <a:t>DDL)</a:t>
            </a:r>
            <a:r>
              <a:rPr lang="en-US" b="0" i="0" u="sng" dirty="0" smtClean="0">
                <a:solidFill>
                  <a:schemeClr val="bg2">
                    <a:lumMod val="25000"/>
                  </a:schemeClr>
                </a:solidFill>
                <a:effectLst/>
                <a:latin typeface="Helvetica Neue"/>
              </a:rPr>
              <a:t/>
            </a:r>
            <a:br>
              <a:rPr lang="en-US" b="0" i="0" u="sng" dirty="0" smtClean="0">
                <a:solidFill>
                  <a:schemeClr val="bg2">
                    <a:lumMod val="25000"/>
                  </a:schemeClr>
                </a:solidFill>
                <a:effectLst/>
                <a:latin typeface="Helvetica Neue"/>
              </a:rPr>
            </a:br>
            <a:r>
              <a:rPr lang="en-US" u="sng" dirty="0" smtClean="0">
                <a:solidFill>
                  <a:schemeClr val="bg2">
                    <a:lumMod val="25000"/>
                  </a:schemeClr>
                </a:solidFill>
                <a:latin typeface="Helvetica Neue"/>
              </a:rPr>
              <a:t>Statements</a:t>
            </a:r>
            <a:endParaRPr lang="en-US" u="sng" dirty="0">
              <a:solidFill>
                <a:schemeClr val="bg2">
                  <a:lumMod val="25000"/>
                </a:schemeClr>
              </a:solidFill>
              <a:latin typeface="Helvetica Neue"/>
            </a:endParaRPr>
          </a:p>
        </p:txBody>
      </p:sp>
      <p:sp>
        <p:nvSpPr>
          <p:cNvPr id="3" name="Content Placeholder 2">
            <a:extLst>
              <a:ext uri="{FF2B5EF4-FFF2-40B4-BE49-F238E27FC236}">
                <a16:creationId xmlns:a16="http://schemas.microsoft.com/office/drawing/2014/main" id="{F4B0B73F-6E47-4B84-B404-CA0324DADCFD}"/>
              </a:ext>
            </a:extLst>
          </p:cNvPr>
          <p:cNvSpPr>
            <a:spLocks noGrp="1"/>
          </p:cNvSpPr>
          <p:nvPr>
            <p:ph idx="1"/>
          </p:nvPr>
        </p:nvSpPr>
        <p:spPr>
          <a:xfrm>
            <a:off x="1371600" y="3067628"/>
            <a:ext cx="9601200" cy="3196695"/>
          </a:xfrm>
        </p:spPr>
        <p:txBody>
          <a:bodyPr>
            <a:noAutofit/>
          </a:bodyPr>
          <a:lstStyle/>
          <a:p>
            <a:r>
              <a:rPr lang="en-US" sz="2400" dirty="0" smtClean="0">
                <a:solidFill>
                  <a:srgbClr val="282829"/>
                </a:solidFill>
                <a:latin typeface="Helvetica Neue"/>
              </a:rPr>
              <a:t>DDL </a:t>
            </a:r>
            <a:r>
              <a:rPr lang="en-US" sz="2400" dirty="0">
                <a:solidFill>
                  <a:srgbClr val="282829"/>
                </a:solidFill>
                <a:latin typeface="Helvetica Neue"/>
              </a:rPr>
              <a:t>or Data Definition Language actually consists of the SQL commands that can </a:t>
            </a:r>
            <a:r>
              <a:rPr lang="en-US" sz="2400" b="1" dirty="0">
                <a:solidFill>
                  <a:srgbClr val="282829"/>
                </a:solidFill>
                <a:latin typeface="Helvetica Neue"/>
              </a:rPr>
              <a:t>be used to define the database schema</a:t>
            </a:r>
            <a:r>
              <a:rPr lang="en-US" sz="2400" dirty="0" smtClean="0">
                <a:solidFill>
                  <a:srgbClr val="282829"/>
                </a:solidFill>
                <a:latin typeface="Helvetica Neue"/>
              </a:rPr>
              <a:t>.</a:t>
            </a:r>
          </a:p>
          <a:p>
            <a:r>
              <a:rPr lang="en-US" sz="2400" dirty="0" smtClean="0">
                <a:solidFill>
                  <a:srgbClr val="282829"/>
                </a:solidFill>
                <a:latin typeface="Helvetica Neue"/>
              </a:rPr>
              <a:t>It </a:t>
            </a:r>
            <a:r>
              <a:rPr lang="en-US" sz="2400" dirty="0">
                <a:solidFill>
                  <a:srgbClr val="282829"/>
                </a:solidFill>
                <a:latin typeface="Helvetica Neue"/>
              </a:rPr>
              <a:t>simply deals with descriptions of the database schema and is used to create and modify the </a:t>
            </a:r>
            <a:r>
              <a:rPr lang="en-US" sz="2400" b="1" dirty="0">
                <a:solidFill>
                  <a:srgbClr val="282829"/>
                </a:solidFill>
                <a:latin typeface="Helvetica Neue"/>
              </a:rPr>
              <a:t>structure of database </a:t>
            </a:r>
            <a:r>
              <a:rPr lang="en-US" sz="2400" dirty="0">
                <a:solidFill>
                  <a:srgbClr val="282829"/>
                </a:solidFill>
                <a:latin typeface="Helvetica Neue"/>
              </a:rPr>
              <a:t>objects in the </a:t>
            </a:r>
            <a:r>
              <a:rPr lang="en-US" sz="2400" dirty="0" smtClean="0">
                <a:solidFill>
                  <a:srgbClr val="282829"/>
                </a:solidFill>
                <a:latin typeface="Helvetica Neue"/>
              </a:rPr>
              <a:t>database</a:t>
            </a:r>
            <a:r>
              <a:rPr lang="en-US" sz="2400" dirty="0">
                <a:solidFill>
                  <a:srgbClr val="282829"/>
                </a:solidFill>
                <a:latin typeface="Helvetica Neue"/>
              </a:rPr>
              <a:t>. </a:t>
            </a:r>
            <a:r>
              <a:rPr lang="en-US" sz="2400" dirty="0" smtClean="0">
                <a:solidFill>
                  <a:srgbClr val="282829"/>
                </a:solidFill>
                <a:latin typeface="Helvetica Neue"/>
              </a:rPr>
              <a:t>It enable </a:t>
            </a:r>
            <a:r>
              <a:rPr lang="en-US" sz="2400" dirty="0">
                <a:solidFill>
                  <a:srgbClr val="282829"/>
                </a:solidFill>
                <a:latin typeface="Helvetica Neue"/>
              </a:rPr>
              <a:t>you to change the </a:t>
            </a:r>
            <a:r>
              <a:rPr lang="en-US" sz="2400" b="1" dirty="0">
                <a:solidFill>
                  <a:srgbClr val="282829"/>
                </a:solidFill>
                <a:latin typeface="Helvetica Neue"/>
              </a:rPr>
              <a:t>structure of the database</a:t>
            </a:r>
            <a:r>
              <a:rPr lang="en-US" sz="2400" dirty="0">
                <a:solidFill>
                  <a:srgbClr val="282829"/>
                </a:solidFill>
                <a:latin typeface="Helvetica Neue"/>
              </a:rPr>
              <a:t>. </a:t>
            </a:r>
          </a:p>
          <a:p>
            <a:pPr marL="0" indent="0">
              <a:buNone/>
            </a:pPr>
            <a:endParaRPr lang="en-US" sz="2400" dirty="0" smtClean="0">
              <a:solidFill>
                <a:srgbClr val="282829"/>
              </a:solidFill>
              <a:latin typeface="Helvetica Neue"/>
            </a:endParaRPr>
          </a:p>
        </p:txBody>
      </p:sp>
    </p:spTree>
    <p:extLst>
      <p:ext uri="{BB962C8B-B14F-4D97-AF65-F5344CB8AC3E}">
        <p14:creationId xmlns:p14="http://schemas.microsoft.com/office/powerpoint/2010/main" val="6485861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597340"/>
            <a:ext cx="9601200" cy="1485900"/>
          </a:xfrm>
        </p:spPr>
        <p:txBody>
          <a:bodyPr>
            <a:normAutofit/>
          </a:bodyPr>
          <a:lstStyle/>
          <a:p>
            <a:pPr algn="ctr"/>
            <a:r>
              <a:rPr lang="en-US" sz="4000" u="sng" dirty="0" smtClean="0">
                <a:latin typeface="Helvetica Neue"/>
              </a:rPr>
              <a:t>Select- Using </a:t>
            </a:r>
            <a:r>
              <a:rPr lang="en-US" sz="4000" u="sng" dirty="0">
                <a:latin typeface="Helvetica Neue"/>
              </a:rPr>
              <a:t>Column Aliases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079" y="2083240"/>
            <a:ext cx="8778240" cy="3529077"/>
          </a:xfrm>
        </p:spPr>
      </p:pic>
    </p:spTree>
    <p:extLst>
      <p:ext uri="{BB962C8B-B14F-4D97-AF65-F5344CB8AC3E}">
        <p14:creationId xmlns:p14="http://schemas.microsoft.com/office/powerpoint/2010/main" val="27473017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r>
              <a:rPr lang="en-US" sz="4000" u="sng" dirty="0">
                <a:latin typeface="Helvetica Neue"/>
              </a:rPr>
              <a:t/>
            </a:r>
            <a:br>
              <a:rPr lang="en-US" sz="4000" u="sng" dirty="0">
                <a:latin typeface="Helvetica Neue"/>
              </a:rPr>
            </a:br>
            <a:r>
              <a:rPr lang="en-US" sz="4000" u="sng" dirty="0">
                <a:latin typeface="Helvetica Neue"/>
              </a:rPr>
              <a:t>Concatenation Operator</a:t>
            </a:r>
          </a:p>
        </p:txBody>
      </p:sp>
      <p:sp>
        <p:nvSpPr>
          <p:cNvPr id="3" name="Content Placeholder 2"/>
          <p:cNvSpPr>
            <a:spLocks noGrp="1"/>
          </p:cNvSpPr>
          <p:nvPr>
            <p:ph idx="1"/>
          </p:nvPr>
        </p:nvSpPr>
        <p:spPr>
          <a:xfrm>
            <a:off x="1371600" y="1518557"/>
            <a:ext cx="9601200" cy="5156563"/>
          </a:xfrm>
        </p:spPr>
        <p:txBody>
          <a:bodyPr>
            <a:normAutofit/>
          </a:bodyPr>
          <a:lstStyle/>
          <a:p>
            <a:pPr eaLnBrk="0" fontAlgn="base" hangingPunct="0">
              <a:lnSpc>
                <a:spcPct val="100000"/>
              </a:lnSpc>
              <a:spcBef>
                <a:spcPct val="0"/>
              </a:spcBef>
              <a:spcAft>
                <a:spcPct val="0"/>
              </a:spcAft>
            </a:pPr>
            <a:r>
              <a:rPr lang="en-US" altLang="en-US" dirty="0" smtClean="0">
                <a:solidFill>
                  <a:srgbClr val="000000"/>
                </a:solidFill>
                <a:latin typeface="Helvetica Neue"/>
              </a:rPr>
              <a:t>It links </a:t>
            </a:r>
            <a:r>
              <a:rPr lang="en-US" altLang="en-US" dirty="0">
                <a:solidFill>
                  <a:srgbClr val="000000"/>
                </a:solidFill>
                <a:latin typeface="Helvetica Neue"/>
              </a:rPr>
              <a:t>columns or character strings to other columns</a:t>
            </a:r>
          </a:p>
          <a:p>
            <a:pPr eaLnBrk="0" fontAlgn="base" hangingPunct="0">
              <a:lnSpc>
                <a:spcPct val="100000"/>
              </a:lnSpc>
              <a:spcBef>
                <a:spcPct val="0"/>
              </a:spcBef>
              <a:spcAft>
                <a:spcPct val="0"/>
              </a:spcAft>
            </a:pPr>
            <a:r>
              <a:rPr lang="en-US" altLang="en-US" dirty="0" smtClean="0">
                <a:solidFill>
                  <a:srgbClr val="000000"/>
                </a:solidFill>
                <a:latin typeface="Helvetica Neue"/>
              </a:rPr>
              <a:t>It is </a:t>
            </a:r>
            <a:r>
              <a:rPr lang="en-US" altLang="en-US" dirty="0">
                <a:solidFill>
                  <a:srgbClr val="000000"/>
                </a:solidFill>
                <a:latin typeface="Helvetica Neue"/>
              </a:rPr>
              <a:t>represented by two vertical bars (||)</a:t>
            </a:r>
          </a:p>
          <a:p>
            <a:pPr eaLnBrk="0" fontAlgn="base" hangingPunct="0">
              <a:lnSpc>
                <a:spcPct val="100000"/>
              </a:lnSpc>
              <a:spcBef>
                <a:spcPct val="0"/>
              </a:spcBef>
              <a:spcAft>
                <a:spcPct val="0"/>
              </a:spcAft>
            </a:pPr>
            <a:r>
              <a:rPr lang="en-US" altLang="en-US" dirty="0" smtClean="0">
                <a:solidFill>
                  <a:srgbClr val="000000"/>
                </a:solidFill>
                <a:latin typeface="Helvetica Neue"/>
              </a:rPr>
              <a:t>It creates </a:t>
            </a:r>
            <a:r>
              <a:rPr lang="en-US" altLang="en-US" dirty="0">
                <a:solidFill>
                  <a:srgbClr val="000000"/>
                </a:solidFill>
                <a:latin typeface="Helvetica Neue"/>
              </a:rPr>
              <a:t>a resultant column that is a character </a:t>
            </a:r>
            <a:r>
              <a:rPr lang="en-US" altLang="en-US" dirty="0" smtClean="0">
                <a:solidFill>
                  <a:srgbClr val="000000"/>
                </a:solidFill>
                <a:latin typeface="Helvetica Neue"/>
              </a:rPr>
              <a:t>expression. </a:t>
            </a:r>
          </a:p>
          <a:p>
            <a:pPr marL="0" indent="0" eaLnBrk="0" fontAlgn="base" hangingPunct="0">
              <a:lnSpc>
                <a:spcPct val="100000"/>
              </a:lnSpc>
              <a:spcBef>
                <a:spcPct val="0"/>
              </a:spcBef>
              <a:spcAft>
                <a:spcPct val="0"/>
              </a:spcAft>
              <a:buNone/>
            </a:pPr>
            <a:endParaRPr lang="en-US" u="sng" dirty="0">
              <a:solidFill>
                <a:srgbClr val="000000"/>
              </a:solidFill>
              <a:latin typeface="Helvetica Neue"/>
            </a:endParaRPr>
          </a:p>
          <a:p>
            <a:pPr marL="0" indent="0" eaLnBrk="0" fontAlgn="base" hangingPunct="0">
              <a:lnSpc>
                <a:spcPct val="100000"/>
              </a:lnSpc>
              <a:spcBef>
                <a:spcPct val="0"/>
              </a:spcBef>
              <a:spcAft>
                <a:spcPct val="0"/>
              </a:spcAft>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dirty="0" smtClean="0">
                <a:latin typeface="Helvetica Neue"/>
              </a:rPr>
              <a:t>column_name1</a:t>
            </a:r>
            <a:r>
              <a:rPr lang="en-US" dirty="0">
                <a:latin typeface="Helvetica Neue"/>
              </a:rPr>
              <a:t> </a:t>
            </a:r>
            <a:r>
              <a:rPr lang="en-US" b="1" dirty="0" smtClean="0">
                <a:latin typeface="Helvetica Neue"/>
              </a:rPr>
              <a:t>| | </a:t>
            </a:r>
            <a:r>
              <a:rPr lang="en-US" dirty="0" smtClean="0">
                <a:latin typeface="Helvetica Neue"/>
              </a:rPr>
              <a:t>column_name2</a:t>
            </a:r>
          </a:p>
          <a:p>
            <a:pPr marL="0" indent="0">
              <a:buNone/>
            </a:pPr>
            <a:r>
              <a:rPr lang="en-US" dirty="0" smtClean="0">
                <a:latin typeface="Helvetica Neue"/>
              </a:rPr>
              <a:t>		</a:t>
            </a:r>
            <a:r>
              <a:rPr lang="en-US" b="1" dirty="0" smtClean="0">
                <a:latin typeface="Helvetica Neue"/>
              </a:rPr>
              <a:t>FROM</a:t>
            </a:r>
            <a:r>
              <a:rPr lang="en-US" dirty="0">
                <a:latin typeface="Helvetica Neue"/>
              </a:rPr>
              <a:t> </a:t>
            </a:r>
            <a:r>
              <a:rPr lang="en-US" dirty="0" err="1">
                <a:latin typeface="Helvetica Neue"/>
              </a:rPr>
              <a:t>table_name</a:t>
            </a:r>
            <a:r>
              <a:rPr lang="en-US" dirty="0" smtClean="0">
                <a:latin typeface="Helvetica Neue"/>
              </a:rPr>
              <a:t>;</a:t>
            </a:r>
          </a:p>
          <a:p>
            <a:pPr marL="0" indent="0">
              <a:buNone/>
            </a:pPr>
            <a:endParaRPr lang="en-US" dirty="0">
              <a:solidFill>
                <a:srgbClr val="282829"/>
              </a:solidFill>
              <a:latin typeface="Helvetica Neue"/>
            </a:endParaRPr>
          </a:p>
        </p:txBody>
      </p:sp>
    </p:spTree>
    <p:extLst>
      <p:ext uri="{BB962C8B-B14F-4D97-AF65-F5344CB8AC3E}">
        <p14:creationId xmlns:p14="http://schemas.microsoft.com/office/powerpoint/2010/main" val="33481375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3788"/>
            <a:ext cx="9601200" cy="1485900"/>
          </a:xfrm>
        </p:spPr>
        <p:txBody>
          <a:bodyPr>
            <a:normAutofit/>
          </a:bodyPr>
          <a:lstStyle/>
          <a:p>
            <a:pPr algn="ctr"/>
            <a:r>
              <a:rPr lang="en-US" sz="4000" u="sng" dirty="0">
                <a:latin typeface="Helvetica Neue"/>
              </a:rPr>
              <a:t>Select </a:t>
            </a:r>
            <a:r>
              <a:rPr lang="en-US" sz="4000" u="sng" dirty="0" smtClean="0">
                <a:latin typeface="Helvetica Neue"/>
              </a:rPr>
              <a:t>- Concatenation </a:t>
            </a:r>
            <a:r>
              <a:rPr lang="en-US" sz="4000" u="sng" dirty="0">
                <a:latin typeface="Helvetica Neue"/>
              </a:rPr>
              <a:t>Operator</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597" y="2096362"/>
            <a:ext cx="7581206" cy="3291840"/>
          </a:xfrm>
        </p:spPr>
      </p:pic>
    </p:spTree>
    <p:extLst>
      <p:ext uri="{BB962C8B-B14F-4D97-AF65-F5344CB8AC3E}">
        <p14:creationId xmlns:p14="http://schemas.microsoft.com/office/powerpoint/2010/main" val="12331640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r>
              <a:rPr lang="en-US" sz="4000" u="sng" dirty="0">
                <a:latin typeface="Helvetica Neue"/>
              </a:rPr>
              <a:t/>
            </a:r>
            <a:br>
              <a:rPr lang="en-US" sz="4000" u="sng" dirty="0">
                <a:latin typeface="Helvetica Neue"/>
              </a:rPr>
            </a:br>
            <a:r>
              <a:rPr lang="en-US" sz="4000" u="sng" dirty="0">
                <a:latin typeface="Helvetica Neue"/>
              </a:rPr>
              <a:t>Literal Character Strings</a:t>
            </a:r>
          </a:p>
        </p:txBody>
      </p:sp>
      <p:sp>
        <p:nvSpPr>
          <p:cNvPr id="3" name="Content Placeholder 2"/>
          <p:cNvSpPr>
            <a:spLocks noGrp="1"/>
          </p:cNvSpPr>
          <p:nvPr>
            <p:ph idx="1"/>
          </p:nvPr>
        </p:nvSpPr>
        <p:spPr>
          <a:xfrm>
            <a:off x="1371600" y="1518557"/>
            <a:ext cx="9601200" cy="5156563"/>
          </a:xfrm>
        </p:spPr>
        <p:txBody>
          <a:bodyPr>
            <a:normAutofit/>
          </a:bodyPr>
          <a:lstStyle/>
          <a:p>
            <a:pPr eaLnBrk="0" fontAlgn="base" hangingPunct="0">
              <a:lnSpc>
                <a:spcPct val="100000"/>
              </a:lnSpc>
              <a:spcBef>
                <a:spcPct val="0"/>
              </a:spcBef>
              <a:spcAft>
                <a:spcPct val="0"/>
              </a:spcAft>
            </a:pPr>
            <a:r>
              <a:rPr lang="en-US" altLang="en-US" dirty="0">
                <a:solidFill>
                  <a:srgbClr val="000000"/>
                </a:solidFill>
                <a:latin typeface="Helvetica Neue"/>
              </a:rPr>
              <a:t>A literal is a character, a number, or a date that is included </a:t>
            </a:r>
            <a:r>
              <a:rPr lang="en-US" altLang="en-US" dirty="0" smtClean="0">
                <a:solidFill>
                  <a:srgbClr val="000000"/>
                </a:solidFill>
                <a:latin typeface="Helvetica Neue"/>
              </a:rPr>
              <a:t>in the </a:t>
            </a:r>
            <a:r>
              <a:rPr lang="en-US" altLang="en-US" dirty="0">
                <a:solidFill>
                  <a:srgbClr val="000000"/>
                </a:solidFill>
                <a:latin typeface="Helvetica Neue"/>
              </a:rPr>
              <a:t>SELECT statement.</a:t>
            </a:r>
          </a:p>
          <a:p>
            <a:pPr eaLnBrk="0" fontAlgn="base" hangingPunct="0">
              <a:lnSpc>
                <a:spcPct val="100000"/>
              </a:lnSpc>
              <a:spcBef>
                <a:spcPct val="0"/>
              </a:spcBef>
              <a:spcAft>
                <a:spcPct val="0"/>
              </a:spcAft>
            </a:pPr>
            <a:r>
              <a:rPr lang="en-US" altLang="en-US" dirty="0" smtClean="0">
                <a:solidFill>
                  <a:srgbClr val="000000"/>
                </a:solidFill>
                <a:latin typeface="Helvetica Neue"/>
              </a:rPr>
              <a:t>Date </a:t>
            </a:r>
            <a:r>
              <a:rPr lang="en-US" altLang="en-US" dirty="0">
                <a:solidFill>
                  <a:srgbClr val="000000"/>
                </a:solidFill>
                <a:latin typeface="Helvetica Neue"/>
              </a:rPr>
              <a:t>and character literal values must be enclosed </a:t>
            </a:r>
            <a:r>
              <a:rPr lang="en-US" altLang="en-US" dirty="0" smtClean="0">
                <a:solidFill>
                  <a:srgbClr val="000000"/>
                </a:solidFill>
                <a:latin typeface="Helvetica Neue"/>
              </a:rPr>
              <a:t>within single </a:t>
            </a:r>
            <a:r>
              <a:rPr lang="en-US" altLang="en-US" dirty="0">
                <a:solidFill>
                  <a:srgbClr val="000000"/>
                </a:solidFill>
                <a:latin typeface="Helvetica Neue"/>
              </a:rPr>
              <a:t>quotation marks.</a:t>
            </a:r>
          </a:p>
          <a:p>
            <a:pPr eaLnBrk="0" fontAlgn="base" hangingPunct="0">
              <a:lnSpc>
                <a:spcPct val="100000"/>
              </a:lnSpc>
              <a:spcBef>
                <a:spcPct val="0"/>
              </a:spcBef>
              <a:spcAft>
                <a:spcPct val="0"/>
              </a:spcAft>
            </a:pPr>
            <a:r>
              <a:rPr lang="en-US" altLang="en-US" dirty="0" smtClean="0">
                <a:solidFill>
                  <a:srgbClr val="000000"/>
                </a:solidFill>
                <a:latin typeface="Helvetica Neue"/>
              </a:rPr>
              <a:t>Each </a:t>
            </a:r>
            <a:r>
              <a:rPr lang="en-US" altLang="en-US" dirty="0">
                <a:solidFill>
                  <a:srgbClr val="000000"/>
                </a:solidFill>
                <a:latin typeface="Helvetica Neue"/>
              </a:rPr>
              <a:t>character string is output once for each row returned. </a:t>
            </a:r>
            <a:endParaRPr lang="en-US" altLang="en-US" dirty="0" smtClean="0">
              <a:solidFill>
                <a:srgbClr val="000000"/>
              </a:solidFill>
              <a:latin typeface="Helvetica Neue"/>
            </a:endParaRPr>
          </a:p>
          <a:p>
            <a:pPr eaLnBrk="0" fontAlgn="base" hangingPunct="0">
              <a:lnSpc>
                <a:spcPct val="100000"/>
              </a:lnSpc>
              <a:spcBef>
                <a:spcPct val="0"/>
              </a:spcBef>
              <a:spcAft>
                <a:spcPct val="0"/>
              </a:spcAft>
            </a:pPr>
            <a:endParaRPr lang="en-US" u="sng" dirty="0">
              <a:solidFill>
                <a:srgbClr val="000000"/>
              </a:solidFill>
              <a:latin typeface="Helvetica Neue"/>
            </a:endParaRPr>
          </a:p>
          <a:p>
            <a:pPr marL="0" indent="0" eaLnBrk="0" fontAlgn="base" hangingPunct="0">
              <a:lnSpc>
                <a:spcPct val="100000"/>
              </a:lnSpc>
              <a:spcBef>
                <a:spcPct val="0"/>
              </a:spcBef>
              <a:spcAft>
                <a:spcPct val="0"/>
              </a:spcAft>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dirty="0" smtClean="0">
                <a:latin typeface="Helvetica Neue"/>
              </a:rPr>
              <a:t>column_name1</a:t>
            </a:r>
            <a:r>
              <a:rPr lang="en-US" dirty="0">
                <a:latin typeface="Helvetica Neue"/>
              </a:rPr>
              <a:t> </a:t>
            </a:r>
            <a:r>
              <a:rPr lang="en-US" b="1" dirty="0" smtClean="0">
                <a:latin typeface="Helvetica Neue"/>
              </a:rPr>
              <a:t>||</a:t>
            </a:r>
            <a:r>
              <a:rPr lang="en-US" dirty="0" smtClean="0">
                <a:latin typeface="Helvetica Neue"/>
              </a:rPr>
              <a:t> </a:t>
            </a:r>
            <a:r>
              <a:rPr lang="en-US" b="1" dirty="0" smtClean="0">
                <a:latin typeface="Helvetica Neue"/>
              </a:rPr>
              <a:t>‘</a:t>
            </a:r>
            <a:r>
              <a:rPr lang="en-US" dirty="0" smtClean="0">
                <a:latin typeface="Helvetica Neue"/>
              </a:rPr>
              <a:t>String’ </a:t>
            </a:r>
            <a:r>
              <a:rPr lang="en-US" b="1" dirty="0" smtClean="0">
                <a:latin typeface="Helvetica Neue"/>
              </a:rPr>
              <a:t>|| </a:t>
            </a:r>
            <a:r>
              <a:rPr lang="en-US" dirty="0" smtClean="0">
                <a:latin typeface="Helvetica Neue"/>
              </a:rPr>
              <a:t>column_name2</a:t>
            </a:r>
          </a:p>
          <a:p>
            <a:pPr marL="0" indent="0">
              <a:buNone/>
            </a:pPr>
            <a:r>
              <a:rPr lang="en-US" dirty="0" smtClean="0">
                <a:latin typeface="Helvetica Neue"/>
              </a:rPr>
              <a:t>		</a:t>
            </a:r>
            <a:r>
              <a:rPr lang="en-US" b="1" dirty="0" smtClean="0">
                <a:latin typeface="Helvetica Neue"/>
              </a:rPr>
              <a:t>FROM</a:t>
            </a:r>
            <a:r>
              <a:rPr lang="en-US" dirty="0">
                <a:latin typeface="Helvetica Neue"/>
              </a:rPr>
              <a:t> </a:t>
            </a:r>
            <a:r>
              <a:rPr lang="en-US" dirty="0" err="1">
                <a:latin typeface="Helvetica Neue"/>
              </a:rPr>
              <a:t>table_name</a:t>
            </a:r>
            <a:r>
              <a:rPr lang="en-US" dirty="0" smtClean="0">
                <a:latin typeface="Helvetica Neue"/>
              </a:rPr>
              <a:t>;</a:t>
            </a:r>
          </a:p>
          <a:p>
            <a:pPr marL="0" indent="0">
              <a:buNone/>
            </a:pPr>
            <a:endParaRPr lang="en-US" dirty="0">
              <a:solidFill>
                <a:srgbClr val="282829"/>
              </a:solidFill>
              <a:latin typeface="Helvetica Neue"/>
            </a:endParaRPr>
          </a:p>
        </p:txBody>
      </p:sp>
    </p:spTree>
    <p:extLst>
      <p:ext uri="{BB962C8B-B14F-4D97-AF65-F5344CB8AC3E}">
        <p14:creationId xmlns:p14="http://schemas.microsoft.com/office/powerpoint/2010/main" val="490556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440140"/>
            <a:ext cx="9601200" cy="1485900"/>
          </a:xfrm>
        </p:spPr>
        <p:txBody>
          <a:bodyPr>
            <a:normAutofit/>
          </a:bodyPr>
          <a:lstStyle/>
          <a:p>
            <a:pPr algn="ctr"/>
            <a:r>
              <a:rPr lang="en-US" sz="4000" u="sng" dirty="0" smtClean="0">
                <a:latin typeface="Helvetica Neue"/>
              </a:rPr>
              <a:t>Select - Literal </a:t>
            </a:r>
            <a:r>
              <a:rPr lang="en-US" sz="4000" u="sng" dirty="0">
                <a:latin typeface="Helvetica Neue"/>
              </a:rPr>
              <a:t>Character Strings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839" y="2117613"/>
            <a:ext cx="8046720" cy="2899079"/>
          </a:xfrm>
        </p:spPr>
      </p:pic>
    </p:spTree>
    <p:extLst>
      <p:ext uri="{BB962C8B-B14F-4D97-AF65-F5344CB8AC3E}">
        <p14:creationId xmlns:p14="http://schemas.microsoft.com/office/powerpoint/2010/main" val="38469793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r>
              <a:rPr lang="en-US" sz="4000" u="sng" dirty="0">
                <a:latin typeface="Helvetica Neue"/>
              </a:rPr>
              <a:t/>
            </a:r>
            <a:br>
              <a:rPr lang="en-US" sz="4000" u="sng" dirty="0">
                <a:latin typeface="Helvetica Neue"/>
              </a:rPr>
            </a:br>
            <a:r>
              <a:rPr lang="en-US" sz="4000" u="sng" dirty="0">
                <a:latin typeface="Helvetica Neue"/>
              </a:rPr>
              <a:t>Alternative Quote (q) Operator</a:t>
            </a:r>
          </a:p>
        </p:txBody>
      </p:sp>
      <p:sp>
        <p:nvSpPr>
          <p:cNvPr id="3" name="Content Placeholder 2"/>
          <p:cNvSpPr>
            <a:spLocks noGrp="1"/>
          </p:cNvSpPr>
          <p:nvPr>
            <p:ph idx="1"/>
          </p:nvPr>
        </p:nvSpPr>
        <p:spPr>
          <a:xfrm>
            <a:off x="1371600" y="1518557"/>
            <a:ext cx="9601200" cy="5156563"/>
          </a:xfrm>
        </p:spPr>
        <p:txBody>
          <a:bodyPr>
            <a:normAutofit/>
          </a:bodyPr>
          <a:lstStyle/>
          <a:p>
            <a:pPr eaLnBrk="0" fontAlgn="base" hangingPunct="0">
              <a:lnSpc>
                <a:spcPct val="100000"/>
              </a:lnSpc>
              <a:spcBef>
                <a:spcPct val="0"/>
              </a:spcBef>
              <a:spcAft>
                <a:spcPct val="0"/>
              </a:spcAft>
            </a:pPr>
            <a:r>
              <a:rPr lang="en-US" altLang="en-US" dirty="0">
                <a:solidFill>
                  <a:srgbClr val="000000"/>
                </a:solidFill>
                <a:latin typeface="Helvetica Neue"/>
              </a:rPr>
              <a:t>Specify your own quotation mark delimiter.</a:t>
            </a:r>
          </a:p>
          <a:p>
            <a:pPr eaLnBrk="0" fontAlgn="base" hangingPunct="0">
              <a:lnSpc>
                <a:spcPct val="100000"/>
              </a:lnSpc>
              <a:spcBef>
                <a:spcPct val="0"/>
              </a:spcBef>
              <a:spcAft>
                <a:spcPct val="0"/>
              </a:spcAft>
            </a:pPr>
            <a:r>
              <a:rPr lang="en-US" altLang="en-US" dirty="0" smtClean="0">
                <a:solidFill>
                  <a:srgbClr val="000000"/>
                </a:solidFill>
                <a:latin typeface="Helvetica Neue"/>
              </a:rPr>
              <a:t>Select </a:t>
            </a:r>
            <a:r>
              <a:rPr lang="en-US" altLang="en-US" dirty="0">
                <a:solidFill>
                  <a:srgbClr val="000000"/>
                </a:solidFill>
                <a:latin typeface="Helvetica Neue"/>
              </a:rPr>
              <a:t>any delimiter.</a:t>
            </a:r>
          </a:p>
          <a:p>
            <a:pPr eaLnBrk="0" fontAlgn="base" hangingPunct="0">
              <a:lnSpc>
                <a:spcPct val="100000"/>
              </a:lnSpc>
              <a:spcBef>
                <a:spcPct val="0"/>
              </a:spcBef>
              <a:spcAft>
                <a:spcPct val="0"/>
              </a:spcAft>
            </a:pPr>
            <a:r>
              <a:rPr lang="en-US" altLang="en-US" dirty="0" smtClean="0">
                <a:solidFill>
                  <a:srgbClr val="000000"/>
                </a:solidFill>
                <a:latin typeface="Helvetica Neue"/>
              </a:rPr>
              <a:t>Increase </a:t>
            </a:r>
            <a:r>
              <a:rPr lang="en-US" altLang="en-US" dirty="0">
                <a:solidFill>
                  <a:srgbClr val="000000"/>
                </a:solidFill>
                <a:latin typeface="Helvetica Neue"/>
              </a:rPr>
              <a:t>readability and usability.</a:t>
            </a:r>
            <a:endParaRPr lang="en-US" altLang="en-US" dirty="0" smtClean="0">
              <a:solidFill>
                <a:srgbClr val="000000"/>
              </a:solidFill>
              <a:latin typeface="Helvetica Neue"/>
            </a:endParaRPr>
          </a:p>
          <a:p>
            <a:pPr eaLnBrk="0" fontAlgn="base" hangingPunct="0">
              <a:lnSpc>
                <a:spcPct val="100000"/>
              </a:lnSpc>
              <a:spcBef>
                <a:spcPct val="0"/>
              </a:spcBef>
              <a:spcAft>
                <a:spcPct val="0"/>
              </a:spcAft>
            </a:pPr>
            <a:endParaRPr lang="en-US" u="sng" dirty="0">
              <a:solidFill>
                <a:srgbClr val="000000"/>
              </a:solidFill>
              <a:latin typeface="Helvetica Neue"/>
            </a:endParaRPr>
          </a:p>
          <a:p>
            <a:pPr marL="0" indent="0" eaLnBrk="0" fontAlgn="base" hangingPunct="0">
              <a:lnSpc>
                <a:spcPct val="100000"/>
              </a:lnSpc>
              <a:spcBef>
                <a:spcPct val="0"/>
              </a:spcBef>
              <a:spcAft>
                <a:spcPct val="0"/>
              </a:spcAft>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dirty="0" smtClean="0">
                <a:latin typeface="Helvetica Neue"/>
              </a:rPr>
              <a:t>column_name1</a:t>
            </a:r>
            <a:r>
              <a:rPr lang="en-US" dirty="0">
                <a:latin typeface="Helvetica Neue"/>
              </a:rPr>
              <a:t> </a:t>
            </a:r>
            <a:r>
              <a:rPr lang="en-US" b="1" dirty="0" smtClean="0">
                <a:latin typeface="Helvetica Neue"/>
              </a:rPr>
              <a:t>||</a:t>
            </a:r>
            <a:r>
              <a:rPr lang="en-US" dirty="0">
                <a:latin typeface="Helvetica Neue"/>
              </a:rPr>
              <a:t> </a:t>
            </a:r>
            <a:r>
              <a:rPr lang="en-US" dirty="0" smtClean="0">
                <a:latin typeface="Helvetica Neue"/>
              </a:rPr>
              <a:t>q‘ [ 's string ] ' </a:t>
            </a:r>
            <a:r>
              <a:rPr lang="en-US" b="1" dirty="0" smtClean="0">
                <a:latin typeface="Helvetica Neue"/>
              </a:rPr>
              <a:t>|| </a:t>
            </a:r>
            <a:r>
              <a:rPr lang="en-US" dirty="0" smtClean="0">
                <a:latin typeface="Helvetica Neue"/>
              </a:rPr>
              <a:t>column_name2</a:t>
            </a:r>
          </a:p>
          <a:p>
            <a:pPr marL="0" indent="0">
              <a:buNone/>
            </a:pPr>
            <a:r>
              <a:rPr lang="en-US" dirty="0" smtClean="0">
                <a:latin typeface="Helvetica Neue"/>
              </a:rPr>
              <a:t>		</a:t>
            </a:r>
            <a:r>
              <a:rPr lang="en-US" b="1" dirty="0" smtClean="0">
                <a:latin typeface="Helvetica Neue"/>
              </a:rPr>
              <a:t>FROM</a:t>
            </a:r>
            <a:r>
              <a:rPr lang="en-US" dirty="0">
                <a:latin typeface="Helvetica Neue"/>
              </a:rPr>
              <a:t> </a:t>
            </a:r>
            <a:r>
              <a:rPr lang="en-US" dirty="0" err="1">
                <a:latin typeface="Helvetica Neue"/>
              </a:rPr>
              <a:t>table_name</a:t>
            </a:r>
            <a:r>
              <a:rPr lang="en-US" dirty="0" smtClean="0">
                <a:latin typeface="Helvetica Neue"/>
              </a:rPr>
              <a:t>;</a:t>
            </a:r>
          </a:p>
          <a:p>
            <a:pPr marL="0" indent="0">
              <a:buNone/>
            </a:pPr>
            <a:endParaRPr lang="en-US" dirty="0">
              <a:solidFill>
                <a:srgbClr val="282829"/>
              </a:solidFill>
              <a:latin typeface="Helvetica Neue"/>
            </a:endParaRPr>
          </a:p>
        </p:txBody>
      </p:sp>
    </p:spTree>
    <p:extLst>
      <p:ext uri="{BB962C8B-B14F-4D97-AF65-F5344CB8AC3E}">
        <p14:creationId xmlns:p14="http://schemas.microsoft.com/office/powerpoint/2010/main" val="41813457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8253"/>
            <a:ext cx="9601200" cy="1485900"/>
          </a:xfrm>
        </p:spPr>
        <p:txBody>
          <a:bodyPr>
            <a:normAutofit/>
          </a:bodyPr>
          <a:lstStyle/>
          <a:p>
            <a:pPr algn="ctr"/>
            <a:r>
              <a:rPr lang="en-US" sz="4000" u="sng" dirty="0">
                <a:latin typeface="Helvetica Neue"/>
              </a:rPr>
              <a:t>Select </a:t>
            </a:r>
            <a:r>
              <a:rPr lang="en-US" sz="4000" u="sng" dirty="0" smtClean="0">
                <a:latin typeface="Helvetica Neue"/>
              </a:rPr>
              <a:t>- Alternative </a:t>
            </a:r>
            <a:r>
              <a:rPr lang="en-US" sz="4000" u="sng" dirty="0">
                <a:latin typeface="Helvetica Neue"/>
              </a:rPr>
              <a:t>Quote (q) Operator</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760" y="2142327"/>
            <a:ext cx="9326880" cy="2878981"/>
          </a:xfrm>
        </p:spPr>
      </p:pic>
    </p:spTree>
    <p:extLst>
      <p:ext uri="{BB962C8B-B14F-4D97-AF65-F5344CB8AC3E}">
        <p14:creationId xmlns:p14="http://schemas.microsoft.com/office/powerpoint/2010/main" val="31443465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1662"/>
            <a:ext cx="9601200" cy="1485900"/>
          </a:xfrm>
        </p:spPr>
        <p:txBody>
          <a:bodyPr>
            <a:normAutofit/>
          </a:bodyPr>
          <a:lstStyle/>
          <a:p>
            <a:pPr algn="ctr"/>
            <a:r>
              <a:rPr lang="en-US" sz="4000" u="sng" dirty="0">
                <a:latin typeface="Helvetica Neue"/>
              </a:rPr>
              <a:t>Select </a:t>
            </a:r>
            <a:r>
              <a:rPr lang="en-US" sz="4000" u="sng" dirty="0" smtClean="0">
                <a:latin typeface="Helvetica Neue"/>
              </a:rPr>
              <a:t>Statement</a:t>
            </a:r>
            <a:br>
              <a:rPr lang="en-US" sz="4000" u="sng" dirty="0" smtClean="0">
                <a:latin typeface="Helvetica Neue"/>
              </a:rPr>
            </a:br>
            <a:r>
              <a:rPr lang="en-US" sz="4000" u="sng" dirty="0" smtClean="0">
                <a:latin typeface="Helvetica Neue"/>
              </a:rPr>
              <a:t>Avoid Duplicate </a:t>
            </a:r>
            <a:r>
              <a:rPr lang="en-US" sz="4000" u="sng" dirty="0">
                <a:latin typeface="Helvetica Neue"/>
              </a:rPr>
              <a:t>Rows</a:t>
            </a:r>
          </a:p>
        </p:txBody>
      </p:sp>
      <p:sp>
        <p:nvSpPr>
          <p:cNvPr id="3" name="Content Placeholder 2"/>
          <p:cNvSpPr>
            <a:spLocks noGrp="1"/>
          </p:cNvSpPr>
          <p:nvPr>
            <p:ph idx="1"/>
          </p:nvPr>
        </p:nvSpPr>
        <p:spPr>
          <a:xfrm>
            <a:off x="1371600" y="2487549"/>
            <a:ext cx="9601200" cy="3285455"/>
          </a:xfrm>
        </p:spPr>
        <p:txBody>
          <a:bodyPr>
            <a:normAutofit/>
          </a:bodyPr>
          <a:lstStyle/>
          <a:p>
            <a:pPr eaLnBrk="0" fontAlgn="base" hangingPunct="0">
              <a:lnSpc>
                <a:spcPct val="100000"/>
              </a:lnSpc>
              <a:spcBef>
                <a:spcPct val="0"/>
              </a:spcBef>
              <a:spcAft>
                <a:spcPct val="0"/>
              </a:spcAft>
            </a:pPr>
            <a:r>
              <a:rPr lang="en-US" altLang="en-US" dirty="0">
                <a:solidFill>
                  <a:srgbClr val="000000"/>
                </a:solidFill>
                <a:latin typeface="Helvetica Neue"/>
              </a:rPr>
              <a:t>The default display of queries is all rows, including </a:t>
            </a:r>
            <a:r>
              <a:rPr lang="en-US" altLang="en-US" dirty="0" smtClean="0">
                <a:solidFill>
                  <a:srgbClr val="000000"/>
                </a:solidFill>
                <a:latin typeface="Helvetica Neue"/>
              </a:rPr>
              <a:t>duplicate rows.</a:t>
            </a:r>
          </a:p>
          <a:p>
            <a:pPr eaLnBrk="0" fontAlgn="base" hangingPunct="0">
              <a:lnSpc>
                <a:spcPct val="100000"/>
              </a:lnSpc>
              <a:spcBef>
                <a:spcPct val="0"/>
              </a:spcBef>
              <a:spcAft>
                <a:spcPct val="0"/>
              </a:spcAft>
            </a:pPr>
            <a:r>
              <a:rPr lang="en-US" dirty="0" smtClean="0">
                <a:solidFill>
                  <a:srgbClr val="000000"/>
                </a:solidFill>
                <a:latin typeface="Helvetica Neue"/>
              </a:rPr>
              <a:t>To avoid Duplicate rows, Use keyword </a:t>
            </a:r>
            <a:r>
              <a:rPr lang="en-US" b="1" dirty="0" smtClean="0">
                <a:solidFill>
                  <a:srgbClr val="000000"/>
                </a:solidFill>
                <a:latin typeface="Helvetica Neue"/>
              </a:rPr>
              <a:t>DISTINCT.</a:t>
            </a:r>
          </a:p>
          <a:p>
            <a:pPr eaLnBrk="0" fontAlgn="base" hangingPunct="0">
              <a:lnSpc>
                <a:spcPct val="100000"/>
              </a:lnSpc>
              <a:spcBef>
                <a:spcPct val="0"/>
              </a:spcBef>
              <a:spcAft>
                <a:spcPct val="0"/>
              </a:spcAft>
            </a:pPr>
            <a:endParaRPr lang="en-US" dirty="0">
              <a:solidFill>
                <a:srgbClr val="000000"/>
              </a:solidFill>
              <a:latin typeface="Helvetica Neue"/>
            </a:endParaRPr>
          </a:p>
          <a:p>
            <a:pPr marL="0" indent="0" eaLnBrk="0" fontAlgn="base" hangingPunct="0">
              <a:lnSpc>
                <a:spcPct val="100000"/>
              </a:lnSpc>
              <a:spcBef>
                <a:spcPct val="0"/>
              </a:spcBef>
              <a:spcAft>
                <a:spcPct val="0"/>
              </a:spcAft>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dirty="0" smtClean="0">
                <a:latin typeface="Helvetica Neue"/>
              </a:rPr>
              <a:t> </a:t>
            </a:r>
            <a:r>
              <a:rPr lang="en-US" b="1" dirty="0">
                <a:solidFill>
                  <a:srgbClr val="000000"/>
                </a:solidFill>
                <a:latin typeface="Helvetica Neue"/>
              </a:rPr>
              <a:t>DISTINCT </a:t>
            </a:r>
            <a:r>
              <a:rPr lang="en-US" b="1" dirty="0" smtClean="0">
                <a:solidFill>
                  <a:srgbClr val="000000"/>
                </a:solidFill>
                <a:latin typeface="Helvetica Neue"/>
              </a:rPr>
              <a:t>  </a:t>
            </a:r>
            <a:r>
              <a:rPr lang="en-US" dirty="0" smtClean="0">
                <a:latin typeface="Helvetica Neue"/>
              </a:rPr>
              <a:t>column_name1</a:t>
            </a:r>
          </a:p>
          <a:p>
            <a:pPr marL="0" indent="0">
              <a:buNone/>
            </a:pPr>
            <a:r>
              <a:rPr lang="en-US" dirty="0">
                <a:latin typeface="Helvetica Neue"/>
              </a:rPr>
              <a:t> </a:t>
            </a:r>
            <a:r>
              <a:rPr lang="en-US" dirty="0" smtClean="0">
                <a:latin typeface="Helvetica Neue"/>
              </a:rPr>
              <a:t>		</a:t>
            </a:r>
            <a:r>
              <a:rPr lang="en-US" b="1" dirty="0" smtClean="0">
                <a:latin typeface="Helvetica Neue"/>
              </a:rPr>
              <a:t>FROM</a:t>
            </a:r>
            <a:r>
              <a:rPr lang="en-US" dirty="0">
                <a:latin typeface="Helvetica Neue"/>
              </a:rPr>
              <a:t> </a:t>
            </a:r>
            <a:r>
              <a:rPr lang="en-US" dirty="0" err="1">
                <a:latin typeface="Helvetica Neue"/>
              </a:rPr>
              <a:t>table_name</a:t>
            </a:r>
            <a:r>
              <a:rPr lang="en-US" dirty="0" smtClean="0">
                <a:latin typeface="Helvetica Neue"/>
              </a:rPr>
              <a:t>;</a:t>
            </a:r>
          </a:p>
          <a:p>
            <a:pPr marL="0" indent="0">
              <a:buNone/>
            </a:pPr>
            <a:endParaRPr lang="en-US" dirty="0">
              <a:solidFill>
                <a:srgbClr val="282829"/>
              </a:solidFill>
              <a:latin typeface="Helvetica Neue"/>
            </a:endParaRPr>
          </a:p>
        </p:txBody>
      </p:sp>
    </p:spTree>
    <p:extLst>
      <p:ext uri="{BB962C8B-B14F-4D97-AF65-F5344CB8AC3E}">
        <p14:creationId xmlns:p14="http://schemas.microsoft.com/office/powerpoint/2010/main" val="39664970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6367"/>
            <a:ext cx="9601200" cy="1485900"/>
          </a:xfrm>
        </p:spPr>
        <p:txBody>
          <a:bodyPr>
            <a:normAutofit/>
          </a:bodyPr>
          <a:lstStyle/>
          <a:p>
            <a:pPr algn="ctr"/>
            <a:r>
              <a:rPr lang="en-US" sz="4000" u="sng" dirty="0" smtClean="0">
                <a:latin typeface="Helvetica Neue"/>
              </a:rPr>
              <a:t>Select – Avoid Duplicate Rows</a:t>
            </a:r>
            <a:endParaRPr lang="en-US" sz="4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22"/>
          <a:stretch/>
        </p:blipFill>
        <p:spPr>
          <a:xfrm>
            <a:off x="3200400" y="1350842"/>
            <a:ext cx="5943600" cy="5127095"/>
          </a:xfrm>
        </p:spPr>
      </p:pic>
    </p:spTree>
    <p:extLst>
      <p:ext uri="{BB962C8B-B14F-4D97-AF65-F5344CB8AC3E}">
        <p14:creationId xmlns:p14="http://schemas.microsoft.com/office/powerpoint/2010/main" val="23357087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Displaying the Table Structure</a:t>
            </a:r>
          </a:p>
        </p:txBody>
      </p:sp>
      <p:sp>
        <p:nvSpPr>
          <p:cNvPr id="3" name="Content Placeholder 2"/>
          <p:cNvSpPr>
            <a:spLocks noGrp="1"/>
          </p:cNvSpPr>
          <p:nvPr>
            <p:ph idx="1"/>
          </p:nvPr>
        </p:nvSpPr>
        <p:spPr>
          <a:xfrm>
            <a:off x="1371600" y="1740089"/>
            <a:ext cx="9601200" cy="3581400"/>
          </a:xfrm>
        </p:spPr>
        <p:txBody>
          <a:bodyPr/>
          <a:lstStyle/>
          <a:p>
            <a:r>
              <a:rPr lang="en-US" dirty="0">
                <a:latin typeface="Helvetica Neue"/>
              </a:rPr>
              <a:t>Use the DESCRIBE command to display the structure of </a:t>
            </a:r>
            <a:r>
              <a:rPr lang="en-US" dirty="0" smtClean="0">
                <a:latin typeface="Helvetica Neue"/>
              </a:rPr>
              <a:t>a table.</a:t>
            </a:r>
          </a:p>
          <a:p>
            <a:endParaRPr lang="en-US" dirty="0">
              <a:latin typeface="Helvetica Neue"/>
            </a:endParaRPr>
          </a:p>
          <a:p>
            <a:pPr marL="0" indent="0" eaLnBrk="0" fontAlgn="base" hangingPunct="0">
              <a:lnSpc>
                <a:spcPct val="100000"/>
              </a:lnSpc>
              <a:spcBef>
                <a:spcPct val="0"/>
              </a:spcBef>
              <a:spcAft>
                <a:spcPct val="0"/>
              </a:spcAft>
              <a:buNone/>
            </a:pPr>
            <a:r>
              <a:rPr lang="en-US" u="sng" dirty="0">
                <a:solidFill>
                  <a:srgbClr val="282829"/>
                </a:solidFill>
                <a:latin typeface="Helvetica Neue"/>
              </a:rPr>
              <a:t>Syntax:</a:t>
            </a:r>
          </a:p>
          <a:p>
            <a:pPr marL="0" indent="0">
              <a:buNone/>
            </a:pPr>
            <a:r>
              <a:rPr lang="en-US" dirty="0">
                <a:solidFill>
                  <a:srgbClr val="282829"/>
                </a:solidFill>
                <a:latin typeface="Helvetica Neue"/>
              </a:rPr>
              <a:t>		</a:t>
            </a:r>
            <a:r>
              <a:rPr lang="en-US" b="1" dirty="0" smtClean="0">
                <a:latin typeface="Helvetica Neue"/>
              </a:rPr>
              <a:t>DESCRIBE</a:t>
            </a:r>
            <a:r>
              <a:rPr lang="en-US" dirty="0">
                <a:latin typeface="Helvetica Neue"/>
              </a:rPr>
              <a:t> </a:t>
            </a:r>
            <a:r>
              <a:rPr lang="en-US" dirty="0" err="1">
                <a:latin typeface="Helvetica Neue"/>
              </a:rPr>
              <a:t>table_name</a:t>
            </a:r>
            <a:r>
              <a:rPr lang="en-US" dirty="0">
                <a:latin typeface="Helvetica Neue"/>
              </a:rPr>
              <a:t>;</a:t>
            </a:r>
          </a:p>
          <a:p>
            <a:endParaRPr lang="en-US" dirty="0">
              <a:latin typeface="Helvetica Neue"/>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080" y="3716863"/>
            <a:ext cx="8778240" cy="2658915"/>
          </a:xfrm>
          <a:prstGeom prst="rect">
            <a:avLst/>
          </a:prstGeom>
        </p:spPr>
      </p:pic>
    </p:spTree>
    <p:extLst>
      <p:ext uri="{BB962C8B-B14F-4D97-AF65-F5344CB8AC3E}">
        <p14:creationId xmlns:p14="http://schemas.microsoft.com/office/powerpoint/2010/main" val="4062651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30458278"/>
              </p:ext>
            </p:extLst>
          </p:nvPr>
        </p:nvGraphicFramePr>
        <p:xfrm>
          <a:off x="2406112" y="477917"/>
          <a:ext cx="8128000" cy="6126480"/>
        </p:xfrm>
        <a:graphic>
          <a:graphicData uri="http://schemas.openxmlformats.org/drawingml/2006/table">
            <a:tbl>
              <a:tblPr firstRow="1" bandRow="1">
                <a:tableStyleId>{5C22544A-7EE6-4342-B048-85BDC9FD1C3A}</a:tableStyleId>
              </a:tblPr>
              <a:tblGrid>
                <a:gridCol w="2291805">
                  <a:extLst>
                    <a:ext uri="{9D8B030D-6E8A-4147-A177-3AD203B41FA5}">
                      <a16:colId xmlns:a16="http://schemas.microsoft.com/office/drawing/2014/main" val="4147101878"/>
                    </a:ext>
                  </a:extLst>
                </a:gridCol>
                <a:gridCol w="5836195">
                  <a:extLst>
                    <a:ext uri="{9D8B030D-6E8A-4147-A177-3AD203B41FA5}">
                      <a16:colId xmlns:a16="http://schemas.microsoft.com/office/drawing/2014/main" val="3826860778"/>
                    </a:ext>
                  </a:extLst>
                </a:gridCol>
              </a:tblGrid>
              <a:tr h="370840">
                <a:tc>
                  <a:txBody>
                    <a:bodyPr/>
                    <a:lstStyle/>
                    <a:p>
                      <a:pPr algn="ctr"/>
                      <a:r>
                        <a:rPr lang="en-US" sz="2000" dirty="0" smtClean="0">
                          <a:solidFill>
                            <a:sysClr val="windowText" lastClr="000000"/>
                          </a:solidFill>
                        </a:rPr>
                        <a:t>Command</a:t>
                      </a:r>
                      <a:endParaRPr lang="en-US" sz="2000" dirty="0" smtClean="0">
                        <a:solidFill>
                          <a:sysClr val="windowText" lastClr="000000"/>
                        </a:solidFill>
                        <a:latin typeface="Helvetica Neu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385732"/>
                  </a:ext>
                </a:extLst>
              </a:tr>
              <a:tr h="370840">
                <a:tc>
                  <a:txBody>
                    <a:bodyPr/>
                    <a:lstStyle/>
                    <a:p>
                      <a:pPr algn="ctr"/>
                      <a:endParaRPr lang="en-US" sz="2000" dirty="0" smtClean="0">
                        <a:solidFill>
                          <a:sysClr val="windowText" lastClr="000000"/>
                        </a:solidFill>
                      </a:endParaRPr>
                    </a:p>
                    <a:p>
                      <a:pPr algn="ctr"/>
                      <a:r>
                        <a:rPr lang="en-US" sz="2000" dirty="0" smtClean="0">
                          <a:solidFill>
                            <a:sysClr val="windowText" lastClr="000000"/>
                          </a:solidFill>
                        </a:rPr>
                        <a:t>CREATE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It is used to create the database or its objects (like table, index, function, views, store procedure and triggers).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85973"/>
                  </a:ext>
                </a:extLst>
              </a:tr>
              <a:tr h="370840">
                <a:tc>
                  <a:txBody>
                    <a:bodyPr/>
                    <a:lstStyle/>
                    <a:p>
                      <a:pPr algn="ctr"/>
                      <a:endParaRPr lang="en-US" sz="2000" dirty="0" smtClean="0">
                        <a:solidFill>
                          <a:sysClr val="windowText" lastClr="000000"/>
                        </a:solidFill>
                      </a:endParaRPr>
                    </a:p>
                    <a:p>
                      <a:pPr algn="ctr"/>
                      <a:r>
                        <a:rPr lang="en-US" sz="2000" dirty="0" smtClean="0">
                          <a:solidFill>
                            <a:sysClr val="windowText" lastClr="000000"/>
                          </a:solidFill>
                        </a:rPr>
                        <a:t>ALTER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ysClr val="windowText" lastClr="000000"/>
                          </a:solidFill>
                        </a:rPr>
                        <a:t>It</a:t>
                      </a:r>
                      <a:r>
                        <a:rPr lang="en-US" sz="2000" baseline="0" dirty="0" smtClean="0">
                          <a:solidFill>
                            <a:sysClr val="windowText" lastClr="000000"/>
                          </a:solidFill>
                        </a:rPr>
                        <a:t> is</a:t>
                      </a:r>
                      <a:r>
                        <a:rPr lang="en-US" sz="2000" dirty="0" smtClean="0">
                          <a:solidFill>
                            <a:sysClr val="windowText" lastClr="000000"/>
                          </a:solidFill>
                        </a:rPr>
                        <a:t> used to alter the structure of the database. It modifies an existing database object, such as a table.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99690"/>
                  </a:ext>
                </a:extLst>
              </a:tr>
              <a:tr h="370840">
                <a:tc>
                  <a:txBody>
                    <a:bodyPr/>
                    <a:lstStyle/>
                    <a:p>
                      <a:pPr algn="ctr"/>
                      <a:endParaRPr lang="en-US" sz="2000" dirty="0" smtClean="0">
                        <a:solidFill>
                          <a:sysClr val="windowText" lastClr="000000"/>
                        </a:solidFill>
                      </a:endParaRPr>
                    </a:p>
                    <a:p>
                      <a:pPr algn="ctr"/>
                      <a:r>
                        <a:rPr lang="en-US" sz="2000" dirty="0" smtClean="0">
                          <a:solidFill>
                            <a:sysClr val="windowText" lastClr="000000"/>
                          </a:solidFill>
                        </a:rPr>
                        <a:t>DROP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It is used to delete objects from the database</a:t>
                      </a:r>
                      <a:r>
                        <a:rPr lang="en-US" sz="2000" baseline="0" dirty="0" smtClean="0">
                          <a:solidFill>
                            <a:sysClr val="windowText" lastClr="000000"/>
                          </a:solidFill>
                        </a:rPr>
                        <a:t> like</a:t>
                      </a:r>
                      <a:endParaRPr lang="en-US" sz="2000" dirty="0" smtClean="0">
                        <a:solidFill>
                          <a:sysClr val="windowText" lastClr="000000"/>
                        </a:solidFill>
                      </a:endParaRPr>
                    </a:p>
                    <a:p>
                      <a:r>
                        <a:rPr lang="en-US" sz="2000" dirty="0" smtClean="0">
                          <a:solidFill>
                            <a:sysClr val="windowText" lastClr="000000"/>
                          </a:solidFill>
                        </a:rPr>
                        <a:t>an entire table, a view of a table or other objects in the database.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414995"/>
                  </a:ext>
                </a:extLst>
              </a:tr>
              <a:tr h="370840">
                <a:tc>
                  <a:txBody>
                    <a:bodyPr/>
                    <a:lstStyle/>
                    <a:p>
                      <a:pPr algn="ctr"/>
                      <a:endParaRPr lang="en-US" sz="2000" dirty="0" smtClean="0">
                        <a:solidFill>
                          <a:sysClr val="windowText" lastClr="000000"/>
                        </a:solidFill>
                      </a:endParaRPr>
                    </a:p>
                    <a:p>
                      <a:pPr algn="ctr"/>
                      <a:r>
                        <a:rPr lang="en-US" sz="2000" dirty="0" smtClean="0">
                          <a:solidFill>
                            <a:sysClr val="windowText" lastClr="000000"/>
                          </a:solidFill>
                        </a:rPr>
                        <a:t>TRUNCATE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It</a:t>
                      </a:r>
                      <a:r>
                        <a:rPr lang="en-US" sz="2000" baseline="0" dirty="0" smtClean="0">
                          <a:solidFill>
                            <a:sysClr val="windowText" lastClr="000000"/>
                          </a:solidFill>
                        </a:rPr>
                        <a:t> i</a:t>
                      </a:r>
                      <a:r>
                        <a:rPr lang="en-US" sz="2000" dirty="0" smtClean="0">
                          <a:solidFill>
                            <a:sysClr val="windowText" lastClr="000000"/>
                          </a:solidFill>
                        </a:rPr>
                        <a:t>s used to remove all records from a table, including all spaces allocated for the records are removed.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689181"/>
                  </a:ext>
                </a:extLst>
              </a:tr>
              <a:tr h="370840">
                <a:tc>
                  <a:txBody>
                    <a:bodyPr/>
                    <a:lstStyle/>
                    <a:p>
                      <a:pPr algn="ctr"/>
                      <a:r>
                        <a:rPr lang="en-US" sz="2000" dirty="0" smtClean="0">
                          <a:solidFill>
                            <a:sysClr val="windowText" lastClr="000000"/>
                          </a:solidFill>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ysClr val="windowText" lastClr="000000"/>
                          </a:solidFill>
                        </a:rPr>
                        <a:t>It is used to add comments to the data dictionary.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682302"/>
                  </a:ext>
                </a:extLst>
              </a:tr>
              <a:tr h="370840">
                <a:tc>
                  <a:txBody>
                    <a:bodyPr/>
                    <a:lstStyle/>
                    <a:p>
                      <a:pPr algn="ctr"/>
                      <a:endParaRPr lang="en-US" sz="2000" dirty="0" smtClean="0">
                        <a:solidFill>
                          <a:sysClr val="windowText" lastClr="000000"/>
                        </a:solidFill>
                      </a:endParaRPr>
                    </a:p>
                    <a:p>
                      <a:pPr algn="ctr"/>
                      <a:r>
                        <a:rPr lang="en-US" sz="2000" dirty="0" smtClean="0">
                          <a:solidFill>
                            <a:sysClr val="windowText" lastClr="000000"/>
                          </a:solidFill>
                        </a:rPr>
                        <a:t>RENAME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US" sz="2000" dirty="0" smtClean="0">
                          <a:solidFill>
                            <a:sysClr val="windowText" lastClr="000000"/>
                          </a:solidFill>
                        </a:rPr>
                        <a:t>It</a:t>
                      </a:r>
                      <a:r>
                        <a:rPr lang="en-US" sz="2000" baseline="0" dirty="0" smtClean="0">
                          <a:solidFill>
                            <a:sysClr val="windowText" lastClr="000000"/>
                          </a:solidFill>
                        </a:rPr>
                        <a:t> i</a:t>
                      </a:r>
                      <a:r>
                        <a:rPr lang="en-US" sz="2000" dirty="0" smtClean="0">
                          <a:solidFill>
                            <a:sysClr val="windowText" lastClr="000000"/>
                          </a:solidFill>
                        </a:rPr>
                        <a:t>s used to rename an object existing in the database.</a:t>
                      </a:r>
                    </a:p>
                    <a:p>
                      <a:pPr fontAlgn="base"/>
                      <a:endParaRPr lang="en-US" sz="2000"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719926"/>
                  </a:ext>
                </a:extLst>
              </a:tr>
            </a:tbl>
          </a:graphicData>
        </a:graphic>
      </p:graphicFrame>
    </p:spTree>
    <p:extLst>
      <p:ext uri="{BB962C8B-B14F-4D97-AF65-F5344CB8AC3E}">
        <p14:creationId xmlns:p14="http://schemas.microsoft.com/office/powerpoint/2010/main" val="38710494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24051"/>
            <a:ext cx="9601200" cy="1485900"/>
          </a:xfrm>
        </p:spPr>
        <p:txBody>
          <a:bodyPr/>
          <a:lstStyle/>
          <a:p>
            <a:pPr algn="ctr"/>
            <a:r>
              <a:rPr lang="en-US" u="sng" dirty="0">
                <a:solidFill>
                  <a:srgbClr val="282829"/>
                </a:solidFill>
                <a:latin typeface="Helvetica Neue"/>
              </a:rPr>
              <a:t>Restricting and Sorting Data</a:t>
            </a:r>
          </a:p>
        </p:txBody>
      </p:sp>
    </p:spTree>
    <p:extLst>
      <p:ext uri="{BB962C8B-B14F-4D97-AF65-F5344CB8AC3E}">
        <p14:creationId xmlns:p14="http://schemas.microsoft.com/office/powerpoint/2010/main" val="17514445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Using the WHERE Clause</a:t>
            </a:r>
          </a:p>
        </p:txBody>
      </p:sp>
      <p:sp>
        <p:nvSpPr>
          <p:cNvPr id="3" name="Content Placeholder 2"/>
          <p:cNvSpPr>
            <a:spLocks noGrp="1"/>
          </p:cNvSpPr>
          <p:nvPr>
            <p:ph idx="1"/>
          </p:nvPr>
        </p:nvSpPr>
        <p:spPr>
          <a:xfrm>
            <a:off x="1371600" y="1549021"/>
            <a:ext cx="9601200" cy="3581400"/>
          </a:xfrm>
        </p:spPr>
        <p:txBody>
          <a:bodyPr/>
          <a:lstStyle/>
          <a:p>
            <a:r>
              <a:rPr lang="en-US" dirty="0">
                <a:latin typeface="Helvetica Neue"/>
              </a:rPr>
              <a:t>Use the </a:t>
            </a:r>
            <a:r>
              <a:rPr lang="en-US" dirty="0" smtClean="0">
                <a:latin typeface="Helvetica Neue"/>
              </a:rPr>
              <a:t>WHERE clause to limit the rows that are selected.</a:t>
            </a:r>
          </a:p>
          <a:p>
            <a:endParaRPr lang="en-US" dirty="0">
              <a:latin typeface="Helvetica Neue"/>
            </a:endParaRPr>
          </a:p>
          <a:p>
            <a:pPr marL="0" indent="0" eaLnBrk="0" fontAlgn="base" hangingPunct="0">
              <a:lnSpc>
                <a:spcPct val="100000"/>
              </a:lnSpc>
              <a:spcBef>
                <a:spcPct val="0"/>
              </a:spcBef>
              <a:spcAft>
                <a:spcPct val="0"/>
              </a:spcAft>
              <a:buNone/>
            </a:pPr>
            <a:r>
              <a:rPr lang="en-US" u="sng" dirty="0">
                <a:solidFill>
                  <a:srgbClr val="282829"/>
                </a:solidFill>
                <a:latin typeface="Helvetica Neue"/>
              </a:rPr>
              <a:t>Syntax:</a:t>
            </a:r>
          </a:p>
          <a:p>
            <a:pPr marL="0" indent="0">
              <a:buNone/>
            </a:pPr>
            <a:r>
              <a:rPr lang="en-US" dirty="0">
                <a:solidFill>
                  <a:srgbClr val="282829"/>
                </a:solidFill>
                <a:latin typeface="Helvetica Neue"/>
              </a:rPr>
              <a:t>		</a:t>
            </a:r>
            <a:r>
              <a:rPr lang="en-US" b="1" dirty="0" smtClean="0">
                <a:latin typeface="Helvetica Neue"/>
              </a:rPr>
              <a:t>SELECT</a:t>
            </a:r>
            <a:r>
              <a:rPr lang="en-US" dirty="0" smtClean="0">
                <a:latin typeface="Helvetica Neue"/>
              </a:rPr>
              <a:t>    </a:t>
            </a:r>
            <a:r>
              <a:rPr lang="en-US" i="1" dirty="0" smtClean="0">
                <a:latin typeface="Helvetica Neue"/>
              </a:rPr>
              <a:t>column1</a:t>
            </a:r>
            <a:r>
              <a:rPr lang="en-US" dirty="0" smtClean="0">
                <a:latin typeface="Helvetica Neue"/>
              </a:rPr>
              <a:t>,</a:t>
            </a:r>
            <a:r>
              <a:rPr lang="en-US" i="1" dirty="0" smtClean="0">
                <a:latin typeface="Helvetica Neue"/>
              </a:rPr>
              <a:t> column2, ...</a:t>
            </a:r>
            <a:r>
              <a:rPr lang="en-US" dirty="0" smtClean="0">
                <a:latin typeface="Helvetica Neue"/>
              </a:rPr>
              <a:t/>
            </a:r>
            <a:br>
              <a:rPr lang="en-US" dirty="0" smtClean="0">
                <a:latin typeface="Helvetica Neue"/>
              </a:rPr>
            </a:br>
            <a:r>
              <a:rPr lang="en-US" dirty="0" smtClean="0">
                <a:latin typeface="Helvetica Neue"/>
              </a:rPr>
              <a:t>		</a:t>
            </a:r>
            <a:r>
              <a:rPr lang="en-US" b="1" dirty="0" smtClean="0">
                <a:latin typeface="Helvetica Neue"/>
              </a:rPr>
              <a:t>FROM</a:t>
            </a:r>
            <a:r>
              <a:rPr lang="en-US" dirty="0" smtClean="0">
                <a:latin typeface="Helvetica Neue"/>
              </a:rPr>
              <a:t> </a:t>
            </a:r>
            <a:r>
              <a:rPr lang="en-US" dirty="0">
                <a:latin typeface="Helvetica Neue"/>
              </a:rPr>
              <a:t>      </a:t>
            </a:r>
            <a:r>
              <a:rPr lang="en-US" dirty="0" smtClean="0">
                <a:latin typeface="Helvetica Neue"/>
              </a:rPr>
              <a:t> </a:t>
            </a:r>
            <a:r>
              <a:rPr lang="en-US" i="1" dirty="0" err="1" smtClean="0">
                <a:latin typeface="Helvetica Neue"/>
              </a:rPr>
              <a:t>table_name</a:t>
            </a:r>
            <a:r>
              <a:rPr lang="en-US" dirty="0" smtClean="0">
                <a:latin typeface="Helvetica Neue"/>
              </a:rPr>
              <a:t/>
            </a:r>
            <a:br>
              <a:rPr lang="en-US" dirty="0" smtClean="0">
                <a:latin typeface="Helvetica Neue"/>
              </a:rPr>
            </a:br>
            <a:r>
              <a:rPr lang="en-US" dirty="0" smtClean="0">
                <a:latin typeface="Helvetica Neue"/>
              </a:rPr>
              <a:t>		</a:t>
            </a:r>
            <a:r>
              <a:rPr lang="en-US" b="1" dirty="0" smtClean="0">
                <a:latin typeface="Helvetica Neue"/>
              </a:rPr>
              <a:t>WHERE</a:t>
            </a:r>
            <a:r>
              <a:rPr lang="en-US" dirty="0">
                <a:latin typeface="Helvetica Neue"/>
              </a:rPr>
              <a:t>    </a:t>
            </a:r>
            <a:r>
              <a:rPr lang="en-US" dirty="0" smtClean="0">
                <a:latin typeface="Helvetica Neue"/>
              </a:rPr>
              <a:t> </a:t>
            </a:r>
            <a:r>
              <a:rPr lang="en-US" i="1" dirty="0" smtClean="0">
                <a:latin typeface="Helvetica Neue"/>
              </a:rPr>
              <a:t>condition</a:t>
            </a:r>
            <a:r>
              <a:rPr lang="en-US" dirty="0" smtClean="0">
                <a:latin typeface="Helvetica Neue"/>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014969"/>
            <a:ext cx="5029200" cy="2230904"/>
          </a:xfrm>
          <a:prstGeom prst="rect">
            <a:avLst/>
          </a:prstGeom>
        </p:spPr>
      </p:pic>
    </p:spTree>
    <p:extLst>
      <p:ext uri="{BB962C8B-B14F-4D97-AF65-F5344CB8AC3E}">
        <p14:creationId xmlns:p14="http://schemas.microsoft.com/office/powerpoint/2010/main" val="9385380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solidFill>
                  <a:srgbClr val="282829"/>
                </a:solidFill>
                <a:latin typeface="Helvetica Neue"/>
              </a:rPr>
              <a:t>Operators in WHERE clause</a:t>
            </a:r>
            <a:endParaRPr lang="en-US" sz="4000" u="sng" dirty="0">
              <a:solidFill>
                <a:srgbClr val="282829"/>
              </a:solidFill>
              <a:latin typeface="Helvetica Neue"/>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7471664"/>
              </p:ext>
            </p:extLst>
          </p:nvPr>
        </p:nvGraphicFramePr>
        <p:xfrm>
          <a:off x="3089167" y="1776550"/>
          <a:ext cx="6166066" cy="4389116"/>
        </p:xfrm>
        <a:graphic>
          <a:graphicData uri="http://schemas.openxmlformats.org/drawingml/2006/table">
            <a:tbl>
              <a:tblPr firstRow="1">
                <a:tableStyleId>{3C2FFA5D-87B4-456A-9821-1D502468CF0F}</a:tableStyleId>
              </a:tblPr>
              <a:tblGrid>
                <a:gridCol w="1370645">
                  <a:extLst>
                    <a:ext uri="{9D8B030D-6E8A-4147-A177-3AD203B41FA5}">
                      <a16:colId xmlns:a16="http://schemas.microsoft.com/office/drawing/2014/main" val="4178793151"/>
                    </a:ext>
                  </a:extLst>
                </a:gridCol>
                <a:gridCol w="4795421">
                  <a:extLst>
                    <a:ext uri="{9D8B030D-6E8A-4147-A177-3AD203B41FA5}">
                      <a16:colId xmlns:a16="http://schemas.microsoft.com/office/drawing/2014/main" val="3283240390"/>
                    </a:ext>
                  </a:extLst>
                </a:gridCol>
              </a:tblGrid>
              <a:tr h="638930">
                <a:tc>
                  <a:txBody>
                    <a:bodyPr/>
                    <a:lstStyle/>
                    <a:p>
                      <a:pPr algn="l" fontAlgn="t"/>
                      <a:r>
                        <a:rPr lang="en-US" sz="1300" dirty="0">
                          <a:solidFill>
                            <a:sysClr val="windowText" lastClr="000000"/>
                          </a:solidFill>
                          <a:effectLst/>
                        </a:rPr>
                        <a:t>Operator</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Description</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8967168"/>
                  </a:ext>
                </a:extLst>
              </a:tr>
              <a:tr h="388907">
                <a:tc>
                  <a:txBody>
                    <a:bodyPr/>
                    <a:lstStyle/>
                    <a:p>
                      <a:pPr algn="l" fontAlgn="t"/>
                      <a:r>
                        <a:rPr lang="en-US" sz="1300" dirty="0">
                          <a:solidFill>
                            <a:sysClr val="windowText" lastClr="000000"/>
                          </a:solidFill>
                          <a:effectLst/>
                        </a:rPr>
                        <a: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a:solidFill>
                            <a:sysClr val="windowText" lastClr="000000"/>
                          </a:solidFill>
                          <a:effectLst/>
                        </a:rPr>
                        <a:t>Equal</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4085199"/>
                  </a:ext>
                </a:extLst>
              </a:tr>
              <a:tr h="388907">
                <a:tc>
                  <a:txBody>
                    <a:bodyPr/>
                    <a:lstStyle/>
                    <a:p>
                      <a:pPr algn="l" fontAlgn="t"/>
                      <a:r>
                        <a:rPr lang="en-US" sz="1300" dirty="0">
                          <a:solidFill>
                            <a:sysClr val="windowText" lastClr="000000"/>
                          </a:solidFill>
                          <a:effectLst/>
                        </a:rPr>
                        <a:t>&gt;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Greater than</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519219"/>
                  </a:ext>
                </a:extLst>
              </a:tr>
              <a:tr h="388907">
                <a:tc>
                  <a:txBody>
                    <a:bodyPr/>
                    <a:lstStyle/>
                    <a:p>
                      <a:pPr algn="l" fontAlgn="t"/>
                      <a:r>
                        <a:rPr lang="en-US" sz="1300">
                          <a:solidFill>
                            <a:sysClr val="windowText" lastClr="000000"/>
                          </a:solidFill>
                          <a:effectLst/>
                        </a:rPr>
                        <a:t>&lt;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Less than</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749760"/>
                  </a:ext>
                </a:extLst>
              </a:tr>
              <a:tr h="388907">
                <a:tc>
                  <a:txBody>
                    <a:bodyPr/>
                    <a:lstStyle/>
                    <a:p>
                      <a:pPr algn="l" fontAlgn="t"/>
                      <a:r>
                        <a:rPr lang="en-US" sz="1300">
                          <a:solidFill>
                            <a:sysClr val="windowText" lastClr="000000"/>
                          </a:solidFill>
                          <a:effectLst/>
                        </a:rPr>
                        <a:t>&gt;=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Greater than or equal</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698506"/>
                  </a:ext>
                </a:extLst>
              </a:tr>
              <a:tr h="388907">
                <a:tc>
                  <a:txBody>
                    <a:bodyPr/>
                    <a:lstStyle/>
                    <a:p>
                      <a:pPr algn="l" fontAlgn="t"/>
                      <a:r>
                        <a:rPr lang="en-US" sz="1300">
                          <a:solidFill>
                            <a:sysClr val="windowText" lastClr="000000"/>
                          </a:solidFill>
                          <a:effectLst/>
                        </a:rPr>
                        <a:t>&lt;=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Less than or equal</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776675"/>
                  </a:ext>
                </a:extLst>
              </a:tr>
              <a:tr h="638930">
                <a:tc>
                  <a:txBody>
                    <a:bodyPr/>
                    <a:lstStyle/>
                    <a:p>
                      <a:pPr algn="l" fontAlgn="t"/>
                      <a:r>
                        <a:rPr lang="en-US" sz="1300">
                          <a:solidFill>
                            <a:sysClr val="windowText" lastClr="000000"/>
                          </a:solidFill>
                          <a:effectLst/>
                        </a:rPr>
                        <a:t>&lt;&gt;</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Not equal. Note: In some versions of SQL this operator may be written as !=</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9841213"/>
                  </a:ext>
                </a:extLst>
              </a:tr>
              <a:tr h="388907">
                <a:tc>
                  <a:txBody>
                    <a:bodyPr/>
                    <a:lstStyle/>
                    <a:p>
                      <a:pPr algn="l" fontAlgn="t"/>
                      <a:r>
                        <a:rPr lang="en-US" sz="1300">
                          <a:solidFill>
                            <a:sysClr val="windowText" lastClr="000000"/>
                          </a:solidFill>
                          <a:effectLst/>
                        </a:rPr>
                        <a:t>BETWEEN</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Between a certain range</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561071"/>
                  </a:ext>
                </a:extLst>
              </a:tr>
              <a:tr h="388907">
                <a:tc>
                  <a:txBody>
                    <a:bodyPr/>
                    <a:lstStyle/>
                    <a:p>
                      <a:pPr algn="l" fontAlgn="t"/>
                      <a:r>
                        <a:rPr lang="en-US" sz="1300">
                          <a:solidFill>
                            <a:sysClr val="windowText" lastClr="000000"/>
                          </a:solidFill>
                          <a:effectLst/>
                        </a:rPr>
                        <a:t>LIKE</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Search for a pattern</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804813"/>
                  </a:ext>
                </a:extLst>
              </a:tr>
              <a:tr h="388907">
                <a:tc>
                  <a:txBody>
                    <a:bodyPr/>
                    <a:lstStyle/>
                    <a:p>
                      <a:pPr algn="l" fontAlgn="t"/>
                      <a:r>
                        <a:rPr lang="en-US" sz="1300">
                          <a:solidFill>
                            <a:sysClr val="windowText" lastClr="000000"/>
                          </a:solidFill>
                          <a:effectLst/>
                        </a:rPr>
                        <a:t>IN</a:t>
                      </a:r>
                    </a:p>
                  </a:txBody>
                  <a:tcPr marL="113335"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300" dirty="0">
                          <a:solidFill>
                            <a:sysClr val="windowText" lastClr="000000"/>
                          </a:solidFill>
                          <a:effectLst/>
                        </a:rPr>
                        <a:t>To specify multiple possible values for a column</a:t>
                      </a:r>
                    </a:p>
                  </a:txBody>
                  <a:tcPr marL="56668" marR="56668" marT="56668" marB="5666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163948"/>
                  </a:ext>
                </a:extLst>
              </a:tr>
            </a:tbl>
          </a:graphicData>
        </a:graphic>
      </p:graphicFrame>
    </p:spTree>
    <p:extLst>
      <p:ext uri="{BB962C8B-B14F-4D97-AF65-F5344CB8AC3E}">
        <p14:creationId xmlns:p14="http://schemas.microsoft.com/office/powerpoint/2010/main" val="3484072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79"/>
            <a:ext cx="9601200" cy="788158"/>
          </a:xfrm>
        </p:spPr>
        <p:txBody>
          <a:bodyPr>
            <a:normAutofit/>
          </a:bodyPr>
          <a:lstStyle/>
          <a:p>
            <a:pPr algn="ctr"/>
            <a:r>
              <a:rPr lang="en-US" sz="4000" u="sng" dirty="0" smtClean="0">
                <a:solidFill>
                  <a:srgbClr val="282829"/>
                </a:solidFill>
                <a:latin typeface="Helvetica Neue"/>
              </a:rPr>
              <a:t>WHERE Clause</a:t>
            </a:r>
            <a:endParaRPr lang="en-US" sz="4000"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6200" y="1296537"/>
            <a:ext cx="4572000" cy="5494089"/>
          </a:xfrm>
        </p:spPr>
      </p:pic>
    </p:spTree>
    <p:extLst>
      <p:ext uri="{BB962C8B-B14F-4D97-AF65-F5344CB8AC3E}">
        <p14:creationId xmlns:p14="http://schemas.microsoft.com/office/powerpoint/2010/main" val="9293601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Using the ORDER BY Clause</a:t>
            </a:r>
          </a:p>
        </p:txBody>
      </p:sp>
      <p:sp>
        <p:nvSpPr>
          <p:cNvPr id="3" name="Content Placeholder 2"/>
          <p:cNvSpPr>
            <a:spLocks noGrp="1"/>
          </p:cNvSpPr>
          <p:nvPr>
            <p:ph idx="1"/>
          </p:nvPr>
        </p:nvSpPr>
        <p:spPr/>
        <p:txBody>
          <a:bodyPr/>
          <a:lstStyle/>
          <a:p>
            <a:r>
              <a:rPr lang="en-US" dirty="0"/>
              <a:t>Sort retrieved rows with the ORDER BY clause:</a:t>
            </a:r>
          </a:p>
          <a:p>
            <a:pPr lvl="2"/>
            <a:r>
              <a:rPr lang="en-US" b="1" dirty="0" smtClean="0"/>
              <a:t>ASC</a:t>
            </a:r>
            <a:r>
              <a:rPr lang="en-US" b="1" dirty="0"/>
              <a:t>:</a:t>
            </a:r>
            <a:r>
              <a:rPr lang="en-US" dirty="0"/>
              <a:t> Ascending order, default</a:t>
            </a:r>
          </a:p>
          <a:p>
            <a:pPr lvl="2"/>
            <a:r>
              <a:rPr lang="en-US" b="1" dirty="0" smtClean="0"/>
              <a:t>DESC</a:t>
            </a:r>
            <a:r>
              <a:rPr lang="en-US" b="1" dirty="0"/>
              <a:t>:</a:t>
            </a:r>
            <a:r>
              <a:rPr lang="en-US" dirty="0"/>
              <a:t> Descending order</a:t>
            </a:r>
          </a:p>
          <a:p>
            <a:r>
              <a:rPr lang="en-US" dirty="0" smtClean="0"/>
              <a:t>The </a:t>
            </a:r>
            <a:r>
              <a:rPr lang="en-US" dirty="0"/>
              <a:t>ORDER BY clause comes last in the SELECT </a:t>
            </a:r>
            <a:r>
              <a:rPr lang="en-US" dirty="0" smtClean="0"/>
              <a:t>statement.</a:t>
            </a:r>
          </a:p>
          <a:p>
            <a:endParaRPr lang="en-US" dirty="0">
              <a:latin typeface="Helvetica Neue"/>
            </a:endParaRPr>
          </a:p>
          <a:p>
            <a:pPr marL="0" indent="0" eaLnBrk="0" fontAlgn="base" hangingPunct="0">
              <a:lnSpc>
                <a:spcPct val="100000"/>
              </a:lnSpc>
              <a:spcBef>
                <a:spcPct val="0"/>
              </a:spcBef>
              <a:spcAft>
                <a:spcPct val="0"/>
              </a:spcAft>
              <a:buNone/>
            </a:pPr>
            <a:r>
              <a:rPr lang="en-US" u="sng" dirty="0">
                <a:solidFill>
                  <a:srgbClr val="282829"/>
                </a:solidFill>
                <a:latin typeface="Helvetica Neue"/>
              </a:rPr>
              <a:t>Syntax:</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a:t>
            </a:r>
            <a:r>
              <a:rPr lang="en-US" i="1" dirty="0">
                <a:latin typeface="Helvetica Neue"/>
              </a:rPr>
              <a:t>column1</a:t>
            </a:r>
            <a:r>
              <a:rPr lang="en-US" dirty="0">
                <a:latin typeface="Helvetica Neue"/>
              </a:rPr>
              <a:t>,</a:t>
            </a:r>
            <a:r>
              <a:rPr lang="en-US" i="1" dirty="0">
                <a:latin typeface="Helvetica Neue"/>
              </a:rPr>
              <a:t> column2, ...</a:t>
            </a:r>
            <a:r>
              <a:rPr lang="en-US" dirty="0">
                <a:latin typeface="Helvetica Neue"/>
              </a:rPr>
              <a:t/>
            </a:r>
            <a:br>
              <a:rPr lang="en-US" dirty="0">
                <a:latin typeface="Helvetica Neue"/>
              </a:rPr>
            </a:br>
            <a:r>
              <a:rPr lang="en-US" dirty="0">
                <a:latin typeface="Helvetica Neue"/>
              </a:rPr>
              <a:t>		</a:t>
            </a:r>
            <a:r>
              <a:rPr lang="en-US" b="1" dirty="0">
                <a:latin typeface="Helvetica Neue"/>
              </a:rPr>
              <a:t>FROM</a:t>
            </a:r>
            <a:r>
              <a:rPr lang="en-US" dirty="0">
                <a:latin typeface="Helvetica Neue"/>
              </a:rPr>
              <a:t>        </a:t>
            </a:r>
            <a:r>
              <a:rPr lang="en-US" i="1" dirty="0" err="1">
                <a:latin typeface="Helvetica Neue"/>
              </a:rPr>
              <a:t>table_name</a:t>
            </a:r>
            <a:r>
              <a:rPr lang="en-US" dirty="0">
                <a:latin typeface="Helvetica Neue"/>
              </a:rPr>
              <a:t/>
            </a:r>
            <a:br>
              <a:rPr lang="en-US" dirty="0">
                <a:latin typeface="Helvetica Neue"/>
              </a:rPr>
            </a:br>
            <a:r>
              <a:rPr lang="en-US" dirty="0">
                <a:latin typeface="Helvetica Neue"/>
              </a:rPr>
              <a:t>		</a:t>
            </a:r>
            <a:r>
              <a:rPr lang="en-US" b="1" dirty="0" smtClean="0">
                <a:latin typeface="Helvetica Neue"/>
              </a:rPr>
              <a:t>ORDER BY</a:t>
            </a:r>
            <a:r>
              <a:rPr lang="en-US" dirty="0">
                <a:latin typeface="Helvetica Neue"/>
              </a:rPr>
              <a:t>     </a:t>
            </a:r>
            <a:r>
              <a:rPr lang="en-US" i="1" dirty="0" smtClean="0">
                <a:latin typeface="Helvetica Neue"/>
              </a:rPr>
              <a:t>column</a:t>
            </a:r>
            <a:r>
              <a:rPr lang="en-US" dirty="0" smtClean="0">
                <a:latin typeface="Helvetica Neue"/>
              </a:rPr>
              <a:t>;</a:t>
            </a:r>
            <a:endParaRPr lang="en-US" dirty="0">
              <a:latin typeface="Helvetica Neue"/>
            </a:endParaRPr>
          </a:p>
          <a:p>
            <a:endParaRPr lang="en-US" dirty="0"/>
          </a:p>
        </p:txBody>
      </p:sp>
    </p:spTree>
    <p:extLst>
      <p:ext uri="{BB962C8B-B14F-4D97-AF65-F5344CB8AC3E}">
        <p14:creationId xmlns:p14="http://schemas.microsoft.com/office/powerpoint/2010/main" val="724583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17310"/>
            <a:ext cx="9601200" cy="1485900"/>
          </a:xfrm>
        </p:spPr>
        <p:txBody>
          <a:bodyPr>
            <a:normAutofit/>
          </a:bodyPr>
          <a:lstStyle/>
          <a:p>
            <a:pPr algn="ctr"/>
            <a:r>
              <a:rPr lang="en-US" sz="4000" u="sng" dirty="0" smtClean="0">
                <a:latin typeface="Helvetica Neue"/>
              </a:rPr>
              <a:t>ORDER BY </a:t>
            </a:r>
            <a:endParaRPr lang="en-US" sz="4000" u="sng" dirty="0">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720" y="1937896"/>
            <a:ext cx="5394960" cy="3465060"/>
          </a:xfrm>
        </p:spPr>
      </p:pic>
    </p:spTree>
    <p:extLst>
      <p:ext uri="{BB962C8B-B14F-4D97-AF65-F5344CB8AC3E}">
        <p14:creationId xmlns:p14="http://schemas.microsoft.com/office/powerpoint/2010/main" val="26089681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Substitution Variables</a:t>
            </a:r>
          </a:p>
        </p:txBody>
      </p:sp>
      <p:sp>
        <p:nvSpPr>
          <p:cNvPr id="3" name="Content Placeholder 2"/>
          <p:cNvSpPr>
            <a:spLocks noGrp="1"/>
          </p:cNvSpPr>
          <p:nvPr>
            <p:ph idx="1"/>
          </p:nvPr>
        </p:nvSpPr>
        <p:spPr>
          <a:xfrm>
            <a:off x="1371600" y="1606731"/>
            <a:ext cx="9601200" cy="4260669"/>
          </a:xfrm>
        </p:spPr>
        <p:txBody>
          <a:bodyPr>
            <a:noAutofit/>
          </a:bodyPr>
          <a:lstStyle/>
          <a:p>
            <a:r>
              <a:rPr lang="en-US" dirty="0">
                <a:latin typeface="Helvetica Neue"/>
              </a:rPr>
              <a:t>Use substitution variables to:</a:t>
            </a:r>
          </a:p>
          <a:p>
            <a:pPr lvl="2"/>
            <a:r>
              <a:rPr lang="en-US" dirty="0" smtClean="0">
                <a:latin typeface="Helvetica Neue"/>
              </a:rPr>
              <a:t>Temporarily </a:t>
            </a:r>
            <a:r>
              <a:rPr lang="en-US" dirty="0">
                <a:latin typeface="Helvetica Neue"/>
              </a:rPr>
              <a:t>store values with single-ampersand (&amp;) and</a:t>
            </a:r>
          </a:p>
          <a:p>
            <a:r>
              <a:rPr lang="en-US" dirty="0">
                <a:latin typeface="Helvetica Neue"/>
              </a:rPr>
              <a:t>double-ampersand (&amp;&amp;) substitution</a:t>
            </a:r>
          </a:p>
          <a:p>
            <a:r>
              <a:rPr lang="en-US" dirty="0" smtClean="0">
                <a:latin typeface="Helvetica Neue"/>
              </a:rPr>
              <a:t>Use </a:t>
            </a:r>
            <a:r>
              <a:rPr lang="en-US" dirty="0">
                <a:latin typeface="Helvetica Neue"/>
              </a:rPr>
              <a:t>substitution variables to supplement the following:</a:t>
            </a:r>
          </a:p>
          <a:p>
            <a:pPr lvl="2"/>
            <a:r>
              <a:rPr lang="en-US" dirty="0" smtClean="0">
                <a:latin typeface="Helvetica Neue"/>
              </a:rPr>
              <a:t>WHERE </a:t>
            </a:r>
            <a:r>
              <a:rPr lang="en-US" dirty="0">
                <a:latin typeface="Helvetica Neue"/>
              </a:rPr>
              <a:t>conditions</a:t>
            </a:r>
          </a:p>
          <a:p>
            <a:pPr lvl="2"/>
            <a:r>
              <a:rPr lang="en-US" dirty="0" smtClean="0">
                <a:latin typeface="Helvetica Neue"/>
              </a:rPr>
              <a:t>ORDER </a:t>
            </a:r>
            <a:r>
              <a:rPr lang="en-US" dirty="0">
                <a:latin typeface="Helvetica Neue"/>
              </a:rPr>
              <a:t>BY clauses</a:t>
            </a:r>
          </a:p>
          <a:p>
            <a:pPr lvl="2"/>
            <a:r>
              <a:rPr lang="en-US" dirty="0" smtClean="0">
                <a:latin typeface="Helvetica Neue"/>
              </a:rPr>
              <a:t>Column </a:t>
            </a:r>
            <a:r>
              <a:rPr lang="en-US" dirty="0">
                <a:latin typeface="Helvetica Neue"/>
              </a:rPr>
              <a:t>expressions</a:t>
            </a:r>
          </a:p>
          <a:p>
            <a:pPr lvl="2"/>
            <a:r>
              <a:rPr lang="en-US" dirty="0" smtClean="0">
                <a:latin typeface="Helvetica Neue"/>
              </a:rPr>
              <a:t>Table names</a:t>
            </a:r>
            <a:endParaRPr lang="en-US" dirty="0">
              <a:latin typeface="Helvetica Neue"/>
            </a:endParaRPr>
          </a:p>
        </p:txBody>
      </p:sp>
    </p:spTree>
    <p:extLst>
      <p:ext uri="{BB962C8B-B14F-4D97-AF65-F5344CB8AC3E}">
        <p14:creationId xmlns:p14="http://schemas.microsoft.com/office/powerpoint/2010/main" val="29973420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u="sng" dirty="0">
                <a:solidFill>
                  <a:srgbClr val="282829"/>
                </a:solidFill>
                <a:latin typeface="Helvetica Neue"/>
              </a:rPr>
              <a:t>Using the Single-Ampersand Substitution</a:t>
            </a:r>
            <a:br>
              <a:rPr lang="en-US" sz="4000" u="sng" dirty="0">
                <a:solidFill>
                  <a:srgbClr val="282829"/>
                </a:solidFill>
                <a:latin typeface="Helvetica Neue"/>
              </a:rPr>
            </a:br>
            <a:r>
              <a:rPr lang="en-US" sz="4000" u="sng" dirty="0">
                <a:solidFill>
                  <a:srgbClr val="282829"/>
                </a:solidFill>
                <a:latin typeface="Helvetica Neue"/>
              </a:rPr>
              <a:t/>
            </a:r>
            <a:br>
              <a:rPr lang="en-US" sz="4000" u="sng" dirty="0">
                <a:solidFill>
                  <a:srgbClr val="282829"/>
                </a:solidFill>
                <a:latin typeface="Helvetica Neue"/>
              </a:rPr>
            </a:br>
            <a:r>
              <a:rPr lang="en-US" sz="4000" u="sng" dirty="0">
                <a:solidFill>
                  <a:srgbClr val="282829"/>
                </a:solidFill>
                <a:latin typeface="Helvetica Neue"/>
              </a:rPr>
              <a:t>Variable</a:t>
            </a:r>
          </a:p>
        </p:txBody>
      </p:sp>
      <p:sp>
        <p:nvSpPr>
          <p:cNvPr id="3" name="Content Placeholder 2"/>
          <p:cNvSpPr>
            <a:spLocks noGrp="1"/>
          </p:cNvSpPr>
          <p:nvPr>
            <p:ph idx="1"/>
          </p:nvPr>
        </p:nvSpPr>
        <p:spPr>
          <a:xfrm>
            <a:off x="1371600" y="2325188"/>
            <a:ext cx="9601200" cy="4260669"/>
          </a:xfrm>
        </p:spPr>
        <p:txBody>
          <a:bodyPr>
            <a:noAutofit/>
          </a:bodyPr>
          <a:lstStyle/>
          <a:p>
            <a:r>
              <a:rPr lang="en-US" dirty="0">
                <a:latin typeface="Helvetica Neue"/>
              </a:rPr>
              <a:t>Use a variable prefixed with an ampersand (&amp;) to prompt </a:t>
            </a:r>
            <a:r>
              <a:rPr lang="en-US" dirty="0" smtClean="0">
                <a:latin typeface="Helvetica Neue"/>
              </a:rPr>
              <a:t>the user </a:t>
            </a:r>
            <a:r>
              <a:rPr lang="en-US" dirty="0">
                <a:latin typeface="Helvetica Neue"/>
              </a:rPr>
              <a:t>for a value</a:t>
            </a:r>
            <a:r>
              <a:rPr lang="en-US" dirty="0" smtClean="0">
                <a:latin typeface="Helvetica Neue"/>
              </a:rPr>
              <a:t>:</a:t>
            </a:r>
          </a:p>
          <a:p>
            <a:endParaRPr lang="en-US" dirty="0">
              <a:latin typeface="Helvetica Neue"/>
            </a:endParaRPr>
          </a:p>
          <a:p>
            <a:pPr marL="0" indent="0" eaLnBrk="0" fontAlgn="base" hangingPunct="0">
              <a:lnSpc>
                <a:spcPct val="100000"/>
              </a:lnSpc>
              <a:spcBef>
                <a:spcPct val="0"/>
              </a:spcBef>
              <a:spcAft>
                <a:spcPct val="0"/>
              </a:spcAft>
              <a:buNone/>
            </a:pPr>
            <a:r>
              <a:rPr lang="en-US" u="sng" dirty="0">
                <a:solidFill>
                  <a:srgbClr val="282829"/>
                </a:solidFill>
                <a:latin typeface="Helvetica Neue"/>
              </a:rPr>
              <a:t>Syntax:</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column1, column2, ...</a:t>
            </a:r>
            <a:br>
              <a:rPr lang="en-US" dirty="0">
                <a:latin typeface="Helvetica Neue"/>
              </a:rPr>
            </a:br>
            <a:r>
              <a:rPr lang="en-US" dirty="0">
                <a:latin typeface="Helvetica Neue"/>
              </a:rPr>
              <a:t>		</a:t>
            </a:r>
            <a:r>
              <a:rPr lang="en-US" b="1" dirty="0">
                <a:latin typeface="Helvetica Neue"/>
              </a:rPr>
              <a:t>FROM</a:t>
            </a:r>
            <a:r>
              <a:rPr lang="en-US" dirty="0">
                <a:latin typeface="Helvetica Neue"/>
              </a:rPr>
              <a:t>        </a:t>
            </a:r>
            <a:r>
              <a:rPr lang="en-US" dirty="0" err="1">
                <a:latin typeface="Helvetica Neue"/>
              </a:rPr>
              <a:t>table_name</a:t>
            </a:r>
            <a:r>
              <a:rPr lang="en-US" dirty="0">
                <a:latin typeface="Helvetica Neue"/>
              </a:rPr>
              <a:t/>
            </a:r>
            <a:br>
              <a:rPr lang="en-US" dirty="0">
                <a:latin typeface="Helvetica Neue"/>
              </a:rPr>
            </a:br>
            <a:r>
              <a:rPr lang="en-US" dirty="0">
                <a:latin typeface="Helvetica Neue"/>
              </a:rPr>
              <a:t>		</a:t>
            </a:r>
            <a:r>
              <a:rPr lang="en-US" b="1" dirty="0" smtClean="0">
                <a:latin typeface="Helvetica Neue"/>
              </a:rPr>
              <a:t>Where </a:t>
            </a:r>
            <a:r>
              <a:rPr lang="en-US" dirty="0">
                <a:latin typeface="Helvetica Neue"/>
              </a:rPr>
              <a:t>     </a:t>
            </a:r>
            <a:r>
              <a:rPr lang="en-US" dirty="0" smtClean="0">
                <a:latin typeface="Helvetica Neue"/>
              </a:rPr>
              <a:t>column= &amp;variable;</a:t>
            </a: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35897258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Single-Ampersand </a:t>
            </a:r>
            <a:r>
              <a:rPr lang="en-US" sz="4000" u="sng" dirty="0" smtClean="0">
                <a:solidFill>
                  <a:srgbClr val="282829"/>
                </a:solidFill>
                <a:latin typeface="Helvetica Neue"/>
              </a:rPr>
              <a:t>Substitution</a:t>
            </a:r>
            <a:r>
              <a:rPr lang="en-US" sz="4000" u="sng" dirty="0">
                <a:solidFill>
                  <a:srgbClr val="282829"/>
                </a:solidFill>
                <a:latin typeface="Helvetica Neue"/>
              </a:rPr>
              <a:t/>
            </a:r>
            <a:br>
              <a:rPr lang="en-US" sz="4000" u="sng" dirty="0">
                <a:solidFill>
                  <a:srgbClr val="282829"/>
                </a:solidFill>
                <a:latin typeface="Helvetica Neue"/>
              </a:rPr>
            </a:br>
            <a:r>
              <a:rPr lang="en-US" sz="4000" u="sng" dirty="0">
                <a:solidFill>
                  <a:srgbClr val="282829"/>
                </a:solidFill>
                <a:latin typeface="Helvetica Neue"/>
              </a:rPr>
              <a:t>Variable</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2487014"/>
            <a:ext cx="6400800" cy="3606541"/>
          </a:xfrm>
        </p:spPr>
      </p:pic>
    </p:spTree>
    <p:extLst>
      <p:ext uri="{BB962C8B-B14F-4D97-AF65-F5344CB8AC3E}">
        <p14:creationId xmlns:p14="http://schemas.microsoft.com/office/powerpoint/2010/main" val="42912343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Using the </a:t>
            </a:r>
            <a:r>
              <a:rPr lang="en-US" sz="4000" u="sng" dirty="0" smtClean="0">
                <a:solidFill>
                  <a:srgbClr val="282829"/>
                </a:solidFill>
                <a:latin typeface="Helvetica Neue"/>
              </a:rPr>
              <a:t>Double-Ampersand</a:t>
            </a:r>
            <a:r>
              <a:rPr lang="en-US" sz="4000" u="sng" dirty="0">
                <a:solidFill>
                  <a:srgbClr val="282829"/>
                </a:solidFill>
                <a:latin typeface="Helvetica Neue"/>
              </a:rPr>
              <a:t/>
            </a:r>
            <a:br>
              <a:rPr lang="en-US" sz="4000" u="sng" dirty="0">
                <a:solidFill>
                  <a:srgbClr val="282829"/>
                </a:solidFill>
                <a:latin typeface="Helvetica Neue"/>
              </a:rPr>
            </a:br>
            <a:r>
              <a:rPr lang="en-US" sz="4000" u="sng" dirty="0">
                <a:solidFill>
                  <a:srgbClr val="282829"/>
                </a:solidFill>
                <a:latin typeface="Helvetica Neue"/>
              </a:rPr>
              <a:t>Substitution Variable</a:t>
            </a:r>
          </a:p>
        </p:txBody>
      </p:sp>
      <p:sp>
        <p:nvSpPr>
          <p:cNvPr id="3" name="Content Placeholder 2"/>
          <p:cNvSpPr>
            <a:spLocks noGrp="1"/>
          </p:cNvSpPr>
          <p:nvPr>
            <p:ph idx="1"/>
          </p:nvPr>
        </p:nvSpPr>
        <p:spPr>
          <a:xfrm>
            <a:off x="1371600" y="2325188"/>
            <a:ext cx="9601200" cy="4260669"/>
          </a:xfrm>
        </p:spPr>
        <p:txBody>
          <a:bodyPr>
            <a:noAutofit/>
          </a:bodyPr>
          <a:lstStyle/>
          <a:p>
            <a:r>
              <a:rPr lang="en-US" dirty="0">
                <a:latin typeface="Helvetica Neue"/>
              </a:rPr>
              <a:t>Use double ampersand (&amp;&amp;) if you want to reuse the </a:t>
            </a:r>
            <a:r>
              <a:rPr lang="en-US" dirty="0" smtClean="0">
                <a:latin typeface="Helvetica Neue"/>
              </a:rPr>
              <a:t>variable value </a:t>
            </a:r>
            <a:r>
              <a:rPr lang="en-US" dirty="0">
                <a:latin typeface="Helvetica Neue"/>
              </a:rPr>
              <a:t>without prompting the user each </a:t>
            </a:r>
            <a:r>
              <a:rPr lang="en-US" dirty="0" smtClean="0">
                <a:latin typeface="Helvetica Neue"/>
              </a:rPr>
              <a:t>time.</a:t>
            </a:r>
          </a:p>
          <a:p>
            <a:pPr marL="0" indent="0">
              <a:buNone/>
            </a:pPr>
            <a:r>
              <a:rPr lang="en-US" u="sng" dirty="0" smtClean="0">
                <a:solidFill>
                  <a:srgbClr val="282829"/>
                </a:solidFill>
                <a:latin typeface="Helvetica Neue"/>
              </a:rPr>
              <a:t>Syntax</a:t>
            </a:r>
            <a:r>
              <a:rPr lang="en-US" u="sng" dirty="0">
                <a:solidFill>
                  <a:srgbClr val="282829"/>
                </a:solidFill>
                <a:latin typeface="Helvetica Neue"/>
              </a:rPr>
              <a:t>:</a:t>
            </a:r>
          </a:p>
          <a:p>
            <a:pPr marL="0" indent="0">
              <a:buNone/>
            </a:pPr>
            <a:r>
              <a:rPr lang="en-US" dirty="0">
                <a:solidFill>
                  <a:srgbClr val="282829"/>
                </a:solidFill>
                <a:latin typeface="Helvetica Neue"/>
              </a:rPr>
              <a:t>		</a:t>
            </a:r>
            <a:r>
              <a:rPr lang="en-US" b="1" dirty="0">
                <a:latin typeface="Helvetica Neue"/>
              </a:rPr>
              <a:t>SELECT</a:t>
            </a:r>
            <a:r>
              <a:rPr lang="en-US" dirty="0">
                <a:latin typeface="Helvetica Neue"/>
              </a:rPr>
              <a:t>    column1, </a:t>
            </a:r>
            <a:r>
              <a:rPr lang="en-US" dirty="0" smtClean="0">
                <a:latin typeface="Helvetica Neue"/>
              </a:rPr>
              <a:t>&amp;&amp;variable</a:t>
            </a:r>
            <a:r>
              <a:rPr lang="en-US" dirty="0">
                <a:latin typeface="Helvetica Neue"/>
              </a:rPr>
              <a:t>	</a:t>
            </a:r>
            <a:r>
              <a:rPr lang="en-US" dirty="0" smtClean="0">
                <a:latin typeface="Helvetica Neue"/>
              </a:rPr>
              <a:t>		</a:t>
            </a:r>
          </a:p>
          <a:p>
            <a:pPr marL="0" indent="0">
              <a:lnSpc>
                <a:spcPct val="150000"/>
              </a:lnSpc>
              <a:buNone/>
            </a:pPr>
            <a:r>
              <a:rPr lang="en-US" dirty="0">
                <a:latin typeface="Helvetica Neue"/>
              </a:rPr>
              <a:t>		</a:t>
            </a:r>
            <a:r>
              <a:rPr lang="en-US" b="1" dirty="0">
                <a:latin typeface="Helvetica Neue"/>
              </a:rPr>
              <a:t>FROM</a:t>
            </a:r>
            <a:r>
              <a:rPr lang="en-US" dirty="0">
                <a:latin typeface="Helvetica Neue"/>
              </a:rPr>
              <a:t>       </a:t>
            </a:r>
            <a:r>
              <a:rPr lang="en-US" i="1" dirty="0" smtClean="0">
                <a:latin typeface="Helvetica Neue"/>
              </a:rPr>
              <a:t> </a:t>
            </a:r>
            <a:r>
              <a:rPr lang="en-US" dirty="0" err="1" smtClean="0">
                <a:latin typeface="Helvetica Neue"/>
              </a:rPr>
              <a:t>table_name</a:t>
            </a:r>
            <a:r>
              <a:rPr lang="en-US" dirty="0">
                <a:latin typeface="Helvetica Neue"/>
              </a:rPr>
              <a:t/>
            </a:r>
            <a:br>
              <a:rPr lang="en-US" dirty="0">
                <a:latin typeface="Helvetica Neue"/>
              </a:rPr>
            </a:br>
            <a:r>
              <a:rPr lang="en-US" dirty="0">
                <a:latin typeface="Helvetica Neue"/>
              </a:rPr>
              <a:t>		</a:t>
            </a:r>
            <a:r>
              <a:rPr lang="en-US" b="1" dirty="0" smtClean="0">
                <a:latin typeface="Helvetica Neue"/>
              </a:rPr>
              <a:t>ORDER BY </a:t>
            </a:r>
            <a:r>
              <a:rPr lang="en-US" dirty="0">
                <a:latin typeface="Helvetica Neue"/>
              </a:rPr>
              <a:t>     </a:t>
            </a:r>
            <a:r>
              <a:rPr lang="en-US" dirty="0" smtClean="0">
                <a:latin typeface="Helvetica Neue"/>
              </a:rPr>
              <a:t>&amp;</a:t>
            </a:r>
            <a:r>
              <a:rPr lang="en-US" dirty="0">
                <a:latin typeface="Helvetica Neue"/>
              </a:rPr>
              <a:t>variable;</a:t>
            </a:r>
          </a:p>
          <a:p>
            <a:endParaRPr lang="en-US" dirty="0">
              <a:latin typeface="Helvetica Neue"/>
            </a:endParaRPr>
          </a:p>
        </p:txBody>
      </p:sp>
    </p:spTree>
    <p:extLst>
      <p:ext uri="{BB962C8B-B14F-4D97-AF65-F5344CB8AC3E}">
        <p14:creationId xmlns:p14="http://schemas.microsoft.com/office/powerpoint/2010/main" val="422499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Data Manipulation Language</a:t>
            </a:r>
            <a:br>
              <a:rPr lang="en-US" sz="5000" u="sng" dirty="0" smtClean="0">
                <a:solidFill>
                  <a:srgbClr val="282829"/>
                </a:solidFill>
                <a:latin typeface="Helvetica Neue"/>
              </a:rPr>
            </a:br>
            <a:r>
              <a:rPr lang="en-US" sz="5000" dirty="0" smtClean="0">
                <a:solidFill>
                  <a:srgbClr val="282829"/>
                </a:solidFill>
                <a:latin typeface="Helvetica Neue"/>
              </a:rPr>
              <a:t>(DML)</a:t>
            </a:r>
            <a:endParaRPr lang="en-US" sz="5000" dirty="0">
              <a:solidFill>
                <a:srgbClr val="282829"/>
              </a:solidFill>
              <a:latin typeface="Helvetica Neue"/>
            </a:endParaRPr>
          </a:p>
        </p:txBody>
      </p:sp>
    </p:spTree>
    <p:extLst>
      <p:ext uri="{BB962C8B-B14F-4D97-AF65-F5344CB8AC3E}">
        <p14:creationId xmlns:p14="http://schemas.microsoft.com/office/powerpoint/2010/main" val="17875217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solidFill>
                  <a:srgbClr val="282829"/>
                </a:solidFill>
                <a:latin typeface="Helvetica Neue"/>
              </a:rPr>
              <a:t>Double-Ampersand Substitution</a:t>
            </a:r>
            <a:r>
              <a:rPr lang="en-US" sz="4000" u="sng" dirty="0">
                <a:solidFill>
                  <a:srgbClr val="282829"/>
                </a:solidFill>
                <a:latin typeface="Helvetica Neue"/>
              </a:rPr>
              <a:t/>
            </a:r>
            <a:br>
              <a:rPr lang="en-US" sz="4000" u="sng" dirty="0">
                <a:solidFill>
                  <a:srgbClr val="282829"/>
                </a:solidFill>
                <a:latin typeface="Helvetica Neue"/>
              </a:rPr>
            </a:br>
            <a:r>
              <a:rPr lang="en-US" sz="4000" u="sng" dirty="0">
                <a:solidFill>
                  <a:srgbClr val="282829"/>
                </a:solidFill>
                <a:latin typeface="Helvetica Neue"/>
              </a:rPr>
              <a:t>Variable</a:t>
            </a:r>
            <a:endParaRPr lang="en-US"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2171700"/>
            <a:ext cx="5486400" cy="4391888"/>
          </a:xfrm>
        </p:spPr>
      </p:pic>
    </p:spTree>
    <p:extLst>
      <p:ext uri="{BB962C8B-B14F-4D97-AF65-F5344CB8AC3E}">
        <p14:creationId xmlns:p14="http://schemas.microsoft.com/office/powerpoint/2010/main" val="592129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282829"/>
                </a:solidFill>
                <a:latin typeface="Helvetica Neue"/>
              </a:rPr>
              <a:t>Using the DEFINE Command</a:t>
            </a:r>
          </a:p>
        </p:txBody>
      </p:sp>
      <p:sp>
        <p:nvSpPr>
          <p:cNvPr id="3" name="Content Placeholder 2"/>
          <p:cNvSpPr>
            <a:spLocks noGrp="1"/>
          </p:cNvSpPr>
          <p:nvPr>
            <p:ph idx="1"/>
          </p:nvPr>
        </p:nvSpPr>
        <p:spPr>
          <a:xfrm>
            <a:off x="1371600" y="2325188"/>
            <a:ext cx="9601200" cy="4260669"/>
          </a:xfrm>
        </p:spPr>
        <p:txBody>
          <a:bodyPr>
            <a:noAutofit/>
          </a:bodyPr>
          <a:lstStyle/>
          <a:p>
            <a:r>
              <a:rPr lang="en-US" dirty="0">
                <a:solidFill>
                  <a:srgbClr val="282829"/>
                </a:solidFill>
                <a:latin typeface="Helvetica Neue"/>
              </a:rPr>
              <a:t>Use the DEFINE command to create and assign a value to </a:t>
            </a:r>
            <a:r>
              <a:rPr lang="en-US" dirty="0" smtClean="0">
                <a:solidFill>
                  <a:srgbClr val="282829"/>
                </a:solidFill>
                <a:latin typeface="Helvetica Neue"/>
              </a:rPr>
              <a:t>a variable</a:t>
            </a:r>
            <a:r>
              <a:rPr lang="en-US" dirty="0">
                <a:solidFill>
                  <a:srgbClr val="282829"/>
                </a:solidFill>
                <a:latin typeface="Helvetica Neue"/>
              </a:rPr>
              <a:t>.</a:t>
            </a:r>
          </a:p>
          <a:p>
            <a:r>
              <a:rPr lang="en-US" dirty="0" smtClean="0">
                <a:solidFill>
                  <a:srgbClr val="282829"/>
                </a:solidFill>
                <a:latin typeface="Helvetica Neue"/>
              </a:rPr>
              <a:t>Use </a:t>
            </a:r>
            <a:r>
              <a:rPr lang="en-US" dirty="0">
                <a:solidFill>
                  <a:srgbClr val="282829"/>
                </a:solidFill>
                <a:latin typeface="Helvetica Neue"/>
              </a:rPr>
              <a:t>the UNDEFINE command to remove a variable</a:t>
            </a:r>
            <a:r>
              <a:rPr lang="en-US" dirty="0" smtClean="0">
                <a:solidFill>
                  <a:srgbClr val="282829"/>
                </a:solidFill>
                <a:latin typeface="Helvetica Neue"/>
              </a:rPr>
              <a:t>.</a:t>
            </a:r>
          </a:p>
          <a:p>
            <a:r>
              <a:rPr lang="en-US" u="sng" dirty="0" smtClean="0">
                <a:solidFill>
                  <a:srgbClr val="282829"/>
                </a:solidFill>
                <a:latin typeface="Helvetica Neue"/>
              </a:rPr>
              <a:t>Syntax:</a:t>
            </a:r>
          </a:p>
          <a:p>
            <a:pPr marL="530352" lvl="1" indent="0">
              <a:buNone/>
            </a:pPr>
            <a:endParaRPr lang="en-US" u="sng" dirty="0">
              <a:solidFill>
                <a:srgbClr val="282829"/>
              </a:solidFill>
              <a:latin typeface="Helvetica Neue"/>
            </a:endParaRPr>
          </a:p>
          <a:p>
            <a:pPr marL="0" indent="0">
              <a:buNone/>
            </a:pPr>
            <a:r>
              <a:rPr lang="en-US" dirty="0" smtClean="0">
                <a:solidFill>
                  <a:srgbClr val="282829"/>
                </a:solidFill>
                <a:latin typeface="Helvetica Neue"/>
              </a:rPr>
              <a:t>		</a:t>
            </a:r>
            <a:r>
              <a:rPr lang="en-US" b="1" dirty="0" smtClean="0">
                <a:solidFill>
                  <a:srgbClr val="282829"/>
                </a:solidFill>
                <a:latin typeface="Helvetica Neue"/>
              </a:rPr>
              <a:t>DEFINE    </a:t>
            </a:r>
            <a:r>
              <a:rPr lang="en-US" dirty="0" smtClean="0">
                <a:solidFill>
                  <a:srgbClr val="282829"/>
                </a:solidFill>
                <a:latin typeface="Helvetica Neue"/>
              </a:rPr>
              <a:t>variable =value</a:t>
            </a:r>
          </a:p>
          <a:p>
            <a:pPr marL="0" indent="0">
              <a:buNone/>
            </a:pPr>
            <a:r>
              <a:rPr lang="en-US" dirty="0">
                <a:solidFill>
                  <a:srgbClr val="282829"/>
                </a:solidFill>
                <a:latin typeface="Helvetica Neue"/>
              </a:rPr>
              <a:t>		</a:t>
            </a:r>
            <a:r>
              <a:rPr lang="en-US" b="1" dirty="0">
                <a:solidFill>
                  <a:srgbClr val="282829"/>
                </a:solidFill>
                <a:latin typeface="Helvetica Neue"/>
              </a:rPr>
              <a:t>SELECT</a:t>
            </a:r>
            <a:r>
              <a:rPr lang="en-US" dirty="0">
                <a:solidFill>
                  <a:srgbClr val="282829"/>
                </a:solidFill>
                <a:latin typeface="Helvetica Neue"/>
              </a:rPr>
              <a:t>    column1, </a:t>
            </a:r>
            <a:r>
              <a:rPr lang="en-US" dirty="0" smtClean="0">
                <a:solidFill>
                  <a:srgbClr val="282829"/>
                </a:solidFill>
                <a:latin typeface="Helvetica Neue"/>
              </a:rPr>
              <a:t>&amp;&amp;variable</a:t>
            </a:r>
            <a:r>
              <a:rPr lang="en-US" dirty="0">
                <a:solidFill>
                  <a:srgbClr val="282829"/>
                </a:solidFill>
                <a:latin typeface="Helvetica Neue"/>
              </a:rPr>
              <a:t>	</a:t>
            </a:r>
            <a:r>
              <a:rPr lang="en-US" dirty="0" smtClean="0">
                <a:solidFill>
                  <a:srgbClr val="282829"/>
                </a:solidFill>
                <a:latin typeface="Helvetica Neue"/>
              </a:rPr>
              <a:t>		</a:t>
            </a:r>
          </a:p>
          <a:p>
            <a:pPr marL="0" indent="0">
              <a:lnSpc>
                <a:spcPct val="150000"/>
              </a:lnSpc>
              <a:buNone/>
            </a:pPr>
            <a:r>
              <a:rPr lang="en-US" dirty="0">
                <a:solidFill>
                  <a:srgbClr val="282829"/>
                </a:solidFill>
                <a:latin typeface="Helvetica Neue"/>
              </a:rPr>
              <a:t>		</a:t>
            </a:r>
            <a:r>
              <a:rPr lang="en-US" b="1" dirty="0">
                <a:solidFill>
                  <a:srgbClr val="282829"/>
                </a:solidFill>
                <a:latin typeface="Helvetica Neue"/>
              </a:rPr>
              <a:t>FROM</a:t>
            </a:r>
            <a:r>
              <a:rPr lang="en-US" dirty="0">
                <a:solidFill>
                  <a:srgbClr val="282829"/>
                </a:solidFill>
                <a:latin typeface="Helvetica Neue"/>
              </a:rPr>
              <a:t>       </a:t>
            </a:r>
            <a:r>
              <a:rPr lang="en-US" i="1" dirty="0" smtClean="0">
                <a:solidFill>
                  <a:srgbClr val="282829"/>
                </a:solidFill>
                <a:latin typeface="Helvetica Neue"/>
              </a:rPr>
              <a:t> </a:t>
            </a:r>
            <a:r>
              <a:rPr lang="en-US" dirty="0" err="1" smtClean="0">
                <a:solidFill>
                  <a:srgbClr val="282829"/>
                </a:solidFill>
                <a:latin typeface="Helvetica Neue"/>
              </a:rPr>
              <a:t>table_name</a:t>
            </a:r>
            <a:r>
              <a:rPr lang="en-US" dirty="0">
                <a:solidFill>
                  <a:srgbClr val="282829"/>
                </a:solidFill>
                <a:latin typeface="Helvetica Neue"/>
              </a:rPr>
              <a:t/>
            </a:r>
            <a:br>
              <a:rPr lang="en-US" dirty="0">
                <a:solidFill>
                  <a:srgbClr val="282829"/>
                </a:solidFill>
                <a:latin typeface="Helvetica Neue"/>
              </a:rPr>
            </a:br>
            <a:r>
              <a:rPr lang="en-US" dirty="0">
                <a:solidFill>
                  <a:srgbClr val="282829"/>
                </a:solidFill>
                <a:latin typeface="Helvetica Neue"/>
              </a:rPr>
              <a:t>		</a:t>
            </a:r>
            <a:r>
              <a:rPr lang="en-US" b="1" dirty="0">
                <a:solidFill>
                  <a:srgbClr val="282829"/>
                </a:solidFill>
                <a:latin typeface="Helvetica Neue"/>
              </a:rPr>
              <a:t>Where </a:t>
            </a:r>
            <a:r>
              <a:rPr lang="en-US" dirty="0">
                <a:solidFill>
                  <a:srgbClr val="282829"/>
                </a:solidFill>
                <a:latin typeface="Helvetica Neue"/>
              </a:rPr>
              <a:t>     column= &amp;variable;</a:t>
            </a:r>
          </a:p>
          <a:p>
            <a:pPr marL="0" indent="0">
              <a:lnSpc>
                <a:spcPct val="150000"/>
              </a:lnSpc>
              <a:buNone/>
            </a:pPr>
            <a:r>
              <a:rPr lang="en-US" dirty="0" smtClean="0">
                <a:solidFill>
                  <a:srgbClr val="282829"/>
                </a:solidFill>
                <a:latin typeface="Helvetica Neue"/>
              </a:rPr>
              <a:t>;</a:t>
            </a:r>
            <a:endParaRPr lang="en-US" dirty="0">
              <a:solidFill>
                <a:srgbClr val="282829"/>
              </a:solidFill>
              <a:latin typeface="Helvetica Neue"/>
            </a:endParaRPr>
          </a:p>
          <a:p>
            <a:endParaRPr lang="en-US" dirty="0">
              <a:solidFill>
                <a:srgbClr val="282829"/>
              </a:solidFill>
              <a:latin typeface="Helvetica Neue"/>
            </a:endParaRPr>
          </a:p>
        </p:txBody>
      </p:sp>
    </p:spTree>
    <p:extLst>
      <p:ext uri="{BB962C8B-B14F-4D97-AF65-F5344CB8AC3E}">
        <p14:creationId xmlns:p14="http://schemas.microsoft.com/office/powerpoint/2010/main" val="11359241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smtClean="0">
                <a:solidFill>
                  <a:srgbClr val="282829"/>
                </a:solidFill>
                <a:latin typeface="Helvetica Neue"/>
              </a:rPr>
              <a:t>Define Command</a:t>
            </a:r>
            <a:endParaRPr lang="en-US" sz="4000"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0" y="2171700"/>
            <a:ext cx="6126480" cy="3572487"/>
          </a:xfrm>
        </p:spPr>
      </p:pic>
    </p:spTree>
    <p:extLst>
      <p:ext uri="{BB962C8B-B14F-4D97-AF65-F5344CB8AC3E}">
        <p14:creationId xmlns:p14="http://schemas.microsoft.com/office/powerpoint/2010/main" val="24777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solidFill>
                  <a:srgbClr val="282829"/>
                </a:solidFill>
                <a:latin typeface="Helvetica Neue"/>
              </a:rPr>
              <a:t>Functions in SQL</a:t>
            </a:r>
            <a:endParaRPr lang="en-US" u="sng"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59" y="2171700"/>
            <a:ext cx="7860881" cy="4023360"/>
          </a:xfrm>
        </p:spPr>
      </p:pic>
    </p:spTree>
    <p:extLst>
      <p:ext uri="{BB962C8B-B14F-4D97-AF65-F5344CB8AC3E}">
        <p14:creationId xmlns:p14="http://schemas.microsoft.com/office/powerpoint/2010/main" val="217910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0FFF-9FE4-4AFF-9787-CCB31A5C5451}"/>
              </a:ext>
            </a:extLst>
          </p:cNvPr>
          <p:cNvSpPr>
            <a:spLocks noGrp="1"/>
          </p:cNvSpPr>
          <p:nvPr>
            <p:ph type="title"/>
          </p:nvPr>
        </p:nvSpPr>
        <p:spPr>
          <a:xfrm>
            <a:off x="838200" y="2766218"/>
            <a:ext cx="10515600" cy="1325563"/>
          </a:xfrm>
        </p:spPr>
        <p:txBody>
          <a:bodyPr>
            <a:noAutofit/>
          </a:bodyPr>
          <a:lstStyle/>
          <a:p>
            <a:pPr lvl="2" algn="ctr"/>
            <a:r>
              <a:rPr lang="en-US" sz="5000" u="sng" dirty="0" smtClean="0">
                <a:solidFill>
                  <a:srgbClr val="282829"/>
                </a:solidFill>
                <a:latin typeface="Helvetica Neue"/>
              </a:rPr>
              <a:t>Single-row Functions</a:t>
            </a:r>
            <a:endParaRPr lang="en-US" sz="5000" dirty="0">
              <a:solidFill>
                <a:srgbClr val="282829"/>
              </a:solidFill>
              <a:latin typeface="Helvetica Neue"/>
            </a:endParaRPr>
          </a:p>
        </p:txBody>
      </p:sp>
    </p:spTree>
    <p:extLst>
      <p:ext uri="{BB962C8B-B14F-4D97-AF65-F5344CB8AC3E}">
        <p14:creationId xmlns:p14="http://schemas.microsoft.com/office/powerpoint/2010/main" val="9628145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282829"/>
                </a:solidFill>
                <a:latin typeface="Helvetica Neue"/>
              </a:rPr>
              <a:t>Single-row Functions</a:t>
            </a:r>
            <a:endParaRPr lang="en-US" dirty="0"/>
          </a:p>
        </p:txBody>
      </p:sp>
      <p:sp>
        <p:nvSpPr>
          <p:cNvPr id="3" name="Content Placeholder 2"/>
          <p:cNvSpPr>
            <a:spLocks noGrp="1"/>
          </p:cNvSpPr>
          <p:nvPr>
            <p:ph idx="1"/>
          </p:nvPr>
        </p:nvSpPr>
        <p:spPr/>
        <p:txBody>
          <a:bodyPr>
            <a:normAutofit/>
          </a:bodyPr>
          <a:lstStyle/>
          <a:p>
            <a:r>
              <a:rPr lang="en-US" dirty="0" smtClean="0">
                <a:latin typeface="Helvetica Neue"/>
              </a:rPr>
              <a:t>Single row functions are those function that give one result per row.</a:t>
            </a:r>
          </a:p>
          <a:p>
            <a:r>
              <a:rPr lang="en-US" dirty="0" smtClean="0">
                <a:latin typeface="Helvetica Neue"/>
              </a:rPr>
              <a:t>The single row functions are:</a:t>
            </a:r>
          </a:p>
          <a:p>
            <a:pPr lvl="2"/>
            <a:r>
              <a:rPr lang="en-US" sz="2000" dirty="0" smtClean="0">
                <a:latin typeface="Helvetica Neue"/>
              </a:rPr>
              <a:t>Character Functions</a:t>
            </a:r>
          </a:p>
          <a:p>
            <a:pPr lvl="2"/>
            <a:r>
              <a:rPr lang="en-US" sz="2000" dirty="0" smtClean="0">
                <a:latin typeface="Helvetica Neue"/>
              </a:rPr>
              <a:t>Number Functions</a:t>
            </a:r>
          </a:p>
          <a:p>
            <a:pPr lvl="2"/>
            <a:r>
              <a:rPr lang="en-US" sz="2000" dirty="0" smtClean="0">
                <a:latin typeface="Helvetica Neue"/>
              </a:rPr>
              <a:t>Date Functions</a:t>
            </a:r>
          </a:p>
          <a:p>
            <a:pPr marL="987552" lvl="2" indent="0">
              <a:buNone/>
            </a:pPr>
            <a:endParaRPr lang="en-US" sz="2000" dirty="0">
              <a:latin typeface="Helvetica Neue"/>
            </a:endParaRPr>
          </a:p>
        </p:txBody>
      </p:sp>
    </p:spTree>
    <p:extLst>
      <p:ext uri="{BB962C8B-B14F-4D97-AF65-F5344CB8AC3E}">
        <p14:creationId xmlns:p14="http://schemas.microsoft.com/office/powerpoint/2010/main" val="24833909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348" y="738051"/>
            <a:ext cx="9601200" cy="1485900"/>
          </a:xfrm>
        </p:spPr>
        <p:txBody>
          <a:bodyPr/>
          <a:lstStyle/>
          <a:p>
            <a:pPr algn="ctr"/>
            <a:r>
              <a:rPr lang="en-US" u="sng" dirty="0" smtClean="0">
                <a:solidFill>
                  <a:srgbClr val="282829"/>
                </a:solidFill>
              </a:rPr>
              <a:t>Character Functions</a:t>
            </a:r>
            <a:endParaRPr lang="en-US" u="sng" dirty="0">
              <a:solidFill>
                <a:srgbClr val="282829"/>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6049"/>
          <a:stretch/>
        </p:blipFill>
        <p:spPr>
          <a:xfrm>
            <a:off x="2340990" y="2129246"/>
            <a:ext cx="7557915" cy="4297680"/>
          </a:xfrm>
        </p:spPr>
      </p:pic>
    </p:spTree>
    <p:extLst>
      <p:ext uri="{BB962C8B-B14F-4D97-AF65-F5344CB8AC3E}">
        <p14:creationId xmlns:p14="http://schemas.microsoft.com/office/powerpoint/2010/main" val="581936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348" y="738051"/>
            <a:ext cx="9601200" cy="1485900"/>
          </a:xfrm>
        </p:spPr>
        <p:txBody>
          <a:bodyPr>
            <a:normAutofit/>
          </a:bodyPr>
          <a:lstStyle/>
          <a:p>
            <a:pPr algn="ctr"/>
            <a:r>
              <a:rPr lang="en-US" sz="4000" u="sng" dirty="0">
                <a:solidFill>
                  <a:srgbClr val="282829"/>
                </a:solidFill>
                <a:latin typeface="Helvetica Neue"/>
              </a:rPr>
              <a:t>Case-Conversion Functions</a:t>
            </a:r>
          </a:p>
        </p:txBody>
      </p:sp>
      <p:sp>
        <p:nvSpPr>
          <p:cNvPr id="3" name="Content Placeholder 2"/>
          <p:cNvSpPr>
            <a:spLocks noGrp="1"/>
          </p:cNvSpPr>
          <p:nvPr>
            <p:ph idx="1"/>
          </p:nvPr>
        </p:nvSpPr>
        <p:spPr>
          <a:xfrm>
            <a:off x="1319348" y="2223950"/>
            <a:ext cx="9601200" cy="4268290"/>
          </a:xfrm>
        </p:spPr>
        <p:txBody>
          <a:bodyPr>
            <a:normAutofit/>
          </a:bodyPr>
          <a:lstStyle/>
          <a:p>
            <a:r>
              <a:rPr lang="en-US" dirty="0">
                <a:latin typeface="Helvetica Neue"/>
              </a:rPr>
              <a:t>These functions convert the case for character strings</a:t>
            </a:r>
            <a:r>
              <a:rPr lang="en-US" dirty="0" smtClean="0">
                <a:latin typeface="Helvetica Neue"/>
              </a:rPr>
              <a:t>:</a:t>
            </a:r>
          </a:p>
          <a:p>
            <a:endParaRPr lang="en-US" dirty="0" smtClean="0">
              <a:latin typeface="Helvetica Neue"/>
            </a:endParaRPr>
          </a:p>
          <a:p>
            <a:endParaRPr lang="en-US" dirty="0">
              <a:latin typeface="Helvetica Neue"/>
            </a:endParaRPr>
          </a:p>
          <a:p>
            <a:endParaRPr lang="en-US" dirty="0" smtClean="0">
              <a:latin typeface="Helvetica Neue"/>
            </a:endParaRPr>
          </a:p>
          <a:p>
            <a:endParaRPr lang="en-US" dirty="0">
              <a:latin typeface="Helvetica Neue"/>
            </a:endParaRPr>
          </a:p>
          <a:p>
            <a:endParaRPr lang="en-US" dirty="0" smtClean="0">
              <a:latin typeface="Helvetica Neue"/>
            </a:endParaRPr>
          </a:p>
          <a:p>
            <a:pPr marL="0" indent="0">
              <a:buNone/>
            </a:pPr>
            <a:r>
              <a:rPr lang="en-US" b="1" u="sng" dirty="0" smtClean="0">
                <a:latin typeface="Helvetica Neue"/>
              </a:rPr>
              <a:t>Syntax:</a:t>
            </a:r>
          </a:p>
          <a:p>
            <a:pPr marL="0" indent="0">
              <a:buNone/>
            </a:pPr>
            <a:r>
              <a:rPr lang="en-US" b="1" dirty="0" smtClean="0">
                <a:latin typeface="Helvetica Neue"/>
              </a:rPr>
              <a:t>		SELECT</a:t>
            </a:r>
            <a:r>
              <a:rPr lang="en-US" dirty="0">
                <a:latin typeface="Helvetica Neue"/>
              </a:rPr>
              <a:t>    column1, column2</a:t>
            </a:r>
            <a:r>
              <a:rPr lang="en-US" i="1" dirty="0">
                <a:latin typeface="Helvetica Neue"/>
              </a:rPr>
              <a:t>, ...</a:t>
            </a:r>
            <a:r>
              <a:rPr lang="en-US" dirty="0">
                <a:latin typeface="Helvetica Neue"/>
              </a:rPr>
              <a:t/>
            </a:r>
            <a:br>
              <a:rPr lang="en-US" dirty="0">
                <a:latin typeface="Helvetica Neue"/>
              </a:rPr>
            </a:br>
            <a:r>
              <a:rPr lang="en-US" dirty="0">
                <a:latin typeface="Helvetica Neue"/>
              </a:rPr>
              <a:t>		</a:t>
            </a:r>
            <a:r>
              <a:rPr lang="en-US" b="1" dirty="0">
                <a:latin typeface="Helvetica Neue"/>
              </a:rPr>
              <a:t>FROM</a:t>
            </a:r>
            <a:r>
              <a:rPr lang="en-US" dirty="0">
                <a:latin typeface="Helvetica Neue"/>
              </a:rPr>
              <a:t>       </a:t>
            </a:r>
            <a:r>
              <a:rPr lang="en-US" i="1" dirty="0">
                <a:latin typeface="Helvetica Neue"/>
              </a:rPr>
              <a:t> </a:t>
            </a:r>
            <a:r>
              <a:rPr lang="en-US" dirty="0" err="1">
                <a:latin typeface="Helvetica Neue"/>
              </a:rPr>
              <a:t>table_name</a:t>
            </a:r>
            <a:r>
              <a:rPr lang="en-US" dirty="0">
                <a:latin typeface="Helvetica Neue"/>
              </a:rPr>
              <a:t/>
            </a:r>
            <a:br>
              <a:rPr lang="en-US" dirty="0">
                <a:latin typeface="Helvetica Neue"/>
              </a:rPr>
            </a:br>
            <a:r>
              <a:rPr lang="en-US" dirty="0">
                <a:latin typeface="Helvetica Neue"/>
              </a:rPr>
              <a:t>		</a:t>
            </a:r>
            <a:r>
              <a:rPr lang="en-US" b="1" dirty="0">
                <a:latin typeface="Helvetica Neue"/>
              </a:rPr>
              <a:t>Where </a:t>
            </a:r>
            <a:r>
              <a:rPr lang="en-US" dirty="0">
                <a:latin typeface="Helvetica Neue"/>
              </a:rPr>
              <a:t>    </a:t>
            </a:r>
            <a:r>
              <a:rPr lang="en-US" b="1" dirty="0">
                <a:latin typeface="Helvetica Neue"/>
              </a:rPr>
              <a:t> </a:t>
            </a:r>
            <a:r>
              <a:rPr lang="en-US" b="1" dirty="0" smtClean="0">
                <a:latin typeface="Helvetica Neue"/>
              </a:rPr>
              <a:t>Function(</a:t>
            </a:r>
            <a:r>
              <a:rPr lang="en-US" dirty="0" smtClean="0">
                <a:latin typeface="Helvetica Neue"/>
              </a:rPr>
              <a:t>column</a:t>
            </a:r>
            <a:r>
              <a:rPr lang="en-US" b="1" dirty="0" smtClean="0">
                <a:latin typeface="Helvetica Neue"/>
              </a:rPr>
              <a:t>) </a:t>
            </a:r>
            <a:r>
              <a:rPr lang="en-US" dirty="0" smtClean="0">
                <a:latin typeface="Helvetica Neue"/>
              </a:rPr>
              <a:t>= value;</a:t>
            </a:r>
            <a:endParaRPr lang="en-US" dirty="0">
              <a:latin typeface="Helvetica Neue"/>
            </a:endParaRPr>
          </a:p>
        </p:txBody>
      </p:sp>
      <p:graphicFrame>
        <p:nvGraphicFramePr>
          <p:cNvPr id="5" name="Table 4"/>
          <p:cNvGraphicFramePr>
            <a:graphicFrameLocks noGrp="1"/>
          </p:cNvGraphicFramePr>
          <p:nvPr>
            <p:extLst>
              <p:ext uri="{D42A27DB-BD31-4B8C-83A1-F6EECF244321}">
                <p14:modId xmlns:p14="http://schemas.microsoft.com/office/powerpoint/2010/main" val="1706308009"/>
              </p:ext>
            </p:extLst>
          </p:nvPr>
        </p:nvGraphicFramePr>
        <p:xfrm>
          <a:off x="2055948" y="296817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6042599"/>
                    </a:ext>
                  </a:extLst>
                </a:gridCol>
                <a:gridCol w="4064000">
                  <a:extLst>
                    <a:ext uri="{9D8B030D-6E8A-4147-A177-3AD203B41FA5}">
                      <a16:colId xmlns:a16="http://schemas.microsoft.com/office/drawing/2014/main" val="2205619782"/>
                    </a:ext>
                  </a:extLst>
                </a:gridCol>
              </a:tblGrid>
              <a:tr h="370840">
                <a:tc>
                  <a:txBody>
                    <a:bodyPr/>
                    <a:lstStyle/>
                    <a:p>
                      <a:pPr algn="ctr"/>
                      <a:r>
                        <a:rPr lang="en-US" dirty="0" smtClean="0">
                          <a:solidFill>
                            <a:sysClr val="windowText" lastClr="000000"/>
                          </a:solidFill>
                        </a:rPr>
                        <a:t>Function</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Result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488630"/>
                  </a:ext>
                </a:extLst>
              </a:tr>
              <a:tr h="370840">
                <a:tc>
                  <a:txBody>
                    <a:bodyPr/>
                    <a:lstStyle/>
                    <a:p>
                      <a:pPr algn="ctr"/>
                      <a:r>
                        <a:rPr lang="en-US" dirty="0" smtClean="0">
                          <a:solidFill>
                            <a:sysClr val="windowText" lastClr="000000"/>
                          </a:solidFill>
                        </a:rPr>
                        <a:t>LOWER('SQL 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ysClr val="windowText" lastClr="000000"/>
                          </a:solidFill>
                        </a:rPr>
                        <a:t>sql</a:t>
                      </a:r>
                      <a:r>
                        <a:rPr lang="en-US" dirty="0" smtClean="0">
                          <a:solidFill>
                            <a:sysClr val="windowText" lastClr="000000"/>
                          </a:solidFill>
                        </a:rPr>
                        <a:t> 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812342"/>
                  </a:ext>
                </a:extLst>
              </a:tr>
              <a:tr h="370840">
                <a:tc>
                  <a:txBody>
                    <a:bodyPr/>
                    <a:lstStyle/>
                    <a:p>
                      <a:pPr algn="ctr"/>
                      <a:r>
                        <a:rPr lang="en-US" dirty="0" smtClean="0">
                          <a:solidFill>
                            <a:sysClr val="windowText" lastClr="000000"/>
                          </a:solidFill>
                        </a:rPr>
                        <a:t>INITCAP('SQL Course')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ysClr val="windowText" lastClr="000000"/>
                          </a:solidFill>
                        </a:rPr>
                        <a:t>Sql</a:t>
                      </a:r>
                      <a:r>
                        <a:rPr lang="en-US" dirty="0" smtClean="0">
                          <a:solidFill>
                            <a:sysClr val="windowText" lastClr="000000"/>
                          </a:solidFill>
                        </a:rPr>
                        <a:t> 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288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UPPER('SQL Course')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ysClr val="windowText" lastClr="000000"/>
                          </a:solidFill>
                        </a:rPr>
                        <a:t>SQL COURSE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1358358"/>
                  </a:ext>
                </a:extLst>
              </a:tr>
            </a:tbl>
          </a:graphicData>
        </a:graphic>
      </p:graphicFrame>
    </p:spTree>
    <p:extLst>
      <p:ext uri="{BB962C8B-B14F-4D97-AF65-F5344CB8AC3E}">
        <p14:creationId xmlns:p14="http://schemas.microsoft.com/office/powerpoint/2010/main" val="12175628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u="sng" dirty="0">
                <a:solidFill>
                  <a:srgbClr val="282829"/>
                </a:solidFill>
                <a:latin typeface="Helvetica Neue"/>
              </a:rPr>
              <a:t>Case Conversion </a:t>
            </a:r>
            <a:r>
              <a:rPr lang="en-US" sz="4000" u="sng" dirty="0" smtClean="0">
                <a:solidFill>
                  <a:srgbClr val="282829"/>
                </a:solidFill>
                <a:latin typeface="Helvetica Neue"/>
              </a:rPr>
              <a:t>- LOWER</a:t>
            </a:r>
            <a:endParaRPr lang="en-US" dirty="0">
              <a:solidFill>
                <a:srgbClr val="282829"/>
              </a:solidFill>
              <a:latin typeface="Helvetica Neue"/>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480" y="2171700"/>
            <a:ext cx="6949440" cy="3077378"/>
          </a:xfrm>
        </p:spPr>
      </p:pic>
    </p:spTree>
    <p:extLst>
      <p:ext uri="{BB962C8B-B14F-4D97-AF65-F5344CB8AC3E}">
        <p14:creationId xmlns:p14="http://schemas.microsoft.com/office/powerpoint/2010/main" val="7390850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u="sng" dirty="0">
                <a:solidFill>
                  <a:srgbClr val="282829"/>
                </a:solidFill>
                <a:latin typeface="Helvetica Neue"/>
              </a:rPr>
              <a:t>Case Conversion </a:t>
            </a:r>
            <a:r>
              <a:rPr lang="en-US" sz="4000" u="sng" dirty="0" smtClean="0">
                <a:solidFill>
                  <a:srgbClr val="282829"/>
                </a:solidFill>
                <a:latin typeface="Helvetica Neue"/>
              </a:rPr>
              <a:t>- UPPER</a:t>
            </a:r>
            <a:endParaRPr lang="en-US" dirty="0">
              <a:solidFill>
                <a:srgbClr val="282829"/>
              </a:solidFill>
              <a:latin typeface="Helvetica Neue"/>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080" y="2171700"/>
            <a:ext cx="6492240" cy="3485020"/>
          </a:xfrm>
        </p:spPr>
      </p:pic>
    </p:spTree>
    <p:extLst>
      <p:ext uri="{BB962C8B-B14F-4D97-AF65-F5344CB8AC3E}">
        <p14:creationId xmlns:p14="http://schemas.microsoft.com/office/powerpoint/2010/main" val="3789405523"/>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8453</TotalTime>
  <Words>4490</Words>
  <Application>Microsoft Office PowerPoint</Application>
  <PresentationFormat>Widescreen</PresentationFormat>
  <Paragraphs>757</Paragraphs>
  <Slides>131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131</vt:i4>
      </vt:variant>
    </vt:vector>
  </HeadingPairs>
  <TitlesOfParts>
    <vt:vector size="138" baseType="lpstr">
      <vt:lpstr>Arial</vt:lpstr>
      <vt:lpstr>Calibri</vt:lpstr>
      <vt:lpstr>Courier</vt:lpstr>
      <vt:lpstr>Franklin Gothic Book</vt:lpstr>
      <vt:lpstr>Helvetica Neue</vt:lpstr>
      <vt:lpstr>Wingdings</vt:lpstr>
      <vt:lpstr>Crop</vt:lpstr>
      <vt:lpstr>SQL Tutorial</vt:lpstr>
      <vt:lpstr>What is SQL?</vt:lpstr>
      <vt:lpstr>Why SQL?</vt:lpstr>
      <vt:lpstr>Brief History of SQL</vt:lpstr>
      <vt:lpstr>SQL Statements</vt:lpstr>
      <vt:lpstr>Data Definition Language (DDL)</vt:lpstr>
      <vt:lpstr>Data Definition Language (DDL) Statements</vt:lpstr>
      <vt:lpstr>PowerPoint Presentation</vt:lpstr>
      <vt:lpstr>Data Manipulation Language (DML)</vt:lpstr>
      <vt:lpstr>Data Manipulation Language (DML) Statements</vt:lpstr>
      <vt:lpstr>Data Retrieval Language (DRL)</vt:lpstr>
      <vt:lpstr>Data Retrieval Language (DRL)</vt:lpstr>
      <vt:lpstr>Data Control Language (DCL)</vt:lpstr>
      <vt:lpstr>Data Control Language (DCL) Statements</vt:lpstr>
      <vt:lpstr>Transaction Control Language (TCL)</vt:lpstr>
      <vt:lpstr>Transaction Control Language (TCL) Statements</vt:lpstr>
      <vt:lpstr>SQL – Syntax</vt:lpstr>
      <vt:lpstr>SQL - Syntax</vt:lpstr>
      <vt:lpstr>SQL- Data Definition Language </vt:lpstr>
      <vt:lpstr>CREATE</vt:lpstr>
      <vt:lpstr>CREATE Database</vt:lpstr>
      <vt:lpstr>CREATE USER</vt:lpstr>
      <vt:lpstr>CREATE Table</vt:lpstr>
      <vt:lpstr>Table = Books  columns are Book_no, Title, AuthorID, Price. </vt:lpstr>
      <vt:lpstr>DDL Specifying Keys  Single and Multi - Column Keys</vt:lpstr>
      <vt:lpstr>CREATE Table with constraints</vt:lpstr>
      <vt:lpstr>Table with Primary and Foreign Key</vt:lpstr>
      <vt:lpstr>DDL Constraints Disallowing Null Values</vt:lpstr>
      <vt:lpstr>PowerPoint Presentation</vt:lpstr>
      <vt:lpstr>Null constraints</vt:lpstr>
      <vt:lpstr>DDL Constraints- Value Constraints</vt:lpstr>
      <vt:lpstr>PowerPoint Presentation</vt:lpstr>
      <vt:lpstr>Value Constraints </vt:lpstr>
      <vt:lpstr>DDL Constraints- Default Value</vt:lpstr>
      <vt:lpstr>PowerPoint Presentation</vt:lpstr>
      <vt:lpstr>Default Value</vt:lpstr>
      <vt:lpstr>Data Manipulation Language (DML)</vt:lpstr>
      <vt:lpstr>INSERT</vt:lpstr>
      <vt:lpstr>INSERT</vt:lpstr>
      <vt:lpstr>INSERT INTO - SELECT</vt:lpstr>
      <vt:lpstr>INSERT INTO - SELECT</vt:lpstr>
      <vt:lpstr>DELETE</vt:lpstr>
      <vt:lpstr>DELETE</vt:lpstr>
      <vt:lpstr>TRUNCATE</vt:lpstr>
      <vt:lpstr>TRUNCATE</vt:lpstr>
      <vt:lpstr>UPDATE</vt:lpstr>
      <vt:lpstr>Update </vt:lpstr>
      <vt:lpstr>DROP </vt:lpstr>
      <vt:lpstr>DROP Database</vt:lpstr>
      <vt:lpstr>DROP Table</vt:lpstr>
      <vt:lpstr>Drop table </vt:lpstr>
      <vt:lpstr>DROP USER</vt:lpstr>
      <vt:lpstr>Drop User </vt:lpstr>
      <vt:lpstr>ALTER </vt:lpstr>
      <vt:lpstr>ALTER – Modify Column </vt:lpstr>
      <vt:lpstr>ALTER – Modify Column</vt:lpstr>
      <vt:lpstr>ALTER – Drop Column </vt:lpstr>
      <vt:lpstr>ALTER – Drop Column</vt:lpstr>
      <vt:lpstr>ALTER – Add Column </vt:lpstr>
      <vt:lpstr>ALTER – Add Column </vt:lpstr>
      <vt:lpstr>ALTER – Rename Table </vt:lpstr>
      <vt:lpstr>ALTER – Rename Table</vt:lpstr>
      <vt:lpstr>SQL-Data Retrieval Language (DRL)</vt:lpstr>
      <vt:lpstr>SELECT</vt:lpstr>
      <vt:lpstr>Select- single and multiple columns</vt:lpstr>
      <vt:lpstr>Select Statement Using Arithmetic Operators</vt:lpstr>
      <vt:lpstr>Select- using arithmetic operator</vt:lpstr>
      <vt:lpstr>Operator Precedence</vt:lpstr>
      <vt:lpstr>Select Statement Using Column Aliases</vt:lpstr>
      <vt:lpstr>Select- Using Column Aliases</vt:lpstr>
      <vt:lpstr>Select Statement Concatenation Operator</vt:lpstr>
      <vt:lpstr>Select - Concatenation Operator</vt:lpstr>
      <vt:lpstr>Select Statement Literal Character Strings</vt:lpstr>
      <vt:lpstr>Select - Literal Character Strings</vt:lpstr>
      <vt:lpstr>Select Statement Alternative Quote (q) Operator</vt:lpstr>
      <vt:lpstr>Select - Alternative Quote (q) Operator</vt:lpstr>
      <vt:lpstr>Select Statement Avoid Duplicate Rows</vt:lpstr>
      <vt:lpstr>Select – Avoid Duplicate Rows</vt:lpstr>
      <vt:lpstr>Displaying the Table Structure</vt:lpstr>
      <vt:lpstr>Restricting and Sorting Data</vt:lpstr>
      <vt:lpstr>Using the WHERE Clause</vt:lpstr>
      <vt:lpstr>Operators in WHERE clause</vt:lpstr>
      <vt:lpstr>WHERE Clause</vt:lpstr>
      <vt:lpstr>Using the ORDER BY Clause</vt:lpstr>
      <vt:lpstr>ORDER BY </vt:lpstr>
      <vt:lpstr>Substitution Variables</vt:lpstr>
      <vt:lpstr>Using the Single-Ampersand Substitution  Variable</vt:lpstr>
      <vt:lpstr>Single-Ampersand Substitution Variable</vt:lpstr>
      <vt:lpstr>Using the Double-Ampersand Substitution Variable</vt:lpstr>
      <vt:lpstr>Double-Ampersand Substitution Variable</vt:lpstr>
      <vt:lpstr>Using the DEFINE Command</vt:lpstr>
      <vt:lpstr>Define Command</vt:lpstr>
      <vt:lpstr>Functions in SQL</vt:lpstr>
      <vt:lpstr>Single-row Functions</vt:lpstr>
      <vt:lpstr>Single-row Functions</vt:lpstr>
      <vt:lpstr>Character Functions</vt:lpstr>
      <vt:lpstr>Case-Conversion Functions</vt:lpstr>
      <vt:lpstr>Case Conversion - LOWER</vt:lpstr>
      <vt:lpstr>Case Conversion - UPPER</vt:lpstr>
      <vt:lpstr>Case Conversion - INITCAP</vt:lpstr>
      <vt:lpstr>Character-Manipulation Functions</vt:lpstr>
      <vt:lpstr>Character-Manipulation Functions</vt:lpstr>
      <vt:lpstr>Number Functions</vt:lpstr>
      <vt:lpstr>Number Functions-MOD</vt:lpstr>
      <vt:lpstr>Date-Manipulation Functions</vt:lpstr>
      <vt:lpstr>Multiple-row Functions</vt:lpstr>
      <vt:lpstr>Multiple-row Functions</vt:lpstr>
      <vt:lpstr>GROUP Functions</vt:lpstr>
      <vt:lpstr>GROUP Functions</vt:lpstr>
      <vt:lpstr>Grouping rows</vt:lpstr>
      <vt:lpstr>GROUP BY</vt:lpstr>
      <vt:lpstr>Grouping by More than One Column</vt:lpstr>
      <vt:lpstr>Grouping by More than One Column</vt:lpstr>
      <vt:lpstr>Having clause</vt:lpstr>
      <vt:lpstr>Having clause</vt:lpstr>
      <vt:lpstr>Displaying Data from Multiple Tables</vt:lpstr>
      <vt:lpstr>Types of Joins</vt:lpstr>
      <vt:lpstr>Difference between Natural Joins, Using, and ON Join</vt:lpstr>
      <vt:lpstr>Natural Joins</vt:lpstr>
      <vt:lpstr>Natural Joins</vt:lpstr>
      <vt:lpstr>Creating Joins with the USING Clause</vt:lpstr>
      <vt:lpstr>Joins - USING Clause</vt:lpstr>
      <vt:lpstr>Creating Joins with the ON Clause</vt:lpstr>
      <vt:lpstr>Joins with the ON Clause</vt:lpstr>
      <vt:lpstr>Applying Additional Conditions to a Join</vt:lpstr>
      <vt:lpstr>Conditions to a Join</vt:lpstr>
      <vt:lpstr>SQL-Data Control Language (DCL)</vt:lpstr>
      <vt:lpstr>GRANT</vt:lpstr>
      <vt:lpstr>PowerPoint Presentation</vt:lpstr>
      <vt:lpstr>REVOKE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Maimoona Khilji</dc:creator>
  <cp:lastModifiedBy>Maimoona Khilji</cp:lastModifiedBy>
  <cp:revision>751</cp:revision>
  <dcterms:created xsi:type="dcterms:W3CDTF">2020-07-26T09:49:37Z</dcterms:created>
  <dcterms:modified xsi:type="dcterms:W3CDTF">2021-06-17T12:09:30Z</dcterms:modified>
</cp:coreProperties>
</file>