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6"/>
  </p:notesMasterIdLst>
  <p:handoutMasterIdLst>
    <p:handoutMasterId r:id="rId27"/>
  </p:handoutMasterIdLst>
  <p:sldIdLst>
    <p:sldId id="304" r:id="rId2"/>
    <p:sldId id="258" r:id="rId3"/>
    <p:sldId id="260" r:id="rId4"/>
    <p:sldId id="305" r:id="rId5"/>
    <p:sldId id="306" r:id="rId6"/>
    <p:sldId id="307" r:id="rId7"/>
    <p:sldId id="311" r:id="rId8"/>
    <p:sldId id="308" r:id="rId9"/>
    <p:sldId id="309" r:id="rId10"/>
    <p:sldId id="312" r:id="rId11"/>
    <p:sldId id="278" r:id="rId12"/>
    <p:sldId id="261" r:id="rId13"/>
    <p:sldId id="315" r:id="rId14"/>
    <p:sldId id="316" r:id="rId15"/>
    <p:sldId id="317" r:id="rId16"/>
    <p:sldId id="318" r:id="rId17"/>
    <p:sldId id="319" r:id="rId18"/>
    <p:sldId id="320" r:id="rId19"/>
    <p:sldId id="321" r:id="rId20"/>
    <p:sldId id="322" r:id="rId21"/>
    <p:sldId id="323" r:id="rId22"/>
    <p:sldId id="324" r:id="rId23"/>
    <p:sldId id="325" r:id="rId24"/>
    <p:sldId id="286" r:id="rId25"/>
  </p:sldIdLst>
  <p:sldSz cx="9144000" cy="5143500" type="screen16x9"/>
  <p:notesSz cx="6858000" cy="9144000"/>
  <p:embeddedFontLst>
    <p:embeddedFont>
      <p:font typeface="Fjalla One" panose="020B0604020202020204" charset="0"/>
      <p:regular r:id="rId28"/>
    </p:embeddedFont>
    <p:embeddedFont>
      <p:font typeface="Barlow Semi Condensed" panose="020B0604020202020204" charset="0"/>
      <p:regular r:id="rId29"/>
      <p:bold r:id="rId30"/>
      <p:italic r:id="rId31"/>
      <p:boldItalic r:id="rId32"/>
    </p:embeddedFont>
    <p:embeddedFont>
      <p:font typeface="Barlow Semi Condensed Medium"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8084"/>
    <a:srgbClr val="0398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D4687F3-5CEF-451B-BA64-D8798B70AEFC}">
  <a:tblStyle styleId="{AD4687F3-5CEF-451B-BA64-D8798B70AEF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324" autoAdjust="0"/>
    <p:restoredTop sz="94333" autoAdjust="0"/>
  </p:normalViewPr>
  <p:slideViewPr>
    <p:cSldViewPr snapToGrid="0">
      <p:cViewPr varScale="1">
        <p:scale>
          <a:sx n="91" d="100"/>
          <a:sy n="91" d="100"/>
        </p:scale>
        <p:origin x="348" y="78"/>
      </p:cViewPr>
      <p:guideLst/>
    </p:cSldViewPr>
  </p:slideViewPr>
  <p:notesTextViewPr>
    <p:cViewPr>
      <p:scale>
        <a:sx n="1" d="1"/>
        <a:sy n="1" d="1"/>
      </p:scale>
      <p:origin x="0" y="0"/>
    </p:cViewPr>
  </p:notesText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9ED7D6-63C8-4489-B34C-EBC0C9EF1CF1}" type="datetimeFigureOut">
              <a:rPr lang="en-US" smtClean="0"/>
              <a:t>9/27/2022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761675-66A4-4230-93D3-6F9389F084E2}" type="slidenum">
              <a:rPr lang="en-US" smtClean="0"/>
              <a:t>‹#›</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0513" y="229394"/>
            <a:ext cx="1706161" cy="1519200"/>
          </a:xfrm>
          <a:prstGeom prst="rect">
            <a:avLst/>
          </a:prstGeom>
        </p:spPr>
      </p:pic>
    </p:spTree>
    <p:extLst>
      <p:ext uri="{BB962C8B-B14F-4D97-AF65-F5344CB8AC3E}">
        <p14:creationId xmlns:p14="http://schemas.microsoft.com/office/powerpoint/2010/main" val="1856524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392264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6"/>
        <p:cNvGrpSpPr/>
        <p:nvPr/>
      </p:nvGrpSpPr>
      <p:grpSpPr>
        <a:xfrm>
          <a:off x="0" y="0"/>
          <a:ext cx="0" cy="0"/>
          <a:chOff x="0" y="0"/>
          <a:chExt cx="0" cy="0"/>
        </a:xfrm>
      </p:grpSpPr>
      <p:sp>
        <p:nvSpPr>
          <p:cNvPr id="4947" name="Google Shape;4947;g804e9800b4_0_1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8" name="Google Shape;4948;g804e9800b4_0_1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87162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6"/>
        <p:cNvGrpSpPr/>
        <p:nvPr/>
      </p:nvGrpSpPr>
      <p:grpSpPr>
        <a:xfrm>
          <a:off x="0" y="0"/>
          <a:ext cx="0" cy="0"/>
          <a:chOff x="0" y="0"/>
          <a:chExt cx="0" cy="0"/>
        </a:xfrm>
      </p:grpSpPr>
      <p:sp>
        <p:nvSpPr>
          <p:cNvPr id="4947" name="Google Shape;4947;g804e9800b4_0_1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8" name="Google Shape;4948;g804e9800b4_0_1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smtClean="0"/>
              <a:t>Wi-Fi is </a:t>
            </a:r>
            <a:r>
              <a:rPr lang="en-US" b="1" dirty="0" smtClean="0"/>
              <a:t>the wireless technology used to connect computers, tablets, smartphones and other devices to the internet</a:t>
            </a:r>
            <a:r>
              <a:rPr lang="en-US" dirty="0" smtClean="0"/>
              <a:t>. Wi-Fi is the radio signal sent from a wireless router to a nearby device, which translates the signal into data you can see and use.</a:t>
            </a: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9"/>
        <p:cNvGrpSpPr/>
        <p:nvPr/>
      </p:nvGrpSpPr>
      <p:grpSpPr>
        <a:xfrm>
          <a:off x="0" y="0"/>
          <a:ext cx="0" cy="0"/>
          <a:chOff x="0" y="0"/>
          <a:chExt cx="0" cy="0"/>
        </a:xfrm>
      </p:grpSpPr>
      <p:sp>
        <p:nvSpPr>
          <p:cNvPr id="3210" name="Google Shape;3210;g8714a43093_3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1" name="Google Shape;3211;g8714a43093_3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kern="1200" cap="none" dirty="0" smtClean="0">
                <a:solidFill>
                  <a:schemeClr val="tx1"/>
                </a:solidFill>
                <a:effectLst/>
                <a:latin typeface="Arial"/>
                <a:ea typeface="Arial"/>
                <a:cs typeface="Arial"/>
                <a:sym typeface="Arial"/>
              </a:rPr>
              <a:t>Access Point is a networking hardware device that allows other Wi-Fi devices to connect to a wired network</a:t>
            </a:r>
          </a:p>
          <a:p>
            <a:r>
              <a:rPr lang="en-US" b="1" dirty="0" smtClean="0"/>
              <a:t>Access Point (AP)</a:t>
            </a:r>
            <a:r>
              <a:rPr lang="en-US" dirty="0" smtClean="0"/>
              <a:t> - The AP is a wireless LAN transceiver or “base station” that can connect one or many wireless devices simultaneously to the Internet. </a:t>
            </a:r>
          </a:p>
          <a:p>
            <a:r>
              <a:rPr lang="en-US" b="1" dirty="0" smtClean="0"/>
              <a:t>Wi-Fi cards</a:t>
            </a:r>
            <a:r>
              <a:rPr lang="en-US" dirty="0" smtClean="0"/>
              <a:t> - They accept the wireless signal and transmit information. They can be internal and external. (e.g PCMCIA Card for Laptop and PCI Card for Desktop PC) </a:t>
            </a:r>
          </a:p>
          <a:p>
            <a:r>
              <a:rPr lang="en-US" b="1" dirty="0" smtClean="0"/>
              <a:t>Safeguards</a:t>
            </a:r>
            <a:r>
              <a:rPr lang="en-US" dirty="0" smtClean="0"/>
              <a:t> - Firewalls and anti-virus software protect networks from uninvited users and keep information secure.</a:t>
            </a:r>
          </a:p>
          <a:p>
            <a:endParaRPr lang="en-US" dirty="0" smtClean="0"/>
          </a:p>
          <a:p>
            <a:endParaRPr lang="en-US" dirty="0" smtClean="0"/>
          </a:p>
          <a:p>
            <a:endParaRPr lang="en-US" dirty="0" smtClean="0"/>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Wi-Fi network is build with several hardware components like </a:t>
            </a:r>
          </a:p>
          <a:p>
            <a:pPr lvl="1"/>
            <a:r>
              <a:rPr lang="en-US" dirty="0" smtClean="0"/>
              <a:t>wireless access points or routers </a:t>
            </a:r>
          </a:p>
          <a:p>
            <a:pPr lvl="1"/>
            <a:r>
              <a:rPr lang="en-US" dirty="0" smtClean="0"/>
              <a:t>End-user devices like mobiles phones, laptop, tablets etc. which are equipped with Wi-Fi Adapter</a:t>
            </a:r>
          </a:p>
          <a:p>
            <a:pPr lvl="1"/>
            <a:r>
              <a:rPr lang="en-US" dirty="0" smtClean="0"/>
              <a:t>On the other hand, the wireless router is connected to the internet via physical connection that is </a:t>
            </a:r>
          </a:p>
          <a:p>
            <a:pPr lvl="2"/>
            <a:r>
              <a:rPr lang="en-US" dirty="0" smtClean="0"/>
              <a:t>fiber cable </a:t>
            </a:r>
          </a:p>
          <a:p>
            <a:pPr lvl="2"/>
            <a:r>
              <a:rPr lang="en-US" dirty="0" smtClean="0"/>
              <a:t>analog line </a:t>
            </a:r>
          </a:p>
          <a:p>
            <a:pPr lvl="3"/>
            <a:r>
              <a:rPr lang="en-US" dirty="0" smtClean="0"/>
              <a:t>this then uses telephone and modem which is then connected to the wireless router.</a:t>
            </a:r>
          </a:p>
          <a:p>
            <a:pPr lvl="1"/>
            <a:r>
              <a:rPr lang="en-US" dirty="0" smtClean="0"/>
              <a:t>A modulator and demodulator is needed for analog-to-digital and digital-to-analog signal conversion</a:t>
            </a:r>
          </a:p>
          <a:p>
            <a:pPr lvl="1"/>
            <a:r>
              <a:rPr lang="en-US" dirty="0" smtClean="0"/>
              <a:t>The Wi-Fi router then connects to the end devices via radio waves to establish an end-to-end internet</a:t>
            </a:r>
          </a:p>
          <a:p>
            <a:pPr lvl="1"/>
            <a:r>
              <a:rPr lang="en-US" dirty="0" smtClean="0"/>
              <a:t>Here the wireless router receives the data from the internet, translates it into the radio signals and send it over the wireless network to the connected devices</a:t>
            </a:r>
          </a:p>
          <a:p>
            <a:pPr lvl="1"/>
            <a:r>
              <a:rPr lang="en-US" dirty="0" smtClean="0"/>
              <a:t>The same process also happens in reverse.</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A single access point can support up to 30 users and can function within a range of 100 – 150 feet indoors and up to 300 feet outdoors. • Many access points can be connected to each other via Ethernet cables to create a single large network.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How does WIFI work</a:t>
            </a:r>
          </a:p>
          <a:p>
            <a:r>
              <a:rPr lang="en-US" sz="1200" b="0" i="0" kern="1200" dirty="0" smtClean="0">
                <a:solidFill>
                  <a:schemeClr val="tx1"/>
                </a:solidFill>
                <a:effectLst/>
                <a:latin typeface="+mn-lt"/>
                <a:ea typeface="+mn-ea"/>
                <a:cs typeface="+mn-cs"/>
              </a:rPr>
              <a:t>The router is the key piece equipment in a wireless network. The router is physically connected to the internet by an Ethernet cable. The router then broadcasts the high frequency radio signal. The signal then carries data to and from the internet.</a:t>
            </a:r>
          </a:p>
          <a:p>
            <a:r>
              <a:rPr lang="en-US" sz="1200" b="0" i="0" kern="1200" dirty="0" smtClean="0">
                <a:solidFill>
                  <a:schemeClr val="tx1"/>
                </a:solidFill>
                <a:effectLst/>
                <a:latin typeface="+mn-lt"/>
                <a:ea typeface="+mn-ea"/>
                <a:cs typeface="+mn-cs"/>
              </a:rPr>
              <a:t>Then there is the adapter. The adapter in whatever device you are using both picks up the signal from the router, and also sends data back to your router and onto the the internet creating an upstream and downstream activity.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FECAAA9-530A-45CD-860E-680A503CD82B}" type="slidenum">
              <a:rPr lang="en-US" smtClean="0"/>
              <a:t>13</a:t>
            </a:fld>
            <a:endParaRPr lang="en-US" dirty="0"/>
          </a:p>
        </p:txBody>
      </p:sp>
    </p:spTree>
    <p:extLst>
      <p:ext uri="{BB962C8B-B14F-4D97-AF65-F5344CB8AC3E}">
        <p14:creationId xmlns:p14="http://schemas.microsoft.com/office/powerpoint/2010/main" val="2768811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Wireless Access Point (AP) </a:t>
            </a:r>
            <a:r>
              <a:rPr lang="en-US" sz="1200" b="1" i="0" kern="1200" dirty="0" smtClean="0">
                <a:solidFill>
                  <a:schemeClr val="tx1"/>
                </a:solidFill>
                <a:effectLst/>
                <a:latin typeface="+mn-lt"/>
                <a:ea typeface="+mn-ea"/>
                <a:cs typeface="+mn-cs"/>
              </a:rPr>
              <a:t>separates wired LAN and wireless</a:t>
            </a:r>
            <a:r>
              <a:rPr lang="en-US" sz="1200" b="0" i="0" kern="1200" dirty="0" smtClean="0">
                <a:solidFill>
                  <a:schemeClr val="tx1"/>
                </a:solidFill>
                <a:effectLst/>
                <a:latin typeface="+mn-lt"/>
                <a:ea typeface="+mn-ea"/>
                <a:cs typeface="+mn-cs"/>
              </a:rPr>
              <a:t> LAN. Wireless Access Point (AP) is connected to the wired LAN. Wireless Access Point (AP) receives data from wired Ethernet LAN, and converts those data into wireless signals.</a:t>
            </a:r>
            <a:endParaRPr lang="en-US" dirty="0"/>
          </a:p>
        </p:txBody>
      </p:sp>
      <p:sp>
        <p:nvSpPr>
          <p:cNvPr id="4" name="Slide Number Placeholder 3"/>
          <p:cNvSpPr>
            <a:spLocks noGrp="1"/>
          </p:cNvSpPr>
          <p:nvPr>
            <p:ph type="sldNum" sz="quarter" idx="10"/>
          </p:nvPr>
        </p:nvSpPr>
        <p:spPr/>
        <p:txBody>
          <a:bodyPr/>
          <a:lstStyle/>
          <a:p>
            <a:fld id="{DFECAAA9-530A-45CD-860E-680A503CD82B}" type="slidenum">
              <a:rPr lang="en-US" smtClean="0"/>
              <a:t>15</a:t>
            </a:fld>
            <a:endParaRPr lang="en-US" dirty="0"/>
          </a:p>
        </p:txBody>
      </p:sp>
    </p:spTree>
    <p:extLst>
      <p:ext uri="{BB962C8B-B14F-4D97-AF65-F5344CB8AC3E}">
        <p14:creationId xmlns:p14="http://schemas.microsoft.com/office/powerpoint/2010/main" val="369384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1"/>
            <a:r>
              <a:rPr lang="en-US" dirty="0" smtClean="0"/>
              <a:t>AP is not required.</a:t>
            </a:r>
          </a:p>
          <a:p>
            <a:pPr lvl="1"/>
            <a:r>
              <a:rPr lang="en-US" dirty="0" smtClean="0"/>
              <a:t>Client devices within a cell can communicate directly with each other. </a:t>
            </a:r>
          </a:p>
          <a:p>
            <a:pPr lvl="1"/>
            <a:r>
              <a:rPr lang="en-US" dirty="0" smtClean="0"/>
              <a:t>It is useful for setting up of a wireless network quickly and easily.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FECAAA9-530A-45CD-860E-680A503CD82B}" type="slidenum">
              <a:rPr lang="en-US" smtClean="0"/>
              <a:t>16</a:t>
            </a:fld>
            <a:endParaRPr lang="en-US" dirty="0"/>
          </a:p>
        </p:txBody>
      </p:sp>
    </p:spTree>
    <p:extLst>
      <p:ext uri="{BB962C8B-B14F-4D97-AF65-F5344CB8AC3E}">
        <p14:creationId xmlns:p14="http://schemas.microsoft.com/office/powerpoint/2010/main" val="2065520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1"/>
            <a:r>
              <a:rPr lang="en-US" dirty="0" smtClean="0"/>
              <a:t>This is used to connect a LAN in one building to LANs in other buildings even if the buildings are miles apart. These conditions receive a clear line of sight between buildings.</a:t>
            </a:r>
          </a:p>
          <a:p>
            <a:pPr lvl="1"/>
            <a:r>
              <a:rPr lang="en-US" dirty="0" smtClean="0"/>
              <a:t>The line-of-sight range varies based on the type of wireless bridge and antenna used as well as the environmental conditions. </a:t>
            </a:r>
          </a:p>
          <a:p>
            <a:endParaRPr lang="en-US" dirty="0"/>
          </a:p>
        </p:txBody>
      </p:sp>
      <p:sp>
        <p:nvSpPr>
          <p:cNvPr id="4" name="Slide Number Placeholder 3"/>
          <p:cNvSpPr>
            <a:spLocks noGrp="1"/>
          </p:cNvSpPr>
          <p:nvPr>
            <p:ph type="sldNum" sz="quarter" idx="10"/>
          </p:nvPr>
        </p:nvSpPr>
        <p:spPr/>
        <p:txBody>
          <a:bodyPr/>
          <a:lstStyle/>
          <a:p>
            <a:fld id="{DFECAAA9-530A-45CD-860E-680A503CD82B}" type="slidenum">
              <a:rPr lang="en-US" smtClean="0"/>
              <a:t>17</a:t>
            </a:fld>
            <a:endParaRPr lang="en-US" dirty="0"/>
          </a:p>
        </p:txBody>
      </p:sp>
    </p:spTree>
    <p:extLst>
      <p:ext uri="{BB962C8B-B14F-4D97-AF65-F5344CB8AC3E}">
        <p14:creationId xmlns:p14="http://schemas.microsoft.com/office/powerpoint/2010/main" val="986693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1">
  <p:cSld name="CUSTOM_23">
    <p:spTree>
      <p:nvGrpSpPr>
        <p:cNvPr id="1" name="Shape 1619"/>
        <p:cNvGrpSpPr/>
        <p:nvPr/>
      </p:nvGrpSpPr>
      <p:grpSpPr>
        <a:xfrm>
          <a:off x="0" y="0"/>
          <a:ext cx="0" cy="0"/>
          <a:chOff x="0" y="0"/>
          <a:chExt cx="0" cy="0"/>
        </a:xfrm>
      </p:grpSpPr>
      <p:sp>
        <p:nvSpPr>
          <p:cNvPr id="1620" name="Google Shape;1620;p32"/>
          <p:cNvSpPr txBox="1">
            <a:spLocks noGrp="1"/>
          </p:cNvSpPr>
          <p:nvPr>
            <p:ph type="body" idx="1"/>
          </p:nvPr>
        </p:nvSpPr>
        <p:spPr>
          <a:xfrm>
            <a:off x="1881350" y="1246850"/>
            <a:ext cx="21333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marL="914400" lvl="1"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371600" lvl="2"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1828800" lvl="3"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2286000" lvl="4"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2743200" lvl="5"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3200400" lvl="6"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3657600" lvl="7"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4114800" lvl="8"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1" name="Google Shape;1621;p32"/>
          <p:cNvSpPr txBox="1">
            <a:spLocks noGrp="1"/>
          </p:cNvSpPr>
          <p:nvPr>
            <p:ph type="body" idx="2"/>
          </p:nvPr>
        </p:nvSpPr>
        <p:spPr>
          <a:xfrm>
            <a:off x="4220325" y="1246850"/>
            <a:ext cx="30999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marL="914400" lvl="1"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371600" lvl="2"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1828800" lvl="3"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2286000" lvl="4"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2743200" lvl="5"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3200400" lvl="6"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3657600" lvl="7"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4114800" lvl="8"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2" name="Google Shape;1622;p32"/>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623" name="Google Shape;1623;p32"/>
          <p:cNvGrpSpPr/>
          <p:nvPr/>
        </p:nvGrpSpPr>
        <p:grpSpPr>
          <a:xfrm>
            <a:off x="432850" y="0"/>
            <a:ext cx="8278300" cy="51657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7" name="Google Shape;1627;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8" name="Google Shape;1628;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9" name="Google Shape;1629;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0" name="Google Shape;1630;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1" name="Google Shape;1631;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4" name="Google Shape;1634;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5" name="Google Shape;1635;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6" name="Google Shape;1636;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9" name="Google Shape;1639;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0" name="Google Shape;1640;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1" name="Google Shape;1641;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642" name="Google Shape;1642;p32"/>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5" name="Google Shape;1645;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6" name="Google Shape;1646;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7" name="Google Shape;1647;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8" name="Google Shape;1648;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9" name="Google Shape;1649;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2" name="Google Shape;1652;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3" name="Google Shape;1653;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4" name="Google Shape;1654;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7" name="Google Shape;1657;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8" name="Google Shape;1658;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9" name="Google Shape;1659;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2" name="Google Shape;1662;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3" name="Google Shape;1663;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6" name="Google Shape;1666;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7" name="Google Shape;1667;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0" name="Google Shape;1670;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1" name="Google Shape;1671;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4" name="Google Shape;1674;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5" name="Google Shape;1675;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676" name="Google Shape;1676;p32"/>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677" name="Google Shape;1677;p32"/>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678" name="Google Shape;1678;p32"/>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9" name="Google Shape;1679;p32"/>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0" name="Google Shape;1680;p32"/>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1" name="Google Shape;1681;p32"/>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E180F9-8184-4CC1-B6AD-C4E0665984AA}" type="datetimeFigureOut">
              <a:rPr lang="en-US" smtClean="0"/>
              <a:t>9/27/2022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270113-6E31-44B0-89B5-F87734789E77}" type="slidenum">
              <a:rPr lang="en-US" smtClean="0"/>
              <a:t>‹#›</a:t>
            </a:fld>
            <a:endParaRPr lang="en-US" dirty="0"/>
          </a:p>
        </p:txBody>
      </p:sp>
    </p:spTree>
    <p:extLst>
      <p:ext uri="{BB962C8B-B14F-4D97-AF65-F5344CB8AC3E}">
        <p14:creationId xmlns:p14="http://schemas.microsoft.com/office/powerpoint/2010/main" val="1481559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1"/>
        <p:cNvGrpSpPr/>
        <p:nvPr/>
      </p:nvGrpSpPr>
      <p:grpSpPr>
        <a:xfrm>
          <a:off x="0" y="0"/>
          <a:ext cx="0" cy="0"/>
          <a:chOff x="0" y="0"/>
          <a:chExt cx="0" cy="0"/>
        </a:xfrm>
      </p:grpSpPr>
      <p:sp>
        <p:nvSpPr>
          <p:cNvPr id="502" name="Google Shape;502;p10"/>
          <p:cNvSpPr txBox="1">
            <a:spLocks noGrp="1"/>
          </p:cNvSpPr>
          <p:nvPr>
            <p:ph type="body" idx="1"/>
          </p:nvPr>
        </p:nvSpPr>
        <p:spPr>
          <a:xfrm>
            <a:off x="1122050" y="1947672"/>
            <a:ext cx="2788800" cy="13626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a:endParaRPr/>
          </a:p>
        </p:txBody>
      </p:sp>
      <p:sp>
        <p:nvSpPr>
          <p:cNvPr id="503" name="Google Shape;503;p10"/>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504" name="Google Shape;504;p10"/>
          <p:cNvCxnSpPr/>
          <p:nvPr/>
        </p:nvCxnSpPr>
        <p:spPr>
          <a:xfrm>
            <a:off x="590450" y="4340600"/>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505" name="Google Shape;505;p10"/>
          <p:cNvCxnSpPr/>
          <p:nvPr/>
        </p:nvCxnSpPr>
        <p:spPr>
          <a:xfrm rot="10800000" flipH="1">
            <a:off x="7975" y="4332600"/>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8" name="Google Shape;508;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9" name="Google Shape;509;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0" name="Google Shape;510;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3" name="Google Shape;513;p1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4" name="Google Shape;514;p1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5" name="Google Shape;515;p1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6" name="Google Shape;516;p1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7" name="Google Shape;517;p1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518" name="Google Shape;518;p10"/>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519" name="Google Shape;519;p10"/>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2" name="Google Shape;522;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3" name="Google Shape;523;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4" name="Google Shape;524;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5" name="Google Shape;525;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6" name="Google Shape;526;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 name="Google Shape;529;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0" name="Google Shape;530;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 name="Google Shape;531;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 name="Google Shape;534;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 name="Google Shape;535;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6" name="Google Shape;536;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 name="Google Shape;539;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0" name="Google Shape;540;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3" name="Google Shape;543;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4" name="Google Shape;544;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5"/>
        <p:cNvGrpSpPr/>
        <p:nvPr/>
      </p:nvGrpSpPr>
      <p:grpSpPr>
        <a:xfrm>
          <a:off x="0" y="0"/>
          <a:ext cx="0" cy="0"/>
          <a:chOff x="0" y="0"/>
          <a:chExt cx="0" cy="0"/>
        </a:xfrm>
      </p:grpSpPr>
      <p:grpSp>
        <p:nvGrpSpPr>
          <p:cNvPr id="546" name="Google Shape;546;p11"/>
          <p:cNvGrpSpPr/>
          <p:nvPr/>
        </p:nvGrpSpPr>
        <p:grpSpPr>
          <a:xfrm rot="10800000">
            <a:off x="1954823" y="1124844"/>
            <a:ext cx="5234354" cy="3069144"/>
            <a:chOff x="1098425" y="237675"/>
            <a:chExt cx="5358675" cy="5174750"/>
          </a:xfrm>
        </p:grpSpPr>
        <p:sp>
          <p:nvSpPr>
            <p:cNvPr id="547" name="Google Shape;547;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 name="Google Shape;548;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 name="Google Shape;549;p11"/>
            <p:cNvSpPr/>
            <p:nvPr/>
          </p:nvSpPr>
          <p:spPr>
            <a:xfrm>
              <a:off x="1119425" y="238125"/>
              <a:ext cx="5331675" cy="5174300"/>
            </a:xfrm>
            <a:custGeom>
              <a:avLst/>
              <a:gdLst/>
              <a:ahLst/>
              <a:cxnLst/>
              <a:rect l="l" t="t" r="r" b="b"/>
              <a:pathLst>
                <a:path w="213267" h="206972" extrusionOk="0">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50" name="Google Shape;550;p11"/>
          <p:cNvSpPr txBox="1">
            <a:spLocks noGrp="1"/>
          </p:cNvSpPr>
          <p:nvPr>
            <p:ph type="subTitle" idx="1"/>
          </p:nvPr>
        </p:nvSpPr>
        <p:spPr>
          <a:xfrm>
            <a:off x="3227832" y="2816352"/>
            <a:ext cx="2679300" cy="658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551" name="Google Shape;551;p11"/>
          <p:cNvCxnSpPr/>
          <p:nvPr/>
        </p:nvCxnSpPr>
        <p:spPr>
          <a:xfrm rot="5400000">
            <a:off x="7269708" y="3324550"/>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552" name="Google Shape;552;p11"/>
          <p:cNvCxnSpPr/>
          <p:nvPr/>
        </p:nvCxnSpPr>
        <p:spPr>
          <a:xfrm rot="-5400000" flipH="1">
            <a:off x="7181408" y="2082400"/>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553" name="Google Shape;553;p11"/>
          <p:cNvCxnSpPr/>
          <p:nvPr/>
        </p:nvCxnSpPr>
        <p:spPr>
          <a:xfrm rot="5400000">
            <a:off x="7232433" y="736375"/>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554" name="Google Shape;554;p11"/>
          <p:cNvCxnSpPr/>
          <p:nvPr/>
        </p:nvCxnSpPr>
        <p:spPr>
          <a:xfrm rot="5400000">
            <a:off x="8168433" y="-6660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555" name="Google Shape;555;p11"/>
          <p:cNvGrpSpPr/>
          <p:nvPr/>
        </p:nvGrpSpPr>
        <p:grpSpPr>
          <a:xfrm rot="5400000" flipH="1">
            <a:off x="7407333" y="1284925"/>
            <a:ext cx="581800" cy="582350"/>
            <a:chOff x="8064275" y="887850"/>
            <a:chExt cx="581800" cy="582350"/>
          </a:xfrm>
        </p:grpSpPr>
        <p:sp>
          <p:nvSpPr>
            <p:cNvPr id="556" name="Google Shape;556;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7" name="Google Shape;557;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8" name="Google Shape;558;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 name="Google Shape;559;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0" name="Google Shape;560;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1" name="Google Shape;561;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62" name="Google Shape;562;p11"/>
          <p:cNvGrpSpPr/>
          <p:nvPr/>
        </p:nvGrpSpPr>
        <p:grpSpPr>
          <a:xfrm rot="5400000" flipH="1">
            <a:off x="7869720" y="2754200"/>
            <a:ext cx="292025" cy="292575"/>
            <a:chOff x="7353050" y="316275"/>
            <a:chExt cx="292025" cy="292575"/>
          </a:xfrm>
        </p:grpSpPr>
        <p:sp>
          <p:nvSpPr>
            <p:cNvPr id="563" name="Google Shape;563;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4" name="Google Shape;564;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5" name="Google Shape;565;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6" name="Google Shape;566;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67" name="Google Shape;567;p11"/>
          <p:cNvGrpSpPr/>
          <p:nvPr/>
        </p:nvGrpSpPr>
        <p:grpSpPr>
          <a:xfrm rot="5400000" flipH="1">
            <a:off x="8012458" y="178175"/>
            <a:ext cx="175000" cy="175000"/>
            <a:chOff x="8792300" y="321275"/>
            <a:chExt cx="175000" cy="175000"/>
          </a:xfrm>
        </p:grpSpPr>
        <p:sp>
          <p:nvSpPr>
            <p:cNvPr id="568" name="Google Shape;568;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9" name="Google Shape;569;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0" name="Google Shape;570;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1" name="Google Shape;571;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72" name="Google Shape;572;p11"/>
          <p:cNvGrpSpPr/>
          <p:nvPr/>
        </p:nvGrpSpPr>
        <p:grpSpPr>
          <a:xfrm rot="5400000">
            <a:off x="7551683" y="3879926"/>
            <a:ext cx="293111" cy="293388"/>
            <a:chOff x="3164039" y="430875"/>
            <a:chExt cx="293111" cy="293388"/>
          </a:xfrm>
        </p:grpSpPr>
        <p:sp>
          <p:nvSpPr>
            <p:cNvPr id="573" name="Google Shape;573;p1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4" name="Google Shape;574;p1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5" name="Google Shape;575;p1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6" name="Google Shape;576;p1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7" name="Google Shape;577;p1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8" name="Google Shape;578;p1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79" name="Google Shape;579;p11"/>
          <p:cNvGrpSpPr/>
          <p:nvPr/>
        </p:nvGrpSpPr>
        <p:grpSpPr>
          <a:xfrm rot="5400000" flipH="1">
            <a:off x="8259052" y="323144"/>
            <a:ext cx="175013" cy="27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1" name="Google Shape;58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2" name="Google Shape;58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583" name="Google Shape;583;p11"/>
          <p:cNvCxnSpPr/>
          <p:nvPr/>
        </p:nvCxnSpPr>
        <p:spPr>
          <a:xfrm rot="5400000" flipH="1">
            <a:off x="740850" y="25983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584" name="Google Shape;584;p11"/>
          <p:cNvCxnSpPr/>
          <p:nvPr/>
        </p:nvCxnSpPr>
        <p:spPr>
          <a:xfrm rot="-5400000">
            <a:off x="847100" y="355400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585" name="Google Shape;585;p11"/>
          <p:cNvCxnSpPr/>
          <p:nvPr/>
        </p:nvCxnSpPr>
        <p:spPr>
          <a:xfrm rot="5400000" flipH="1">
            <a:off x="1105775" y="415125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586" name="Google Shape;586;p11"/>
          <p:cNvGrpSpPr/>
          <p:nvPr/>
        </p:nvGrpSpPr>
        <p:grpSpPr>
          <a:xfrm rot="5400000">
            <a:off x="621475" y="4062025"/>
            <a:ext cx="581800" cy="582350"/>
            <a:chOff x="8064275" y="887850"/>
            <a:chExt cx="581800" cy="582350"/>
          </a:xfrm>
        </p:grpSpPr>
        <p:sp>
          <p:nvSpPr>
            <p:cNvPr id="587" name="Google Shape;587;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8" name="Google Shape;588;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9" name="Google Shape;589;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0" name="Google Shape;590;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 name="Google Shape;591;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 name="Google Shape;592;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93" name="Google Shape;593;p11"/>
          <p:cNvGrpSpPr/>
          <p:nvPr/>
        </p:nvGrpSpPr>
        <p:grpSpPr>
          <a:xfrm rot="5400000">
            <a:off x="1482825" y="3350800"/>
            <a:ext cx="292025" cy="292575"/>
            <a:chOff x="7353050" y="316275"/>
            <a:chExt cx="292025" cy="292575"/>
          </a:xfrm>
        </p:grpSpPr>
        <p:sp>
          <p:nvSpPr>
            <p:cNvPr id="594" name="Google Shape;594;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5" name="Google Shape;595;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6" name="Google Shape;596;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7" name="Google Shape;597;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98" name="Google Shape;598;p11"/>
          <p:cNvGrpSpPr/>
          <p:nvPr/>
        </p:nvGrpSpPr>
        <p:grpSpPr>
          <a:xfrm rot="5400000">
            <a:off x="1595125" y="4790325"/>
            <a:ext cx="175000" cy="175000"/>
            <a:chOff x="8792300" y="321275"/>
            <a:chExt cx="175000" cy="175000"/>
          </a:xfrm>
        </p:grpSpPr>
        <p:sp>
          <p:nvSpPr>
            <p:cNvPr id="599" name="Google Shape;599;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 name="Google Shape;600;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1" name="Google Shape;601;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2" name="Google Shape;602;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03" name="Google Shape;603;p11"/>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4" name="Google Shape;604;p11"/>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5" name="Google Shape;605;p11"/>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6" name="Google Shape;606;p11"/>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7" name="Google Shape;607;p11"/>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8" name="Google Shape;608;p11"/>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09" name="Google Shape;609;p11"/>
          <p:cNvGrpSpPr/>
          <p:nvPr/>
        </p:nvGrpSpPr>
        <p:grpSpPr>
          <a:xfrm rot="5400000">
            <a:off x="1701119" y="1515381"/>
            <a:ext cx="175013" cy="27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1" name="Google Shape;61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2" name="Google Shape;61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13" name="Google Shape;613;p11"/>
          <p:cNvGrpSpPr/>
          <p:nvPr/>
        </p:nvGrpSpPr>
        <p:grpSpPr>
          <a:xfrm rot="5400000">
            <a:off x="1819519" y="4562081"/>
            <a:ext cx="175013" cy="27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5" name="Google Shape;615;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6" name="Google Shape;616;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17" name="Google Shape;617;p11"/>
          <p:cNvGrpSpPr/>
          <p:nvPr/>
        </p:nvGrpSpPr>
        <p:grpSpPr>
          <a:xfrm rot="5400000">
            <a:off x="408594" y="4140781"/>
            <a:ext cx="175013" cy="27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9" name="Google Shape;619;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0" name="Google Shape;620;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21" name="Google Shape;621;p11"/>
          <p:cNvSpPr txBox="1">
            <a:spLocks noGrp="1"/>
          </p:cNvSpPr>
          <p:nvPr>
            <p:ph type="title" hasCustomPrompt="1"/>
          </p:nvPr>
        </p:nvSpPr>
        <p:spPr>
          <a:xfrm>
            <a:off x="2624328" y="2057400"/>
            <a:ext cx="3904500" cy="78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2">
  <p:cSld name="CUSTOM_10">
    <p:spTree>
      <p:nvGrpSpPr>
        <p:cNvPr id="1" name="Shape 840"/>
        <p:cNvGrpSpPr/>
        <p:nvPr/>
      </p:nvGrpSpPr>
      <p:grpSpPr>
        <a:xfrm>
          <a:off x="0" y="0"/>
          <a:ext cx="0" cy="0"/>
          <a:chOff x="0" y="0"/>
          <a:chExt cx="0" cy="0"/>
        </a:xfrm>
      </p:grpSpPr>
      <p:sp>
        <p:nvSpPr>
          <p:cNvPr id="841" name="Google Shape;841;p18"/>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842" name="Google Shape;842;p18"/>
          <p:cNvSpPr txBox="1">
            <a:spLocks noGrp="1"/>
          </p:cNvSpPr>
          <p:nvPr>
            <p:ph type="subTitle" idx="1"/>
          </p:nvPr>
        </p:nvSpPr>
        <p:spPr>
          <a:xfrm>
            <a:off x="4690875" y="1491351"/>
            <a:ext cx="3557100" cy="265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843" name="Google Shape;843;p18"/>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844" name="Google Shape;844;p18"/>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845" name="Google Shape;845;p18"/>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8" name="Google Shape;848;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9" name="Google Shape;849;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0" name="Google Shape;850;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3" name="Google Shape;853;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4" name="Google Shape;854;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5" name="Google Shape;855;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6" name="Google Shape;856;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7" name="Google Shape;857;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0" name="Google Shape;860;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1" name="Google Shape;861;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862" name="Google Shape;862;p18"/>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5" name="Google Shape;86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6" name="Google Shape;86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7" name="Google Shape;86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8" name="Google Shape;86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9" name="Google Shape;86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2" name="Google Shape;87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3" name="Google Shape;87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4" name="Google Shape;87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7" name="Google Shape;877;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8" name="Google Shape;878;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879" name="Google Shape;879;p18"/>
          <p:cNvCxnSpPr/>
          <p:nvPr/>
        </p:nvCxnSpPr>
        <p:spPr>
          <a:xfrm flipH="1">
            <a:off x="5101704"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880" name="Google Shape;880;p18"/>
          <p:cNvCxnSpPr/>
          <p:nvPr/>
        </p:nvCxnSpPr>
        <p:spPr>
          <a:xfrm rot="10800000">
            <a:off x="6234804"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881" name="Google Shape;881;p18"/>
          <p:cNvCxnSpPr/>
          <p:nvPr/>
        </p:nvCxnSpPr>
        <p:spPr>
          <a:xfrm flipH="1">
            <a:off x="7547529"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882" name="Google Shape;882;p18"/>
          <p:cNvCxnSpPr/>
          <p:nvPr/>
        </p:nvCxnSpPr>
        <p:spPr>
          <a:xfrm flipH="1">
            <a:off x="8872054"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5" name="Google Shape;88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6" name="Google Shape;88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7" name="Google Shape;88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8" name="Google Shape;88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9" name="Google Shape;88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2" name="Google Shape;89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3" name="Google Shape;89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4" name="Google Shape;89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7" name="Google Shape;897;p1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8" name="Google Shape;898;p1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9" name="Google Shape;899;p1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2" name="Google Shape;902;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3" name="Google Shape;903;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4" name="Google Shape;904;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5" name="Google Shape;905;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6" name="Google Shape;906;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9" name="Google Shape;909;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0" name="Google Shape;910;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6" r:id="rId4"/>
    <p:sldLayoutId id="2147483657" r:id="rId5"/>
    <p:sldLayoutId id="2147483658" r:id="rId6"/>
    <p:sldLayoutId id="2147483659" r:id="rId7"/>
    <p:sldLayoutId id="2147483660" r:id="rId8"/>
    <p:sldLayoutId id="2147483664" r:id="rId9"/>
    <p:sldLayoutId id="2147483673" r:id="rId10"/>
    <p:sldLayoutId id="2147483674" r:id="rId11"/>
    <p:sldLayoutId id="2147483675" r:id="rId12"/>
    <p:sldLayoutId id="2147483676" r:id="rId13"/>
    <p:sldLayoutId id="2147483678" r:id="rId14"/>
    <p:sldLayoutId id="2147483681"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2.png"/><Relationship Id="rId4" Type="http://schemas.openxmlformats.org/officeDocument/2006/relationships/image" Target="../media/image11.png"/><Relationship Id="rId9"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959820"/>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84" name="Google Shape;1884;p35"/>
          <p:cNvSpPr txBox="1">
            <a:spLocks noGrp="1"/>
          </p:cNvSpPr>
          <p:nvPr>
            <p:ph type="ctrTitle"/>
          </p:nvPr>
        </p:nvSpPr>
        <p:spPr>
          <a:xfrm>
            <a:off x="5248730" y="1457168"/>
            <a:ext cx="3264300" cy="1792200"/>
          </a:xfrm>
          <a:prstGeom prst="rect">
            <a:avLst/>
          </a:prstGeom>
        </p:spPr>
        <p:txBody>
          <a:bodyPr spcFirstLastPara="1" wrap="square" lIns="91425" tIns="91425" rIns="91425" bIns="91425" anchor="b" anchorCtr="0">
            <a:noAutofit/>
          </a:bodyPr>
          <a:lstStyle/>
          <a:p>
            <a:pPr lvl="0"/>
            <a:r>
              <a:rPr lang="en-US" sz="4800" b="1" dirty="0" smtClean="0"/>
              <a:t>Wi-Fi</a:t>
            </a:r>
            <a:endParaRPr sz="5000" dirty="0">
              <a:solidFill>
                <a:schemeClr val="dk2"/>
              </a:solidFill>
            </a:endParaRPr>
          </a:p>
        </p:txBody>
      </p:sp>
      <p:sp>
        <p:nvSpPr>
          <p:cNvPr id="1885" name="Google Shape;1885;p35"/>
          <p:cNvSpPr txBox="1">
            <a:spLocks noGrp="1"/>
          </p:cNvSpPr>
          <p:nvPr>
            <p:ph type="subTitle" idx="1"/>
          </p:nvPr>
        </p:nvSpPr>
        <p:spPr>
          <a:xfrm>
            <a:off x="5248730" y="3176240"/>
            <a:ext cx="3264300" cy="1877500"/>
          </a:xfrm>
          <a:prstGeom prst="rect">
            <a:avLst/>
          </a:prstGeom>
        </p:spPr>
        <p:txBody>
          <a:bodyPr spcFirstLastPara="1" wrap="square" lIns="91425" tIns="91425" rIns="91425" bIns="91425" anchor="t" anchorCtr="0">
            <a:noAutofit/>
          </a:bodyPr>
          <a:lstStyle/>
          <a:p>
            <a:r>
              <a:rPr lang="en-US" sz="2400" dirty="0" smtClean="0"/>
              <a:t>Presented by:</a:t>
            </a:r>
          </a:p>
          <a:p>
            <a:r>
              <a:rPr lang="en-US" sz="2400" dirty="0"/>
              <a:t>Maimoona </a:t>
            </a:r>
            <a:r>
              <a:rPr lang="en-US" sz="2400" dirty="0" err="1"/>
              <a:t>khilji</a:t>
            </a:r>
            <a:endParaRPr lang="en-US" sz="2400" dirty="0"/>
          </a:p>
          <a:p>
            <a:r>
              <a:rPr lang="en-US" sz="2400" dirty="0" err="1" smtClean="0"/>
              <a:t>Khurram</a:t>
            </a:r>
            <a:r>
              <a:rPr lang="en-US" sz="2400" dirty="0" smtClean="0"/>
              <a:t> Ali Dar</a:t>
            </a:r>
          </a:p>
          <a:p>
            <a:r>
              <a:rPr lang="en-US" sz="2400" dirty="0" err="1" smtClean="0"/>
              <a:t>Laiba</a:t>
            </a:r>
            <a:r>
              <a:rPr lang="en-US" sz="2400" dirty="0" smtClean="0"/>
              <a:t> </a:t>
            </a:r>
            <a:r>
              <a:rPr lang="en-US" sz="2400" dirty="0" smtClean="0"/>
              <a:t>Humayun khan</a:t>
            </a:r>
            <a:endParaRPr lang="en-US" sz="2400" dirty="0"/>
          </a:p>
        </p:txBody>
      </p:sp>
    </p:spTree>
    <p:extLst>
      <p:ext uri="{BB962C8B-B14F-4D97-AF65-F5344CB8AC3E}">
        <p14:creationId xmlns:p14="http://schemas.microsoft.com/office/powerpoint/2010/main" val="13061295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34813" y="1677240"/>
            <a:ext cx="6379779" cy="1990869"/>
          </a:xfrm>
        </p:spPr>
        <p:txBody>
          <a:bodyPr/>
          <a:lstStyle/>
          <a:p>
            <a:pPr algn="l"/>
            <a:r>
              <a:rPr lang="en-US" sz="1600" dirty="0"/>
              <a:t>The Internet is a process that allows one device to send and receive data or information from another device over the Internet Protocol. On the other hand, Wi-Fi is more like an object that can provide wireless Internet access for laptops, smartphones, PCs, or other devices within a certain range.</a:t>
            </a:r>
          </a:p>
          <a:p>
            <a:pPr algn="l"/>
            <a:r>
              <a:rPr lang="en-US" sz="1600" dirty="0"/>
              <a:t>In simple words we can say that </a:t>
            </a:r>
            <a:r>
              <a:rPr lang="en-US" sz="1600" dirty="0" smtClean="0"/>
              <a:t>Wi-Fi </a:t>
            </a:r>
            <a:r>
              <a:rPr lang="en-US" sz="1600" dirty="0"/>
              <a:t>is nothing but it is a medium of transferring the data from one device to another.</a:t>
            </a:r>
          </a:p>
          <a:p>
            <a:pPr algn="l"/>
            <a:endParaRPr lang="en-US" sz="1600" dirty="0"/>
          </a:p>
        </p:txBody>
      </p:sp>
      <p:sp>
        <p:nvSpPr>
          <p:cNvPr id="3" name="Title 2"/>
          <p:cNvSpPr>
            <a:spLocks noGrp="1"/>
          </p:cNvSpPr>
          <p:nvPr>
            <p:ph type="title"/>
          </p:nvPr>
        </p:nvSpPr>
        <p:spPr>
          <a:xfrm>
            <a:off x="2167128" y="291872"/>
            <a:ext cx="4809600" cy="576000"/>
          </a:xfrm>
        </p:spPr>
        <p:txBody>
          <a:bodyPr/>
          <a:lstStyle/>
          <a:p>
            <a:r>
              <a:rPr lang="en-US" dirty="0"/>
              <a:t>Internet vs </a:t>
            </a:r>
            <a:r>
              <a:rPr lang="en-US" dirty="0" smtClean="0"/>
              <a:t>Wi-Fi</a:t>
            </a:r>
            <a:endParaRPr lang="en-US" dirty="0"/>
          </a:p>
        </p:txBody>
      </p:sp>
    </p:spTree>
    <p:extLst>
      <p:ext uri="{BB962C8B-B14F-4D97-AF65-F5344CB8AC3E}">
        <p14:creationId xmlns:p14="http://schemas.microsoft.com/office/powerpoint/2010/main" val="25250895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12"/>
        <p:cNvGrpSpPr/>
        <p:nvPr/>
      </p:nvGrpSpPr>
      <p:grpSpPr>
        <a:xfrm>
          <a:off x="0" y="0"/>
          <a:ext cx="0" cy="0"/>
          <a:chOff x="0" y="0"/>
          <a:chExt cx="0" cy="0"/>
        </a:xfrm>
      </p:grpSpPr>
      <p:sp>
        <p:nvSpPr>
          <p:cNvPr id="3213" name="Google Shape;3213;p57"/>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p>
            <a:pPr lvl="0">
              <a:buClr>
                <a:schemeClr val="dk1"/>
              </a:buClr>
              <a:buSzPts val="1100"/>
            </a:pPr>
            <a:r>
              <a:rPr lang="en-US" dirty="0"/>
              <a:t>Wlan vs </a:t>
            </a:r>
            <a:r>
              <a:rPr lang="en-US" dirty="0" smtClean="0"/>
              <a:t>Wi-Fi</a:t>
            </a:r>
            <a:endParaRPr dirty="0"/>
          </a:p>
        </p:txBody>
      </p:sp>
      <p:sp>
        <p:nvSpPr>
          <p:cNvPr id="3214" name="Google Shape;3214;p57"/>
          <p:cNvSpPr txBox="1">
            <a:spLocks noGrp="1"/>
          </p:cNvSpPr>
          <p:nvPr>
            <p:ph type="subTitle" idx="1"/>
          </p:nvPr>
        </p:nvSpPr>
        <p:spPr>
          <a:xfrm>
            <a:off x="696944" y="1312675"/>
            <a:ext cx="3557100" cy="2656200"/>
          </a:xfrm>
          <a:prstGeom prst="rect">
            <a:avLst/>
          </a:prstGeom>
        </p:spPr>
        <p:txBody>
          <a:bodyPr spcFirstLastPara="1" wrap="square" lIns="91425" tIns="91425" rIns="91425" bIns="91425" anchor="t" anchorCtr="0">
            <a:noAutofit/>
          </a:bodyPr>
          <a:lstStyle/>
          <a:p>
            <a:r>
              <a:rPr lang="en-US" dirty="0">
                <a:solidFill>
                  <a:srgbClr val="202124"/>
                </a:solidFill>
                <a:latin typeface="arial" panose="020B0604020202020204" pitchFamily="34" charset="0"/>
              </a:rPr>
              <a:t>Wireless local area networking, also known as WLAN or wireless LAN, is a term for using wireless digital signals to connect computers and other devices. One of the most common wireless LAN technologies now in use is Wi-Fi, which refers to a set of standards for how devices can talk to each other on wireless networks</a:t>
            </a:r>
            <a:endParaRPr lang="en-US" dirty="0"/>
          </a:p>
        </p:txBody>
      </p:sp>
      <p:pic>
        <p:nvPicPr>
          <p:cNvPr id="242" name="Content Placeholder 5">
            <a:extLst>
              <a:ext uri="{FF2B5EF4-FFF2-40B4-BE49-F238E27FC236}">
                <a16:creationId xmlns:a16="http://schemas.microsoft.com/office/drawing/2014/main" id="{20FBEE61-6896-490A-AE31-F3D19D303B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5820" y="1459820"/>
            <a:ext cx="4696480" cy="2791215"/>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grpSp>
        <p:nvGrpSpPr>
          <p:cNvPr id="2183" name="Google Shape;2183;p40"/>
          <p:cNvGrpSpPr/>
          <p:nvPr/>
        </p:nvGrpSpPr>
        <p:grpSpPr>
          <a:xfrm>
            <a:off x="1819024" y="3893816"/>
            <a:ext cx="175013" cy="27000"/>
            <a:chOff x="5662375" y="212375"/>
            <a:chExt cx="175013" cy="27000"/>
          </a:xfrm>
        </p:grpSpPr>
        <p:sp>
          <p:nvSpPr>
            <p:cNvPr id="2184" name="Google Shape;2184;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85" name="Google Shape;2185;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86" name="Google Shape;2186;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nvGrpSpPr>
          <p:cNvPr id="2187" name="Google Shape;2187;p40"/>
          <p:cNvGrpSpPr/>
          <p:nvPr/>
        </p:nvGrpSpPr>
        <p:grpSpPr>
          <a:xfrm>
            <a:off x="4484494" y="3893828"/>
            <a:ext cx="175013" cy="27000"/>
            <a:chOff x="5662375" y="212375"/>
            <a:chExt cx="175013" cy="27000"/>
          </a:xfrm>
        </p:grpSpPr>
        <p:sp>
          <p:nvSpPr>
            <p:cNvPr id="2188" name="Google Shape;2188;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89" name="Google Shape;2189;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90" name="Google Shape;2190;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nvGrpSpPr>
          <p:cNvPr id="2191" name="Google Shape;2191;p40"/>
          <p:cNvGrpSpPr/>
          <p:nvPr/>
        </p:nvGrpSpPr>
        <p:grpSpPr>
          <a:xfrm>
            <a:off x="7149964" y="3893816"/>
            <a:ext cx="175013" cy="27000"/>
            <a:chOff x="5662375" y="212375"/>
            <a:chExt cx="175013" cy="27000"/>
          </a:xfrm>
        </p:grpSpPr>
        <p:sp>
          <p:nvSpPr>
            <p:cNvPr id="2192" name="Google Shape;2192;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93" name="Google Shape;2193;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94" name="Google Shape;2194;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sp>
        <p:nvSpPr>
          <p:cNvPr id="2195" name="Google Shape;2195;p40"/>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lvl="0"/>
            <a:r>
              <a:rPr lang="en-US" b="1" dirty="0"/>
              <a:t>Elements of a WI-FI Network</a:t>
            </a:r>
            <a:endParaRPr dirty="0"/>
          </a:p>
        </p:txBody>
      </p:sp>
      <p:sp>
        <p:nvSpPr>
          <p:cNvPr id="2196" name="Google Shape;2196;p40"/>
          <p:cNvSpPr txBox="1">
            <a:spLocks noGrp="1"/>
          </p:cNvSpPr>
          <p:nvPr>
            <p:ph type="subTitle" idx="1"/>
          </p:nvPr>
        </p:nvSpPr>
        <p:spPr>
          <a:xfrm>
            <a:off x="3703050" y="2939308"/>
            <a:ext cx="1764900" cy="329100"/>
          </a:xfrm>
          <a:prstGeom prst="rect">
            <a:avLst/>
          </a:prstGeom>
        </p:spPr>
        <p:txBody>
          <a:bodyPr spcFirstLastPara="1" wrap="square" lIns="91425" tIns="91425" rIns="91425" bIns="91425" anchor="t" anchorCtr="0">
            <a:noAutofit/>
          </a:bodyPr>
          <a:lstStyle/>
          <a:p>
            <a:r>
              <a:rPr lang="en-US" sz="2000" b="1" dirty="0">
                <a:solidFill>
                  <a:schemeClr val="accent5"/>
                </a:solidFill>
                <a:latin typeface="Barlow Semi Condensed" panose="020B0604020202020204" charset="0"/>
                <a:cs typeface="Times New Roman" panose="02020603050405020304" pitchFamily="18" charset="0"/>
              </a:rPr>
              <a:t>Wi-Fi cards</a:t>
            </a:r>
            <a:r>
              <a:rPr lang="en-US" sz="2000" dirty="0">
                <a:solidFill>
                  <a:schemeClr val="accent5"/>
                </a:solidFill>
                <a:latin typeface="Barlow Semi Condensed" panose="020B0604020202020204" charset="0"/>
                <a:cs typeface="Times New Roman" panose="02020603050405020304" pitchFamily="18" charset="0"/>
              </a:rPr>
              <a:t> </a:t>
            </a:r>
          </a:p>
          <a:p>
            <a:pPr marL="0" lvl="0" indent="0" algn="ctr" rtl="0">
              <a:spcBef>
                <a:spcPts val="0"/>
              </a:spcBef>
              <a:spcAft>
                <a:spcPts val="0"/>
              </a:spcAft>
              <a:buNone/>
            </a:pPr>
            <a:endParaRPr sz="2000" dirty="0">
              <a:solidFill>
                <a:schemeClr val="accent5"/>
              </a:solidFill>
              <a:latin typeface="Barlow Semi Condensed" panose="020B0604020202020204" charset="0"/>
            </a:endParaRPr>
          </a:p>
        </p:txBody>
      </p:sp>
      <p:sp>
        <p:nvSpPr>
          <p:cNvPr id="2197" name="Google Shape;2197;p40"/>
          <p:cNvSpPr txBox="1">
            <a:spLocks noGrp="1"/>
          </p:cNvSpPr>
          <p:nvPr>
            <p:ph type="subTitle" idx="2"/>
          </p:nvPr>
        </p:nvSpPr>
        <p:spPr>
          <a:xfrm>
            <a:off x="1046102" y="2743116"/>
            <a:ext cx="1841868" cy="755043"/>
          </a:xfrm>
          <a:prstGeom prst="rect">
            <a:avLst/>
          </a:prstGeom>
        </p:spPr>
        <p:txBody>
          <a:bodyPr spcFirstLastPara="1" wrap="square" lIns="91425" tIns="91425" rIns="91425" bIns="91425" anchor="t" anchorCtr="0">
            <a:noAutofit/>
          </a:bodyPr>
          <a:lstStyle/>
          <a:p>
            <a:r>
              <a:rPr lang="en-US" sz="2000" b="1" dirty="0">
                <a:solidFill>
                  <a:schemeClr val="accent5"/>
                </a:solidFill>
                <a:latin typeface="Barlow Semi Condensed" panose="020B0604020202020204" charset="0"/>
                <a:cs typeface="Times New Roman" panose="02020603050405020304" pitchFamily="18" charset="0"/>
              </a:rPr>
              <a:t>Access Point (AP)</a:t>
            </a:r>
            <a:r>
              <a:rPr lang="en-US" sz="2000" dirty="0">
                <a:solidFill>
                  <a:schemeClr val="accent5"/>
                </a:solidFill>
                <a:latin typeface="Barlow Semi Condensed" panose="020B0604020202020204" charset="0"/>
                <a:cs typeface="Times New Roman" panose="02020603050405020304" pitchFamily="18" charset="0"/>
              </a:rPr>
              <a:t> </a:t>
            </a:r>
          </a:p>
        </p:txBody>
      </p:sp>
      <p:sp>
        <p:nvSpPr>
          <p:cNvPr id="2198" name="Google Shape;2198;p40"/>
          <p:cNvSpPr txBox="1">
            <a:spLocks noGrp="1"/>
          </p:cNvSpPr>
          <p:nvPr>
            <p:ph type="subTitle" idx="3"/>
          </p:nvPr>
        </p:nvSpPr>
        <p:spPr>
          <a:xfrm>
            <a:off x="6341520" y="2939308"/>
            <a:ext cx="1764900" cy="329100"/>
          </a:xfrm>
          <a:prstGeom prst="rect">
            <a:avLst/>
          </a:prstGeom>
        </p:spPr>
        <p:txBody>
          <a:bodyPr spcFirstLastPara="1" wrap="square" lIns="91425" tIns="91425" rIns="91425" bIns="91425" anchor="t" anchorCtr="0">
            <a:noAutofit/>
          </a:bodyPr>
          <a:lstStyle/>
          <a:p>
            <a:r>
              <a:rPr lang="en-US" sz="2000" b="1" dirty="0">
                <a:solidFill>
                  <a:schemeClr val="accent5"/>
                </a:solidFill>
                <a:latin typeface="Barlow Semi Condensed" panose="020B0604020202020204" charset="0"/>
                <a:cs typeface="Times New Roman" panose="02020603050405020304" pitchFamily="18" charset="0"/>
              </a:rPr>
              <a:t>Safeguards</a:t>
            </a:r>
            <a:endParaRPr lang="en-US" sz="2000" dirty="0">
              <a:solidFill>
                <a:schemeClr val="accent5"/>
              </a:solidFill>
              <a:latin typeface="Barlow Semi Condensed" panose="020B0604020202020204" charset="0"/>
              <a:cs typeface="Times New Roman" panose="02020603050405020304" pitchFamily="18" charset="0"/>
            </a:endParaRPr>
          </a:p>
          <a:p>
            <a:pPr marL="0" lvl="0" indent="0" algn="ctr" rtl="0">
              <a:spcBef>
                <a:spcPts val="0"/>
              </a:spcBef>
              <a:spcAft>
                <a:spcPts val="0"/>
              </a:spcAft>
              <a:buNone/>
            </a:pPr>
            <a:endParaRPr sz="2000" dirty="0">
              <a:solidFill>
                <a:schemeClr val="accent5"/>
              </a:solidFill>
              <a:latin typeface="Barlow Semi Condensed" panose="020B0604020202020204" charset="0"/>
            </a:endParaRPr>
          </a:p>
        </p:txBody>
      </p:sp>
      <p:pic>
        <p:nvPicPr>
          <p:cNvPr id="40" name="Picture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9711" y="1499616"/>
            <a:ext cx="1254651" cy="1201804"/>
          </a:xfrm>
          <a:prstGeom prst="rect">
            <a:avLst/>
          </a:prstGeom>
        </p:spPr>
      </p:pic>
      <p:pic>
        <p:nvPicPr>
          <p:cNvPr id="43" name="Picture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76381" y="1499616"/>
            <a:ext cx="1618238" cy="1201804"/>
          </a:xfrm>
          <a:prstGeom prst="rect">
            <a:avLst/>
          </a:prstGeom>
        </p:spPr>
      </p:pic>
      <p:pic>
        <p:nvPicPr>
          <p:cNvPr id="48" name="Content Placeholder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75330" y="1387328"/>
            <a:ext cx="1097280" cy="109728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35131" y="372292"/>
            <a:ext cx="8660675" cy="4539853"/>
          </a:xfrm>
          <a:prstGeom prst="rect">
            <a:avLst/>
          </a:prstGeom>
          <a:solidFill>
            <a:schemeClr val="accent1">
              <a:lumMod val="20000"/>
              <a:lumOff val="80000"/>
            </a:schemeClr>
          </a:solidFill>
          <a:ln>
            <a:solidFill>
              <a:schemeClr val="accent4">
                <a:lumMod val="20000"/>
                <a:lumOff val="80000"/>
              </a:schemeClr>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en-US" sz="1050"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9896067">
            <a:off x="5999597" y="4190017"/>
            <a:ext cx="548640" cy="548640"/>
          </a:xfrm>
          <a:prstGeom prst="rect">
            <a:avLst/>
          </a:prstGeom>
        </p:spPr>
      </p:pic>
      <p:grpSp>
        <p:nvGrpSpPr>
          <p:cNvPr id="63" name="Group 62"/>
          <p:cNvGrpSpPr/>
          <p:nvPr/>
        </p:nvGrpSpPr>
        <p:grpSpPr>
          <a:xfrm>
            <a:off x="428325" y="505064"/>
            <a:ext cx="2052925" cy="4275942"/>
            <a:chOff x="571100" y="673418"/>
            <a:chExt cx="2737233" cy="5701256"/>
          </a:xfrm>
        </p:grpSpPr>
        <p:sp>
          <p:nvSpPr>
            <p:cNvPr id="14" name="Rectangle 13"/>
            <p:cNvSpPr/>
            <p:nvPr/>
          </p:nvSpPr>
          <p:spPr>
            <a:xfrm>
              <a:off x="571100" y="673418"/>
              <a:ext cx="2737233" cy="5701256"/>
            </a:xfrm>
            <a:prstGeom prst="rect">
              <a:avLst/>
            </a:prstGeom>
            <a:solidFill>
              <a:schemeClr val="accent3"/>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en-US" sz="1050" dirty="0"/>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10875" y="1624147"/>
              <a:ext cx="914400" cy="91440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25316" y="3186997"/>
              <a:ext cx="914400" cy="914400"/>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10875" y="4721543"/>
              <a:ext cx="914400" cy="914400"/>
            </a:xfrm>
            <a:prstGeom prst="rect">
              <a:avLst/>
            </a:prstGeom>
          </p:spPr>
        </p:pic>
        <p:sp>
          <p:nvSpPr>
            <p:cNvPr id="18" name="TextBox 17"/>
            <p:cNvSpPr txBox="1"/>
            <p:nvPr/>
          </p:nvSpPr>
          <p:spPr>
            <a:xfrm>
              <a:off x="571100" y="781813"/>
              <a:ext cx="2737233" cy="430887"/>
            </a:xfrm>
            <a:prstGeom prst="rect">
              <a:avLst/>
            </a:prstGeom>
            <a:noFill/>
          </p:spPr>
          <p:txBody>
            <a:bodyPr wrap="square" rtlCol="0">
              <a:spAutoFit/>
            </a:bodyPr>
            <a:lstStyle/>
            <a:p>
              <a:pPr algn="ctr"/>
              <a:r>
                <a:rPr lang="en-US" sz="1500" b="1" dirty="0">
                  <a:latin typeface="Times New Roman" panose="02020603050405020304" pitchFamily="18" charset="0"/>
                  <a:cs typeface="Times New Roman" panose="02020603050405020304" pitchFamily="18" charset="0"/>
                </a:rPr>
                <a:t>End User Devices</a:t>
              </a:r>
            </a:p>
          </p:txBody>
        </p:sp>
      </p:grpSp>
      <p:grpSp>
        <p:nvGrpSpPr>
          <p:cNvPr id="54" name="Group 53"/>
          <p:cNvGrpSpPr/>
          <p:nvPr/>
        </p:nvGrpSpPr>
        <p:grpSpPr>
          <a:xfrm>
            <a:off x="6737868" y="492725"/>
            <a:ext cx="2050542" cy="4279392"/>
            <a:chOff x="8983824" y="656966"/>
            <a:chExt cx="2734056" cy="5705856"/>
          </a:xfrm>
        </p:grpSpPr>
        <p:sp>
          <p:nvSpPr>
            <p:cNvPr id="16" name="Rectangle 15"/>
            <p:cNvSpPr/>
            <p:nvPr/>
          </p:nvSpPr>
          <p:spPr>
            <a:xfrm>
              <a:off x="8983824" y="656966"/>
              <a:ext cx="2734056" cy="5705856"/>
            </a:xfrm>
            <a:prstGeom prst="rect">
              <a:avLst/>
            </a:prstGeom>
            <a:solidFill>
              <a:schemeClr val="accent3"/>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en-US" sz="1050" dirty="0"/>
            </a:p>
          </p:txBody>
        </p:sp>
        <p:pic>
          <p:nvPicPr>
            <p:cNvPr id="17" name="Picture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34719" y="1706879"/>
              <a:ext cx="1511923" cy="1371600"/>
            </a:xfrm>
            <a:prstGeom prst="rect">
              <a:avLst/>
            </a:prstGeom>
          </p:spPr>
        </p:pic>
        <p:sp>
          <p:nvSpPr>
            <p:cNvPr id="19" name="TextBox 18"/>
            <p:cNvSpPr txBox="1"/>
            <p:nvPr/>
          </p:nvSpPr>
          <p:spPr>
            <a:xfrm>
              <a:off x="8983824" y="781813"/>
              <a:ext cx="2734055" cy="430887"/>
            </a:xfrm>
            <a:prstGeom prst="rect">
              <a:avLst/>
            </a:prstGeom>
            <a:noFill/>
          </p:spPr>
          <p:txBody>
            <a:bodyPr wrap="square" rtlCol="0">
              <a:spAutoFit/>
            </a:bodyPr>
            <a:lstStyle/>
            <a:p>
              <a:pPr algn="ctr"/>
              <a:r>
                <a:rPr lang="en-US" sz="1500" b="1" dirty="0">
                  <a:latin typeface="Times New Roman" panose="02020603050405020304" pitchFamily="18" charset="0"/>
                  <a:cs typeface="Times New Roman" panose="02020603050405020304" pitchFamily="18" charset="0"/>
                </a:rPr>
                <a:t>Internet</a:t>
              </a:r>
            </a:p>
          </p:txBody>
        </p:sp>
      </p:grpSp>
      <p:grpSp>
        <p:nvGrpSpPr>
          <p:cNvPr id="62" name="Group 61"/>
          <p:cNvGrpSpPr/>
          <p:nvPr/>
        </p:nvGrpSpPr>
        <p:grpSpPr>
          <a:xfrm>
            <a:off x="3909063" y="2156675"/>
            <a:ext cx="1400991" cy="1422316"/>
            <a:chOff x="5212084" y="2875568"/>
            <a:chExt cx="1867988" cy="1896421"/>
          </a:xfrm>
        </p:grpSpPr>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551718" y="2875568"/>
              <a:ext cx="1188720" cy="1188720"/>
            </a:xfrm>
            <a:prstGeom prst="rect">
              <a:avLst/>
            </a:prstGeom>
          </p:spPr>
        </p:pic>
        <p:sp>
          <p:nvSpPr>
            <p:cNvPr id="20" name="TextBox 19"/>
            <p:cNvSpPr txBox="1"/>
            <p:nvPr/>
          </p:nvSpPr>
          <p:spPr>
            <a:xfrm>
              <a:off x="5212084" y="4033325"/>
              <a:ext cx="1867988" cy="738664"/>
            </a:xfrm>
            <a:prstGeom prst="rect">
              <a:avLst/>
            </a:prstGeom>
            <a:noFill/>
          </p:spPr>
          <p:txBody>
            <a:bodyPr wrap="square" rtlCol="0">
              <a:spAutoFit/>
            </a:bodyPr>
            <a:lstStyle/>
            <a:p>
              <a:pPr algn="ctr"/>
              <a:r>
                <a:rPr lang="en-US" sz="1500" dirty="0">
                  <a:latin typeface="Times New Roman" panose="02020603050405020304" pitchFamily="18" charset="0"/>
                  <a:cs typeface="Times New Roman" panose="02020603050405020304" pitchFamily="18" charset="0"/>
                </a:rPr>
                <a:t>Wireless Router</a:t>
              </a:r>
            </a:p>
          </p:txBody>
        </p:sp>
      </p:grpSp>
      <p:grpSp>
        <p:nvGrpSpPr>
          <p:cNvPr id="55" name="Group 54"/>
          <p:cNvGrpSpPr/>
          <p:nvPr/>
        </p:nvGrpSpPr>
        <p:grpSpPr>
          <a:xfrm>
            <a:off x="5167997" y="3419339"/>
            <a:ext cx="832754" cy="871806"/>
            <a:chOff x="6890662" y="4559115"/>
            <a:chExt cx="1110339" cy="1162407"/>
          </a:xfrm>
        </p:grpSpPr>
        <p:pic>
          <p:nvPicPr>
            <p:cNvPr id="13" name="Picture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080072" y="4559115"/>
              <a:ext cx="731520" cy="731520"/>
            </a:xfrm>
            <a:prstGeom prst="rect">
              <a:avLst/>
            </a:prstGeom>
          </p:spPr>
        </p:pic>
        <p:sp>
          <p:nvSpPr>
            <p:cNvPr id="22" name="TextBox 21"/>
            <p:cNvSpPr txBox="1"/>
            <p:nvPr/>
          </p:nvSpPr>
          <p:spPr>
            <a:xfrm>
              <a:off x="6890662" y="5290635"/>
              <a:ext cx="1110339" cy="430887"/>
            </a:xfrm>
            <a:prstGeom prst="rect">
              <a:avLst/>
            </a:prstGeom>
            <a:noFill/>
          </p:spPr>
          <p:txBody>
            <a:bodyPr wrap="square" rtlCol="0">
              <a:spAutoFit/>
            </a:bodyPr>
            <a:lstStyle/>
            <a:p>
              <a:pPr algn="ctr"/>
              <a:r>
                <a:rPr lang="en-US" sz="1500" b="1" dirty="0">
                  <a:latin typeface="Times New Roman" panose="02020603050405020304" pitchFamily="18" charset="0"/>
                  <a:cs typeface="Times New Roman" panose="02020603050405020304" pitchFamily="18" charset="0"/>
                </a:rPr>
                <a:t>Modem</a:t>
              </a:r>
            </a:p>
          </p:txBody>
        </p:sp>
      </p:grpSp>
      <p:sp>
        <p:nvSpPr>
          <p:cNvPr id="30" name="Arc 29"/>
          <p:cNvSpPr/>
          <p:nvPr/>
        </p:nvSpPr>
        <p:spPr>
          <a:xfrm>
            <a:off x="5754671" y="3710084"/>
            <a:ext cx="519246" cy="533301"/>
          </a:xfrm>
          <a:prstGeom prst="arc">
            <a:avLst>
              <a:gd name="adj1" fmla="val 14634476"/>
              <a:gd name="adj2" fmla="val 184895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sz="1050" dirty="0"/>
          </a:p>
        </p:txBody>
      </p:sp>
      <p:sp>
        <p:nvSpPr>
          <p:cNvPr id="32" name="Arc 31"/>
          <p:cNvSpPr/>
          <p:nvPr/>
        </p:nvSpPr>
        <p:spPr>
          <a:xfrm flipH="1">
            <a:off x="4479492" y="2818015"/>
            <a:ext cx="1031946" cy="1055702"/>
          </a:xfrm>
          <a:prstGeom prst="arc">
            <a:avLst>
              <a:gd name="adj1" fmla="val 21173038"/>
              <a:gd name="adj2" fmla="val 7237869"/>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sz="1050" dirty="0"/>
          </a:p>
        </p:txBody>
      </p:sp>
      <p:grpSp>
        <p:nvGrpSpPr>
          <p:cNvPr id="56" name="Group 55"/>
          <p:cNvGrpSpPr/>
          <p:nvPr/>
        </p:nvGrpSpPr>
        <p:grpSpPr>
          <a:xfrm>
            <a:off x="1848114" y="2358100"/>
            <a:ext cx="2096948" cy="597074"/>
            <a:chOff x="2464152" y="3144134"/>
            <a:chExt cx="2795930" cy="796098"/>
          </a:xfrm>
        </p:grpSpPr>
        <p:grpSp>
          <p:nvGrpSpPr>
            <p:cNvPr id="51" name="Group 50"/>
            <p:cNvGrpSpPr/>
            <p:nvPr/>
          </p:nvGrpSpPr>
          <p:grpSpPr>
            <a:xfrm>
              <a:off x="2464152" y="3144134"/>
              <a:ext cx="2752296" cy="796098"/>
              <a:chOff x="2464152" y="3144134"/>
              <a:chExt cx="2752296" cy="796098"/>
            </a:xfrm>
          </p:grpSpPr>
          <p:pic>
            <p:nvPicPr>
              <p:cNvPr id="34" name="Picture 3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5400000">
                <a:off x="2464152" y="3144134"/>
                <a:ext cx="731520" cy="731520"/>
              </a:xfrm>
              <a:prstGeom prst="rect">
                <a:avLst/>
              </a:prstGeom>
            </p:spPr>
          </p:pic>
          <p:grpSp>
            <p:nvGrpSpPr>
              <p:cNvPr id="43" name="Group 42"/>
              <p:cNvGrpSpPr/>
              <p:nvPr/>
            </p:nvGrpSpPr>
            <p:grpSpPr>
              <a:xfrm>
                <a:off x="3387648" y="3144134"/>
                <a:ext cx="1828800" cy="182880"/>
                <a:chOff x="3363890" y="3186997"/>
                <a:chExt cx="2019161" cy="246519"/>
              </a:xfrm>
            </p:grpSpPr>
            <p:sp>
              <p:nvSpPr>
                <p:cNvPr id="37" name="Rectangle 36"/>
                <p:cNvSpPr/>
                <p:nvPr/>
              </p:nvSpPr>
              <p:spPr>
                <a:xfrm>
                  <a:off x="3363890" y="3186997"/>
                  <a:ext cx="257827" cy="238951"/>
                </a:xfrm>
                <a:prstGeom prst="rect">
                  <a:avLst/>
                </a:prstGeom>
                <a:ln>
                  <a:solidFill>
                    <a:schemeClr val="accent1">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050" dirty="0"/>
                </a:p>
              </p:txBody>
            </p:sp>
            <p:sp>
              <p:nvSpPr>
                <p:cNvPr id="39" name="Rectangle 38"/>
                <p:cNvSpPr/>
                <p:nvPr/>
              </p:nvSpPr>
              <p:spPr>
                <a:xfrm>
                  <a:off x="3808353" y="3194565"/>
                  <a:ext cx="257827" cy="238951"/>
                </a:xfrm>
                <a:prstGeom prst="rect">
                  <a:avLst/>
                </a:prstGeom>
                <a:ln>
                  <a:solidFill>
                    <a:schemeClr val="accent1">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050" dirty="0"/>
                </a:p>
              </p:txBody>
            </p:sp>
            <p:sp>
              <p:nvSpPr>
                <p:cNvPr id="40" name="Rectangle 39"/>
                <p:cNvSpPr/>
                <p:nvPr/>
              </p:nvSpPr>
              <p:spPr>
                <a:xfrm>
                  <a:off x="4247310" y="3194565"/>
                  <a:ext cx="257827" cy="238951"/>
                </a:xfrm>
                <a:prstGeom prst="rect">
                  <a:avLst/>
                </a:prstGeom>
                <a:ln>
                  <a:solidFill>
                    <a:schemeClr val="accent1">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050" dirty="0"/>
                </a:p>
              </p:txBody>
            </p:sp>
            <p:sp>
              <p:nvSpPr>
                <p:cNvPr id="41" name="Rectangle 40"/>
                <p:cNvSpPr/>
                <p:nvPr/>
              </p:nvSpPr>
              <p:spPr>
                <a:xfrm>
                  <a:off x="4686267" y="3194564"/>
                  <a:ext cx="257827" cy="238951"/>
                </a:xfrm>
                <a:prstGeom prst="rect">
                  <a:avLst/>
                </a:prstGeom>
                <a:ln>
                  <a:solidFill>
                    <a:schemeClr val="accent1">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050" dirty="0"/>
                </a:p>
              </p:txBody>
            </p:sp>
            <p:sp>
              <p:nvSpPr>
                <p:cNvPr id="42" name="Rectangle 41"/>
                <p:cNvSpPr/>
                <p:nvPr/>
              </p:nvSpPr>
              <p:spPr>
                <a:xfrm>
                  <a:off x="5125224" y="3194564"/>
                  <a:ext cx="257827" cy="238951"/>
                </a:xfrm>
                <a:prstGeom prst="rect">
                  <a:avLst/>
                </a:prstGeom>
                <a:ln>
                  <a:solidFill>
                    <a:schemeClr val="accent1">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050" dirty="0"/>
                </a:p>
              </p:txBody>
            </p:sp>
          </p:grpSp>
          <p:grpSp>
            <p:nvGrpSpPr>
              <p:cNvPr id="44" name="Group 43"/>
              <p:cNvGrpSpPr/>
              <p:nvPr/>
            </p:nvGrpSpPr>
            <p:grpSpPr>
              <a:xfrm>
                <a:off x="3383284" y="3757352"/>
                <a:ext cx="1828800" cy="182880"/>
                <a:chOff x="3363890" y="3186997"/>
                <a:chExt cx="2019161" cy="246519"/>
              </a:xfrm>
            </p:grpSpPr>
            <p:sp>
              <p:nvSpPr>
                <p:cNvPr id="45" name="Rectangle 44"/>
                <p:cNvSpPr/>
                <p:nvPr/>
              </p:nvSpPr>
              <p:spPr>
                <a:xfrm>
                  <a:off x="3363890" y="3186997"/>
                  <a:ext cx="257827" cy="238951"/>
                </a:xfrm>
                <a:prstGeom prst="rect">
                  <a:avLst/>
                </a:prstGeom>
                <a:ln>
                  <a:solidFill>
                    <a:schemeClr val="accent1">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050" dirty="0"/>
                </a:p>
              </p:txBody>
            </p:sp>
            <p:sp>
              <p:nvSpPr>
                <p:cNvPr id="46" name="Rectangle 45"/>
                <p:cNvSpPr/>
                <p:nvPr/>
              </p:nvSpPr>
              <p:spPr>
                <a:xfrm>
                  <a:off x="3808353" y="3194565"/>
                  <a:ext cx="257827" cy="238951"/>
                </a:xfrm>
                <a:prstGeom prst="rect">
                  <a:avLst/>
                </a:prstGeom>
                <a:ln>
                  <a:solidFill>
                    <a:schemeClr val="accent1">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050" dirty="0"/>
                </a:p>
              </p:txBody>
            </p:sp>
            <p:sp>
              <p:nvSpPr>
                <p:cNvPr id="47" name="Rectangle 46"/>
                <p:cNvSpPr/>
                <p:nvPr/>
              </p:nvSpPr>
              <p:spPr>
                <a:xfrm>
                  <a:off x="4247310" y="3194565"/>
                  <a:ext cx="257827" cy="238951"/>
                </a:xfrm>
                <a:prstGeom prst="rect">
                  <a:avLst/>
                </a:prstGeom>
                <a:ln>
                  <a:solidFill>
                    <a:schemeClr val="accent1">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050" dirty="0"/>
                </a:p>
              </p:txBody>
            </p:sp>
            <p:sp>
              <p:nvSpPr>
                <p:cNvPr id="48" name="Rectangle 47"/>
                <p:cNvSpPr/>
                <p:nvPr/>
              </p:nvSpPr>
              <p:spPr>
                <a:xfrm>
                  <a:off x="4686267" y="3194564"/>
                  <a:ext cx="257827" cy="238951"/>
                </a:xfrm>
                <a:prstGeom prst="rect">
                  <a:avLst/>
                </a:prstGeom>
                <a:ln>
                  <a:solidFill>
                    <a:schemeClr val="accent1">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050" dirty="0"/>
                </a:p>
              </p:txBody>
            </p:sp>
            <p:sp>
              <p:nvSpPr>
                <p:cNvPr id="49" name="Rectangle 48"/>
                <p:cNvSpPr/>
                <p:nvPr/>
              </p:nvSpPr>
              <p:spPr>
                <a:xfrm>
                  <a:off x="5125224" y="3194564"/>
                  <a:ext cx="257827" cy="238951"/>
                </a:xfrm>
                <a:prstGeom prst="rect">
                  <a:avLst/>
                </a:prstGeom>
                <a:ln>
                  <a:solidFill>
                    <a:schemeClr val="accent1">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050" dirty="0"/>
                </a:p>
              </p:txBody>
            </p:sp>
          </p:grpSp>
        </p:grpSp>
        <p:sp>
          <p:nvSpPr>
            <p:cNvPr id="53" name="TextBox 52"/>
            <p:cNvSpPr txBox="1"/>
            <p:nvPr/>
          </p:nvSpPr>
          <p:spPr>
            <a:xfrm>
              <a:off x="3392094" y="3343431"/>
              <a:ext cx="1867988" cy="430886"/>
            </a:xfrm>
            <a:prstGeom prst="rect">
              <a:avLst/>
            </a:prstGeom>
            <a:noFill/>
          </p:spPr>
          <p:txBody>
            <a:bodyPr wrap="square" rtlCol="0">
              <a:spAutoFit/>
            </a:bodyPr>
            <a:lstStyle/>
            <a:p>
              <a:pPr algn="ctr"/>
              <a:r>
                <a:rPr lang="en-US" sz="1500" dirty="0">
                  <a:latin typeface="Times New Roman" panose="02020603050405020304" pitchFamily="18" charset="0"/>
                  <a:cs typeface="Times New Roman" panose="02020603050405020304" pitchFamily="18" charset="0"/>
                </a:rPr>
                <a:t>Radio Waves</a:t>
              </a:r>
            </a:p>
          </p:txBody>
        </p:sp>
      </p:grpSp>
      <p:grpSp>
        <p:nvGrpSpPr>
          <p:cNvPr id="58" name="Group 57"/>
          <p:cNvGrpSpPr/>
          <p:nvPr/>
        </p:nvGrpSpPr>
        <p:grpSpPr>
          <a:xfrm>
            <a:off x="5167997" y="1946495"/>
            <a:ext cx="2042701" cy="613626"/>
            <a:chOff x="6890662" y="2595327"/>
            <a:chExt cx="2723601" cy="818168"/>
          </a:xfrm>
        </p:grpSpPr>
        <p:cxnSp>
          <p:nvCxnSpPr>
            <p:cNvPr id="26" name="Straight Connector 25"/>
            <p:cNvCxnSpPr/>
            <p:nvPr/>
          </p:nvCxnSpPr>
          <p:spPr>
            <a:xfrm flipH="1">
              <a:off x="6890662" y="2595327"/>
              <a:ext cx="2723601" cy="818168"/>
            </a:xfrm>
            <a:prstGeom prst="line">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57" name="TextBox 56"/>
            <p:cNvSpPr txBox="1"/>
            <p:nvPr/>
          </p:nvSpPr>
          <p:spPr>
            <a:xfrm rot="20607580">
              <a:off x="7079839" y="2676020"/>
              <a:ext cx="1760558" cy="430887"/>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Fiber Cable</a:t>
              </a:r>
            </a:p>
          </p:txBody>
        </p:sp>
      </p:grpSp>
      <p:grpSp>
        <p:nvGrpSpPr>
          <p:cNvPr id="60" name="Group 59"/>
          <p:cNvGrpSpPr/>
          <p:nvPr/>
        </p:nvGrpSpPr>
        <p:grpSpPr>
          <a:xfrm>
            <a:off x="6630473" y="2380909"/>
            <a:ext cx="959873" cy="1846049"/>
            <a:chOff x="8840630" y="3174544"/>
            <a:chExt cx="1279831" cy="2461399"/>
          </a:xfrm>
        </p:grpSpPr>
        <p:cxnSp>
          <p:nvCxnSpPr>
            <p:cNvPr id="28" name="Straight Connector 27"/>
            <p:cNvCxnSpPr/>
            <p:nvPr/>
          </p:nvCxnSpPr>
          <p:spPr>
            <a:xfrm flipH="1">
              <a:off x="8840630" y="3174544"/>
              <a:ext cx="1279831" cy="2461399"/>
            </a:xfrm>
            <a:prstGeom prst="line">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59" name="TextBox 58"/>
            <p:cNvSpPr txBox="1"/>
            <p:nvPr/>
          </p:nvSpPr>
          <p:spPr>
            <a:xfrm rot="18027565">
              <a:off x="8358305" y="4100780"/>
              <a:ext cx="1760558" cy="430887"/>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Analog Line</a:t>
              </a:r>
            </a:p>
          </p:txBody>
        </p:sp>
      </p:grpSp>
      <p:sp>
        <p:nvSpPr>
          <p:cNvPr id="61" name="Rectangle 60"/>
          <p:cNvSpPr/>
          <p:nvPr/>
        </p:nvSpPr>
        <p:spPr>
          <a:xfrm>
            <a:off x="3141280" y="505063"/>
            <a:ext cx="2725426" cy="523220"/>
          </a:xfrm>
          <a:prstGeom prst="rect">
            <a:avLst/>
          </a:prstGeom>
        </p:spPr>
        <p:txBody>
          <a:bodyPr wrap="none">
            <a:spAutoFit/>
          </a:bodyPr>
          <a:lstStyle/>
          <a:p>
            <a:pPr algn="ctr"/>
            <a:r>
              <a:rPr lang="en-US" sz="2800" dirty="0">
                <a:latin typeface="Fjalla One" panose="020B0604020202020204" charset="0"/>
                <a:cs typeface="Times New Roman" panose="02020603050405020304" pitchFamily="18" charset="0"/>
              </a:rPr>
              <a:t>How Wi-Fi works?</a:t>
            </a:r>
          </a:p>
        </p:txBody>
      </p:sp>
    </p:spTree>
    <p:extLst>
      <p:ext uri="{BB962C8B-B14F-4D97-AF65-F5344CB8AC3E}">
        <p14:creationId xmlns:p14="http://schemas.microsoft.com/office/powerpoint/2010/main" val="2337529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Wi-Fi Network Topologies</a:t>
            </a:r>
            <a:endParaRPr lang="en-US" b="1" dirty="0"/>
          </a:p>
        </p:txBody>
      </p:sp>
    </p:spTree>
    <p:extLst>
      <p:ext uri="{BB962C8B-B14F-4D97-AF65-F5344CB8AC3E}">
        <p14:creationId xmlns:p14="http://schemas.microsoft.com/office/powerpoint/2010/main" val="29460262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subTitle" idx="1"/>
          </p:nvPr>
        </p:nvSpPr>
        <p:spPr>
          <a:xfrm>
            <a:off x="2005970" y="1011194"/>
            <a:ext cx="4809600" cy="1134000"/>
          </a:xfrm>
        </p:spPr>
        <p:txBody>
          <a:bodyPr>
            <a:normAutofit/>
          </a:bodyPr>
          <a:lstStyle/>
          <a:p>
            <a:pPr marL="342900" lvl="1" indent="-342900">
              <a:buFont typeface="Arial" panose="020B0604020202020204" pitchFamily="34" charset="0"/>
              <a:buChar char="•"/>
            </a:pPr>
            <a:r>
              <a:rPr lang="en-US" sz="2000" dirty="0" smtClean="0"/>
              <a:t>The </a:t>
            </a:r>
            <a:r>
              <a:rPr lang="en-US" sz="2000" dirty="0"/>
              <a:t>client communicate through Access Point. </a:t>
            </a:r>
            <a:endParaRPr lang="en-US" sz="2000" dirty="0" smtClean="0"/>
          </a:p>
        </p:txBody>
      </p:sp>
      <p:sp>
        <p:nvSpPr>
          <p:cNvPr id="2" name="Title 1"/>
          <p:cNvSpPr>
            <a:spLocks noGrp="1"/>
          </p:cNvSpPr>
          <p:nvPr>
            <p:ph type="title"/>
          </p:nvPr>
        </p:nvSpPr>
        <p:spPr>
          <a:xfrm>
            <a:off x="2179828" y="242824"/>
            <a:ext cx="4809600" cy="576000"/>
          </a:xfrm>
        </p:spPr>
        <p:txBody>
          <a:bodyPr/>
          <a:lstStyle/>
          <a:p>
            <a:r>
              <a:rPr lang="en-US" b="1" dirty="0" smtClean="0"/>
              <a:t>AP-based topology </a:t>
            </a:r>
            <a:endParaRPr lang="en-US" dirty="0"/>
          </a:p>
        </p:txBody>
      </p:sp>
      <p:grpSp>
        <p:nvGrpSpPr>
          <p:cNvPr id="6" name="Group 5"/>
          <p:cNvGrpSpPr/>
          <p:nvPr/>
        </p:nvGrpSpPr>
        <p:grpSpPr>
          <a:xfrm>
            <a:off x="1795708" y="2249317"/>
            <a:ext cx="5577840" cy="2377440"/>
            <a:chOff x="2867661" y="3727223"/>
            <a:chExt cx="6885939" cy="2834640"/>
          </a:xfrm>
        </p:grpSpPr>
        <p:pic>
          <p:nvPicPr>
            <p:cNvPr id="4" name="Picture 3"/>
            <p:cNvPicPr>
              <a:picLocks noChangeAspect="1"/>
            </p:cNvPicPr>
            <p:nvPr/>
          </p:nvPicPr>
          <p:blipFill rotWithShape="1">
            <a:blip r:embed="rId3"/>
            <a:srcRect l="4200" t="10071" r="2940" b="11384"/>
            <a:stretch/>
          </p:blipFill>
          <p:spPr>
            <a:xfrm>
              <a:off x="2867661" y="3727223"/>
              <a:ext cx="6456678" cy="2834640"/>
            </a:xfrm>
            <a:prstGeom prst="rect">
              <a:avLst/>
            </a:prstGeom>
          </p:spPr>
        </p:pic>
        <p:sp>
          <p:nvSpPr>
            <p:cNvPr id="5" name="Rectangle 4"/>
            <p:cNvSpPr/>
            <p:nvPr/>
          </p:nvSpPr>
          <p:spPr>
            <a:xfrm>
              <a:off x="9171709" y="6054437"/>
              <a:ext cx="581891" cy="3879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grpSp>
    </p:spTree>
    <p:extLst>
      <p:ext uri="{BB962C8B-B14F-4D97-AF65-F5344CB8AC3E}">
        <p14:creationId xmlns:p14="http://schemas.microsoft.com/office/powerpoint/2010/main" val="35931456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subTitle" idx="1"/>
          </p:nvPr>
        </p:nvSpPr>
        <p:spPr>
          <a:xfrm>
            <a:off x="2116328" y="831596"/>
            <a:ext cx="4809600" cy="1134000"/>
          </a:xfrm>
        </p:spPr>
        <p:txBody>
          <a:bodyPr/>
          <a:lstStyle/>
          <a:p>
            <a:pPr marL="285750" lvl="1" indent="-285750">
              <a:buFont typeface="Arial" panose="020B0604020202020204" pitchFamily="34" charset="0"/>
              <a:buChar char="•"/>
            </a:pPr>
            <a:r>
              <a:rPr lang="en-US" sz="2000" dirty="0" smtClean="0"/>
              <a:t>Client devices communicate directly with each other. </a:t>
            </a:r>
          </a:p>
          <a:p>
            <a:pPr marL="285750" indent="-285750">
              <a:buFont typeface="Arial" panose="020B0604020202020204" pitchFamily="34" charset="0"/>
              <a:buChar char="•"/>
            </a:pPr>
            <a:endParaRPr lang="en-US" sz="2000" dirty="0"/>
          </a:p>
        </p:txBody>
      </p:sp>
      <p:sp>
        <p:nvSpPr>
          <p:cNvPr id="2" name="Title 1"/>
          <p:cNvSpPr>
            <a:spLocks noGrp="1"/>
          </p:cNvSpPr>
          <p:nvPr>
            <p:ph type="title"/>
          </p:nvPr>
        </p:nvSpPr>
        <p:spPr>
          <a:xfrm>
            <a:off x="2116328" y="255524"/>
            <a:ext cx="4809600" cy="576000"/>
          </a:xfrm>
        </p:spPr>
        <p:txBody>
          <a:bodyPr/>
          <a:lstStyle/>
          <a:p>
            <a:r>
              <a:rPr lang="en-US" b="1" dirty="0" smtClean="0"/>
              <a:t>Peer-to-Peer topology</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0779" y="2179062"/>
            <a:ext cx="2943636" cy="2550675"/>
          </a:xfrm>
          <a:prstGeom prst="rect">
            <a:avLst/>
          </a:prstGeom>
        </p:spPr>
      </p:pic>
    </p:spTree>
    <p:extLst>
      <p:ext uri="{BB962C8B-B14F-4D97-AF65-F5344CB8AC3E}">
        <p14:creationId xmlns:p14="http://schemas.microsoft.com/office/powerpoint/2010/main" val="12335964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Point-to-Multipoint bridge topology</a:t>
            </a:r>
            <a:endParaRPr lang="en-US" dirty="0"/>
          </a:p>
        </p:txBody>
      </p:sp>
      <p:sp>
        <p:nvSpPr>
          <p:cNvPr id="3" name="Content Placeholder 2"/>
          <p:cNvSpPr>
            <a:spLocks noGrp="1"/>
          </p:cNvSpPr>
          <p:nvPr>
            <p:ph idx="4294967295"/>
          </p:nvPr>
        </p:nvSpPr>
        <p:spPr>
          <a:xfrm>
            <a:off x="1823475" y="1113202"/>
            <a:ext cx="6063225" cy="1343025"/>
          </a:xfrm>
        </p:spPr>
        <p:txBody>
          <a:bodyPr>
            <a:normAutofit/>
          </a:bodyPr>
          <a:lstStyle/>
          <a:p>
            <a:pPr marL="342900" lvl="1" indent="-342900">
              <a:buFont typeface="Arial" panose="020B0604020202020204" pitchFamily="34" charset="0"/>
              <a:buChar char="•"/>
            </a:pPr>
            <a:r>
              <a:rPr lang="en-US" sz="2000" dirty="0" smtClean="0">
                <a:latin typeface="Barlow Semi Condensed" panose="020B0604020202020204" charset="0"/>
              </a:rPr>
              <a:t>Connection of one LAN to other LANs</a:t>
            </a:r>
            <a:endParaRPr lang="en-US" sz="2000" dirty="0">
              <a:latin typeface="Barlow Semi Condensed" panose="020B0604020202020204" charset="0"/>
            </a:endParaRPr>
          </a:p>
        </p:txBody>
      </p:sp>
      <p:grpSp>
        <p:nvGrpSpPr>
          <p:cNvPr id="6" name="Group 5"/>
          <p:cNvGrpSpPr/>
          <p:nvPr/>
        </p:nvGrpSpPr>
        <p:grpSpPr>
          <a:xfrm>
            <a:off x="2462646" y="2713810"/>
            <a:ext cx="4322618" cy="2149136"/>
            <a:chOff x="3283527" y="3618412"/>
            <a:chExt cx="5763491" cy="2865515"/>
          </a:xfrm>
        </p:grpSpPr>
        <p:pic>
          <p:nvPicPr>
            <p:cNvPr id="4" name="Picture 3"/>
            <p:cNvPicPr>
              <a:picLocks noChangeAspect="1"/>
            </p:cNvPicPr>
            <p:nvPr/>
          </p:nvPicPr>
          <p:blipFill rotWithShape="1">
            <a:blip r:embed="rId3"/>
            <a:srcRect l="1195" r="3118" b="4191"/>
            <a:stretch/>
          </p:blipFill>
          <p:spPr>
            <a:xfrm>
              <a:off x="3283527" y="3618412"/>
              <a:ext cx="5514109" cy="2865515"/>
            </a:xfrm>
            <a:prstGeom prst="rect">
              <a:avLst/>
            </a:prstGeom>
          </p:spPr>
        </p:pic>
        <p:sp>
          <p:nvSpPr>
            <p:cNvPr id="5" name="Rectangle 4"/>
            <p:cNvSpPr/>
            <p:nvPr/>
          </p:nvSpPr>
          <p:spPr>
            <a:xfrm>
              <a:off x="8465127" y="6096000"/>
              <a:ext cx="581891" cy="3879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grpSp>
    </p:spTree>
    <p:extLst>
      <p:ext uri="{BB962C8B-B14F-4D97-AF65-F5344CB8AC3E}">
        <p14:creationId xmlns:p14="http://schemas.microsoft.com/office/powerpoint/2010/main" val="23971759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49"/>
        <p:cNvGrpSpPr/>
        <p:nvPr/>
      </p:nvGrpSpPr>
      <p:grpSpPr>
        <a:xfrm>
          <a:off x="0" y="0"/>
          <a:ext cx="0" cy="0"/>
          <a:chOff x="0" y="0"/>
          <a:chExt cx="0" cy="0"/>
        </a:xfrm>
      </p:grpSpPr>
      <p:sp>
        <p:nvSpPr>
          <p:cNvPr id="8" name="Google Shape;3605;p63"/>
          <p:cNvSpPr txBox="1">
            <a:spLocks noGrp="1"/>
          </p:cNvSpPr>
          <p:nvPr>
            <p:ph type="title"/>
          </p:nvPr>
        </p:nvSpPr>
        <p:spPr>
          <a:xfrm>
            <a:off x="2136956" y="2023661"/>
            <a:ext cx="49377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dirty="0" smtClean="0"/>
              <a:t>Applications</a:t>
            </a:r>
            <a:endParaRPr sz="7200" dirty="0"/>
          </a:p>
        </p:txBody>
      </p:sp>
    </p:spTree>
    <p:extLst>
      <p:ext uri="{BB962C8B-B14F-4D97-AF65-F5344CB8AC3E}">
        <p14:creationId xmlns:p14="http://schemas.microsoft.com/office/powerpoint/2010/main" val="18481030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Wi-Fi Automotive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692" y="1535802"/>
            <a:ext cx="5172075" cy="3324225"/>
          </a:xfrm>
          <a:prstGeom prst="rect">
            <a:avLst/>
          </a:prstGeom>
        </p:spPr>
      </p:pic>
    </p:spTree>
    <p:extLst>
      <p:ext uri="{BB962C8B-B14F-4D97-AF65-F5344CB8AC3E}">
        <p14:creationId xmlns:p14="http://schemas.microsoft.com/office/powerpoint/2010/main" val="2227730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3994598" y="1510458"/>
            <a:ext cx="4430405" cy="3106404"/>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06" name="Google Shape;2106;p37"/>
          <p:cNvGrpSpPr/>
          <p:nvPr/>
        </p:nvGrpSpPr>
        <p:grpSpPr>
          <a:xfrm>
            <a:off x="697390" y="24483"/>
            <a:ext cx="457200" cy="548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sp>
        <p:nvSpPr>
          <p:cNvPr id="2138" name="Google Shape;2138;p37"/>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Table of Contents</a:t>
            </a:r>
            <a:endParaRPr dirty="0"/>
          </a:p>
        </p:txBody>
      </p:sp>
      <p:sp>
        <p:nvSpPr>
          <p:cNvPr id="2140" name="Google Shape;2140;p37"/>
          <p:cNvSpPr txBox="1">
            <a:spLocks noGrp="1"/>
          </p:cNvSpPr>
          <p:nvPr>
            <p:ph type="subTitle" idx="1"/>
          </p:nvPr>
        </p:nvSpPr>
        <p:spPr>
          <a:xfrm>
            <a:off x="1373675" y="24483"/>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smtClean="0">
                <a:solidFill>
                  <a:schemeClr val="accent1"/>
                </a:solidFill>
              </a:rPr>
              <a:t>Wifi</a:t>
            </a:r>
            <a:endParaRPr dirty="0"/>
          </a:p>
        </p:txBody>
      </p:sp>
      <p:sp>
        <p:nvSpPr>
          <p:cNvPr id="2147" name="Google Shape;2147;p37"/>
          <p:cNvSpPr txBox="1">
            <a:spLocks noGrp="1"/>
          </p:cNvSpPr>
          <p:nvPr>
            <p:ph type="title" idx="9"/>
          </p:nvPr>
        </p:nvSpPr>
        <p:spPr>
          <a:xfrm>
            <a:off x="697390" y="139498"/>
            <a:ext cx="457200" cy="2743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276" name="Google Shape;2106;p37"/>
          <p:cNvGrpSpPr/>
          <p:nvPr/>
        </p:nvGrpSpPr>
        <p:grpSpPr>
          <a:xfrm>
            <a:off x="697390" y="607812"/>
            <a:ext cx="457200" cy="548640"/>
            <a:chOff x="731647" y="573573"/>
            <a:chExt cx="635100" cy="734640"/>
          </a:xfrm>
        </p:grpSpPr>
        <p:grpSp>
          <p:nvGrpSpPr>
            <p:cNvPr id="277" name="Google Shape;2107;p37"/>
            <p:cNvGrpSpPr/>
            <p:nvPr/>
          </p:nvGrpSpPr>
          <p:grpSpPr>
            <a:xfrm>
              <a:off x="731647" y="573573"/>
              <a:ext cx="635100" cy="635100"/>
              <a:chOff x="917231" y="750460"/>
              <a:chExt cx="635100" cy="635100"/>
            </a:xfrm>
          </p:grpSpPr>
          <p:sp>
            <p:nvSpPr>
              <p:cNvPr id="282"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8" name="Google Shape;2110;p37"/>
            <p:cNvGrpSpPr/>
            <p:nvPr/>
          </p:nvGrpSpPr>
          <p:grpSpPr>
            <a:xfrm>
              <a:off x="961679" y="1281213"/>
              <a:ext cx="175013" cy="27000"/>
              <a:chOff x="5662375" y="212375"/>
              <a:chExt cx="175013" cy="27000"/>
            </a:xfrm>
          </p:grpSpPr>
          <p:sp>
            <p:nvSpPr>
              <p:cNvPr id="279"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80"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81"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sp>
        <p:nvSpPr>
          <p:cNvPr id="284" name="Google Shape;2140;p37"/>
          <p:cNvSpPr txBox="1">
            <a:spLocks noGrp="1"/>
          </p:cNvSpPr>
          <p:nvPr>
            <p:ph type="subTitle" idx="1"/>
          </p:nvPr>
        </p:nvSpPr>
        <p:spPr>
          <a:xfrm>
            <a:off x="1373674" y="607812"/>
            <a:ext cx="3512645" cy="384000"/>
          </a:xfrm>
          <a:prstGeom prst="rect">
            <a:avLst/>
          </a:prstGeom>
        </p:spPr>
        <p:txBody>
          <a:bodyPr spcFirstLastPara="1" wrap="square" lIns="91425" tIns="91425" rIns="91425" bIns="91425" anchor="t" anchorCtr="0">
            <a:noAutofit/>
          </a:bodyPr>
          <a:lstStyle/>
          <a:p>
            <a:pPr lvl="0">
              <a:lnSpc>
                <a:spcPct val="115000"/>
              </a:lnSpc>
            </a:pPr>
            <a:r>
              <a:rPr lang="en-US" dirty="0"/>
              <a:t>IEEE 802.11 And The Standards Body</a:t>
            </a:r>
          </a:p>
        </p:txBody>
      </p:sp>
      <p:sp>
        <p:nvSpPr>
          <p:cNvPr id="285" name="Google Shape;2147;p37"/>
          <p:cNvSpPr txBox="1">
            <a:spLocks noGrp="1"/>
          </p:cNvSpPr>
          <p:nvPr>
            <p:ph type="title" idx="9"/>
          </p:nvPr>
        </p:nvSpPr>
        <p:spPr>
          <a:xfrm>
            <a:off x="697390" y="722827"/>
            <a:ext cx="457200" cy="2743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02</a:t>
            </a:r>
            <a:endParaRPr dirty="0"/>
          </a:p>
        </p:txBody>
      </p:sp>
      <p:grpSp>
        <p:nvGrpSpPr>
          <p:cNvPr id="286" name="Google Shape;2106;p37"/>
          <p:cNvGrpSpPr/>
          <p:nvPr/>
        </p:nvGrpSpPr>
        <p:grpSpPr>
          <a:xfrm>
            <a:off x="697390" y="1221178"/>
            <a:ext cx="457200" cy="548640"/>
            <a:chOff x="731647" y="573573"/>
            <a:chExt cx="635100" cy="734640"/>
          </a:xfrm>
        </p:grpSpPr>
        <p:grpSp>
          <p:nvGrpSpPr>
            <p:cNvPr id="287" name="Google Shape;2107;p37"/>
            <p:cNvGrpSpPr/>
            <p:nvPr/>
          </p:nvGrpSpPr>
          <p:grpSpPr>
            <a:xfrm>
              <a:off x="731647" y="573573"/>
              <a:ext cx="635100" cy="635100"/>
              <a:chOff x="917231" y="750460"/>
              <a:chExt cx="635100" cy="635100"/>
            </a:xfrm>
          </p:grpSpPr>
          <p:sp>
            <p:nvSpPr>
              <p:cNvPr id="292"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8" name="Google Shape;2110;p37"/>
            <p:cNvGrpSpPr/>
            <p:nvPr/>
          </p:nvGrpSpPr>
          <p:grpSpPr>
            <a:xfrm>
              <a:off x="961679" y="1281213"/>
              <a:ext cx="175013" cy="27000"/>
              <a:chOff x="5662375" y="212375"/>
              <a:chExt cx="175013" cy="27000"/>
            </a:xfrm>
          </p:grpSpPr>
          <p:sp>
            <p:nvSpPr>
              <p:cNvPr id="289"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90"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91"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sp>
        <p:nvSpPr>
          <p:cNvPr id="294" name="Google Shape;2140;p37"/>
          <p:cNvSpPr txBox="1">
            <a:spLocks noGrp="1"/>
          </p:cNvSpPr>
          <p:nvPr>
            <p:ph type="subTitle" idx="1"/>
          </p:nvPr>
        </p:nvSpPr>
        <p:spPr>
          <a:xfrm>
            <a:off x="1373675" y="1221178"/>
            <a:ext cx="3415538" cy="384000"/>
          </a:xfrm>
          <a:prstGeom prst="rect">
            <a:avLst/>
          </a:prstGeom>
        </p:spPr>
        <p:txBody>
          <a:bodyPr spcFirstLastPara="1" wrap="square" lIns="91425" tIns="91425" rIns="91425" bIns="91425" anchor="t" anchorCtr="0">
            <a:noAutofit/>
          </a:bodyPr>
          <a:lstStyle/>
          <a:p>
            <a:pPr lvl="0">
              <a:lnSpc>
                <a:spcPct val="115000"/>
              </a:lnSpc>
            </a:pPr>
            <a:r>
              <a:rPr lang="en-US" dirty="0" smtClean="0"/>
              <a:t>Wi-Fi </a:t>
            </a:r>
            <a:r>
              <a:rPr lang="en-US" dirty="0"/>
              <a:t>Standards</a:t>
            </a:r>
          </a:p>
        </p:txBody>
      </p:sp>
      <p:sp>
        <p:nvSpPr>
          <p:cNvPr id="295" name="Google Shape;2147;p37"/>
          <p:cNvSpPr txBox="1">
            <a:spLocks noGrp="1"/>
          </p:cNvSpPr>
          <p:nvPr>
            <p:ph type="title" idx="9"/>
          </p:nvPr>
        </p:nvSpPr>
        <p:spPr>
          <a:xfrm>
            <a:off x="697390" y="1336193"/>
            <a:ext cx="457200" cy="2743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03</a:t>
            </a:r>
            <a:endParaRPr dirty="0"/>
          </a:p>
        </p:txBody>
      </p:sp>
      <p:grpSp>
        <p:nvGrpSpPr>
          <p:cNvPr id="296" name="Google Shape;2106;p37"/>
          <p:cNvGrpSpPr/>
          <p:nvPr/>
        </p:nvGrpSpPr>
        <p:grpSpPr>
          <a:xfrm>
            <a:off x="707407" y="1815619"/>
            <a:ext cx="457200" cy="548640"/>
            <a:chOff x="731647" y="573573"/>
            <a:chExt cx="635100" cy="734640"/>
          </a:xfrm>
        </p:grpSpPr>
        <p:grpSp>
          <p:nvGrpSpPr>
            <p:cNvPr id="297" name="Google Shape;2107;p37"/>
            <p:cNvGrpSpPr/>
            <p:nvPr/>
          </p:nvGrpSpPr>
          <p:grpSpPr>
            <a:xfrm>
              <a:off x="731647" y="573573"/>
              <a:ext cx="635100" cy="635100"/>
              <a:chOff x="917231" y="750460"/>
              <a:chExt cx="635100" cy="635100"/>
            </a:xfrm>
          </p:grpSpPr>
          <p:sp>
            <p:nvSpPr>
              <p:cNvPr id="302"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8" name="Google Shape;2110;p37"/>
            <p:cNvGrpSpPr/>
            <p:nvPr/>
          </p:nvGrpSpPr>
          <p:grpSpPr>
            <a:xfrm>
              <a:off x="961679" y="1281213"/>
              <a:ext cx="175013" cy="27000"/>
              <a:chOff x="5662375" y="212375"/>
              <a:chExt cx="175013" cy="27000"/>
            </a:xfrm>
          </p:grpSpPr>
          <p:sp>
            <p:nvSpPr>
              <p:cNvPr id="299"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300"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301"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sp>
        <p:nvSpPr>
          <p:cNvPr id="304" name="Google Shape;2140;p37"/>
          <p:cNvSpPr txBox="1">
            <a:spLocks noGrp="1"/>
          </p:cNvSpPr>
          <p:nvPr>
            <p:ph type="subTitle" idx="1"/>
          </p:nvPr>
        </p:nvSpPr>
        <p:spPr>
          <a:xfrm>
            <a:off x="1383692" y="1815619"/>
            <a:ext cx="2615100" cy="384000"/>
          </a:xfrm>
          <a:prstGeom prst="rect">
            <a:avLst/>
          </a:prstGeom>
        </p:spPr>
        <p:txBody>
          <a:bodyPr spcFirstLastPara="1" wrap="square" lIns="91425" tIns="91425" rIns="91425" bIns="91425" anchor="t" anchorCtr="0">
            <a:noAutofit/>
          </a:bodyPr>
          <a:lstStyle/>
          <a:p>
            <a:pPr>
              <a:lnSpc>
                <a:spcPct val="115000"/>
              </a:lnSpc>
            </a:pPr>
            <a:r>
              <a:rPr lang="en-US" dirty="0"/>
              <a:t>Internet vs </a:t>
            </a:r>
            <a:r>
              <a:rPr lang="en-US" dirty="0" smtClean="0"/>
              <a:t>Wi-Fi</a:t>
            </a:r>
            <a:endParaRPr lang="en-US" dirty="0"/>
          </a:p>
          <a:p>
            <a:pPr marL="0" lvl="0" indent="0" algn="l" rtl="0">
              <a:lnSpc>
                <a:spcPct val="115000"/>
              </a:lnSpc>
              <a:spcBef>
                <a:spcPts val="0"/>
              </a:spcBef>
              <a:spcAft>
                <a:spcPts val="0"/>
              </a:spcAft>
              <a:buNone/>
            </a:pPr>
            <a:endParaRPr dirty="0"/>
          </a:p>
        </p:txBody>
      </p:sp>
      <p:sp>
        <p:nvSpPr>
          <p:cNvPr id="305" name="Google Shape;2147;p37"/>
          <p:cNvSpPr txBox="1">
            <a:spLocks noGrp="1"/>
          </p:cNvSpPr>
          <p:nvPr>
            <p:ph type="title" idx="9"/>
          </p:nvPr>
        </p:nvSpPr>
        <p:spPr>
          <a:xfrm>
            <a:off x="707407" y="1930634"/>
            <a:ext cx="457200" cy="2743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04</a:t>
            </a:r>
            <a:endParaRPr dirty="0"/>
          </a:p>
        </p:txBody>
      </p:sp>
      <p:grpSp>
        <p:nvGrpSpPr>
          <p:cNvPr id="316" name="Google Shape;2106;p37"/>
          <p:cNvGrpSpPr/>
          <p:nvPr/>
        </p:nvGrpSpPr>
        <p:grpSpPr>
          <a:xfrm>
            <a:off x="744518" y="2393613"/>
            <a:ext cx="457200" cy="548640"/>
            <a:chOff x="731647" y="573573"/>
            <a:chExt cx="635100" cy="734640"/>
          </a:xfrm>
        </p:grpSpPr>
        <p:grpSp>
          <p:nvGrpSpPr>
            <p:cNvPr id="317" name="Google Shape;2107;p37"/>
            <p:cNvGrpSpPr/>
            <p:nvPr/>
          </p:nvGrpSpPr>
          <p:grpSpPr>
            <a:xfrm>
              <a:off x="731647" y="573573"/>
              <a:ext cx="635100" cy="635100"/>
              <a:chOff x="917231" y="750460"/>
              <a:chExt cx="635100" cy="635100"/>
            </a:xfrm>
          </p:grpSpPr>
          <p:sp>
            <p:nvSpPr>
              <p:cNvPr id="322"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8" name="Google Shape;2110;p37"/>
            <p:cNvGrpSpPr/>
            <p:nvPr/>
          </p:nvGrpSpPr>
          <p:grpSpPr>
            <a:xfrm>
              <a:off x="961679" y="1281213"/>
              <a:ext cx="175013" cy="27000"/>
              <a:chOff x="5662375" y="212375"/>
              <a:chExt cx="175013" cy="27000"/>
            </a:xfrm>
          </p:grpSpPr>
          <p:sp>
            <p:nvSpPr>
              <p:cNvPr id="319"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320"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321"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sp>
        <p:nvSpPr>
          <p:cNvPr id="324" name="Google Shape;2140;p37"/>
          <p:cNvSpPr txBox="1">
            <a:spLocks noGrp="1"/>
          </p:cNvSpPr>
          <p:nvPr>
            <p:ph type="subTitle" idx="1"/>
          </p:nvPr>
        </p:nvSpPr>
        <p:spPr>
          <a:xfrm>
            <a:off x="1420803" y="2393613"/>
            <a:ext cx="2615100" cy="384000"/>
          </a:xfrm>
          <a:prstGeom prst="rect">
            <a:avLst/>
          </a:prstGeom>
        </p:spPr>
        <p:txBody>
          <a:bodyPr spcFirstLastPara="1" wrap="square" lIns="91425" tIns="91425" rIns="91425" bIns="91425" anchor="t" anchorCtr="0">
            <a:noAutofit/>
          </a:bodyPr>
          <a:lstStyle/>
          <a:p>
            <a:pPr lvl="0">
              <a:lnSpc>
                <a:spcPct val="115000"/>
              </a:lnSpc>
            </a:pPr>
            <a:r>
              <a:rPr lang="en-US" dirty="0"/>
              <a:t>Wlan vs </a:t>
            </a:r>
            <a:r>
              <a:rPr lang="en-US" dirty="0" smtClean="0"/>
              <a:t>Wi-Fi</a:t>
            </a:r>
            <a:endParaRPr dirty="0"/>
          </a:p>
        </p:txBody>
      </p:sp>
      <p:sp>
        <p:nvSpPr>
          <p:cNvPr id="325" name="Google Shape;2147;p37"/>
          <p:cNvSpPr txBox="1">
            <a:spLocks noGrp="1"/>
          </p:cNvSpPr>
          <p:nvPr>
            <p:ph type="title" idx="9"/>
          </p:nvPr>
        </p:nvSpPr>
        <p:spPr>
          <a:xfrm>
            <a:off x="744518" y="2508628"/>
            <a:ext cx="457200" cy="2743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05</a:t>
            </a:r>
            <a:endParaRPr dirty="0"/>
          </a:p>
        </p:txBody>
      </p:sp>
      <p:grpSp>
        <p:nvGrpSpPr>
          <p:cNvPr id="326" name="Google Shape;2106;p37"/>
          <p:cNvGrpSpPr/>
          <p:nvPr/>
        </p:nvGrpSpPr>
        <p:grpSpPr>
          <a:xfrm>
            <a:off x="743409" y="3009877"/>
            <a:ext cx="457200" cy="548640"/>
            <a:chOff x="731647" y="573573"/>
            <a:chExt cx="635100" cy="734640"/>
          </a:xfrm>
        </p:grpSpPr>
        <p:grpSp>
          <p:nvGrpSpPr>
            <p:cNvPr id="327" name="Google Shape;2107;p37"/>
            <p:cNvGrpSpPr/>
            <p:nvPr/>
          </p:nvGrpSpPr>
          <p:grpSpPr>
            <a:xfrm>
              <a:off x="731647" y="573573"/>
              <a:ext cx="635100" cy="635100"/>
              <a:chOff x="917231" y="750460"/>
              <a:chExt cx="635100" cy="635100"/>
            </a:xfrm>
          </p:grpSpPr>
          <p:sp>
            <p:nvSpPr>
              <p:cNvPr id="332"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28" name="Google Shape;2110;p37"/>
            <p:cNvGrpSpPr/>
            <p:nvPr/>
          </p:nvGrpSpPr>
          <p:grpSpPr>
            <a:xfrm>
              <a:off x="961679" y="1281213"/>
              <a:ext cx="175013" cy="27000"/>
              <a:chOff x="5662375" y="212375"/>
              <a:chExt cx="175013" cy="27000"/>
            </a:xfrm>
          </p:grpSpPr>
          <p:sp>
            <p:nvSpPr>
              <p:cNvPr id="329"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330"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331"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sp>
        <p:nvSpPr>
          <p:cNvPr id="334" name="Google Shape;2140;p37"/>
          <p:cNvSpPr txBox="1">
            <a:spLocks noGrp="1"/>
          </p:cNvSpPr>
          <p:nvPr>
            <p:ph type="subTitle" idx="1"/>
          </p:nvPr>
        </p:nvSpPr>
        <p:spPr>
          <a:xfrm>
            <a:off x="1420364" y="3006979"/>
            <a:ext cx="2995524" cy="384000"/>
          </a:xfrm>
          <a:prstGeom prst="rect">
            <a:avLst/>
          </a:prstGeom>
        </p:spPr>
        <p:txBody>
          <a:bodyPr spcFirstLastPara="1" wrap="square" lIns="91425" tIns="91425" rIns="91425" bIns="91425" anchor="t" anchorCtr="0">
            <a:noAutofit/>
          </a:bodyPr>
          <a:lstStyle/>
          <a:p>
            <a:pPr lvl="0">
              <a:lnSpc>
                <a:spcPct val="115000"/>
              </a:lnSpc>
            </a:pPr>
            <a:r>
              <a:rPr lang="en-US" dirty="0"/>
              <a:t>Elements of a WI-FI Network</a:t>
            </a:r>
            <a:endParaRPr dirty="0"/>
          </a:p>
        </p:txBody>
      </p:sp>
      <p:sp>
        <p:nvSpPr>
          <p:cNvPr id="335" name="Google Shape;2147;p37"/>
          <p:cNvSpPr txBox="1">
            <a:spLocks noGrp="1"/>
          </p:cNvSpPr>
          <p:nvPr>
            <p:ph type="title" idx="9"/>
          </p:nvPr>
        </p:nvSpPr>
        <p:spPr>
          <a:xfrm>
            <a:off x="744080" y="3121994"/>
            <a:ext cx="457200" cy="2743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06</a:t>
            </a:r>
            <a:endParaRPr dirty="0"/>
          </a:p>
        </p:txBody>
      </p:sp>
      <p:grpSp>
        <p:nvGrpSpPr>
          <p:cNvPr id="337" name="Google Shape;2106;p37"/>
          <p:cNvGrpSpPr/>
          <p:nvPr/>
        </p:nvGrpSpPr>
        <p:grpSpPr>
          <a:xfrm>
            <a:off x="742738" y="3532072"/>
            <a:ext cx="457200" cy="548640"/>
            <a:chOff x="731647" y="573573"/>
            <a:chExt cx="635100" cy="734640"/>
          </a:xfrm>
        </p:grpSpPr>
        <p:grpSp>
          <p:nvGrpSpPr>
            <p:cNvPr id="338" name="Google Shape;2107;p37"/>
            <p:cNvGrpSpPr/>
            <p:nvPr/>
          </p:nvGrpSpPr>
          <p:grpSpPr>
            <a:xfrm>
              <a:off x="731647" y="573573"/>
              <a:ext cx="635100" cy="635100"/>
              <a:chOff x="917231" y="750460"/>
              <a:chExt cx="635100" cy="635100"/>
            </a:xfrm>
          </p:grpSpPr>
          <p:sp>
            <p:nvSpPr>
              <p:cNvPr id="343"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9" name="Google Shape;2110;p37"/>
            <p:cNvGrpSpPr/>
            <p:nvPr/>
          </p:nvGrpSpPr>
          <p:grpSpPr>
            <a:xfrm>
              <a:off x="961679" y="1281213"/>
              <a:ext cx="175013" cy="27000"/>
              <a:chOff x="5662375" y="212375"/>
              <a:chExt cx="175013" cy="27000"/>
            </a:xfrm>
          </p:grpSpPr>
          <p:sp>
            <p:nvSpPr>
              <p:cNvPr id="340"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341"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342"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sp>
        <p:nvSpPr>
          <p:cNvPr id="345" name="Google Shape;2140;p37"/>
          <p:cNvSpPr txBox="1">
            <a:spLocks noGrp="1"/>
          </p:cNvSpPr>
          <p:nvPr>
            <p:ph type="subTitle" idx="1"/>
          </p:nvPr>
        </p:nvSpPr>
        <p:spPr>
          <a:xfrm>
            <a:off x="1380915" y="3607218"/>
            <a:ext cx="2615100" cy="384000"/>
          </a:xfrm>
          <a:prstGeom prst="rect">
            <a:avLst/>
          </a:prstGeom>
        </p:spPr>
        <p:txBody>
          <a:bodyPr spcFirstLastPara="1" wrap="square" lIns="91425" tIns="91425" rIns="91425" bIns="91425" anchor="t" anchorCtr="0">
            <a:noAutofit/>
          </a:bodyPr>
          <a:lstStyle/>
          <a:p>
            <a:r>
              <a:rPr lang="en-US" dirty="0">
                <a:latin typeface="Barlow Semi Condensed" panose="020B0604020202020204" charset="0"/>
                <a:cs typeface="Times New Roman" panose="02020603050405020304" pitchFamily="18" charset="0"/>
              </a:rPr>
              <a:t>How Wi-Fi works?</a:t>
            </a:r>
          </a:p>
        </p:txBody>
      </p:sp>
      <p:sp>
        <p:nvSpPr>
          <p:cNvPr id="346" name="Google Shape;2147;p37"/>
          <p:cNvSpPr txBox="1">
            <a:spLocks noGrp="1"/>
          </p:cNvSpPr>
          <p:nvPr>
            <p:ph type="title" idx="9"/>
          </p:nvPr>
        </p:nvSpPr>
        <p:spPr>
          <a:xfrm>
            <a:off x="743409" y="3669589"/>
            <a:ext cx="457200" cy="2743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07</a:t>
            </a:r>
            <a:endParaRPr dirty="0"/>
          </a:p>
        </p:txBody>
      </p:sp>
      <p:grpSp>
        <p:nvGrpSpPr>
          <p:cNvPr id="347" name="Google Shape;2106;p37"/>
          <p:cNvGrpSpPr/>
          <p:nvPr/>
        </p:nvGrpSpPr>
        <p:grpSpPr>
          <a:xfrm>
            <a:off x="743477" y="4112503"/>
            <a:ext cx="457200" cy="548640"/>
            <a:chOff x="731647" y="573573"/>
            <a:chExt cx="635100" cy="734640"/>
          </a:xfrm>
        </p:grpSpPr>
        <p:grpSp>
          <p:nvGrpSpPr>
            <p:cNvPr id="348" name="Google Shape;2107;p37"/>
            <p:cNvGrpSpPr/>
            <p:nvPr/>
          </p:nvGrpSpPr>
          <p:grpSpPr>
            <a:xfrm>
              <a:off x="731647" y="573573"/>
              <a:ext cx="635100" cy="635100"/>
              <a:chOff x="917231" y="750460"/>
              <a:chExt cx="635100" cy="635100"/>
            </a:xfrm>
          </p:grpSpPr>
          <p:sp>
            <p:nvSpPr>
              <p:cNvPr id="353"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9" name="Google Shape;2110;p37"/>
            <p:cNvGrpSpPr/>
            <p:nvPr/>
          </p:nvGrpSpPr>
          <p:grpSpPr>
            <a:xfrm>
              <a:off x="961679" y="1281213"/>
              <a:ext cx="175013" cy="27000"/>
              <a:chOff x="5662375" y="212375"/>
              <a:chExt cx="175013" cy="27000"/>
            </a:xfrm>
          </p:grpSpPr>
          <p:sp>
            <p:nvSpPr>
              <p:cNvPr id="350"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351"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352"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sp>
        <p:nvSpPr>
          <p:cNvPr id="355" name="Google Shape;2140;p37"/>
          <p:cNvSpPr txBox="1">
            <a:spLocks noGrp="1"/>
          </p:cNvSpPr>
          <p:nvPr>
            <p:ph type="subTitle" idx="1"/>
          </p:nvPr>
        </p:nvSpPr>
        <p:spPr>
          <a:xfrm>
            <a:off x="1383692" y="4173974"/>
            <a:ext cx="2615100" cy="384000"/>
          </a:xfrm>
          <a:prstGeom prst="rect">
            <a:avLst/>
          </a:prstGeom>
        </p:spPr>
        <p:txBody>
          <a:bodyPr spcFirstLastPara="1" wrap="square" lIns="91425" tIns="91425" rIns="91425" bIns="91425" anchor="t" anchorCtr="0">
            <a:noAutofit/>
          </a:bodyPr>
          <a:lstStyle/>
          <a:p>
            <a:pPr lvl="0">
              <a:lnSpc>
                <a:spcPct val="115000"/>
              </a:lnSpc>
            </a:pPr>
            <a:r>
              <a:rPr lang="en-US" dirty="0"/>
              <a:t>Wi-Fi Network Topologies</a:t>
            </a:r>
            <a:endParaRPr dirty="0"/>
          </a:p>
        </p:txBody>
      </p:sp>
      <p:sp>
        <p:nvSpPr>
          <p:cNvPr id="356" name="Google Shape;2147;p37"/>
          <p:cNvSpPr txBox="1">
            <a:spLocks noGrp="1"/>
          </p:cNvSpPr>
          <p:nvPr>
            <p:ph type="title" idx="9"/>
          </p:nvPr>
        </p:nvSpPr>
        <p:spPr>
          <a:xfrm>
            <a:off x="743477" y="4252918"/>
            <a:ext cx="457200" cy="2743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08</a:t>
            </a:r>
            <a:endParaRPr dirty="0"/>
          </a:p>
        </p:txBody>
      </p:sp>
      <p:grpSp>
        <p:nvGrpSpPr>
          <p:cNvPr id="357" name="Google Shape;2106;p37"/>
          <p:cNvGrpSpPr/>
          <p:nvPr/>
        </p:nvGrpSpPr>
        <p:grpSpPr>
          <a:xfrm>
            <a:off x="758373" y="4631952"/>
            <a:ext cx="457200" cy="548640"/>
            <a:chOff x="731647" y="573573"/>
            <a:chExt cx="635100" cy="734640"/>
          </a:xfrm>
        </p:grpSpPr>
        <p:grpSp>
          <p:nvGrpSpPr>
            <p:cNvPr id="358" name="Google Shape;2107;p37"/>
            <p:cNvGrpSpPr/>
            <p:nvPr/>
          </p:nvGrpSpPr>
          <p:grpSpPr>
            <a:xfrm>
              <a:off x="731647" y="573573"/>
              <a:ext cx="635100" cy="635100"/>
              <a:chOff x="917231" y="750460"/>
              <a:chExt cx="635100" cy="635100"/>
            </a:xfrm>
          </p:grpSpPr>
          <p:sp>
            <p:nvSpPr>
              <p:cNvPr id="363"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9" name="Google Shape;2110;p37"/>
            <p:cNvGrpSpPr/>
            <p:nvPr/>
          </p:nvGrpSpPr>
          <p:grpSpPr>
            <a:xfrm>
              <a:off x="961679" y="1281213"/>
              <a:ext cx="175013" cy="27000"/>
              <a:chOff x="5662375" y="212375"/>
              <a:chExt cx="175013" cy="27000"/>
            </a:xfrm>
          </p:grpSpPr>
          <p:sp>
            <p:nvSpPr>
              <p:cNvPr id="360"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361"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362"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sp>
        <p:nvSpPr>
          <p:cNvPr id="365" name="Google Shape;2140;p37"/>
          <p:cNvSpPr txBox="1">
            <a:spLocks noGrp="1"/>
          </p:cNvSpPr>
          <p:nvPr>
            <p:ph type="subTitle" idx="1"/>
          </p:nvPr>
        </p:nvSpPr>
        <p:spPr>
          <a:xfrm>
            <a:off x="1433285" y="4631952"/>
            <a:ext cx="2615100" cy="384000"/>
          </a:xfrm>
          <a:prstGeom prst="rect">
            <a:avLst/>
          </a:prstGeom>
        </p:spPr>
        <p:txBody>
          <a:bodyPr spcFirstLastPara="1" wrap="square" lIns="91425" tIns="91425" rIns="91425" bIns="91425" anchor="t" anchorCtr="0">
            <a:noAutofit/>
          </a:bodyPr>
          <a:lstStyle/>
          <a:p>
            <a:pPr lvl="0">
              <a:lnSpc>
                <a:spcPct val="115000"/>
              </a:lnSpc>
            </a:pPr>
            <a:r>
              <a:rPr lang="en-US" dirty="0" smtClean="0"/>
              <a:t>Applications</a:t>
            </a:r>
            <a:endParaRPr dirty="0"/>
          </a:p>
        </p:txBody>
      </p:sp>
      <p:sp>
        <p:nvSpPr>
          <p:cNvPr id="366" name="Google Shape;2147;p37"/>
          <p:cNvSpPr txBox="1">
            <a:spLocks noGrp="1"/>
          </p:cNvSpPr>
          <p:nvPr>
            <p:ph type="title" idx="9"/>
          </p:nvPr>
        </p:nvSpPr>
        <p:spPr>
          <a:xfrm>
            <a:off x="768841" y="4745987"/>
            <a:ext cx="457200" cy="2743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09</a:t>
            </a: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Wi-Fi </a:t>
            </a:r>
            <a:r>
              <a:rPr lang="en-US" b="1" dirty="0" smtClean="0"/>
              <a:t>Home Automation</a:t>
            </a:r>
            <a:endParaRPr lang="en-US" b="1"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b="13042"/>
          <a:stretch/>
        </p:blipFill>
        <p:spPr>
          <a:xfrm>
            <a:off x="1155437" y="1162807"/>
            <a:ext cx="6842402" cy="3840480"/>
          </a:xfrm>
          <a:prstGeom prst="rect">
            <a:avLst/>
          </a:prstGeom>
        </p:spPr>
      </p:pic>
    </p:spTree>
    <p:extLst>
      <p:ext uri="{BB962C8B-B14F-4D97-AF65-F5344CB8AC3E}">
        <p14:creationId xmlns:p14="http://schemas.microsoft.com/office/powerpoint/2010/main" val="4047993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Wi-Fi Military Applications</a:t>
            </a:r>
            <a:br>
              <a:rPr lang="en-US" b="1" dirty="0"/>
            </a:b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11479"/>
          <a:stretch/>
        </p:blipFill>
        <p:spPr>
          <a:xfrm>
            <a:off x="2331779" y="914328"/>
            <a:ext cx="4489718" cy="4206240"/>
          </a:xfrm>
          <a:prstGeom prst="rect">
            <a:avLst/>
          </a:prstGeom>
        </p:spPr>
      </p:pic>
    </p:spTree>
    <p:extLst>
      <p:ext uri="{BB962C8B-B14F-4D97-AF65-F5344CB8AC3E}">
        <p14:creationId xmlns:p14="http://schemas.microsoft.com/office/powerpoint/2010/main" val="1390591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32887" y="338328"/>
            <a:ext cx="4156148" cy="576000"/>
          </a:xfrm>
        </p:spPr>
        <p:txBody>
          <a:bodyPr/>
          <a:lstStyle/>
          <a:p>
            <a:r>
              <a:rPr lang="en-US" b="1" dirty="0"/>
              <a:t>Wi-Fi </a:t>
            </a:r>
            <a:r>
              <a:rPr lang="en-US" b="1" dirty="0" smtClean="0"/>
              <a:t>Education </a:t>
            </a:r>
            <a:r>
              <a:rPr lang="en-US" b="1" dirty="0"/>
              <a:t>Applications</a:t>
            </a:r>
            <a:br>
              <a:rPr lang="en-US" b="1" dirty="0"/>
            </a:b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3415" t="7804" r="13582" b="9421"/>
          <a:stretch/>
        </p:blipFill>
        <p:spPr>
          <a:xfrm>
            <a:off x="2372528" y="1500808"/>
            <a:ext cx="4476866" cy="3383280"/>
          </a:xfrm>
          <a:prstGeom prst="rect">
            <a:avLst/>
          </a:prstGeom>
        </p:spPr>
      </p:pic>
    </p:spTree>
    <p:extLst>
      <p:ext uri="{BB962C8B-B14F-4D97-AF65-F5344CB8AC3E}">
        <p14:creationId xmlns:p14="http://schemas.microsoft.com/office/powerpoint/2010/main" val="513568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12401" y="109728"/>
            <a:ext cx="4087500" cy="576000"/>
          </a:xfrm>
        </p:spPr>
        <p:txBody>
          <a:bodyPr/>
          <a:lstStyle/>
          <a:p>
            <a:r>
              <a:rPr lang="en-US" dirty="0" smtClean="0"/>
              <a:t>Topic distribution</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7018257"/>
              </p:ext>
            </p:extLst>
          </p:nvPr>
        </p:nvGraphicFramePr>
        <p:xfrm>
          <a:off x="1608151" y="814937"/>
          <a:ext cx="6096000" cy="4058920"/>
        </p:xfrm>
        <a:graphic>
          <a:graphicData uri="http://schemas.openxmlformats.org/drawingml/2006/table">
            <a:tbl>
              <a:tblPr firstRow="1" bandRow="1">
                <a:tableStyleId>{69012ECD-51FC-41F1-AA8D-1B2483CD663E}</a:tableStyleId>
              </a:tblPr>
              <a:tblGrid>
                <a:gridCol w="3048000">
                  <a:extLst>
                    <a:ext uri="{9D8B030D-6E8A-4147-A177-3AD203B41FA5}">
                      <a16:colId xmlns:a16="http://schemas.microsoft.com/office/drawing/2014/main" val="1236255947"/>
                    </a:ext>
                  </a:extLst>
                </a:gridCol>
                <a:gridCol w="3048000">
                  <a:extLst>
                    <a:ext uri="{9D8B030D-6E8A-4147-A177-3AD203B41FA5}">
                      <a16:colId xmlns:a16="http://schemas.microsoft.com/office/drawing/2014/main" val="2978403048"/>
                    </a:ext>
                  </a:extLst>
                </a:gridCol>
              </a:tblGrid>
              <a:tr h="370840">
                <a:tc>
                  <a:txBody>
                    <a:bodyPr/>
                    <a:lstStyle/>
                    <a:p>
                      <a:pPr algn="ctr"/>
                      <a:r>
                        <a:rPr lang="en-US" dirty="0" smtClean="0"/>
                        <a:t>Presented By</a:t>
                      </a:r>
                      <a:endParaRPr lang="en-US" dirty="0"/>
                    </a:p>
                  </a:txBody>
                  <a:tcPr/>
                </a:tc>
                <a:tc>
                  <a:txBody>
                    <a:bodyPr/>
                    <a:lstStyle/>
                    <a:p>
                      <a:pPr algn="ctr"/>
                      <a:r>
                        <a:rPr lang="en-US" dirty="0" smtClean="0"/>
                        <a:t>Topic</a:t>
                      </a:r>
                      <a:endParaRPr lang="en-US" dirty="0"/>
                    </a:p>
                  </a:txBody>
                  <a:tcPr/>
                </a:tc>
                <a:extLst>
                  <a:ext uri="{0D108BD9-81ED-4DB2-BD59-A6C34878D82A}">
                    <a16:rowId xmlns:a16="http://schemas.microsoft.com/office/drawing/2014/main" val="386007629"/>
                  </a:ext>
                </a:extLst>
              </a:tr>
              <a:tr h="370840">
                <a:tc>
                  <a:txBody>
                    <a:bodyPr/>
                    <a:lstStyle/>
                    <a:p>
                      <a:pPr marL="0" marR="0" lvl="0" indent="0" algn="ctr" defTabSz="914400" rtl="0" eaLnBrk="1" fontAlgn="auto" latinLnBrk="0" hangingPunct="1">
                        <a:lnSpc>
                          <a:spcPct val="100000"/>
                        </a:lnSpc>
                        <a:spcBef>
                          <a:spcPts val="0"/>
                        </a:spcBef>
                        <a:spcAft>
                          <a:spcPts val="0"/>
                        </a:spcAft>
                        <a:buClr>
                          <a:srgbClr val="77C6FC"/>
                        </a:buClr>
                        <a:buSzPts val="2800"/>
                        <a:buFont typeface="Barlow Semi Condensed Medium"/>
                        <a:buNone/>
                        <a:tabLst/>
                        <a:defRPr/>
                      </a:pPr>
                      <a:r>
                        <a:rPr kumimoji="0" lang="en-US" sz="2000" b="0" i="0" u="none" strike="noStrike" kern="0" cap="none" spc="0" normalizeH="0" baseline="0" noProof="0" dirty="0" smtClean="0">
                          <a:ln>
                            <a:noFill/>
                          </a:ln>
                          <a:solidFill>
                            <a:srgbClr val="77C6FC"/>
                          </a:solidFill>
                          <a:effectLst/>
                          <a:uLnTx/>
                          <a:uFillTx/>
                          <a:latin typeface="Barlow Semi Condensed Medium"/>
                          <a:sym typeface="Barlow Semi Condensed Medium"/>
                        </a:rPr>
                        <a:t>Laiba Humayun khan</a:t>
                      </a:r>
                      <a:endParaRPr kumimoji="0" lang="en-US" sz="2000" b="0" i="0" u="none" strike="noStrike" kern="0" cap="none" spc="0" normalizeH="0" baseline="0" noProof="0" dirty="0">
                        <a:ln>
                          <a:noFill/>
                        </a:ln>
                        <a:solidFill>
                          <a:srgbClr val="77C6FC"/>
                        </a:solidFill>
                        <a:effectLst/>
                        <a:uLnTx/>
                        <a:uFillTx/>
                        <a:latin typeface="Barlow Semi Condensed Medium"/>
                        <a:sym typeface="Barlow Semi Condensed Medium"/>
                      </a:endParaRPr>
                    </a:p>
                  </a:txBody>
                  <a:tcPr anchor="ctr"/>
                </a:tc>
                <a:tc>
                  <a:txBody>
                    <a:bodyPr/>
                    <a:lstStyle/>
                    <a:p>
                      <a:pPr algn="l"/>
                      <a:r>
                        <a:rPr lang="en-US" b="1" dirty="0" smtClean="0">
                          <a:latin typeface="Barlow Semi Condensed" panose="020B0604020202020204" charset="0"/>
                        </a:rPr>
                        <a:t>What</a:t>
                      </a:r>
                      <a:r>
                        <a:rPr lang="en-US" dirty="0" smtClean="0">
                          <a:latin typeface="Barlow Semi Condensed" panose="020B0604020202020204" charset="0"/>
                        </a:rPr>
                        <a:t> is Wi-Fi?</a:t>
                      </a:r>
                    </a:p>
                    <a:p>
                      <a:pPr algn="l"/>
                      <a:r>
                        <a:rPr lang="en-US" dirty="0" smtClean="0">
                          <a:latin typeface="Barlow Semi Condensed" panose="020B0604020202020204" charset="0"/>
                        </a:rPr>
                        <a:t>IEEE 802.11 And The Standards Body</a:t>
                      </a:r>
                    </a:p>
                    <a:p>
                      <a:pPr algn="l"/>
                      <a:r>
                        <a:rPr lang="en-US" dirty="0" smtClean="0">
                          <a:latin typeface="Barlow Semi Condensed" panose="020B0604020202020204" charset="0"/>
                        </a:rPr>
                        <a:t>Wi-Fi Standards</a:t>
                      </a:r>
                    </a:p>
                    <a:p>
                      <a:pPr algn="l"/>
                      <a:r>
                        <a:rPr lang="en-US" dirty="0" smtClean="0">
                          <a:latin typeface="Barlow Semi Condensed" panose="020B0604020202020204" charset="0"/>
                        </a:rPr>
                        <a:t>Internet vs Wi-Fi</a:t>
                      </a:r>
                    </a:p>
                    <a:p>
                      <a:pPr algn="l"/>
                      <a:r>
                        <a:rPr lang="en-US" dirty="0" smtClean="0">
                          <a:latin typeface="Barlow Semi Condensed" panose="020B0604020202020204" charset="0"/>
                        </a:rPr>
                        <a:t>WLAN vs</a:t>
                      </a:r>
                      <a:r>
                        <a:rPr lang="en-US" baseline="0" dirty="0" smtClean="0">
                          <a:latin typeface="Barlow Semi Condensed" panose="020B0604020202020204" charset="0"/>
                        </a:rPr>
                        <a:t> Wi-Fi</a:t>
                      </a:r>
                      <a:endParaRPr lang="en-US" dirty="0">
                        <a:latin typeface="Barlow Semi Condensed" panose="020B0604020202020204" charset="0"/>
                      </a:endParaRPr>
                    </a:p>
                  </a:txBody>
                  <a:tcPr/>
                </a:tc>
                <a:extLst>
                  <a:ext uri="{0D108BD9-81ED-4DB2-BD59-A6C34878D82A}">
                    <a16:rowId xmlns:a16="http://schemas.microsoft.com/office/drawing/2014/main" val="1362023776"/>
                  </a:ext>
                </a:extLst>
              </a:tr>
              <a:tr h="370840">
                <a:tc>
                  <a:txBody>
                    <a:bodyPr/>
                    <a:lstStyle/>
                    <a:p>
                      <a:pPr marL="0" marR="0" lvl="0" indent="0" algn="ctr" defTabSz="914400" rtl="0" eaLnBrk="1" fontAlgn="auto" latinLnBrk="0" hangingPunct="1">
                        <a:lnSpc>
                          <a:spcPct val="100000"/>
                        </a:lnSpc>
                        <a:spcBef>
                          <a:spcPts val="0"/>
                        </a:spcBef>
                        <a:spcAft>
                          <a:spcPts val="0"/>
                        </a:spcAft>
                        <a:buClr>
                          <a:srgbClr val="77C6FC"/>
                        </a:buClr>
                        <a:buSzPts val="2800"/>
                        <a:buFont typeface="Barlow Semi Condensed Medium"/>
                        <a:buNone/>
                        <a:tabLst/>
                        <a:defRPr/>
                      </a:pPr>
                      <a:r>
                        <a:rPr kumimoji="0" lang="en-US" sz="2000" b="0" i="0" u="none" strike="noStrike" kern="0" cap="none" spc="0" normalizeH="0" baseline="0" noProof="0" dirty="0" smtClean="0">
                          <a:ln>
                            <a:noFill/>
                          </a:ln>
                          <a:solidFill>
                            <a:srgbClr val="77C6FC"/>
                          </a:solidFill>
                          <a:effectLst/>
                          <a:uLnTx/>
                          <a:uFillTx/>
                          <a:latin typeface="Barlow Semi Condensed Medium"/>
                          <a:sym typeface="Barlow Semi Condensed Medium"/>
                        </a:rPr>
                        <a:t>Maimoona khilji</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latin typeface="Barlow Semi Condensed" panose="020B0604020202020204" charset="0"/>
                        </a:rPr>
                        <a:t>Elements of Wi-Fi</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latin typeface="Barlow Semi Condensed" panose="020B0604020202020204" charset="0"/>
                        </a:rPr>
                        <a:t>How</a:t>
                      </a:r>
                      <a:r>
                        <a:rPr lang="en-US" baseline="0" dirty="0" smtClean="0">
                          <a:latin typeface="Barlow Semi Condensed" panose="020B0604020202020204" charset="0"/>
                        </a:rPr>
                        <a:t> Wi-Fi works?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aseline="0" dirty="0" smtClean="0">
                          <a:latin typeface="Barlow Semi Condensed" panose="020B0604020202020204" charset="0"/>
                        </a:rPr>
                        <a:t>Wi-Fi topologies</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b="1" dirty="0" smtClean="0">
                          <a:latin typeface="Barlow Semi Condensed" panose="020B0604020202020204" charset="0"/>
                        </a:rPr>
                        <a:t>AP-based topology </a:t>
                      </a:r>
                      <a:endParaRPr lang="en-US" baseline="0" dirty="0" smtClean="0">
                        <a:latin typeface="Barlow Semi Condensed" panose="020B0604020202020204" charset="0"/>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b="1" dirty="0" smtClean="0">
                          <a:latin typeface="Barlow Semi Condensed" panose="020B0604020202020204" charset="0"/>
                        </a:rPr>
                        <a:t>Peer-to-Peer topology</a:t>
                      </a:r>
                      <a:endParaRPr lang="en-US" baseline="0" dirty="0" smtClean="0">
                        <a:latin typeface="Barlow Semi Condensed" panose="020B0604020202020204" charset="0"/>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400" b="0" dirty="0" smtClean="0">
                          <a:latin typeface="Barlow Semi Condensed" panose="020B0604020202020204" charset="0"/>
                        </a:rPr>
                        <a:t>Point-to-Multipoint bridge topology</a:t>
                      </a:r>
                      <a:endParaRPr lang="en-US" sz="1400" b="0" dirty="0">
                        <a:latin typeface="Barlow Semi Condensed" panose="020B0604020202020204" charset="0"/>
                      </a:endParaRPr>
                    </a:p>
                  </a:txBody>
                  <a:tcPr/>
                </a:tc>
                <a:extLst>
                  <a:ext uri="{0D108BD9-81ED-4DB2-BD59-A6C34878D82A}">
                    <a16:rowId xmlns:a16="http://schemas.microsoft.com/office/drawing/2014/main" val="3554588437"/>
                  </a:ext>
                </a:extLst>
              </a:tr>
              <a:tr h="370840">
                <a:tc>
                  <a:txBody>
                    <a:bodyPr/>
                    <a:lstStyle/>
                    <a:p>
                      <a:pPr marL="0" marR="0" lvl="0" indent="0" algn="ctr" defTabSz="914400" rtl="0" eaLnBrk="1" fontAlgn="auto" latinLnBrk="0" hangingPunct="1">
                        <a:lnSpc>
                          <a:spcPct val="100000"/>
                        </a:lnSpc>
                        <a:spcBef>
                          <a:spcPts val="0"/>
                        </a:spcBef>
                        <a:spcAft>
                          <a:spcPts val="0"/>
                        </a:spcAft>
                        <a:buClr>
                          <a:srgbClr val="77C6FC"/>
                        </a:buClr>
                        <a:buSzPts val="2800"/>
                        <a:buFont typeface="Barlow Semi Condensed Medium"/>
                        <a:buNone/>
                        <a:tabLst/>
                        <a:defRPr/>
                      </a:pPr>
                      <a:r>
                        <a:rPr kumimoji="0" lang="en-US" sz="2000" b="0" i="0" u="none" strike="noStrike" kern="0" cap="none" spc="0" normalizeH="0" baseline="0" noProof="0" dirty="0" smtClean="0">
                          <a:ln>
                            <a:noFill/>
                          </a:ln>
                          <a:solidFill>
                            <a:srgbClr val="77C6FC"/>
                          </a:solidFill>
                          <a:effectLst/>
                          <a:uLnTx/>
                          <a:uFillTx/>
                          <a:latin typeface="Barlow Semi Condensed Medium"/>
                          <a:sym typeface="Barlow Semi Condensed Medium"/>
                        </a:rPr>
                        <a:t>Khurram Ali Dar</a:t>
                      </a:r>
                    </a:p>
                  </a:txBody>
                  <a:tcPr anchor="ctr"/>
                </a:tc>
                <a:tc>
                  <a:txBody>
                    <a:bodyPr/>
                    <a:lstStyle/>
                    <a:p>
                      <a:r>
                        <a:rPr lang="en-US" dirty="0" smtClean="0">
                          <a:latin typeface="Barlow Semi Condensed" panose="020B0604020202020204" charset="0"/>
                        </a:rPr>
                        <a:t>Applications of Wi-Fi:</a:t>
                      </a:r>
                    </a:p>
                    <a:p>
                      <a:pPr marL="285750" indent="-285750">
                        <a:buFont typeface="Arial" panose="020B0604020202020204" pitchFamily="34" charset="0"/>
                        <a:buChar char="•"/>
                      </a:pPr>
                      <a:r>
                        <a:rPr lang="en-US" dirty="0" smtClean="0">
                          <a:latin typeface="Barlow Semi Condensed" panose="020B0604020202020204" charset="0"/>
                        </a:rPr>
                        <a:t>Automotive</a:t>
                      </a:r>
                    </a:p>
                    <a:p>
                      <a:pPr marL="285750" indent="-285750">
                        <a:buFont typeface="Arial" panose="020B0604020202020204" pitchFamily="34" charset="0"/>
                        <a:buChar char="•"/>
                      </a:pPr>
                      <a:r>
                        <a:rPr lang="en-US" dirty="0" smtClean="0">
                          <a:latin typeface="Barlow Semi Condensed" panose="020B0604020202020204" charset="0"/>
                        </a:rPr>
                        <a:t>Smart Home</a:t>
                      </a:r>
                    </a:p>
                    <a:p>
                      <a:pPr marL="285750" indent="-285750">
                        <a:buFont typeface="Arial" panose="020B0604020202020204" pitchFamily="34" charset="0"/>
                        <a:buChar char="•"/>
                      </a:pPr>
                      <a:r>
                        <a:rPr lang="en-US" dirty="0" smtClean="0">
                          <a:latin typeface="Barlow Semi Condensed" panose="020B0604020202020204" charset="0"/>
                        </a:rPr>
                        <a:t>Military</a:t>
                      </a:r>
                    </a:p>
                    <a:p>
                      <a:pPr marL="285750" indent="-285750">
                        <a:buFont typeface="Arial" panose="020B0604020202020204" pitchFamily="34" charset="0"/>
                        <a:buChar char="•"/>
                      </a:pPr>
                      <a:r>
                        <a:rPr lang="en-US" dirty="0" smtClean="0">
                          <a:latin typeface="Barlow Semi Condensed" panose="020B0604020202020204" charset="0"/>
                        </a:rPr>
                        <a:t>Education</a:t>
                      </a:r>
                    </a:p>
                  </a:txBody>
                  <a:tcPr/>
                </a:tc>
                <a:extLst>
                  <a:ext uri="{0D108BD9-81ED-4DB2-BD59-A6C34878D82A}">
                    <a16:rowId xmlns:a16="http://schemas.microsoft.com/office/drawing/2014/main" val="1468219480"/>
                  </a:ext>
                </a:extLst>
              </a:tr>
            </a:tbl>
          </a:graphicData>
        </a:graphic>
      </p:graphicFrame>
    </p:spTree>
    <p:extLst>
      <p:ext uri="{BB962C8B-B14F-4D97-AF65-F5344CB8AC3E}">
        <p14:creationId xmlns:p14="http://schemas.microsoft.com/office/powerpoint/2010/main" val="3139937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949"/>
        <p:cNvGrpSpPr/>
        <p:nvPr/>
      </p:nvGrpSpPr>
      <p:grpSpPr>
        <a:xfrm>
          <a:off x="0" y="0"/>
          <a:ext cx="0" cy="0"/>
          <a:chOff x="0" y="0"/>
          <a:chExt cx="0" cy="0"/>
        </a:xfrm>
      </p:grpSpPr>
      <p:sp>
        <p:nvSpPr>
          <p:cNvPr id="8" name="Google Shape;3605;p63"/>
          <p:cNvSpPr txBox="1">
            <a:spLocks noGrp="1"/>
          </p:cNvSpPr>
          <p:nvPr>
            <p:ph type="title"/>
          </p:nvPr>
        </p:nvSpPr>
        <p:spPr>
          <a:xfrm>
            <a:off x="2136956" y="2023661"/>
            <a:ext cx="49377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dirty="0"/>
              <a:t>Thanks!</a:t>
            </a:r>
            <a:endParaRPr sz="7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grpSp>
        <p:nvGrpSpPr>
          <p:cNvPr id="2162" name="Google Shape;2162;p39"/>
          <p:cNvGrpSpPr/>
          <p:nvPr/>
        </p:nvGrpSpPr>
        <p:grpSpPr>
          <a:xfrm>
            <a:off x="3732436" y="526916"/>
            <a:ext cx="1679127" cy="1679127"/>
            <a:chOff x="3614228" y="234880"/>
            <a:chExt cx="1915500" cy="1915500"/>
          </a:xfrm>
        </p:grpSpPr>
        <p:sp>
          <p:nvSpPr>
            <p:cNvPr id="2163" name="Google Shape;2163;p39"/>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4" name="Google Shape;2164;p39"/>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77" name="Google Shape;2177;p39"/>
          <p:cNvSpPr txBox="1">
            <a:spLocks noGrp="1"/>
          </p:cNvSpPr>
          <p:nvPr>
            <p:ph type="title"/>
          </p:nvPr>
        </p:nvSpPr>
        <p:spPr>
          <a:xfrm>
            <a:off x="2167128" y="2370866"/>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WiFi</a:t>
            </a:r>
            <a:endParaRPr dirty="0"/>
          </a:p>
        </p:txBody>
      </p:sp>
      <p:sp>
        <p:nvSpPr>
          <p:cNvPr id="2178" name="Google Shape;2178;p39"/>
          <p:cNvSpPr txBox="1">
            <a:spLocks noGrp="1"/>
          </p:cNvSpPr>
          <p:nvPr>
            <p:ph type="subTitle" idx="1"/>
          </p:nvPr>
        </p:nvSpPr>
        <p:spPr>
          <a:xfrm>
            <a:off x="1908829" y="2946866"/>
            <a:ext cx="5325872" cy="1601987"/>
          </a:xfrm>
          <a:prstGeom prst="rect">
            <a:avLst/>
          </a:prstGeom>
        </p:spPr>
        <p:txBody>
          <a:bodyPr spcFirstLastPara="1" wrap="square" lIns="91425" tIns="91425" rIns="91425" bIns="91425" anchor="t" anchorCtr="0">
            <a:noAutofit/>
          </a:bodyPr>
          <a:lstStyle/>
          <a:p>
            <a:pPr marL="285750" indent="-285750" algn="l">
              <a:buFont typeface="Arial" panose="020B0604020202020204" pitchFamily="34" charset="0"/>
              <a:buChar char="•"/>
            </a:pPr>
            <a:r>
              <a:rPr lang="en-US" sz="2000" dirty="0"/>
              <a:t>Wi-Fi is the type of wireless technology used in computer networking..</a:t>
            </a:r>
          </a:p>
          <a:p>
            <a:pPr marL="285750" indent="-285750" algn="l">
              <a:buFont typeface="Arial" panose="020B0604020202020204" pitchFamily="34" charset="0"/>
              <a:buChar char="•"/>
            </a:pPr>
            <a:r>
              <a:rPr lang="en-US" sz="2000" dirty="0"/>
              <a:t>The wireless part of network is often called wlan.</a:t>
            </a:r>
          </a:p>
          <a:p>
            <a:pPr marL="285750" indent="-285750" algn="l">
              <a:buFont typeface="Arial" panose="020B0604020202020204" pitchFamily="34" charset="0"/>
              <a:buChar char="•"/>
            </a:pPr>
            <a:r>
              <a:rPr lang="en-US" sz="2000" dirty="0"/>
              <a:t>Wi-Fi is the radio signal.</a:t>
            </a:r>
          </a:p>
          <a:p>
            <a:pPr marL="285750" indent="-285750" algn="l">
              <a:buFont typeface="Arial" panose="020B0604020202020204" pitchFamily="34" charset="0"/>
              <a:buChar char="•"/>
            </a:pPr>
            <a:r>
              <a:rPr lang="en-US" sz="2000" dirty="0"/>
              <a:t> it is used for mobility.</a:t>
            </a:r>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0285" y="954799"/>
            <a:ext cx="822960" cy="82296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subTitle" idx="1"/>
          </p:nvPr>
        </p:nvSpPr>
        <p:spPr>
          <a:xfrm>
            <a:off x="3227832" y="2192058"/>
            <a:ext cx="2679300" cy="1276356"/>
          </a:xfrm>
          <a:prstGeom prst="rect">
            <a:avLst/>
          </a:prstGeom>
        </p:spPr>
        <p:txBody>
          <a:bodyPr/>
          <a:lstStyle/>
          <a:p>
            <a:r>
              <a:rPr lang="en-US" dirty="0"/>
              <a:t>It is often thought to be short for </a:t>
            </a:r>
            <a:r>
              <a:rPr lang="en-US" b="1" dirty="0"/>
              <a:t>Wireless Fidelity.</a:t>
            </a:r>
          </a:p>
          <a:p>
            <a:r>
              <a:rPr lang="en-US" dirty="0"/>
              <a:t>The term was created by a marketing firm.</a:t>
            </a:r>
          </a:p>
          <a:p>
            <a:endParaRPr lang="en-US" dirty="0"/>
          </a:p>
          <a:p>
            <a:pPr marL="0" indent="0"/>
            <a:endParaRPr lang="en-US" dirty="0"/>
          </a:p>
          <a:p>
            <a:endParaRPr lang="en-US" dirty="0"/>
          </a:p>
        </p:txBody>
      </p:sp>
      <p:sp>
        <p:nvSpPr>
          <p:cNvPr id="3" name="Title 2"/>
          <p:cNvSpPr>
            <a:spLocks noGrp="1"/>
          </p:cNvSpPr>
          <p:nvPr>
            <p:ph type="title"/>
          </p:nvPr>
        </p:nvSpPr>
        <p:spPr>
          <a:xfrm>
            <a:off x="2615232" y="1405758"/>
            <a:ext cx="3904500" cy="786300"/>
          </a:xfrm>
        </p:spPr>
        <p:txBody>
          <a:bodyPr/>
          <a:lstStyle/>
          <a:p>
            <a:r>
              <a:rPr lang="en-US" sz="4400" dirty="0" smtClean="0"/>
              <a:t>Wi-Fi </a:t>
            </a:r>
            <a:r>
              <a:rPr lang="en-US" sz="4400" dirty="0"/>
              <a:t>stands for:</a:t>
            </a:r>
          </a:p>
        </p:txBody>
      </p:sp>
    </p:spTree>
    <p:extLst>
      <p:ext uri="{BB962C8B-B14F-4D97-AF65-F5344CB8AC3E}">
        <p14:creationId xmlns:p14="http://schemas.microsoft.com/office/powerpoint/2010/main" val="7050967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143071" y="1531862"/>
            <a:ext cx="6424378" cy="2219845"/>
          </a:xfrm>
        </p:spPr>
        <p:txBody>
          <a:bodyPr/>
          <a:lstStyle/>
          <a:p>
            <a:r>
              <a:rPr lang="en-US" dirty="0"/>
              <a:t> IEEE (Institute of Electrical and Electronics Engineers). These are the people who sit around and decide things like how many bits are in a byte and the standards for encryption. They’re not going to come to a company’s house and take their lunch money if they don’t comply, but companies participate and go along with that the IEEE standards decides so their things work well together.</a:t>
            </a:r>
          </a:p>
          <a:p>
            <a:endParaRPr lang="en-US" dirty="0"/>
          </a:p>
          <a:p>
            <a:endParaRPr lang="en-US" dirty="0"/>
          </a:p>
        </p:txBody>
      </p:sp>
      <p:sp>
        <p:nvSpPr>
          <p:cNvPr id="3" name="Title 2"/>
          <p:cNvSpPr>
            <a:spLocks noGrp="1"/>
          </p:cNvSpPr>
          <p:nvPr>
            <p:ph type="title"/>
          </p:nvPr>
        </p:nvSpPr>
        <p:spPr>
          <a:xfrm>
            <a:off x="2100600" y="505127"/>
            <a:ext cx="4947000" cy="585300"/>
          </a:xfrm>
        </p:spPr>
        <p:txBody>
          <a:bodyPr/>
          <a:lstStyle/>
          <a:p>
            <a:r>
              <a:rPr lang="en-US" dirty="0"/>
              <a:t>IEEE 802.11 And The Standards Body</a:t>
            </a:r>
          </a:p>
        </p:txBody>
      </p:sp>
    </p:spTree>
    <p:extLst>
      <p:ext uri="{BB962C8B-B14F-4D97-AF65-F5344CB8AC3E}">
        <p14:creationId xmlns:p14="http://schemas.microsoft.com/office/powerpoint/2010/main" val="9199313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143071" y="1531862"/>
            <a:ext cx="6424378" cy="2219845"/>
          </a:xfrm>
        </p:spPr>
        <p:txBody>
          <a:bodyPr/>
          <a:lstStyle/>
          <a:p>
            <a:r>
              <a:rPr lang="en-US" dirty="0"/>
              <a:t>From this group, we get the various flavors of </a:t>
            </a:r>
            <a:r>
              <a:rPr lang="en-US" dirty="0" smtClean="0"/>
              <a:t>Wi-Fi. </a:t>
            </a:r>
            <a:r>
              <a:rPr lang="en-US" dirty="0"/>
              <a:t>They’re all called the </a:t>
            </a:r>
            <a:r>
              <a:rPr lang="en-US" b="1" dirty="0"/>
              <a:t>IEEE 802.11 </a:t>
            </a:r>
            <a:r>
              <a:rPr lang="en-US" dirty="0"/>
              <a:t>standard with the letter after the 802.11 numbers. The usual rule is the higher the letter, the faster the speed of the network. Almost all of these function over a range of about 30 meters (150 feet).</a:t>
            </a:r>
          </a:p>
          <a:p>
            <a:r>
              <a:rPr lang="en-US" b="1" dirty="0"/>
              <a:t>Speed: </a:t>
            </a:r>
            <a:r>
              <a:rPr lang="en-US" dirty="0"/>
              <a:t>This is calculated in Mbps (1 million bits per second)</a:t>
            </a:r>
          </a:p>
          <a:p>
            <a:r>
              <a:rPr lang="en-US" b="1" dirty="0"/>
              <a:t>Frequency</a:t>
            </a:r>
            <a:r>
              <a:rPr lang="en-US" dirty="0"/>
              <a:t>: These are either 5 Ghz or 2.4 Ghz.</a:t>
            </a:r>
          </a:p>
          <a:p>
            <a:endParaRPr lang="en-US" dirty="0"/>
          </a:p>
          <a:p>
            <a:r>
              <a:rPr lang="en-US" b="1" dirty="0"/>
              <a:t>Here’s a </a:t>
            </a:r>
            <a:r>
              <a:rPr lang="en-US" b="1" dirty="0" smtClean="0"/>
              <a:t>Wi-Fi </a:t>
            </a:r>
            <a:r>
              <a:rPr lang="en-US" b="1" dirty="0"/>
              <a:t>standards chart of each 802.11 standards type based on its designation</a:t>
            </a:r>
          </a:p>
        </p:txBody>
      </p:sp>
      <p:sp>
        <p:nvSpPr>
          <p:cNvPr id="3" name="Title 2"/>
          <p:cNvSpPr>
            <a:spLocks noGrp="1"/>
          </p:cNvSpPr>
          <p:nvPr>
            <p:ph type="title"/>
          </p:nvPr>
        </p:nvSpPr>
        <p:spPr>
          <a:xfrm>
            <a:off x="2100600" y="505127"/>
            <a:ext cx="4947000" cy="585300"/>
          </a:xfrm>
        </p:spPr>
        <p:txBody>
          <a:bodyPr/>
          <a:lstStyle/>
          <a:p>
            <a:r>
              <a:rPr lang="en-US" dirty="0"/>
              <a:t>IEEE 802.11 And The Standards Body</a:t>
            </a:r>
          </a:p>
        </p:txBody>
      </p:sp>
    </p:spTree>
    <p:extLst>
      <p:ext uri="{BB962C8B-B14F-4D97-AF65-F5344CB8AC3E}">
        <p14:creationId xmlns:p14="http://schemas.microsoft.com/office/powerpoint/2010/main" val="7661834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Wi-Fi Standards</a:t>
            </a:r>
            <a:endParaRPr lang="en-US" dirty="0"/>
          </a:p>
        </p:txBody>
      </p:sp>
      <p:pic>
        <p:nvPicPr>
          <p:cNvPr id="3" name="Picture 2">
            <a:extLst>
              <a:ext uri="{FF2B5EF4-FFF2-40B4-BE49-F238E27FC236}">
                <a16:creationId xmlns:a16="http://schemas.microsoft.com/office/drawing/2014/main" id="{628C185F-50C2-4408-AFDF-68B2644AD0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1014" y="1214995"/>
            <a:ext cx="6282445" cy="2834640"/>
          </a:xfrm>
          <a:prstGeom prst="rect">
            <a:avLst/>
          </a:prstGeom>
        </p:spPr>
      </p:pic>
    </p:spTree>
    <p:extLst>
      <p:ext uri="{BB962C8B-B14F-4D97-AF65-F5344CB8AC3E}">
        <p14:creationId xmlns:p14="http://schemas.microsoft.com/office/powerpoint/2010/main" val="7962148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ED1A54-927D-43F0-8A57-8E56FBEFC0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184" y="1051217"/>
            <a:ext cx="7059619" cy="2834640"/>
          </a:xfrm>
          <a:prstGeom prst="rect">
            <a:avLst/>
          </a:prstGeom>
        </p:spPr>
      </p:pic>
      <p:sp>
        <p:nvSpPr>
          <p:cNvPr id="4" name="Title 1"/>
          <p:cNvSpPr>
            <a:spLocks noGrp="1"/>
          </p:cNvSpPr>
          <p:nvPr>
            <p:ph type="title"/>
          </p:nvPr>
        </p:nvSpPr>
        <p:spPr>
          <a:xfrm>
            <a:off x="1823475" y="338328"/>
            <a:ext cx="5496900" cy="572700"/>
          </a:xfrm>
        </p:spPr>
        <p:txBody>
          <a:bodyPr/>
          <a:lstStyle/>
          <a:p>
            <a:r>
              <a:rPr lang="en-US" dirty="0" smtClean="0"/>
              <a:t>Standards of Wi-Fi</a:t>
            </a:r>
            <a:endParaRPr lang="en-US" dirty="0"/>
          </a:p>
        </p:txBody>
      </p:sp>
    </p:spTree>
    <p:extLst>
      <p:ext uri="{BB962C8B-B14F-4D97-AF65-F5344CB8AC3E}">
        <p14:creationId xmlns:p14="http://schemas.microsoft.com/office/powerpoint/2010/main" val="20186064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9419D8-868A-4C3B-896A-55902717DA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4111" y="1301574"/>
            <a:ext cx="6795628" cy="2834640"/>
          </a:xfrm>
          <a:prstGeom prst="rect">
            <a:avLst/>
          </a:prstGeom>
        </p:spPr>
      </p:pic>
      <p:sp>
        <p:nvSpPr>
          <p:cNvPr id="2" name="Title 1"/>
          <p:cNvSpPr>
            <a:spLocks noGrp="1"/>
          </p:cNvSpPr>
          <p:nvPr>
            <p:ph type="title"/>
          </p:nvPr>
        </p:nvSpPr>
        <p:spPr/>
        <p:txBody>
          <a:bodyPr/>
          <a:lstStyle/>
          <a:p>
            <a:r>
              <a:rPr lang="en-US" dirty="0" smtClean="0"/>
              <a:t>Standards of Wi-Fi</a:t>
            </a:r>
            <a:endParaRPr lang="en-US" dirty="0"/>
          </a:p>
        </p:txBody>
      </p:sp>
    </p:spTree>
    <p:extLst>
      <p:ext uri="{BB962C8B-B14F-4D97-AF65-F5344CB8AC3E}">
        <p14:creationId xmlns:p14="http://schemas.microsoft.com/office/powerpoint/2010/main" val="195033932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507</TotalTime>
  <Words>1144</Words>
  <Application>Microsoft Office PowerPoint</Application>
  <PresentationFormat>On-screen Show (16:9)</PresentationFormat>
  <Paragraphs>133</Paragraphs>
  <Slides>24</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Fjalla One</vt:lpstr>
      <vt:lpstr>Times New Roman</vt:lpstr>
      <vt:lpstr>Barlow Semi Condensed</vt:lpstr>
      <vt:lpstr>arial</vt:lpstr>
      <vt:lpstr>arial</vt:lpstr>
      <vt:lpstr>Barlow Semi Condensed Medium</vt:lpstr>
      <vt:lpstr>Technology Consulting by Slidesgo</vt:lpstr>
      <vt:lpstr>Wi-Fi</vt:lpstr>
      <vt:lpstr>Table of Contents</vt:lpstr>
      <vt:lpstr>WiFi</vt:lpstr>
      <vt:lpstr>Wi-Fi stands for:</vt:lpstr>
      <vt:lpstr>IEEE 802.11 And The Standards Body</vt:lpstr>
      <vt:lpstr>IEEE 802.11 And The Standards Body</vt:lpstr>
      <vt:lpstr>Wi-Fi Standards</vt:lpstr>
      <vt:lpstr>Standards of Wi-Fi</vt:lpstr>
      <vt:lpstr>Standards of Wi-Fi</vt:lpstr>
      <vt:lpstr>Internet vs Wi-Fi</vt:lpstr>
      <vt:lpstr>Wlan vs Wi-Fi</vt:lpstr>
      <vt:lpstr>Elements of a WI-FI Network</vt:lpstr>
      <vt:lpstr>PowerPoint Presentation</vt:lpstr>
      <vt:lpstr>Wi-Fi Network Topologies</vt:lpstr>
      <vt:lpstr>AP-based topology </vt:lpstr>
      <vt:lpstr>Peer-to-Peer topology</vt:lpstr>
      <vt:lpstr>Point-to-Multipoint bridge topology</vt:lpstr>
      <vt:lpstr>Applications</vt:lpstr>
      <vt:lpstr>Wi-Fi Automotive</vt:lpstr>
      <vt:lpstr>Wi-Fi Home Automation</vt:lpstr>
      <vt:lpstr>Wi-Fi Military Applications </vt:lpstr>
      <vt:lpstr>Wi-Fi Education Applications </vt:lpstr>
      <vt:lpstr>Topic distribution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Consulting</dc:title>
  <dc:creator>Maimoona Khilji</dc:creator>
  <cp:lastModifiedBy>Maimoona Khilji</cp:lastModifiedBy>
  <cp:revision>54</cp:revision>
  <dcterms:modified xsi:type="dcterms:W3CDTF">2022-09-26T19:17:23Z</dcterms:modified>
</cp:coreProperties>
</file>