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8" r:id="rId6"/>
    <p:sldId id="267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Tweet</a:t>
            </a:r>
            <a:r>
              <a:rPr lang="en-US" baseline="0" dirty="0"/>
              <a:t> classification using Random Forest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1"/>
                <c:pt idx="0">
                  <c:v>Abducted</c:v>
                </c:pt>
                <c:pt idx="1">
                  <c:v>Damaged</c:v>
                </c:pt>
                <c:pt idx="2">
                  <c:v>Don't know english</c:v>
                </c:pt>
                <c:pt idx="3">
                  <c:v>Forced labor</c:v>
                </c:pt>
                <c:pt idx="4">
                  <c:v>Forced marriage</c:v>
                </c:pt>
                <c:pt idx="5">
                  <c:v>Injured</c:v>
                </c:pt>
                <c:pt idx="6">
                  <c:v>Killed</c:v>
                </c:pt>
                <c:pt idx="7">
                  <c:v>Miscellaneous</c:v>
                </c:pt>
                <c:pt idx="8">
                  <c:v>Not relevant</c:v>
                </c:pt>
                <c:pt idx="9">
                  <c:v>Raped</c:v>
                </c:pt>
                <c:pt idx="10">
                  <c:v>Shut 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566</c:v>
                </c:pt>
                <c:pt idx="1">
                  <c:v>272</c:v>
                </c:pt>
                <c:pt idx="2">
                  <c:v>140</c:v>
                </c:pt>
                <c:pt idx="3">
                  <c:v>89</c:v>
                </c:pt>
                <c:pt idx="4">
                  <c:v>8</c:v>
                </c:pt>
                <c:pt idx="5">
                  <c:v>374</c:v>
                </c:pt>
                <c:pt idx="6">
                  <c:v>2423</c:v>
                </c:pt>
                <c:pt idx="7">
                  <c:v>670</c:v>
                </c:pt>
                <c:pt idx="8">
                  <c:v>6108</c:v>
                </c:pt>
                <c:pt idx="9">
                  <c:v>205</c:v>
                </c:pt>
                <c:pt idx="10">
                  <c:v>28</c:v>
                </c:pt>
                <c:pt idx="11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A2-4C96-BA85-D4DE635699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Development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1"/>
                <c:pt idx="0">
                  <c:v>Abducted</c:v>
                </c:pt>
                <c:pt idx="1">
                  <c:v>Damaged</c:v>
                </c:pt>
                <c:pt idx="2">
                  <c:v>Don't know english</c:v>
                </c:pt>
                <c:pt idx="3">
                  <c:v>Forced labor</c:v>
                </c:pt>
                <c:pt idx="4">
                  <c:v>Forced marriage</c:v>
                </c:pt>
                <c:pt idx="5">
                  <c:v>Injured</c:v>
                </c:pt>
                <c:pt idx="6">
                  <c:v>Killed</c:v>
                </c:pt>
                <c:pt idx="7">
                  <c:v>Miscellaneous</c:v>
                </c:pt>
                <c:pt idx="8">
                  <c:v>Not relevant</c:v>
                </c:pt>
                <c:pt idx="9">
                  <c:v>Raped</c:v>
                </c:pt>
                <c:pt idx="10">
                  <c:v>Shut 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62</c:v>
                </c:pt>
                <c:pt idx="1">
                  <c:v>51</c:v>
                </c:pt>
                <c:pt idx="2">
                  <c:v>7</c:v>
                </c:pt>
                <c:pt idx="3">
                  <c:v>16</c:v>
                </c:pt>
                <c:pt idx="4">
                  <c:v>1</c:v>
                </c:pt>
                <c:pt idx="5">
                  <c:v>42</c:v>
                </c:pt>
                <c:pt idx="6">
                  <c:v>357</c:v>
                </c:pt>
                <c:pt idx="7">
                  <c:v>118</c:v>
                </c:pt>
                <c:pt idx="8">
                  <c:v>842</c:v>
                </c:pt>
                <c:pt idx="9">
                  <c:v>29</c:v>
                </c:pt>
                <c:pt idx="10">
                  <c:v>9</c:v>
                </c:pt>
                <c:pt idx="11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A2-4C96-BA85-D4DE635699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1"/>
                <c:pt idx="0">
                  <c:v>Abducted</c:v>
                </c:pt>
                <c:pt idx="1">
                  <c:v>Damaged</c:v>
                </c:pt>
                <c:pt idx="2">
                  <c:v>Don't know english</c:v>
                </c:pt>
                <c:pt idx="3">
                  <c:v>Forced labor</c:v>
                </c:pt>
                <c:pt idx="4">
                  <c:v>Forced marriage</c:v>
                </c:pt>
                <c:pt idx="5">
                  <c:v>Injured</c:v>
                </c:pt>
                <c:pt idx="6">
                  <c:v>Killed</c:v>
                </c:pt>
                <c:pt idx="7">
                  <c:v>Miscellaneous</c:v>
                </c:pt>
                <c:pt idx="8">
                  <c:v>Not relevant</c:v>
                </c:pt>
                <c:pt idx="9">
                  <c:v>Raped</c:v>
                </c:pt>
                <c:pt idx="10">
                  <c:v>Shut 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174</c:v>
                </c:pt>
                <c:pt idx="1">
                  <c:v>123</c:v>
                </c:pt>
                <c:pt idx="2">
                  <c:v>7</c:v>
                </c:pt>
                <c:pt idx="3">
                  <c:v>58</c:v>
                </c:pt>
                <c:pt idx="4">
                  <c:v>2</c:v>
                </c:pt>
                <c:pt idx="5">
                  <c:v>105</c:v>
                </c:pt>
                <c:pt idx="6">
                  <c:v>805</c:v>
                </c:pt>
                <c:pt idx="7">
                  <c:v>211</c:v>
                </c:pt>
                <c:pt idx="8">
                  <c:v>1490</c:v>
                </c:pt>
                <c:pt idx="9">
                  <c:v>92</c:v>
                </c:pt>
                <c:pt idx="10">
                  <c:v>22</c:v>
                </c:pt>
                <c:pt idx="11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A2-4C96-BA85-D4DE63569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953592"/>
        <c:axId val="425951240"/>
      </c:barChart>
      <c:catAx>
        <c:axId val="425953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951240"/>
        <c:crosses val="autoZero"/>
        <c:auto val="1"/>
        <c:lblAlgn val="ctr"/>
        <c:lblOffset val="100"/>
        <c:noMultiLvlLbl val="0"/>
      </c:catAx>
      <c:valAx>
        <c:axId val="425951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953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Tweet</a:t>
            </a:r>
            <a:r>
              <a:rPr lang="en-US" baseline="0" dirty="0"/>
              <a:t> classification using SVM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Training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Abducted</c:v>
                </c:pt>
                <c:pt idx="1">
                  <c:v>Damaged</c:v>
                </c:pt>
                <c:pt idx="2">
                  <c:v>Don't know english</c:v>
                </c:pt>
                <c:pt idx="3">
                  <c:v>Forced labor</c:v>
                </c:pt>
                <c:pt idx="4">
                  <c:v>Forced marriage</c:v>
                </c:pt>
                <c:pt idx="5">
                  <c:v>Injured</c:v>
                </c:pt>
                <c:pt idx="6">
                  <c:v>Killed</c:v>
                </c:pt>
                <c:pt idx="7">
                  <c:v>Miscellaneous</c:v>
                </c:pt>
                <c:pt idx="8">
                  <c:v>Not relevant</c:v>
                </c:pt>
                <c:pt idx="9">
                  <c:v>Raped</c:v>
                </c:pt>
                <c:pt idx="10">
                  <c:v>Shut </c:v>
                </c:pt>
                <c:pt idx="11">
                  <c:v>Threatened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566</c:v>
                </c:pt>
                <c:pt idx="1">
                  <c:v>272</c:v>
                </c:pt>
                <c:pt idx="2">
                  <c:v>140</c:v>
                </c:pt>
                <c:pt idx="3">
                  <c:v>89</c:v>
                </c:pt>
                <c:pt idx="4">
                  <c:v>8</c:v>
                </c:pt>
                <c:pt idx="5">
                  <c:v>374</c:v>
                </c:pt>
                <c:pt idx="6">
                  <c:v>2423</c:v>
                </c:pt>
                <c:pt idx="7">
                  <c:v>670</c:v>
                </c:pt>
                <c:pt idx="8">
                  <c:v>6108</c:v>
                </c:pt>
                <c:pt idx="9">
                  <c:v>205</c:v>
                </c:pt>
                <c:pt idx="10">
                  <c:v>28</c:v>
                </c:pt>
                <c:pt idx="11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8-42B6-BD16-6943EF41BE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Development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Abducted</c:v>
                </c:pt>
                <c:pt idx="1">
                  <c:v>Damaged</c:v>
                </c:pt>
                <c:pt idx="2">
                  <c:v>Don't know english</c:v>
                </c:pt>
                <c:pt idx="3">
                  <c:v>Forced labor</c:v>
                </c:pt>
                <c:pt idx="4">
                  <c:v>Forced marriage</c:v>
                </c:pt>
                <c:pt idx="5">
                  <c:v>Injured</c:v>
                </c:pt>
                <c:pt idx="6">
                  <c:v>Killed</c:v>
                </c:pt>
                <c:pt idx="7">
                  <c:v>Miscellaneous</c:v>
                </c:pt>
                <c:pt idx="8">
                  <c:v>Not relevant</c:v>
                </c:pt>
                <c:pt idx="9">
                  <c:v>Raped</c:v>
                </c:pt>
                <c:pt idx="10">
                  <c:v>Shut </c:v>
                </c:pt>
                <c:pt idx="11">
                  <c:v>Threatened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62</c:v>
                </c:pt>
                <c:pt idx="1">
                  <c:v>51</c:v>
                </c:pt>
                <c:pt idx="2">
                  <c:v>7</c:v>
                </c:pt>
                <c:pt idx="3">
                  <c:v>16</c:v>
                </c:pt>
                <c:pt idx="4">
                  <c:v>1</c:v>
                </c:pt>
                <c:pt idx="5">
                  <c:v>42</c:v>
                </c:pt>
                <c:pt idx="6">
                  <c:v>357</c:v>
                </c:pt>
                <c:pt idx="7">
                  <c:v>118</c:v>
                </c:pt>
                <c:pt idx="8">
                  <c:v>842</c:v>
                </c:pt>
                <c:pt idx="9">
                  <c:v>29</c:v>
                </c:pt>
                <c:pt idx="10">
                  <c:v>9</c:v>
                </c:pt>
                <c:pt idx="11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18-42B6-BD16-6943EF41BE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Abducted</c:v>
                </c:pt>
                <c:pt idx="1">
                  <c:v>Damaged</c:v>
                </c:pt>
                <c:pt idx="2">
                  <c:v>Don't know english</c:v>
                </c:pt>
                <c:pt idx="3">
                  <c:v>Forced labor</c:v>
                </c:pt>
                <c:pt idx="4">
                  <c:v>Forced marriage</c:v>
                </c:pt>
                <c:pt idx="5">
                  <c:v>Injured</c:v>
                </c:pt>
                <c:pt idx="6">
                  <c:v>Killed</c:v>
                </c:pt>
                <c:pt idx="7">
                  <c:v>Miscellaneous</c:v>
                </c:pt>
                <c:pt idx="8">
                  <c:v>Not relevant</c:v>
                </c:pt>
                <c:pt idx="9">
                  <c:v>Raped</c:v>
                </c:pt>
                <c:pt idx="10">
                  <c:v>Shut </c:v>
                </c:pt>
                <c:pt idx="11">
                  <c:v>Threatened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174</c:v>
                </c:pt>
                <c:pt idx="1">
                  <c:v>123</c:v>
                </c:pt>
                <c:pt idx="2">
                  <c:v>7</c:v>
                </c:pt>
                <c:pt idx="3">
                  <c:v>58</c:v>
                </c:pt>
                <c:pt idx="4">
                  <c:v>2</c:v>
                </c:pt>
                <c:pt idx="5">
                  <c:v>105</c:v>
                </c:pt>
                <c:pt idx="6">
                  <c:v>805</c:v>
                </c:pt>
                <c:pt idx="7">
                  <c:v>211</c:v>
                </c:pt>
                <c:pt idx="8">
                  <c:v>1490</c:v>
                </c:pt>
                <c:pt idx="9">
                  <c:v>92</c:v>
                </c:pt>
                <c:pt idx="10">
                  <c:v>22</c:v>
                </c:pt>
                <c:pt idx="11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18-42B6-BD16-6943EF41B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385064"/>
        <c:axId val="416385456"/>
      </c:barChart>
      <c:catAx>
        <c:axId val="416385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385456"/>
        <c:crosses val="autoZero"/>
        <c:auto val="1"/>
        <c:lblAlgn val="ctr"/>
        <c:lblOffset val="100"/>
        <c:noMultiLvlLbl val="0"/>
      </c:catAx>
      <c:valAx>
        <c:axId val="41638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38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 Of Tweets that threaten education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r>
              <a:rPr lang="en-US" sz="28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Maimoon Siddiqui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304920" y="685800"/>
            <a:ext cx="9219600" cy="66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Test set:	74.26      74.26	74.26	74.26</a:t>
            </a:r>
          </a:p>
          <a:p>
            <a:pPr algn="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r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          precision    recall  f1-score   support</a:t>
            </a:r>
          </a:p>
          <a:p>
            <a:pPr algn="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r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abducted       0.82      0.80      0.81       174</a:t>
            </a:r>
          </a:p>
          <a:p>
            <a:pPr algn="r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 damaged       0.64      0.35      0.45       123</a:t>
            </a:r>
          </a:p>
          <a:p>
            <a:pPr algn="r"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don't_know_english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0.00      0.00      0.00         007</a:t>
            </a:r>
          </a:p>
          <a:p>
            <a:pPr algn="r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forced_labor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0.91      0.55      0.69        58</a:t>
            </a:r>
          </a:p>
          <a:p>
            <a:pPr algn="r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forced_marriage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0.50      0.50      0.50         002</a:t>
            </a:r>
          </a:p>
          <a:p>
            <a:pPr algn="r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 injured       0.57      0.45      0.50       105</a:t>
            </a:r>
          </a:p>
          <a:p>
            <a:pPr algn="r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  killed       0.88      0.79      0.83       805</a:t>
            </a:r>
          </a:p>
          <a:p>
            <a:pPr algn="r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miscellaneous       0.17      0.15      0.16       211</a:t>
            </a:r>
          </a:p>
          <a:p>
            <a:pPr algn="r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not_relevant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0.77      0.91      0.83      1490</a:t>
            </a:r>
          </a:p>
          <a:p>
            <a:pPr algn="r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   raped       0.78      0.41      0.54        092</a:t>
            </a:r>
          </a:p>
          <a:p>
            <a:pPr algn="r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    shut       0.21      0.14      0.17        022</a:t>
            </a:r>
          </a:p>
          <a:p>
            <a:pPr algn="r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threatened       0.65      0.42      0.51        093</a:t>
            </a:r>
          </a:p>
          <a:p>
            <a:pPr algn="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r"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avg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/ total       0.74      0.74      0.73      3182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79720" y="457200"/>
            <a:ext cx="203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3497855" cy="453513"/>
          </a:xfrm>
        </p:spPr>
        <p:txBody>
          <a:bodyPr/>
          <a:lstStyle/>
          <a:p>
            <a:r>
              <a:rPr lang="en-US" sz="3600" b="1" dirty="0"/>
              <a:t>SVM Classifier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69484"/>
            <a:ext cx="80588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	</a:t>
            </a:r>
            <a:r>
              <a:rPr lang="en-US" dirty="0" err="1"/>
              <a:t>Acc</a:t>
            </a:r>
            <a:r>
              <a:rPr lang="en-US" dirty="0"/>
              <a:t>	P	R	F1</a:t>
            </a:r>
          </a:p>
          <a:p>
            <a:pPr algn="r"/>
            <a:r>
              <a:rPr lang="en-US" dirty="0"/>
              <a:t>Training set:	54.84       54.84	54.84	54.84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                    precision    recall  f1-score   support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          abducted       0.00      0.00      0.00       566</a:t>
            </a:r>
          </a:p>
          <a:p>
            <a:pPr algn="r"/>
            <a:r>
              <a:rPr lang="en-US" dirty="0"/>
              <a:t>           damaged       0.00      0.00      0.00       272</a:t>
            </a:r>
          </a:p>
          <a:p>
            <a:pPr algn="r"/>
            <a:r>
              <a:rPr lang="en-US" dirty="0" err="1"/>
              <a:t>don't_know_english</a:t>
            </a:r>
            <a:r>
              <a:rPr lang="en-US" dirty="0"/>
              <a:t>       0.00      0.00      0.00       140</a:t>
            </a:r>
          </a:p>
          <a:p>
            <a:pPr algn="r"/>
            <a:r>
              <a:rPr lang="en-US" dirty="0"/>
              <a:t>      </a:t>
            </a:r>
            <a:r>
              <a:rPr lang="en-US" dirty="0" err="1"/>
              <a:t>forced_labor</a:t>
            </a:r>
            <a:r>
              <a:rPr lang="en-US" dirty="0"/>
              <a:t>       0.00      0.00      0.00        089</a:t>
            </a:r>
          </a:p>
          <a:p>
            <a:pPr algn="r"/>
            <a:r>
              <a:rPr lang="en-US" dirty="0"/>
              <a:t>   </a:t>
            </a:r>
            <a:r>
              <a:rPr lang="en-US" dirty="0" err="1"/>
              <a:t>forced_marriage</a:t>
            </a:r>
            <a:r>
              <a:rPr lang="en-US" dirty="0"/>
              <a:t>       0.00      0.00      0.00         008</a:t>
            </a:r>
          </a:p>
          <a:p>
            <a:pPr algn="r"/>
            <a:r>
              <a:rPr lang="en-US" dirty="0"/>
              <a:t>           injured       0.00      0.00      0.00       374</a:t>
            </a:r>
          </a:p>
          <a:p>
            <a:pPr algn="r"/>
            <a:r>
              <a:rPr lang="en-US" dirty="0"/>
              <a:t>            killed       0.00      0.00      0.00      2423</a:t>
            </a:r>
          </a:p>
          <a:p>
            <a:pPr algn="r"/>
            <a:r>
              <a:rPr lang="en-US" dirty="0"/>
              <a:t>     miscellaneous       0.00      0.00      0.00       670</a:t>
            </a:r>
          </a:p>
          <a:p>
            <a:pPr algn="r"/>
            <a:r>
              <a:rPr lang="en-US" dirty="0"/>
              <a:t>      </a:t>
            </a:r>
            <a:r>
              <a:rPr lang="en-US" dirty="0" err="1"/>
              <a:t>not_relevant</a:t>
            </a:r>
            <a:r>
              <a:rPr lang="en-US" dirty="0"/>
              <a:t>       0.55      1.00      0.71      6108</a:t>
            </a:r>
          </a:p>
          <a:p>
            <a:pPr algn="r"/>
            <a:r>
              <a:rPr lang="en-US" dirty="0"/>
              <a:t>             raped       0.00      0.00      0.00       205</a:t>
            </a:r>
          </a:p>
          <a:p>
            <a:pPr algn="r"/>
            <a:r>
              <a:rPr lang="en-US" dirty="0"/>
              <a:t>              shut       0.00      0.00      0.00        028</a:t>
            </a:r>
          </a:p>
          <a:p>
            <a:pPr algn="r"/>
            <a:r>
              <a:rPr lang="en-US" dirty="0"/>
              <a:t>        threatened       0.00      0.00      0.00       255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       </a:t>
            </a:r>
            <a:r>
              <a:rPr lang="en-US" dirty="0" err="1"/>
              <a:t>avg</a:t>
            </a:r>
            <a:r>
              <a:rPr lang="en-US" dirty="0"/>
              <a:t> / total       0.30      0.55      0.39     11138</a:t>
            </a:r>
          </a:p>
        </p:txBody>
      </p:sp>
    </p:spTree>
    <p:extLst>
      <p:ext uri="{BB962C8B-B14F-4D97-AF65-F5344CB8AC3E}">
        <p14:creationId xmlns:p14="http://schemas.microsoft.com/office/powerpoint/2010/main" val="194384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198" y="782198"/>
            <a:ext cx="74694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Dev set:	53.2253.22	53.22	53.22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                    precision    recall  f1-score   support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          abducted       0.00      0.00      0.00        062</a:t>
            </a:r>
          </a:p>
          <a:p>
            <a:pPr algn="r"/>
            <a:r>
              <a:rPr lang="en-US" dirty="0"/>
              <a:t>           damaged       0.00      0.00      0.00        051</a:t>
            </a:r>
          </a:p>
          <a:p>
            <a:pPr algn="r"/>
            <a:r>
              <a:rPr lang="en-US" dirty="0" err="1"/>
              <a:t>don't_know_english</a:t>
            </a:r>
            <a:r>
              <a:rPr lang="en-US" dirty="0"/>
              <a:t>       0.00      0.00      0.00         007</a:t>
            </a:r>
          </a:p>
          <a:p>
            <a:pPr algn="r"/>
            <a:r>
              <a:rPr lang="en-US" dirty="0"/>
              <a:t>      </a:t>
            </a:r>
            <a:r>
              <a:rPr lang="en-US" dirty="0" err="1"/>
              <a:t>forced_labor</a:t>
            </a:r>
            <a:r>
              <a:rPr lang="en-US" dirty="0"/>
              <a:t>       0.00      0.00      0.00        016</a:t>
            </a:r>
          </a:p>
          <a:p>
            <a:pPr algn="r"/>
            <a:r>
              <a:rPr lang="en-US" dirty="0"/>
              <a:t>   </a:t>
            </a:r>
            <a:r>
              <a:rPr lang="en-US" dirty="0" err="1"/>
              <a:t>forced_marriage</a:t>
            </a:r>
            <a:r>
              <a:rPr lang="en-US" dirty="0"/>
              <a:t>       0.00      0.00      0.00         001</a:t>
            </a:r>
          </a:p>
          <a:p>
            <a:pPr algn="r"/>
            <a:r>
              <a:rPr lang="en-US" dirty="0"/>
              <a:t>           injured       0.00      0.00      0.00        042</a:t>
            </a:r>
          </a:p>
          <a:p>
            <a:pPr algn="r"/>
            <a:r>
              <a:rPr lang="en-US" dirty="0"/>
              <a:t>            killed       0.00      0.00      0.00       357</a:t>
            </a:r>
          </a:p>
          <a:p>
            <a:pPr algn="r"/>
            <a:r>
              <a:rPr lang="en-US" dirty="0"/>
              <a:t>     miscellaneous       0.00      0.00      0.00       118</a:t>
            </a:r>
          </a:p>
          <a:p>
            <a:pPr algn="r"/>
            <a:r>
              <a:rPr lang="en-US" dirty="0"/>
              <a:t>      </a:t>
            </a:r>
            <a:r>
              <a:rPr lang="en-US" dirty="0" err="1"/>
              <a:t>not_relevant</a:t>
            </a:r>
            <a:r>
              <a:rPr lang="en-US" dirty="0"/>
              <a:t>       0.53      1.00      0.69       842</a:t>
            </a:r>
          </a:p>
          <a:p>
            <a:pPr algn="r"/>
            <a:r>
              <a:rPr lang="en-US" dirty="0"/>
              <a:t>             raped       0.00      0.00      0.00        029</a:t>
            </a:r>
          </a:p>
          <a:p>
            <a:pPr algn="r"/>
            <a:r>
              <a:rPr lang="en-US" dirty="0"/>
              <a:t>              shut       0.00      0.00      0.00         009</a:t>
            </a:r>
          </a:p>
          <a:p>
            <a:pPr algn="r"/>
            <a:r>
              <a:rPr lang="en-US" dirty="0"/>
              <a:t>        threatened       0.00      0.00      0.00        048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       </a:t>
            </a:r>
            <a:r>
              <a:rPr lang="en-US" dirty="0" err="1"/>
              <a:t>avg</a:t>
            </a:r>
            <a:r>
              <a:rPr lang="en-US" dirty="0"/>
              <a:t> / total       0.28      0.53      0.37      1582</a:t>
            </a:r>
          </a:p>
        </p:txBody>
      </p:sp>
    </p:spTree>
    <p:extLst>
      <p:ext uri="{BB962C8B-B14F-4D97-AF65-F5344CB8AC3E}">
        <p14:creationId xmlns:p14="http://schemas.microsoft.com/office/powerpoint/2010/main" val="195946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4231" y="826265"/>
            <a:ext cx="79872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Test set:	46.8346.83	46.83	46.83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                    precision    recall  f1-score   support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          abducted       0.00      0.00      0.00       174</a:t>
            </a:r>
          </a:p>
          <a:p>
            <a:pPr algn="r"/>
            <a:r>
              <a:rPr lang="en-US" dirty="0"/>
              <a:t>           damaged       0.00      0.00      0.00       123</a:t>
            </a:r>
          </a:p>
          <a:p>
            <a:pPr algn="r"/>
            <a:r>
              <a:rPr lang="en-US" dirty="0" err="1"/>
              <a:t>don't_know_english</a:t>
            </a:r>
            <a:r>
              <a:rPr lang="en-US" dirty="0"/>
              <a:t>       0.00      0.00      0.00         007</a:t>
            </a:r>
          </a:p>
          <a:p>
            <a:pPr algn="r"/>
            <a:r>
              <a:rPr lang="en-US" dirty="0"/>
              <a:t>      </a:t>
            </a:r>
            <a:r>
              <a:rPr lang="en-US" dirty="0" err="1"/>
              <a:t>forced_labor</a:t>
            </a:r>
            <a:r>
              <a:rPr lang="en-US" dirty="0"/>
              <a:t>       0.00      0.00      0.00        058</a:t>
            </a:r>
          </a:p>
          <a:p>
            <a:pPr algn="r"/>
            <a:r>
              <a:rPr lang="en-US" dirty="0"/>
              <a:t>   </a:t>
            </a:r>
            <a:r>
              <a:rPr lang="en-US" dirty="0" err="1"/>
              <a:t>forced_marriage</a:t>
            </a:r>
            <a:r>
              <a:rPr lang="en-US" dirty="0"/>
              <a:t>       0.00      0.00      0.00         002</a:t>
            </a:r>
          </a:p>
          <a:p>
            <a:pPr algn="r"/>
            <a:r>
              <a:rPr lang="en-US" dirty="0"/>
              <a:t>           injured       0.00      0.00      0.00       105</a:t>
            </a:r>
          </a:p>
          <a:p>
            <a:pPr algn="r"/>
            <a:r>
              <a:rPr lang="en-US" dirty="0"/>
              <a:t>            killed       0.00      0.00      0.00       805</a:t>
            </a:r>
          </a:p>
          <a:p>
            <a:pPr algn="r"/>
            <a:r>
              <a:rPr lang="en-US" dirty="0"/>
              <a:t>     miscellaneous       0.00      0.00      0.00       211</a:t>
            </a:r>
          </a:p>
          <a:p>
            <a:pPr algn="r"/>
            <a:r>
              <a:rPr lang="en-US" dirty="0"/>
              <a:t>      </a:t>
            </a:r>
            <a:r>
              <a:rPr lang="en-US" dirty="0" err="1"/>
              <a:t>not_relevant</a:t>
            </a:r>
            <a:r>
              <a:rPr lang="en-US" dirty="0"/>
              <a:t>       0.47      1.00      0.64      1490</a:t>
            </a:r>
          </a:p>
          <a:p>
            <a:pPr algn="r"/>
            <a:r>
              <a:rPr lang="en-US" dirty="0"/>
              <a:t>             raped       0.00      0.00      0.00        092</a:t>
            </a:r>
          </a:p>
          <a:p>
            <a:pPr algn="r"/>
            <a:r>
              <a:rPr lang="en-US" dirty="0"/>
              <a:t>              shut       0.00      0.00      0.00        022</a:t>
            </a:r>
          </a:p>
          <a:p>
            <a:pPr algn="r"/>
            <a:r>
              <a:rPr lang="en-US" dirty="0"/>
              <a:t>        threatened       0.00      0.00      0.00        093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       </a:t>
            </a:r>
            <a:r>
              <a:rPr lang="en-US" dirty="0" err="1"/>
              <a:t>avg</a:t>
            </a:r>
            <a:r>
              <a:rPr lang="en-US" dirty="0"/>
              <a:t> / total       0.22      0.47      0.30      3182</a:t>
            </a:r>
          </a:p>
        </p:txBody>
      </p:sp>
    </p:spTree>
    <p:extLst>
      <p:ext uri="{BB962C8B-B14F-4D97-AF65-F5344CB8AC3E}">
        <p14:creationId xmlns:p14="http://schemas.microsoft.com/office/powerpoint/2010/main" val="22294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Classes-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371600"/>
            <a:ext cx="8228880" cy="47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en-US" sz="20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STUDENTS-</a:t>
            </a:r>
            <a:endParaRPr lang="en-US" sz="1800" b="1" u="sng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Abducted, kidnapped, disappeared, detention, imprisoned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Forced labor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Forced marriage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Injured, wounded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Killed, murdered, assassinated, shot, suicide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Miscellaneous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relevant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Raped, sexual violence or harassment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Threatened, extorted, abused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Don’t know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english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en-US" sz="20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SCHOOL-</a:t>
            </a:r>
            <a:endParaRPr lang="en-US" sz="1800" b="1" u="sng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Shut, closed, evacuated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Damaged, destroyed, bombed, attacked, detonated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Dataset Details-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 set (70%) (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11138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labeled tweets) —</a:t>
            </a:r>
            <a:r>
              <a:rPr lang="en-US" sz="1400" b="0" u="sng" strike="noStrike" spc="-1" dirty="0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https://drive.google.com/open?id=0B_BrqXSLDjS7bzBfQ3FRck84Wlk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set (10%)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(1582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labeled tweets) —</a:t>
            </a:r>
            <a:r>
              <a:rPr lang="en-US" sz="1600" b="0" u="sng" strike="noStrike" spc="-1" dirty="0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https://drive.google.com/open?id=0B_BrqXSLDjS7cFltRzFDOGxyeHc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Dev set (20%) (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3182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labeled tweets)—</a:t>
            </a:r>
            <a:r>
              <a:rPr lang="en-US" sz="1600" b="0" u="sng" strike="noStrike" spc="-1" dirty="0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https://drive.google.com/open?id=0B_BrqXSLDjS7ZDVBd25wdGoxX0U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810709072"/>
              </p:ext>
            </p:extLst>
          </p:nvPr>
        </p:nvGraphicFramePr>
        <p:xfrm>
          <a:off x="361244" y="564444"/>
          <a:ext cx="8173156" cy="5712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970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530306346"/>
              </p:ext>
            </p:extLst>
          </p:nvPr>
        </p:nvGraphicFramePr>
        <p:xfrm>
          <a:off x="462844" y="451556"/>
          <a:ext cx="8297334" cy="6175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565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0332" y="440403"/>
            <a:ext cx="4461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Preprocessing code-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821024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For removing </a:t>
            </a:r>
            <a:r>
              <a:rPr lang="en-US" sz="1400" b="1" u="sng" dirty="0" err="1"/>
              <a:t>urls</a:t>
            </a:r>
            <a:r>
              <a:rPr lang="en-US" sz="1400" b="1" u="sng" dirty="0"/>
              <a:t> and </a:t>
            </a:r>
            <a:r>
              <a:rPr lang="en-US" sz="1400" b="1" u="sng" dirty="0" err="1"/>
              <a:t>stopwords</a:t>
            </a:r>
            <a:r>
              <a:rPr lang="en-US" sz="1400" b="1" u="sng" dirty="0"/>
              <a:t>-</a:t>
            </a:r>
          </a:p>
          <a:p>
            <a:endParaRPr lang="en-US" sz="1400" dirty="0"/>
          </a:p>
          <a:p>
            <a:r>
              <a:rPr lang="en-US" sz="1400" dirty="0"/>
              <a:t> with open('</a:t>
            </a:r>
            <a:r>
              <a:rPr lang="en-US" sz="1400" dirty="0" err="1"/>
              <a:t>tweetsfinal-tsv.txt','r</a:t>
            </a:r>
            <a:r>
              <a:rPr lang="en-US" sz="1400" dirty="0"/>
              <a:t>') as </a:t>
            </a:r>
            <a:r>
              <a:rPr lang="en-US" sz="1400" dirty="0" err="1"/>
              <a:t>tsv</a:t>
            </a:r>
            <a:r>
              <a:rPr lang="en-US" sz="1400" dirty="0"/>
              <a:t>: </a:t>
            </a:r>
            <a:r>
              <a:rPr lang="en-US" sz="1400" dirty="0">
                <a:solidFill>
                  <a:srgbClr val="FF0000"/>
                </a:solidFill>
              </a:rPr>
              <a:t>#opening the file which has the </a:t>
            </a:r>
            <a:r>
              <a:rPr lang="en-US" sz="1400" dirty="0" err="1">
                <a:solidFill>
                  <a:srgbClr val="FF0000"/>
                </a:solidFill>
              </a:rPr>
              <a:t>twets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    </a:t>
            </a:r>
            <a:r>
              <a:rPr lang="en-US" sz="1400" dirty="0" err="1"/>
              <a:t>f_list</a:t>
            </a:r>
            <a:r>
              <a:rPr lang="en-US" sz="1400" dirty="0"/>
              <a:t> = [</a:t>
            </a:r>
            <a:r>
              <a:rPr lang="en-US" sz="1400" dirty="0" err="1"/>
              <a:t>line.strip</a:t>
            </a:r>
            <a:r>
              <a:rPr lang="en-US" sz="1400" dirty="0"/>
              <a:t>().split('\t') for line in </a:t>
            </a:r>
            <a:r>
              <a:rPr lang="en-US" sz="1400" dirty="0" err="1"/>
              <a:t>tsv</a:t>
            </a:r>
            <a:r>
              <a:rPr lang="en-US" sz="1400" dirty="0"/>
              <a:t>] </a:t>
            </a:r>
            <a:r>
              <a:rPr lang="en-US" sz="1400" dirty="0">
                <a:solidFill>
                  <a:srgbClr val="FF0000"/>
                </a:solidFill>
              </a:rPr>
              <a:t>#making the tabbed tweets in a list #lists within a list of </a:t>
            </a:r>
            <a:r>
              <a:rPr lang="en-US" sz="1400" dirty="0" err="1">
                <a:solidFill>
                  <a:srgbClr val="FF0000"/>
                </a:solidFill>
              </a:rPr>
              <a:t>id,tweet,type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    print </a:t>
            </a:r>
            <a:r>
              <a:rPr lang="en-US" sz="1400" dirty="0" err="1"/>
              <a:t>f_list</a:t>
            </a:r>
            <a:r>
              <a:rPr lang="en-US" sz="1400" dirty="0"/>
              <a:t>[1]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for </a:t>
            </a:r>
            <a:r>
              <a:rPr lang="en-US" sz="1400" dirty="0" err="1"/>
              <a:t>i</a:t>
            </a:r>
            <a:r>
              <a:rPr lang="en-US" sz="1400" dirty="0"/>
              <a:t> in range (</a:t>
            </a:r>
            <a:r>
              <a:rPr lang="en-US" sz="1400" dirty="0" err="1"/>
              <a:t>len</a:t>
            </a:r>
            <a:r>
              <a:rPr lang="en-US" sz="1400" dirty="0"/>
              <a:t>(</a:t>
            </a:r>
            <a:r>
              <a:rPr lang="en-US" sz="1400" dirty="0" err="1"/>
              <a:t>f_list</a:t>
            </a:r>
            <a:r>
              <a:rPr lang="en-US" sz="1400" dirty="0"/>
              <a:t>)):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f_list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filter(None, </a:t>
            </a:r>
            <a:r>
              <a:rPr lang="en-US" sz="1400" dirty="0" err="1"/>
              <a:t>f_list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]) </a:t>
            </a:r>
            <a:r>
              <a:rPr lang="en-US" sz="1400" dirty="0">
                <a:solidFill>
                  <a:srgbClr val="FF0000"/>
                </a:solidFill>
              </a:rPr>
              <a:t>#removing empty characters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</a:t>
            </a:r>
          </a:p>
          <a:p>
            <a:r>
              <a:rPr lang="en-US" sz="1400" dirty="0"/>
              <a:t>        if (</a:t>
            </a:r>
            <a:r>
              <a:rPr lang="en-US" sz="1400" dirty="0" err="1"/>
              <a:t>len</a:t>
            </a:r>
            <a:r>
              <a:rPr lang="en-US" sz="1400" dirty="0"/>
              <a:t>(</a:t>
            </a:r>
            <a:r>
              <a:rPr lang="en-US" sz="1400" dirty="0" err="1"/>
              <a:t>f_list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])&gt;1): </a:t>
            </a:r>
            <a:r>
              <a:rPr lang="en-US" sz="1400" dirty="0">
                <a:solidFill>
                  <a:srgbClr val="FF0000"/>
                </a:solidFill>
              </a:rPr>
              <a:t>#cleaning the tweets and removing </a:t>
            </a:r>
            <a:r>
              <a:rPr lang="en-US" sz="1400" dirty="0" err="1">
                <a:solidFill>
                  <a:srgbClr val="FF0000"/>
                </a:solidFill>
              </a:rPr>
              <a:t>urls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            </a:t>
            </a:r>
            <a:r>
              <a:rPr lang="en-US" sz="1400" dirty="0" err="1"/>
              <a:t>clean_tweet</a:t>
            </a:r>
            <a:r>
              <a:rPr lang="en-US" sz="1400" dirty="0"/>
              <a:t> = </a:t>
            </a:r>
            <a:r>
              <a:rPr lang="en-US" sz="1400" dirty="0" err="1"/>
              <a:t>re.match</a:t>
            </a:r>
            <a:r>
              <a:rPr lang="en-US" sz="1400" dirty="0"/>
              <a:t>('(.*?)http.*?\s?(.*?)', </a:t>
            </a:r>
            <a:r>
              <a:rPr lang="en-US" sz="1400" dirty="0" err="1"/>
              <a:t>f_list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][1])</a:t>
            </a:r>
          </a:p>
          <a:p>
            <a:r>
              <a:rPr lang="en-US" sz="1400" dirty="0"/>
              <a:t>            if </a:t>
            </a:r>
            <a:r>
              <a:rPr lang="en-US" sz="1400" dirty="0" err="1"/>
              <a:t>clean_tweet</a:t>
            </a:r>
            <a:r>
              <a:rPr lang="en-US" sz="1400" dirty="0"/>
              <a:t>: 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f_list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][1]=</a:t>
            </a:r>
            <a:r>
              <a:rPr lang="en-US" sz="1400" dirty="0" err="1"/>
              <a:t>clean_tweet.group</a:t>
            </a:r>
            <a:r>
              <a:rPr lang="en-US" sz="1400" dirty="0"/>
              <a:t>(1</a:t>
            </a:r>
            <a:r>
              <a:rPr lang="en-US" sz="1400" dirty="0">
                <a:solidFill>
                  <a:srgbClr val="FF0000"/>
                </a:solidFill>
              </a:rPr>
              <a:t>) #reassigning the clean tweet back to list</a:t>
            </a:r>
          </a:p>
          <a:p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 err="1"/>
              <a:t>split_list</a:t>
            </a:r>
            <a:r>
              <a:rPr lang="en-US" sz="1400" dirty="0"/>
              <a:t>=</a:t>
            </a:r>
            <a:r>
              <a:rPr lang="en-US" sz="1400" dirty="0" err="1"/>
              <a:t>f_list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][1].split() </a:t>
            </a:r>
            <a:r>
              <a:rPr lang="en-US" sz="1400" dirty="0">
                <a:solidFill>
                  <a:srgbClr val="FF0000"/>
                </a:solidFill>
              </a:rPr>
              <a:t>#splitting the tweet content into separate words-usually at index 1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filtered_word_list</a:t>
            </a:r>
            <a:r>
              <a:rPr lang="en-US" sz="1400" dirty="0"/>
              <a:t> =</a:t>
            </a:r>
            <a:r>
              <a:rPr lang="en-US" sz="1400" dirty="0" err="1"/>
              <a:t>split_list</a:t>
            </a:r>
            <a:r>
              <a:rPr lang="en-US" sz="1400" dirty="0"/>
              <a:t>[:]  #make a copy of the </a:t>
            </a:r>
            <a:r>
              <a:rPr lang="en-US" sz="1400" dirty="0" err="1"/>
              <a:t>split_list</a:t>
            </a:r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 err="1"/>
              <a:t>filtered_word_list</a:t>
            </a:r>
            <a:r>
              <a:rPr lang="en-US" sz="1400" dirty="0"/>
              <a:t>= [''.join(c for c in s if c not in </a:t>
            </a:r>
            <a:r>
              <a:rPr lang="en-US" sz="1400" dirty="0" err="1"/>
              <a:t>string.punctuation</a:t>
            </a:r>
            <a:r>
              <a:rPr lang="en-US" sz="1400" dirty="0"/>
              <a:t>) for s in </a:t>
            </a:r>
            <a:r>
              <a:rPr lang="en-US" sz="1400" dirty="0" err="1"/>
              <a:t>filtered_word_list</a:t>
            </a:r>
            <a:r>
              <a:rPr lang="en-US" sz="1400" dirty="0"/>
              <a:t>] </a:t>
            </a:r>
            <a:r>
              <a:rPr lang="en-US" sz="1400" dirty="0">
                <a:solidFill>
                  <a:srgbClr val="FF0000"/>
                </a:solidFill>
              </a:rPr>
              <a:t>#removing         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			punctuations from individual words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filtered_word_list</a:t>
            </a:r>
            <a:r>
              <a:rPr lang="en-US" sz="1400" dirty="0"/>
              <a:t>=map(lambda x:x.lower(),filtered_word_list) </a:t>
            </a:r>
            <a:r>
              <a:rPr lang="en-US" sz="1400" dirty="0">
                <a:solidFill>
                  <a:srgbClr val="FF0000"/>
                </a:solidFill>
              </a:rPr>
              <a:t>#lowercasing</a:t>
            </a:r>
          </a:p>
          <a:p>
            <a:r>
              <a:rPr lang="en-US" sz="1400" dirty="0"/>
              <a:t>            for word in </a:t>
            </a:r>
            <a:r>
              <a:rPr lang="en-US" sz="1400" dirty="0" err="1"/>
              <a:t>filtered_word_list</a:t>
            </a:r>
            <a:r>
              <a:rPr lang="en-US" sz="1400" dirty="0"/>
              <a:t>: # iterate over </a:t>
            </a:r>
            <a:r>
              <a:rPr lang="en-US" sz="1400" dirty="0" err="1"/>
              <a:t>filtered_word_list</a:t>
            </a:r>
            <a:endParaRPr lang="en-US" sz="1400" dirty="0"/>
          </a:p>
          <a:p>
            <a:r>
              <a:rPr lang="en-US" sz="1400" dirty="0"/>
              <a:t>              if (word not in </a:t>
            </a:r>
            <a:r>
              <a:rPr lang="en-US" sz="1400" dirty="0" err="1"/>
              <a:t>brown.words</a:t>
            </a:r>
            <a:r>
              <a:rPr lang="en-US" sz="1400" dirty="0"/>
              <a:t>()) or (word in </a:t>
            </a:r>
            <a:r>
              <a:rPr lang="en-US" sz="1400" dirty="0" err="1"/>
              <a:t>stopwords.words</a:t>
            </a:r>
            <a:r>
              <a:rPr lang="en-US" sz="1400" dirty="0"/>
              <a:t>('</a:t>
            </a:r>
            <a:r>
              <a:rPr lang="en-US" sz="1400" dirty="0" err="1"/>
              <a:t>english</a:t>
            </a:r>
            <a:r>
              <a:rPr lang="en-US" sz="1400" dirty="0"/>
              <a:t>')):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filtered_word_list.remove</a:t>
            </a:r>
            <a:r>
              <a:rPr lang="en-US" sz="1400" dirty="0"/>
              <a:t>(word) # remove word from </a:t>
            </a:r>
            <a:r>
              <a:rPr lang="en-US" sz="1400" dirty="0" err="1"/>
              <a:t>filtered_word_list</a:t>
            </a:r>
            <a:r>
              <a:rPr lang="en-US" sz="1400" dirty="0"/>
              <a:t> if it is a </a:t>
            </a:r>
            <a:r>
              <a:rPr lang="en-US" sz="1400" dirty="0" err="1"/>
              <a:t>stopword</a:t>
            </a:r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 err="1"/>
              <a:t>filtered_word_list</a:t>
            </a:r>
            <a:r>
              <a:rPr lang="en-US" sz="1400" dirty="0"/>
              <a:t>=</a:t>
            </a:r>
            <a:r>
              <a:rPr lang="en-US" sz="1400" dirty="0" err="1"/>
              <a:t>string.join</a:t>
            </a:r>
            <a:r>
              <a:rPr lang="en-US" sz="1400" dirty="0"/>
              <a:t>(</a:t>
            </a:r>
            <a:r>
              <a:rPr lang="en-US" sz="1400" dirty="0" err="1"/>
              <a:t>filtered_word_list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f_list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][1]=</a:t>
            </a:r>
            <a:r>
              <a:rPr lang="en-US" sz="1400" dirty="0" err="1"/>
              <a:t>filtered_word_list</a:t>
            </a:r>
            <a:endParaRPr lang="en-US" sz="1400" dirty="0"/>
          </a:p>
          <a:p>
            <a:r>
              <a:rPr lang="en-US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69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Preprocessing step-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program- using the regular expression library, URLS were removed from the tweets.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punctuation marks from the tweets were also removed using regular expression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NLTK corpus library was used to remove stopwords and non-english words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the Random Forest classifier, and SVM classifier the tweets were classified.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64564" y="1013551"/>
            <a:ext cx="8381160" cy="623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	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P	R	F1</a:t>
            </a:r>
          </a:p>
          <a:p>
            <a:pPr algn="r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Training set:	95.04       95.04	95.04	95.04</a:t>
            </a:r>
          </a:p>
          <a:p>
            <a:pPr algn="r"/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r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          precision    recall  f1-score   support</a:t>
            </a:r>
          </a:p>
          <a:p>
            <a:pPr algn="r"/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r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abducted       0.94      0.96      0.95       566</a:t>
            </a:r>
          </a:p>
          <a:p>
            <a:pPr algn="r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 damaged       0.92      0.86      0.89       272</a:t>
            </a:r>
          </a:p>
          <a:p>
            <a:pPr algn="r"/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don't_know_english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0.87      0.73      0.79       140</a:t>
            </a:r>
          </a:p>
          <a:p>
            <a:pPr algn="r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forced_labor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0.84      0.83      0.84        089</a:t>
            </a:r>
          </a:p>
          <a:p>
            <a:pPr algn="r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forced_marriage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0.70      0.88      0.78         008</a:t>
            </a:r>
          </a:p>
          <a:p>
            <a:pPr algn="r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 injured       0.92      0.91      0.92       374</a:t>
            </a:r>
          </a:p>
          <a:p>
            <a:pPr algn="r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  killed       0.97      0.98      0.97      2423</a:t>
            </a:r>
          </a:p>
          <a:p>
            <a:pPr algn="r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miscellaneous       0.84      0.79      0.81       670</a:t>
            </a:r>
          </a:p>
          <a:p>
            <a:pPr algn="r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not_relevant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0.96      0.98      0.97      6108</a:t>
            </a:r>
          </a:p>
          <a:p>
            <a:pPr algn="r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   raped       0.93      0.92      0.93       205</a:t>
            </a:r>
          </a:p>
          <a:p>
            <a:pPr algn="r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    shut       0.82      0.82      0.82        028</a:t>
            </a:r>
          </a:p>
          <a:p>
            <a:pPr algn="r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threatened       0.92      0.84      0.88       255</a:t>
            </a:r>
          </a:p>
          <a:p>
            <a:pPr algn="r"/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r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avg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/ total       0.95      0.95      0.95     11138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78880" y="533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Random Forest</a:t>
            </a:r>
            <a:endParaRPr lang="en-US" sz="3600" b="1" u="sng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159744" y="563040"/>
            <a:ext cx="9448200" cy="543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370080" y="380880"/>
            <a:ext cx="2770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3889" y="745200"/>
            <a:ext cx="73482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Dev set:	75.35      75.35	75.35	75.35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                    precision    recall  f1-score   support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          abducted       0.75      0.87      0.81        062</a:t>
            </a:r>
          </a:p>
          <a:p>
            <a:pPr algn="r"/>
            <a:r>
              <a:rPr lang="en-US" dirty="0"/>
              <a:t>           damaged       0.48      0.25      0.33        051</a:t>
            </a:r>
          </a:p>
          <a:p>
            <a:pPr algn="r"/>
            <a:r>
              <a:rPr lang="en-US" dirty="0" err="1"/>
              <a:t>don't_know_english</a:t>
            </a:r>
            <a:r>
              <a:rPr lang="en-US" dirty="0"/>
              <a:t>       0.11      0.14      0.12         007</a:t>
            </a:r>
          </a:p>
          <a:p>
            <a:pPr algn="r"/>
            <a:r>
              <a:rPr lang="en-US" dirty="0"/>
              <a:t>      </a:t>
            </a:r>
            <a:r>
              <a:rPr lang="en-US" dirty="0" err="1"/>
              <a:t>forced_labor</a:t>
            </a:r>
            <a:r>
              <a:rPr lang="en-US" dirty="0"/>
              <a:t>       0.67      0.25      0.36        016</a:t>
            </a:r>
          </a:p>
          <a:p>
            <a:pPr algn="r"/>
            <a:r>
              <a:rPr lang="en-US" dirty="0"/>
              <a:t>   </a:t>
            </a:r>
            <a:r>
              <a:rPr lang="en-US" dirty="0" err="1"/>
              <a:t>forced_marriage</a:t>
            </a:r>
            <a:r>
              <a:rPr lang="en-US" dirty="0"/>
              <a:t>       0.00      0.00      0.00         001</a:t>
            </a:r>
          </a:p>
          <a:p>
            <a:pPr algn="r"/>
            <a:r>
              <a:rPr lang="en-US" dirty="0"/>
              <a:t>           injured       0.59      0.45      0.51        042</a:t>
            </a:r>
          </a:p>
          <a:p>
            <a:pPr algn="r"/>
            <a:r>
              <a:rPr lang="en-US" dirty="0"/>
              <a:t>            killed       0.84      0.79      0.81       357</a:t>
            </a:r>
          </a:p>
          <a:p>
            <a:pPr algn="r"/>
            <a:r>
              <a:rPr lang="en-US" dirty="0"/>
              <a:t>     miscellaneous       0.25      0.14      0.17       118</a:t>
            </a:r>
          </a:p>
          <a:p>
            <a:pPr algn="r"/>
            <a:r>
              <a:rPr lang="en-US" dirty="0"/>
              <a:t>      </a:t>
            </a:r>
            <a:r>
              <a:rPr lang="en-US" dirty="0" err="1"/>
              <a:t>not_relevant</a:t>
            </a:r>
            <a:r>
              <a:rPr lang="en-US" dirty="0"/>
              <a:t>       0.78      0.92      0.84       842</a:t>
            </a:r>
          </a:p>
          <a:p>
            <a:pPr algn="r"/>
            <a:r>
              <a:rPr lang="en-US" dirty="0"/>
              <a:t>             raped       0.67      0.34      0.45        029</a:t>
            </a:r>
          </a:p>
          <a:p>
            <a:pPr algn="r"/>
            <a:r>
              <a:rPr lang="en-US" dirty="0"/>
              <a:t>              shut       0.67      0.22      0.33         009</a:t>
            </a:r>
          </a:p>
          <a:p>
            <a:pPr algn="r"/>
            <a:r>
              <a:rPr lang="en-US" dirty="0"/>
              <a:t>        threatened       0.70      0.33      0.45        048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       </a:t>
            </a:r>
            <a:r>
              <a:rPr lang="en-US" dirty="0" err="1"/>
              <a:t>avg</a:t>
            </a:r>
            <a:r>
              <a:rPr lang="en-US" dirty="0"/>
              <a:t> / total       0.73      0.75      0.73      1582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343</Words>
  <Application>Microsoft Office PowerPoint</Application>
  <PresentationFormat>On-screen Show (4:3)</PresentationFormat>
  <Paragraphs>167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SVM Classifier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QCRI</dc:creator>
  <dc:description/>
  <cp:lastModifiedBy>Maimoon Siddiqui</cp:lastModifiedBy>
  <cp:revision>32</cp:revision>
  <dcterms:created xsi:type="dcterms:W3CDTF">2017-06-02T09:37:31Z</dcterms:created>
  <dcterms:modified xsi:type="dcterms:W3CDTF">2017-06-07T15:22:44Z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