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799587104970621"/>
          <c:y val="0.0411620961172957"/>
          <c:w val="0.587740193743052"/>
          <c:h val="0.8903611186532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Abducted, kidnapped</c:v>
                </c:pt>
              </c:strCache>
            </c:strRef>
          </c:tx>
          <c:spPr>
            <a:solidFill>
              <a:srgbClr val="4672a8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125</c:v>
                </c:pt>
                <c:pt idx="1">
                  <c:v>40</c:v>
                </c:pt>
                <c:pt idx="2">
                  <c:v>40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Damaged, destroyed, bombed, 
</c:v>
                </c:pt>
              </c:strCache>
            </c:strRef>
          </c:tx>
          <c:spPr>
            <a:solidFill>
              <a:srgbClr val="ab4744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83</c:v>
                </c:pt>
                <c:pt idx="1">
                  <c:v>34</c:v>
                </c:pt>
                <c:pt idx="2">
                  <c:v>27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Forced Labour</c:v>
                </c:pt>
              </c:strCache>
            </c:strRef>
          </c:tx>
          <c:spPr>
            <a:solidFill>
              <a:srgbClr val="8aa64f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44</c:v>
                </c:pt>
                <c:pt idx="1">
                  <c:v>12</c:v>
                </c:pt>
                <c:pt idx="2">
                  <c:v>14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Forced Marriage</c:v>
                </c:pt>
              </c:strCache>
            </c:strRef>
          </c:tx>
          <c:spPr>
            <a:solidFill>
              <a:srgbClr val="725990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Injured, wounded</c:v>
                </c:pt>
              </c:strCache>
            </c:strRef>
          </c:tx>
          <c:spPr>
            <a:solidFill>
              <a:srgbClr val="4299b0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3"/>
                <c:pt idx="0">
                  <c:v>68</c:v>
                </c:pt>
                <c:pt idx="1">
                  <c:v>18</c:v>
                </c:pt>
                <c:pt idx="2">
                  <c:v>25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Killed, murdered</c:v>
                </c:pt>
              </c:strCache>
            </c:strRef>
          </c:tx>
          <c:spPr>
            <a:solidFill>
              <a:srgbClr val="dc853e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3"/>
                <c:pt idx="0">
                  <c:v>563</c:v>
                </c:pt>
                <c:pt idx="1">
                  <c:v>183</c:v>
                </c:pt>
                <c:pt idx="2">
                  <c:v>195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Miscellaneous</c:v>
                </c:pt>
              </c:strCache>
            </c:strRef>
          </c:tx>
          <c:spPr>
            <a:solidFill>
              <a:srgbClr val="93a9ce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3"/>
                <c:pt idx="0">
                  <c:v>206</c:v>
                </c:pt>
                <c:pt idx="1">
                  <c:v>48</c:v>
                </c:pt>
                <c:pt idx="2">
                  <c:v>44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Not relevant</c:v>
                </c:pt>
              </c:strCache>
            </c:strRef>
          </c:tx>
          <c:spPr>
            <a:solidFill>
              <a:srgbClr val="d09493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3"/>
                <c:pt idx="0">
                  <c:v>1117</c:v>
                </c:pt>
                <c:pt idx="1">
                  <c:v>360</c:v>
                </c:pt>
                <c:pt idx="2">
                  <c:v>378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Raped, Sexual violence, harrasment</c:v>
                </c:pt>
              </c:strCache>
            </c:strRef>
          </c:tx>
          <c:spPr>
            <a:solidFill>
              <a:srgbClr val="b8cd97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3"/>
                <c:pt idx="0">
                  <c:v>57</c:v>
                </c:pt>
                <c:pt idx="1">
                  <c:v>23</c:v>
                </c:pt>
                <c:pt idx="2">
                  <c:v>24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Shut, closed,evacuated</c:v>
                </c:pt>
              </c:strCache>
            </c:strRef>
          </c:tx>
          <c:spPr>
            <a:solidFill>
              <a:srgbClr val="a99bbd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3"/>
                <c:pt idx="0">
                  <c:v>12</c:v>
                </c:pt>
                <c:pt idx="1">
                  <c:v>6</c:v>
                </c:pt>
                <c:pt idx="2">
                  <c:v>11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Threatened, extorted, abused</c:v>
                </c:pt>
              </c:strCache>
            </c:strRef>
          </c:tx>
          <c:spPr>
            <a:solidFill>
              <a:srgbClr val="92c3d5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3"/>
                <c:pt idx="0">
                  <c:v>71</c:v>
                </c:pt>
                <c:pt idx="1">
                  <c:v>28</c:v>
                </c:pt>
                <c:pt idx="2">
                  <c:v>20</c:v>
                </c:pt>
              </c:numCache>
            </c:numRef>
          </c:val>
        </c:ser>
        <c:ser>
          <c:idx val="11"/>
          <c:order val="11"/>
          <c:tx>
            <c:strRef>
              <c:f>label 11</c:f>
              <c:strCache>
                <c:ptCount val="1"/>
                <c:pt idx="0">
                  <c:v>Don’t know english</c:v>
                </c:pt>
              </c:strCache>
            </c:strRef>
          </c:tx>
          <c:spPr>
            <a:solidFill>
              <a:srgbClr val="f8b590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Training</c:v>
                </c:pt>
                <c:pt idx="1">
                  <c:v>Developmen</c:v>
                </c:pt>
                <c:pt idx="2">
                  <c:v>Testing</c:v>
                </c:pt>
              </c:strCache>
            </c:strRef>
          </c:cat>
          <c:val>
            <c:numRef>
              <c:f>11</c:f>
              <c:numCache>
                <c:formatCode>General</c:formatCode>
                <c:ptCount val="3"/>
                <c:pt idx="0">
                  <c:v>13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gapWidth val="150"/>
        <c:overlap val="0"/>
        <c:axId val="37138591"/>
        <c:axId val="69119260"/>
      </c:barChart>
      <c:catAx>
        <c:axId val="37138591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69119260"/>
        <c:crosses val="autoZero"/>
        <c:auto val="1"/>
        <c:lblAlgn val="ctr"/>
        <c:lblOffset val="100"/>
      </c:catAx>
      <c:valAx>
        <c:axId val="69119260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37138591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701362642169729"/>
          <c:y val="0"/>
        </c:manualLayout>
      </c:layout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751E88-9E09-464D-9F10-C454645B9C0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A0678F-0B0B-4EBD-A7EB-A40F3795310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Of Tweets that threaten education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0" lang="en-US" sz="2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Maimoon Siddiqui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Classes-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STUDENTS-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Abducted, kidnapped, disappeared, detention, imprisoned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Forced labor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Forced marriage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Injured, wounded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Killed, murdered, assassinated, shot, suicide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Miscellaneous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relevant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Raped, sexual violence or harassment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Threatened, extorted, abused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know english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SCHOOL-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Shut, closed, evacuated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Damaged, destroyed, bombed, attacked, detonated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 Details-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 set (60%) (2360 labeled tweets) —</a:t>
            </a:r>
            <a:r>
              <a:rPr b="0" lang="en-US" sz="1400" spc="-1" strike="noStrike" u="sng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https://drive.google.com/open?id=0B_BrqXSLDjS7ZUUtbnlGNWh3R1U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set (20%) (752 labeled tweets) —</a:t>
            </a:r>
            <a:r>
              <a:rPr b="0" lang="en-US" sz="1600" spc="-1" strike="noStrike" u="sng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https://drive.google.com/open?id=0B_BrqXSLDjS7RUtNUEotX2dob0k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Dev set (20%) (779 labeled tweets)—</a:t>
            </a:r>
            <a:r>
              <a:rPr b="0" lang="en-US" sz="1600" spc="-1" strike="noStrike" u="sng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https://drive.google.com/open?id=0B_BrqXSLDjS7alZKcnMyV1RmMDA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 Distribution-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5" name="Chart 3"/>
          <p:cNvGraphicFramePr/>
          <p:nvPr/>
        </p:nvGraphicFramePr>
        <p:xfrm>
          <a:off x="76320" y="228600"/>
          <a:ext cx="9067320" cy="662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Preprocessing step-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program- using the regular expression library, URLS were removed from the tweets.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punctuation marks from the tweets were also removed using regular expression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NLTK corpus library was used to remove stopwords and non-english words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the Random Forest classifier, the tweets were classified.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09480" y="914400"/>
            <a:ext cx="8381520" cy="62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set: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97.6397.63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97.63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97.63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precision    recall  f1-score   support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Abducted, kidnapped, disappeared, detention, imprisoned       0.97      0.95      0.96       125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Damaged, destroyed, bombed, attacked, detonated       0.99      0.96      0.98        83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Don't know or not in English       1.00      0.85      0.92        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Forced labor       0.88      1.00      0.94        44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Forced marriage       1.00      1.00      1.00         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Injured, wounded       0.97      0.93      0.95        68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Killed, murdered, assassinated, shot, suicide       0.97      0.99      0.98       563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Miscellaneous       0.99      0.94      0.97       206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relevant       0.98      0.99      0.99      1117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Raped, sexual violence or harasement       0.98      0.96      0.97        57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Shut, closed, evacuated       1.00      0.83      0.91        12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Threatened, extorted, abused       0.98      0.92      0.95        71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avg / total       0.98      0.98      0.98      2360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78880" y="53352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Dataset-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457200" y="685800"/>
            <a:ext cx="9448560" cy="5439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 set: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5.725.72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5.72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5.72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precision    recall  f1-score   support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Abducted, kidnapped, disappeared, detention, imprisoned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0.75      0.45      0.56        40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Damaged, destroyed, bombed, attacked, detonated       0.57      0.12      0.20        34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Forced labor       0.43      0.50      0.46        12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Injured, wounded       0.00      0.00      0.00        18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Killed, murdered, assassinated, shot, suicide       0.14      0.01      0.01       183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Miscellaneous       0.04      0.17      0.06        48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Not relevant       0.18      0.01      0.01       360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Raped, sexual violence or harasement       0.50      0.13      0.21        23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Shut, closed, evacuated       0.00      0.00      0.00         6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Threatened, extorted, abused       0.00      0.00      0.00        28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avg / total       0.21      0.06      0.06       752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70080" y="380880"/>
            <a:ext cx="277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Development Dataset-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304920" y="685800"/>
            <a:ext cx="9219960" cy="66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set: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98.8498.84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98.84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98.84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precision    recall  f1-score   support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Abducted, kidnapped, disappeared, detention, imprisoned       1.00      1.00      1.00        40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Damaged, destroyed, bombed, attacked, detonated       1.00      0.96      0.98        27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Forced labor       1.00      1.00      1.00        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Forced marriage       1.00      1.00      1.00         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Injured, wounded       1.00      1.00      1.00        25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Killed, murdered, assassinated, shot, suicide       1.00      0.99      1.00       195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Miscellaneous       1.00      0.93      0.96        44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Not relevant       0.98      1.00      0.99       378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Raped, sexual violence or harasement       1.00      0.92      0.96        24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Shut, closed, evacuated       1.00      0.91      0.95        11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Threatened, extorted, abused       0.90      0.95      0.93        20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avg / total       0.99      0.99      0.99       779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79720" y="457200"/>
            <a:ext cx="203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 Dataset-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Application>LibreOffice/5.1.6.2$Linux_X86_64 LibreOffice_project/10m0$Build-2</Application>
  <Words>135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2017-06-02T09:37:31Z</dcterms:created>
  <dc:creator>QCRI</dc:creator>
  <dc:description/>
  <dc:language>en-US</dc:language>
  <cp:lastModifiedBy/>
  <dcterms:modified xsi:type="dcterms:W3CDTF">2017-06-04T12:11:09Z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