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7" r:id="rId2"/>
    <p:sldId id="258" r:id="rId3"/>
    <p:sldId id="272" r:id="rId4"/>
    <p:sldId id="269" r:id="rId5"/>
    <p:sldId id="276" r:id="rId6"/>
    <p:sldId id="280" r:id="rId7"/>
    <p:sldId id="281" r:id="rId8"/>
    <p:sldId id="274" r:id="rId9"/>
    <p:sldId id="26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2" autoAdjust="0"/>
    <p:restoredTop sz="93716" autoAdjust="0"/>
  </p:normalViewPr>
  <p:slideViewPr>
    <p:cSldViewPr>
      <p:cViewPr varScale="1">
        <p:scale>
          <a:sx n="70" d="100"/>
          <a:sy n="70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26A9-CC65-4559-9381-E4ADBDE7EC2D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07D89-CE0D-413C-B9E1-2D380556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1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07D89-CE0D-413C-B9E1-2D380556280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00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E14-EC41-447F-9ACD-F1EB047E7B1D}" type="datetime1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0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4EE0-03D8-4C99-8CE0-37C2EFD44A5B}" type="datetime1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6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48F-9E30-4C47-AA0A-86D797EC8B9E}" type="datetime1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82B7-5CC5-45E9-AE81-2BD50B117621}" type="datetime1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1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C13-481C-47C6-B2E6-6F9049685C6A}" type="datetime1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2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8AAB-A879-4AC7-830D-E0C72044B418}" type="datetime1">
              <a:rPr lang="en-IN" smtClean="0"/>
              <a:t>01-03-2016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59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EA5A-52B3-4C0E-8F43-42C6DCD9AC99}" type="datetime1">
              <a:rPr lang="en-IN" smtClean="0"/>
              <a:t>01-03-2016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38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9D08-916C-4226-AE47-FEA01D8BFD86}" type="datetime1">
              <a:rPr lang="en-IN" smtClean="0"/>
              <a:t>01-03-2016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76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6BDE-C574-43D7-8318-92C615C4ADA3}" type="datetime1">
              <a:rPr lang="en-IN" smtClean="0"/>
              <a:t>01-03-2016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9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2F00EB3-59DD-4651-9ABD-D2A948515959}" type="datetime1">
              <a:rPr lang="en-IN" smtClean="0"/>
              <a:t>01-03-2016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9A0-CB27-4AF3-9AEA-560F100650A3}" type="datetime1">
              <a:rPr lang="en-IN" smtClean="0"/>
              <a:t>01-03-2016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2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C60736-C511-43FD-BEA6-30AC6189ED3E}" type="datetime1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3B4CF6-031C-47C4-829E-C3A93116DCE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3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</a:rPr>
              <a:t>Systolic Processor Array using FPGA</a:t>
            </a: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5100" b="1" dirty="0" smtClean="0"/>
          </a:p>
          <a:p>
            <a:pPr>
              <a:buNone/>
            </a:pPr>
            <a:endParaRPr lang="en-US" sz="4000" b="1" dirty="0" smtClean="0"/>
          </a:p>
          <a:p>
            <a:pPr>
              <a:buNone/>
            </a:pPr>
            <a:r>
              <a:rPr lang="en-US" sz="3400" b="1" dirty="0" smtClean="0"/>
              <a:t>Guide:-				Team Members:</a:t>
            </a:r>
          </a:p>
          <a:p>
            <a:pPr>
              <a:buNone/>
            </a:pPr>
            <a:r>
              <a:rPr lang="en-US" sz="3400" b="1" dirty="0" smtClean="0"/>
              <a:t>Mr</a:t>
            </a:r>
            <a:r>
              <a:rPr lang="en-US" sz="3400" b="1" dirty="0"/>
              <a:t>. Rashid P.E	</a:t>
            </a:r>
            <a:r>
              <a:rPr lang="en-US" sz="3400" b="1" dirty="0" smtClean="0"/>
              <a:t>		20. Deepak J </a:t>
            </a:r>
            <a:r>
              <a:rPr lang="en-US" sz="3400" b="1" dirty="0" err="1" smtClean="0"/>
              <a:t>Puthukkaden</a:t>
            </a:r>
            <a:endParaRPr lang="en-US" sz="3400" b="1" dirty="0" smtClean="0"/>
          </a:p>
          <a:p>
            <a:pPr>
              <a:buNone/>
            </a:pPr>
            <a:r>
              <a:rPr lang="en-US" sz="3400" b="1" dirty="0" smtClean="0"/>
              <a:t>						31. </a:t>
            </a:r>
            <a:r>
              <a:rPr lang="en-US" sz="3400" b="1" dirty="0" err="1" smtClean="0"/>
              <a:t>Giridhar</a:t>
            </a:r>
            <a:r>
              <a:rPr lang="en-US" sz="3400" b="1" dirty="0" smtClean="0"/>
              <a:t> A K</a:t>
            </a:r>
          </a:p>
          <a:p>
            <a:pPr>
              <a:buNone/>
            </a:pPr>
            <a:r>
              <a:rPr lang="en-US" sz="3400" b="1" dirty="0" smtClean="0"/>
              <a:t>						32. </a:t>
            </a:r>
            <a:r>
              <a:rPr lang="en-US" sz="3400" b="1" dirty="0" err="1" smtClean="0"/>
              <a:t>Govindh</a:t>
            </a:r>
            <a:r>
              <a:rPr lang="en-US" sz="3400" b="1" dirty="0" smtClean="0"/>
              <a:t> B		</a:t>
            </a:r>
          </a:p>
          <a:p>
            <a:pPr>
              <a:buNone/>
            </a:pPr>
            <a:r>
              <a:rPr lang="en-US" sz="3400" b="1" dirty="0"/>
              <a:t>	</a:t>
            </a:r>
            <a:r>
              <a:rPr lang="en-US" sz="3400" b="1" dirty="0" smtClean="0"/>
              <a:t>					53. </a:t>
            </a:r>
            <a:r>
              <a:rPr lang="en-US" sz="3400" b="1" dirty="0" err="1" smtClean="0"/>
              <a:t>Rohit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Sreekumar</a:t>
            </a:r>
            <a:endParaRPr lang="en-US" sz="3400" b="1" dirty="0" smtClean="0"/>
          </a:p>
          <a:p>
            <a:pPr>
              <a:buNone/>
            </a:pPr>
            <a:r>
              <a:rPr lang="en-US" sz="3400" b="1" dirty="0" smtClean="0"/>
              <a:t>						59. Shine 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3B4CF6-031C-47C4-829E-C3A93116DC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5400" dirty="0" smtClean="0">
              <a:latin typeface="Monotype Corsiva" pitchFamily="66" charset="0"/>
            </a:endParaRPr>
          </a:p>
          <a:p>
            <a:pPr algn="ctr">
              <a:buNone/>
            </a:pPr>
            <a:endParaRPr lang="en-US" sz="3200" dirty="0" smtClean="0">
              <a:latin typeface="Monotype Corsiva" pitchFamily="66" charset="0"/>
            </a:endParaRPr>
          </a:p>
          <a:p>
            <a:pPr algn="ctr">
              <a:buNone/>
            </a:pPr>
            <a:r>
              <a:rPr lang="en-US" sz="6000" dirty="0" smtClean="0">
                <a:latin typeface="Monotype Corsiva" pitchFamily="66" charset="0"/>
              </a:rPr>
              <a:t>THANK  YOU</a:t>
            </a:r>
            <a:endParaRPr lang="en-IN" sz="6000" dirty="0">
              <a:latin typeface="Monotype Corsiva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3B4CF6-031C-47C4-829E-C3A93116DCEB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Batang" pitchFamily="18" charset="-127"/>
                <a:ea typeface="Batang" pitchFamily="18" charset="-127"/>
                <a:cs typeface="Arabic Typesetting" pitchFamily="66" charset="-78"/>
              </a:rPr>
              <a:t>OBJECTIVE</a:t>
            </a:r>
            <a:endParaRPr lang="en-IN" sz="3600" b="1" dirty="0">
              <a:latin typeface="Batang" pitchFamily="18" charset="-127"/>
              <a:ea typeface="Batang" pitchFamily="18" charset="-127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71480"/>
            <a:ext cx="7543801" cy="4023360"/>
          </a:xfrm>
        </p:spPr>
        <p:txBody>
          <a:bodyPr>
            <a:normAutofit/>
          </a:bodyPr>
          <a:lstStyle/>
          <a:p>
            <a:pPr algn="just">
              <a:buClr>
                <a:schemeClr val="accent1"/>
              </a:buClr>
            </a:pPr>
            <a:endParaRPr lang="en-IN" sz="3200" dirty="0" smtClean="0"/>
          </a:p>
          <a:p>
            <a:pPr marL="0" indent="0" algn="just">
              <a:buClr>
                <a:schemeClr val="accent1"/>
              </a:buClr>
              <a:buNone/>
            </a:pPr>
            <a:r>
              <a:rPr lang="en-IN" sz="3200" dirty="0" smtClean="0"/>
              <a:t>- To study on Systolic Architecture.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IN" sz="3200" dirty="0" smtClean="0"/>
              <a:t>- To design and Implement an n-bit Processor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IN" sz="3200" dirty="0"/>
              <a:t> </a:t>
            </a:r>
            <a:r>
              <a:rPr lang="en-IN" sz="3200" dirty="0" smtClean="0"/>
              <a:t>  using Systolic Array Architecture on FPGA 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IN" sz="3200" dirty="0"/>
              <a:t> </a:t>
            </a:r>
            <a:r>
              <a:rPr lang="en-IN" sz="3200" dirty="0" smtClean="0"/>
              <a:t>  prototyping platform.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3B4CF6-031C-47C4-829E-C3A93116DCEB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OVERVIEW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Systolic Processor architecture incorporates extended parallelism and efficient processing thereby increasing the system performance when compared to existing general purpose processors. The Systolic array processor is implemented on a Xilinx Spartan 3E FPGA.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63" y="-725379"/>
            <a:ext cx="7543800" cy="14507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tang" pitchFamily="18" charset="-127"/>
                <a:ea typeface="Batang" pitchFamily="18" charset="-127"/>
              </a:rPr>
              <a:t>Block Diagram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3B4CF6-031C-47C4-829E-C3A93116DCEB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95400" y="891650"/>
            <a:ext cx="1600200" cy="990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45438" y="2365616"/>
            <a:ext cx="1539241" cy="990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 with multiple DPU’s</a:t>
            </a:r>
            <a:endParaRPr lang="en-US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1356359" y="3821932"/>
            <a:ext cx="1539241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Processed Data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2434426" y="2329772"/>
            <a:ext cx="1944795" cy="104975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64" y="929499"/>
            <a:ext cx="4847235" cy="400871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6" idx="2"/>
            <a:endCxn id="9" idx="0"/>
          </p:cNvCxnSpPr>
          <p:nvPr/>
        </p:nvCxnSpPr>
        <p:spPr>
          <a:xfrm>
            <a:off x="2095500" y="1882250"/>
            <a:ext cx="19559" cy="48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52364" y="3317548"/>
            <a:ext cx="19559" cy="48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DPU Architecture</a:t>
            </a:r>
            <a:endParaRPr lang="en-US" dirty="0"/>
          </a:p>
        </p:txBody>
      </p:sp>
      <p:pic>
        <p:nvPicPr>
          <p:cNvPr id="39" name="Content Placeholder 3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99" y="2085728"/>
            <a:ext cx="6277851" cy="35437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Single DPU designed, tested and verified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Designed 3*3 systolic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smtClean="0"/>
              <a:t>Successfully </a:t>
            </a:r>
            <a:r>
              <a:rPr lang="en-US" sz="2800" smtClean="0"/>
              <a:t>Simulated </a:t>
            </a:r>
            <a:r>
              <a:rPr lang="en-US" sz="2800" dirty="0" smtClean="0"/>
              <a:t>3*3 systolic architecture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FPGA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Report preparation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FUTURE 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of re-configurable templates to run various applications can be implemented. A system of PE array architecture with a flexible data path can be used to develop a universal platform of reconfigure hardware along with sufficient memory and registers and ports for input data and output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B4CF6-031C-47C4-829E-C3A93116DCEB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810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REFERENCES</a:t>
            </a:r>
            <a:endParaRPr lang="en-IN" sz="46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28600" y="1524000"/>
            <a:ext cx="8686800" cy="4495800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/>
              <a:t>[</a:t>
            </a:r>
            <a:r>
              <a:rPr lang="en-US" sz="9600" dirty="0"/>
              <a:t>1] </a:t>
            </a:r>
            <a:r>
              <a:rPr lang="en-US" sz="9600" dirty="0" err="1"/>
              <a:t>Mosleh</a:t>
            </a:r>
            <a:r>
              <a:rPr lang="en-US" sz="9600" dirty="0"/>
              <a:t>, M. ;</a:t>
            </a:r>
            <a:r>
              <a:rPr lang="en-US" sz="9600" dirty="0" err="1"/>
              <a:t>Setayeshi</a:t>
            </a:r>
            <a:r>
              <a:rPr lang="en-US" sz="9600" dirty="0"/>
              <a:t>, S. ;Mehdi </a:t>
            </a:r>
            <a:r>
              <a:rPr lang="en-US" sz="9600" dirty="0" err="1"/>
              <a:t>Lotfinejad</a:t>
            </a:r>
            <a:r>
              <a:rPr lang="en-US" sz="9600" dirty="0"/>
              <a:t>, M. ;</a:t>
            </a:r>
            <a:r>
              <a:rPr lang="en-US" sz="9600" dirty="0" err="1"/>
              <a:t>Mirshekari</a:t>
            </a:r>
            <a:r>
              <a:rPr lang="en-US" sz="9600" dirty="0"/>
              <a:t>, A. </a:t>
            </a:r>
            <a:r>
              <a:rPr lang="en-US" sz="9600" dirty="0" smtClean="0"/>
              <a:t>, ”</a:t>
            </a:r>
            <a:r>
              <a:rPr lang="en-US" sz="9600" i="1" dirty="0"/>
              <a:t>FPGA implementation of </a:t>
            </a:r>
            <a:r>
              <a:rPr lang="en-US" sz="9600" i="1"/>
              <a:t>a </a:t>
            </a:r>
            <a:r>
              <a:rPr lang="en-US" sz="9600" i="1" smtClean="0"/>
              <a:t>orthogonal </a:t>
            </a:r>
            <a:r>
              <a:rPr lang="en-US" sz="9600" i="1" dirty="0"/>
              <a:t>systolic array for speech recognition”, </a:t>
            </a:r>
            <a:r>
              <a:rPr lang="en-US" sz="9600" dirty="0"/>
              <a:t>Computer and Automation Engineering (ICCAE), 2010 The 2nd International Conference on  (Volume:3 ), 26-28 Feb. 2010, pages </a:t>
            </a:r>
            <a:r>
              <a:rPr lang="en-US" sz="9600" dirty="0" smtClean="0"/>
              <a:t>75-78</a:t>
            </a:r>
          </a:p>
          <a:p>
            <a:endParaRPr lang="en-US" sz="9600" dirty="0"/>
          </a:p>
          <a:p>
            <a:r>
              <a:rPr lang="en-US" sz="9600" dirty="0"/>
              <a:t>[2] Ong, K, S, H, ;</a:t>
            </a:r>
            <a:r>
              <a:rPr lang="en-US" sz="9600" dirty="0" err="1"/>
              <a:t>Fahmy</a:t>
            </a:r>
            <a:r>
              <a:rPr lang="en-US" sz="9600" dirty="0"/>
              <a:t>, S.A. ;Keck-</a:t>
            </a:r>
            <a:r>
              <a:rPr lang="en-US" sz="9600" dirty="0" err="1"/>
              <a:t>Voon</a:t>
            </a:r>
            <a:r>
              <a:rPr lang="en-US" sz="9600" dirty="0"/>
              <a:t> Ling, “</a:t>
            </a:r>
            <a:r>
              <a:rPr lang="en-US" sz="9600" i="1" dirty="0"/>
              <a:t>A scalable and compact systolic architecture for linear </a:t>
            </a:r>
            <a:r>
              <a:rPr lang="en-US" sz="9600" i="1" dirty="0" smtClean="0"/>
              <a:t>solvers”,</a:t>
            </a:r>
            <a:r>
              <a:rPr lang="en-US" sz="9600" dirty="0" smtClean="0"/>
              <a:t> </a:t>
            </a:r>
            <a:r>
              <a:rPr lang="en-US" sz="9600" dirty="0"/>
              <a:t>Application-specific Systems, Architectures and Processors (ASAP), 2014 IEEE 25th International Conference on,18-20 June 2014,</a:t>
            </a:r>
            <a:r>
              <a:rPr lang="en-US" sz="9600" b="1" dirty="0"/>
              <a:t>  </a:t>
            </a:r>
            <a:r>
              <a:rPr lang="en-US" sz="9600" dirty="0"/>
              <a:t>pages 186 – 187</a:t>
            </a:r>
          </a:p>
          <a:p>
            <a:endParaRPr lang="en-US" sz="9600" dirty="0" smtClean="0"/>
          </a:p>
          <a:p>
            <a:r>
              <a:rPr lang="en-US" sz="9600" dirty="0" smtClean="0"/>
              <a:t>[</a:t>
            </a:r>
            <a:r>
              <a:rPr lang="en-US" sz="9600" dirty="0"/>
              <a:t>3] Ibrahim, A. ;</a:t>
            </a:r>
            <a:r>
              <a:rPr lang="en-US" sz="9600" dirty="0" err="1"/>
              <a:t>Gebali</a:t>
            </a:r>
            <a:r>
              <a:rPr lang="en-US" sz="9600" dirty="0"/>
              <a:t>, F. ;Al-</a:t>
            </a:r>
            <a:r>
              <a:rPr lang="en-US" sz="9600" dirty="0" err="1"/>
              <a:t>Somani</a:t>
            </a:r>
            <a:r>
              <a:rPr lang="en-US" sz="9600" dirty="0"/>
              <a:t>, T.F, “</a:t>
            </a:r>
            <a:r>
              <a:rPr lang="en-US" sz="9600" i="1" dirty="0"/>
              <a:t>Systolic Array Architectures for </a:t>
            </a:r>
            <a:r>
              <a:rPr lang="en-US" sz="9600" i="1" dirty="0" smtClean="0"/>
              <a:t>Normal </a:t>
            </a:r>
            <a:r>
              <a:rPr lang="en-US" sz="9600" i="1" dirty="0"/>
              <a:t>Basis Type II </a:t>
            </a:r>
            <a:r>
              <a:rPr lang="en-US" sz="9600" i="1" dirty="0" err="1"/>
              <a:t>Multiplier”,</a:t>
            </a:r>
            <a:r>
              <a:rPr lang="en-US" sz="9600" dirty="0" err="1"/>
              <a:t>IEEE</a:t>
            </a:r>
            <a:r>
              <a:rPr lang="en-US" sz="9600" dirty="0"/>
              <a:t> Transactions on Very Large Scale Integration (VLSI) Systems, Oct 2015, pages 2090-2102</a:t>
            </a:r>
          </a:p>
          <a:p>
            <a:pPr marL="0" indent="0" algn="just">
              <a:buNone/>
            </a:pPr>
            <a:endParaRPr lang="en-IN" sz="9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3B4CF6-031C-47C4-829E-C3A93116DCEB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993</TotalTime>
  <Words>223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Arabic Typesetting</vt:lpstr>
      <vt:lpstr>Arial</vt:lpstr>
      <vt:lpstr>Batang</vt:lpstr>
      <vt:lpstr>Calibri</vt:lpstr>
      <vt:lpstr>Calibri Light</vt:lpstr>
      <vt:lpstr>Monotype Corsiva</vt:lpstr>
      <vt:lpstr>Times New Roman</vt:lpstr>
      <vt:lpstr>Wingdings</vt:lpstr>
      <vt:lpstr>Retrospect</vt:lpstr>
      <vt:lpstr>Systolic Processor Array using FPGA</vt:lpstr>
      <vt:lpstr>OBJECTIVE</vt:lpstr>
      <vt:lpstr>OVERVIEW</vt:lpstr>
      <vt:lpstr>Block Diagram</vt:lpstr>
      <vt:lpstr>DPU Architecture</vt:lpstr>
      <vt:lpstr>Tasks Completed</vt:lpstr>
      <vt:lpstr>Tasks pending</vt:lpstr>
      <vt:lpstr>FUTURE SCOPE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smile</dc:creator>
  <cp:lastModifiedBy>admin</cp:lastModifiedBy>
  <cp:revision>82</cp:revision>
  <dcterms:created xsi:type="dcterms:W3CDTF">2015-08-06T06:17:17Z</dcterms:created>
  <dcterms:modified xsi:type="dcterms:W3CDTF">2016-03-01T07:59:13Z</dcterms:modified>
</cp:coreProperties>
</file>