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6" r:id="rId3"/>
    <p:sldId id="274" r:id="rId4"/>
    <p:sldId id="278" r:id="rId5"/>
    <p:sldId id="260" r:id="rId6"/>
    <p:sldId id="272" r:id="rId7"/>
    <p:sldId id="258" r:id="rId8"/>
    <p:sldId id="266" r:id="rId9"/>
    <p:sldId id="271" r:id="rId10"/>
    <p:sldId id="268" r:id="rId11"/>
    <p:sldId id="269" r:id="rId12"/>
    <p:sldId id="280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6"/>
    <a:srgbClr val="006C31"/>
    <a:srgbClr val="256769"/>
    <a:srgbClr val="1F5657"/>
    <a:srgbClr val="ED8733"/>
    <a:srgbClr val="FE9522"/>
    <a:srgbClr val="236163"/>
    <a:srgbClr val="1A494A"/>
    <a:srgbClr val="1C4C39"/>
    <a:srgbClr val="296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86447" autoAdjust="0"/>
  </p:normalViewPr>
  <p:slideViewPr>
    <p:cSldViewPr snapToGrid="0">
      <p:cViewPr>
        <p:scale>
          <a:sx n="70" d="100"/>
          <a:sy n="70" d="100"/>
        </p:scale>
        <p:origin x="-1003" y="-4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1" d="100"/>
        <a:sy n="81" d="100"/>
      </p:scale>
      <p:origin x="0" y="-420"/>
    </p:cViewPr>
  </p:sorterViewPr>
  <p:notesViewPr>
    <p:cSldViewPr snapToGrid="0"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B6884-93A5-459D-9921-885D0C56EA78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7CDD3-C843-4314-B924-CE33101DD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90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D6D0AA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785257"/>
            <a:ext cx="12192000" cy="296091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20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 슬라이드">
    <p:bg>
      <p:bgPr>
        <a:solidFill>
          <a:srgbClr val="E8E3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 userDrawn="1"/>
        </p:nvSpPr>
        <p:spPr>
          <a:xfrm>
            <a:off x="2855741" y="1578756"/>
            <a:ext cx="3333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lt"/>
                <a:ea typeface="Yoon 윤고딕 520_TT" pitchFamily="18" charset="-127"/>
              </a:rPr>
              <a:t>INDEX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5591711" y="1347727"/>
            <a:ext cx="0" cy="4265281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48903" y="1349511"/>
            <a:ext cx="2735970" cy="381220"/>
          </a:xfrm>
        </p:spPr>
        <p:txBody>
          <a:bodyPr anchor="b"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 학위청구논문발표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5838141" y="1842866"/>
            <a:ext cx="3086594" cy="3770142"/>
          </a:xfrm>
        </p:spPr>
        <p:txBody>
          <a:bodyPr/>
          <a:lstStyle>
            <a:lvl1pPr marL="0" indent="-360000">
              <a:spcAft>
                <a:spcPts val="1200"/>
              </a:spcAft>
              <a:buFont typeface="+mj-lt"/>
              <a:buAutoNum type="arabicPeriod"/>
              <a:defRPr/>
            </a:lvl1pPr>
            <a:lvl2pPr marL="0" indent="-180000">
              <a:buFont typeface="+mj-lt"/>
              <a:buAutoNum type="arabicPeriod"/>
              <a:defRPr/>
            </a:lvl2pPr>
            <a:lvl3pPr marL="0" indent="-180000">
              <a:buFont typeface="+mj-lt"/>
              <a:buAutoNum type="arabicPeriod"/>
              <a:defRPr/>
            </a:lvl3pPr>
            <a:lvl4pPr marL="0" indent="-180000">
              <a:buFont typeface="+mj-lt"/>
              <a:buAutoNum type="arabicPeriod"/>
              <a:defRPr/>
            </a:lvl4pPr>
            <a:lvl5pPr marL="0" indent="-180000">
              <a:buFont typeface="+mj-lt"/>
              <a:buAutoNum type="arabicPeriod"/>
              <a:defRPr/>
            </a:lvl5pPr>
          </a:lstStyle>
          <a:p>
            <a:pPr lvl="0"/>
            <a:r>
              <a:rPr lang="ko-KR" altLang="en-US" dirty="0" smtClean="0"/>
              <a:t>서론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이론적고찰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연구방법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연구결과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논의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결론 </a:t>
            </a:r>
            <a:r>
              <a:rPr lang="ko-KR" altLang="en-US" dirty="0" err="1" smtClean="0"/>
              <a:t>등등등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008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E8E3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2077811"/>
            <a:ext cx="10515600" cy="128950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장 제목  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3236686"/>
            <a:ext cx="12192000" cy="36213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97943"/>
            <a:ext cx="10515600" cy="49371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1.1 </a:t>
            </a:r>
            <a:r>
              <a:rPr lang="ko-KR" altLang="en-US" dirty="0" smtClean="0"/>
              <a:t>연구배경   </a:t>
            </a:r>
            <a:r>
              <a:rPr lang="en-US" altLang="ko-KR" dirty="0" smtClean="0"/>
              <a:t>1.2 </a:t>
            </a:r>
            <a:r>
              <a:rPr lang="ko-KR" altLang="en-US" dirty="0" smtClean="0"/>
              <a:t>연구목적  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연구흐름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63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슬라이드">
    <p:bg>
      <p:bgPr>
        <a:solidFill>
          <a:srgbClr val="E8E3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12486" y="365125"/>
            <a:ext cx="2819400" cy="9318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3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2 슬라이드">
    <p:bg>
      <p:bgPr>
        <a:solidFill>
          <a:srgbClr val="E8E3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12486" y="365125"/>
            <a:ext cx="2819400" cy="9318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4577184"/>
            <a:ext cx="12192000" cy="22808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20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785257"/>
            <a:ext cx="12192000" cy="296091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838200" y="2602932"/>
            <a:ext cx="10515600" cy="1325563"/>
          </a:xfrm>
        </p:spPr>
        <p:txBody>
          <a:bodyPr tIns="108000">
            <a:normAutofit/>
          </a:bodyPr>
          <a:lstStyle>
            <a:lvl1pPr algn="ctr">
              <a:defRPr sz="5400" spc="600">
                <a:solidFill>
                  <a:srgbClr val="D6D0AA"/>
                </a:solidFill>
              </a:defRPr>
            </a:lvl1pPr>
          </a:lstStyle>
          <a:p>
            <a:r>
              <a:rPr lang="ko-KR" altLang="en-US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50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9BF63-47C9-4E7C-B078-1C7FD1D2E597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0F547-7F7A-4E11-A674-F233CCE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51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0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902691" y="1349511"/>
            <a:ext cx="2735970" cy="381220"/>
          </a:xfrm>
        </p:spPr>
        <p:txBody>
          <a:bodyPr/>
          <a:lstStyle/>
          <a:p>
            <a:r>
              <a:rPr lang="ko-KR" altLang="en-US" dirty="0" smtClean="0"/>
              <a:t>도서관 홈페이지</a:t>
            </a:r>
            <a:r>
              <a:rPr lang="en-US" altLang="ko-KR" dirty="0" smtClean="0"/>
              <a:t>_</a:t>
            </a:r>
            <a:r>
              <a:rPr lang="ko-KR" altLang="en-US" dirty="0" smtClean="0"/>
              <a:t>팀 프로젝트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5709308" y="1842857"/>
            <a:ext cx="3086594" cy="645810"/>
          </a:xfrm>
        </p:spPr>
        <p:txBody>
          <a:bodyPr>
            <a:normAutofit/>
          </a:bodyPr>
          <a:lstStyle/>
          <a:p>
            <a:r>
              <a:rPr lang="ko-KR" altLang="en-US" sz="2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5699879" y="3011240"/>
            <a:ext cx="3086594" cy="9511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-3600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-18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0" indent="-18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0" indent="-18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0" indent="-18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2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2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기획안</a:t>
            </a:r>
            <a:r>
              <a:rPr lang="ko-KR" altLang="en-US" sz="2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27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None/>
            </a:pPr>
            <a:r>
              <a:rPr lang="en-US" altLang="ko-KR" sz="27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2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5709306" y="4488604"/>
            <a:ext cx="3086594" cy="645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3600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-18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0" indent="-18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0" indent="-18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0" indent="-18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2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2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피드백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851768" y="6259400"/>
            <a:ext cx="3214540" cy="53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E</a:t>
            </a:r>
            <a:r>
              <a:rPr lang="ko-KR" altLang="en-US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조   한창민  송유경  </a:t>
            </a:r>
            <a:r>
              <a:rPr lang="ko-KR" altLang="en-US" b="1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송휘경</a:t>
            </a:r>
            <a:endParaRPr lang="ko-KR" altLang="en-US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43" y="18950"/>
            <a:ext cx="15335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33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233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62" y="6667297"/>
            <a:ext cx="12192000" cy="182880"/>
          </a:xfrm>
          <a:prstGeom prst="rect">
            <a:avLst/>
          </a:prstGeom>
          <a:solidFill>
            <a:srgbClr val="2E1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58369" y="785318"/>
            <a:ext cx="10330954" cy="5696164"/>
          </a:xfrm>
          <a:prstGeom prst="rect">
            <a:avLst/>
          </a:prstGeom>
          <a:solidFill>
            <a:srgbClr val="EFEBD5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58333" y="481271"/>
            <a:ext cx="1108600" cy="303900"/>
          </a:xfrm>
          <a:prstGeom prst="rect">
            <a:avLst/>
          </a:prstGeom>
          <a:solidFill>
            <a:srgbClr val="261900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책 목록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2075725" y="489297"/>
            <a:ext cx="1224136" cy="306908"/>
          </a:xfrm>
          <a:prstGeom prst="rect">
            <a:avLst/>
          </a:prstGeom>
          <a:solidFill>
            <a:srgbClr val="D1C6AE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회원정보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853367"/>
              </p:ext>
            </p:extLst>
          </p:nvPr>
        </p:nvGraphicFramePr>
        <p:xfrm>
          <a:off x="1290055" y="2663378"/>
          <a:ext cx="968274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151"/>
                <a:gridCol w="1789489"/>
                <a:gridCol w="1383540"/>
                <a:gridCol w="1304365"/>
                <a:gridCol w="1183341"/>
                <a:gridCol w="1210235"/>
                <a:gridCol w="1492624"/>
              </a:tblGrid>
              <a:tr h="353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등록번호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책 제목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저자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대여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대여자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반납예정일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5315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5315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53157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53157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53157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53157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53157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53157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53157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015417" y="833724"/>
            <a:ext cx="1217013" cy="306908"/>
          </a:xfrm>
          <a:prstGeom prst="rect">
            <a:avLst/>
          </a:prstGeom>
          <a:solidFill>
            <a:srgbClr val="EFEBD5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로그아웃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44706" y="1264023"/>
            <a:ext cx="1021976" cy="336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책 제목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64024" y="1631576"/>
            <a:ext cx="1021976" cy="336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저</a:t>
            </a:r>
            <a:r>
              <a:rPr lang="ko-KR" altLang="en-US" b="1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44706" y="2034987"/>
            <a:ext cx="1021976" cy="336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출판사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7908" y="0"/>
            <a:ext cx="1533999" cy="3657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</a:t>
            </a:r>
            <a:r>
              <a:rPr lang="en-US" altLang="ko-KR" sz="2400" dirty="0" smtClean="0"/>
              <a:t>dmin</a:t>
            </a:r>
            <a:endParaRPr lang="ko-KR" altLang="en-US" sz="2400" dirty="0"/>
          </a:p>
        </p:txBody>
      </p:sp>
      <p:sp>
        <p:nvSpPr>
          <p:cNvPr id="36" name="직사각형 35"/>
          <p:cNvSpPr/>
          <p:nvPr/>
        </p:nvSpPr>
        <p:spPr>
          <a:xfrm>
            <a:off x="11698941" y="-1"/>
            <a:ext cx="497541" cy="35231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곱셈 기호 36"/>
          <p:cNvSpPr/>
          <p:nvPr/>
        </p:nvSpPr>
        <p:spPr>
          <a:xfrm>
            <a:off x="11772900" y="0"/>
            <a:ext cx="356348" cy="352313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9688" y="1279543"/>
            <a:ext cx="6769897" cy="2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757832" y="1306437"/>
            <a:ext cx="1080497" cy="10367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검색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69688" y="1679167"/>
            <a:ext cx="6769897" cy="2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669688" y="2088776"/>
            <a:ext cx="6769897" cy="2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0" y="6667297"/>
            <a:ext cx="12192000" cy="209774"/>
          </a:xfrm>
          <a:prstGeom prst="rect">
            <a:avLst/>
          </a:prstGeom>
          <a:solidFill>
            <a:srgbClr val="233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696571" y="833724"/>
            <a:ext cx="1256840" cy="306908"/>
          </a:xfrm>
          <a:prstGeom prst="rect">
            <a:avLst/>
          </a:prstGeom>
          <a:solidFill>
            <a:srgbClr val="EFEBD5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 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70" y="500337"/>
            <a:ext cx="10330990" cy="600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2066933" y="976766"/>
            <a:ext cx="3193398" cy="574514"/>
          </a:xfrm>
          <a:prstGeom prst="rect">
            <a:avLst/>
          </a:prstGeom>
          <a:noFill/>
          <a:ln w="38100">
            <a:solidFill>
              <a:srgbClr val="296D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Client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창과 동일 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BUT!</a:t>
            </a:r>
          </a:p>
          <a:p>
            <a:pPr algn="just"/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대여와 </a:t>
            </a:r>
            <a:r>
              <a:rPr lang="ko-KR" altLang="en-US" b="1" dirty="0" err="1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새로고침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버튼이 없음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47203" y="488093"/>
            <a:ext cx="10342119" cy="5993389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4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58369" y="771871"/>
            <a:ext cx="10330954" cy="5696164"/>
          </a:xfrm>
          <a:prstGeom prst="rect">
            <a:avLst/>
          </a:prstGeom>
          <a:solidFill>
            <a:srgbClr val="EFEBD5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233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62" y="6667297"/>
            <a:ext cx="12192000" cy="182880"/>
          </a:xfrm>
          <a:prstGeom prst="rect">
            <a:avLst/>
          </a:prstGeom>
          <a:solidFill>
            <a:srgbClr val="2E1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52969" y="1284887"/>
            <a:ext cx="5773799" cy="375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286221" y="1296610"/>
            <a:ext cx="1376708" cy="3751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검색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8333" y="466160"/>
            <a:ext cx="1108600" cy="306908"/>
          </a:xfrm>
          <a:prstGeom prst="rect">
            <a:avLst/>
          </a:prstGeom>
          <a:solidFill>
            <a:srgbClr val="D1C6AE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책 목록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75725" y="466160"/>
            <a:ext cx="1224136" cy="306908"/>
          </a:xfrm>
          <a:prstGeom prst="rect">
            <a:avLst/>
          </a:prstGeom>
          <a:solidFill>
            <a:srgbClr val="261900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회원정보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421592"/>
              </p:ext>
            </p:extLst>
          </p:nvPr>
        </p:nvGraphicFramePr>
        <p:xfrm>
          <a:off x="1280405" y="1950690"/>
          <a:ext cx="967894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232"/>
                <a:gridCol w="1337653"/>
                <a:gridCol w="1559962"/>
                <a:gridCol w="1531220"/>
                <a:gridCol w="913495"/>
                <a:gridCol w="1303849"/>
                <a:gridCol w="1736536"/>
              </a:tblGrid>
              <a:tr h="360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대여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대여한 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60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60547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60547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60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60547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60547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60547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60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60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60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6395" y="1087492"/>
            <a:ext cx="1356534" cy="718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회원 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908" y="0"/>
            <a:ext cx="1533999" cy="3657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</a:t>
            </a:r>
            <a:r>
              <a:rPr lang="en-US" altLang="ko-KR" sz="2400" dirty="0" smtClean="0"/>
              <a:t>dmin</a:t>
            </a:r>
            <a:endParaRPr lang="ko-KR" altLang="en-US" sz="2400" dirty="0"/>
          </a:p>
        </p:txBody>
      </p:sp>
      <p:sp>
        <p:nvSpPr>
          <p:cNvPr id="24" name="직사각형 23"/>
          <p:cNvSpPr/>
          <p:nvPr/>
        </p:nvSpPr>
        <p:spPr>
          <a:xfrm>
            <a:off x="4570889" y="6079273"/>
            <a:ext cx="1376708" cy="342899"/>
          </a:xfrm>
          <a:prstGeom prst="rect">
            <a:avLst/>
          </a:prstGeom>
          <a:solidFill>
            <a:srgbClr val="E6DAB8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회원추가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460269" y="6079274"/>
            <a:ext cx="1376708" cy="348243"/>
          </a:xfrm>
          <a:prstGeom prst="rect">
            <a:avLst/>
          </a:prstGeom>
          <a:solidFill>
            <a:srgbClr val="E6DAB8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회원수정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09953" y="6079274"/>
            <a:ext cx="1376708" cy="348243"/>
          </a:xfrm>
          <a:prstGeom prst="rect">
            <a:avLst/>
          </a:prstGeom>
          <a:solidFill>
            <a:srgbClr val="E6DAB8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회원삭제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698941" y="-1"/>
            <a:ext cx="497541" cy="35231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곱셈 기호 6"/>
          <p:cNvSpPr/>
          <p:nvPr/>
        </p:nvSpPr>
        <p:spPr>
          <a:xfrm>
            <a:off x="11772900" y="0"/>
            <a:ext cx="356348" cy="352313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6667297"/>
            <a:ext cx="12192000" cy="209774"/>
          </a:xfrm>
          <a:prstGeom prst="rect">
            <a:avLst/>
          </a:prstGeom>
          <a:solidFill>
            <a:srgbClr val="233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015417" y="824932"/>
            <a:ext cx="1217013" cy="306908"/>
          </a:xfrm>
          <a:prstGeom prst="rect">
            <a:avLst/>
          </a:prstGeom>
          <a:solidFill>
            <a:srgbClr val="EFEBD5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로그아웃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696571" y="824932"/>
            <a:ext cx="1256840" cy="306908"/>
          </a:xfrm>
          <a:prstGeom prst="rect">
            <a:avLst/>
          </a:prstGeom>
          <a:solidFill>
            <a:srgbClr val="EFEBD5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 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78446" y="6079274"/>
            <a:ext cx="1527267" cy="342898"/>
          </a:xfrm>
          <a:prstGeom prst="rect">
            <a:avLst/>
          </a:prstGeom>
          <a:solidFill>
            <a:srgbClr val="E6DAB8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회원 리스트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90" y="365760"/>
            <a:ext cx="4980710" cy="615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22" y="466159"/>
            <a:ext cx="6071103" cy="605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3160209" y="3690289"/>
            <a:ext cx="3001201" cy="89767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회원을 클릭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회원수정 시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회원의 대여한 책 등</a:t>
            </a:r>
            <a:endParaRPr lang="en-US" altLang="ko-KR" b="1" dirty="0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자세한 정보 열람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 가능 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39864" y="4735284"/>
            <a:ext cx="745794" cy="25748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hwykyung\Desktop\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226" y="833649"/>
            <a:ext cx="5165477" cy="479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731946" y="2925978"/>
            <a:ext cx="3743036" cy="331614"/>
          </a:xfrm>
          <a:prstGeom prst="rect">
            <a:avLst/>
          </a:prstGeom>
          <a:noFill/>
          <a:ln w="38100">
            <a:solidFill>
              <a:srgbClr val="2567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</a:t>
            </a:r>
            <a:r>
              <a:rPr lang="ko-KR" altLang="en-US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가입시</a:t>
            </a:r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추가로 자동</a:t>
            </a:r>
            <a:r>
              <a:rPr lang="en-US" altLang="ko-KR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64788" y="459466"/>
            <a:ext cx="6083637" cy="6062543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31946" y="1534885"/>
            <a:ext cx="5690625" cy="1298172"/>
          </a:xfrm>
          <a:prstGeom prst="rect">
            <a:avLst/>
          </a:prstGeom>
          <a:noFill/>
          <a:ln w="38100">
            <a:solidFill>
              <a:srgbClr val="2567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15035" y="1156617"/>
            <a:ext cx="4870994" cy="1477726"/>
          </a:xfrm>
          <a:prstGeom prst="rect">
            <a:avLst/>
          </a:prstGeom>
          <a:noFill/>
          <a:ln w="38100">
            <a:solidFill>
              <a:srgbClr val="2567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15035" y="2634343"/>
            <a:ext cx="4870994" cy="2905684"/>
          </a:xfrm>
          <a:prstGeom prst="rect">
            <a:avLst/>
          </a:prstGeom>
          <a:noFill/>
          <a:ln w="38100">
            <a:solidFill>
              <a:srgbClr val="2567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005320">
            <a:off x="5690218" y="813859"/>
            <a:ext cx="1313276" cy="77848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021123" y="81404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Member DB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43" y="1622420"/>
            <a:ext cx="37623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422571" y="1638253"/>
            <a:ext cx="3762375" cy="3705720"/>
          </a:xfrm>
          <a:prstGeom prst="rect">
            <a:avLst/>
          </a:prstGeom>
          <a:noFill/>
          <a:ln w="38100">
            <a:solidFill>
              <a:srgbClr val="009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82377">
            <a:off x="5135022" y="4463896"/>
            <a:ext cx="1313276" cy="778485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731946" y="3266567"/>
            <a:ext cx="4591168" cy="331614"/>
          </a:xfrm>
          <a:prstGeom prst="rect">
            <a:avLst/>
          </a:prstGeom>
          <a:noFill/>
          <a:ln w="38100">
            <a:solidFill>
              <a:srgbClr val="2567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책을 </a:t>
            </a:r>
            <a:r>
              <a:rPr lang="ko-KR" altLang="en-US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대여하고 있는 회원의 경우 삭제 불가</a:t>
            </a:r>
            <a:endParaRPr lang="en-US" altLang="ko-KR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8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8" grpId="0" animBg="1"/>
      <p:bldP spid="35" grpId="0" animBg="1"/>
      <p:bldP spid="23" grpId="0" animBg="1"/>
      <p:bldP spid="36" grpId="0" animBg="1"/>
      <p:bldP spid="40" grpId="0" animBg="1"/>
      <p:bldP spid="37" grpId="0"/>
      <p:bldP spid="33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13447"/>
            <a:ext cx="12192000" cy="365760"/>
          </a:xfrm>
          <a:prstGeom prst="rect">
            <a:avLst/>
          </a:prstGeom>
          <a:solidFill>
            <a:srgbClr val="2E1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863" y="6680744"/>
            <a:ext cx="12192000" cy="182880"/>
          </a:xfrm>
          <a:prstGeom prst="rect">
            <a:avLst/>
          </a:prstGeom>
          <a:solidFill>
            <a:srgbClr val="2E1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112487" y="365126"/>
            <a:ext cx="2819400" cy="931863"/>
          </a:xfrm>
        </p:spPr>
        <p:txBody>
          <a:bodyPr/>
          <a:lstStyle/>
          <a:p>
            <a:r>
              <a:rPr lang="ko-KR" altLang="en-US" dirty="0" smtClean="0"/>
              <a:t>피드</a:t>
            </a:r>
            <a:r>
              <a:rPr lang="ko-KR" altLang="en-US" dirty="0"/>
              <a:t>백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44" b="98319" l="9821" r="89286">
                        <a14:foregroundMark x1="53571" y1="73109" x2="53571" y2="73109"/>
                        <a14:foregroundMark x1="53571" y1="78992" x2="53571" y2="78992"/>
                        <a14:foregroundMark x1="53571" y1="81513" x2="53571" y2="81513"/>
                        <a14:foregroundMark x1="52679" y1="84874" x2="52679" y2="84874"/>
                        <a14:foregroundMark x1="46429" y1="84874" x2="46429" y2="84874"/>
                        <a14:foregroundMark x1="57143" y1="84034" x2="57143" y2="840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12" y="3489150"/>
            <a:ext cx="635979" cy="67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44" b="98319" l="9821" r="89286">
                        <a14:foregroundMark x1="53571" y1="73109" x2="53571" y2="73109"/>
                        <a14:foregroundMark x1="53571" y1="78992" x2="53571" y2="78992"/>
                        <a14:foregroundMark x1="53571" y1="81513" x2="53571" y2="81513"/>
                        <a14:foregroundMark x1="52679" y1="84874" x2="52679" y2="84874"/>
                        <a14:foregroundMark x1="46429" y1="84874" x2="46429" y2="84874"/>
                        <a14:foregroundMark x1="57143" y1="84034" x2="57143" y2="840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10" y="3496970"/>
            <a:ext cx="635979" cy="67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44" b="98319" l="9821" r="89286">
                        <a14:foregroundMark x1="53571" y1="73109" x2="53571" y2="73109"/>
                        <a14:foregroundMark x1="53571" y1="78992" x2="53571" y2="78992"/>
                        <a14:foregroundMark x1="53571" y1="81513" x2="53571" y2="81513"/>
                        <a14:foregroundMark x1="52679" y1="84874" x2="52679" y2="84874"/>
                        <a14:foregroundMark x1="46429" y1="84874" x2="46429" y2="84874"/>
                        <a14:foregroundMark x1="57143" y1="84034" x2="57143" y2="840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803" y="3496970"/>
            <a:ext cx="635979" cy="67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사각형 설명선 8"/>
          <p:cNvSpPr/>
          <p:nvPr/>
        </p:nvSpPr>
        <p:spPr>
          <a:xfrm>
            <a:off x="4196446" y="5055266"/>
            <a:ext cx="3874160" cy="1410887"/>
          </a:xfrm>
          <a:prstGeom prst="wedgeRectCallout">
            <a:avLst>
              <a:gd name="adj1" fmla="val 1508"/>
              <a:gd name="adj2" fmla="val -8447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spcCol="0" rtlCol="0" anchor="ctr"/>
          <a:lstStyle/>
          <a:p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유경</a:t>
            </a: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몰랐던 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부분을 확실히 알 수 있었고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처음에 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관한 논의가 확실히 되지</a:t>
            </a:r>
            <a:endParaRPr lang="en-US" altLang="ko-KR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않아  계속 수정하는 작업을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했는데</a:t>
            </a:r>
            <a:endParaRPr lang="en-US" altLang="ko-KR" sz="15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 번에는 처음부터 프레임이며 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</a:p>
          <a:p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틀을 확실히 잡아야겠다고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느꼈다</a:t>
            </a:r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7184557" y="1545773"/>
            <a:ext cx="4615550" cy="1578432"/>
          </a:xfrm>
          <a:prstGeom prst="wedgeRectCallout">
            <a:avLst>
              <a:gd name="adj1" fmla="val 4602"/>
              <a:gd name="adj2" fmla="val 80839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spcCol="0" rtlCol="0" anchor="ctr"/>
          <a:lstStyle/>
          <a:p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휘경</a:t>
            </a: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처음 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 본 공부로 시작한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프로젝트여서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많이 미숙한 부분도 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있었고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그러다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보니 더 적극적으로 </a:t>
            </a: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임하지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못한 부분이 아쉬웠다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5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하지만 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이번 미니 프로젝트를 통해 프로젝트를</a:t>
            </a:r>
            <a:endParaRPr lang="en-US" altLang="ko-KR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함에 있어서 조금씩 적응을 했고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다음 번에는 </a:t>
            </a: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좀 </a:t>
            </a:r>
            <a:endParaRPr lang="en-US" altLang="ko-KR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적극적으로  좋은 결과물을 만들 수 있을 것 같다 </a:t>
            </a:r>
            <a:endParaRPr lang="en-US" altLang="ko-KR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3426" y="4137529"/>
            <a:ext cx="776653" cy="3231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ko-KR" altLang="en-US" sz="1500" b="1" dirty="0">
                <a:latin typeface="맑은 고딕" pitchFamily="50" charset="-127"/>
                <a:ea typeface="맑은 고딕" pitchFamily="50" charset="-127"/>
              </a:rPr>
              <a:t>창민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0536" y="4175763"/>
            <a:ext cx="776653" cy="3231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ko-KR" altLang="en-US" sz="1500" b="1" dirty="0">
                <a:latin typeface="맑은 고딕" pitchFamily="50" charset="-127"/>
                <a:ea typeface="맑은 고딕" pitchFamily="50" charset="-127"/>
              </a:rPr>
              <a:t>유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경</a:t>
            </a:r>
            <a:endParaRPr lang="ko-KR" altLang="en-US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03466" y="4136038"/>
            <a:ext cx="776653" cy="3231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ko-KR" altLang="en-US" sz="1500" b="1" dirty="0">
                <a:latin typeface="맑은 고딕" pitchFamily="50" charset="-127"/>
                <a:ea typeface="맑은 고딕" pitchFamily="50" charset="-127"/>
              </a:rPr>
              <a:t>휘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경</a:t>
            </a:r>
            <a:endParaRPr lang="ko-KR" altLang="en-US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450644" y="1450469"/>
            <a:ext cx="4734925" cy="1760823"/>
          </a:xfrm>
          <a:prstGeom prst="wedgeRectCallout">
            <a:avLst>
              <a:gd name="adj1" fmla="val -5220"/>
              <a:gd name="adj2" fmla="val 81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spcCol="0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창민</a:t>
            </a: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간단해 보이는 미니 프로젝트였지만</a:t>
            </a: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회의를 하면서 프레임과 </a:t>
            </a: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정하다 보니 예상보다 프로그램의 구성이 복잡하고 커졌다</a:t>
            </a:r>
            <a:endParaRPr lang="en-US" altLang="ko-KR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5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프로젝트가 크기가 커질수록 구성</a:t>
            </a: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기획 단계에서 정말 공들여서 디자인하지 않으면</a:t>
            </a: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예상했던 기능을 구현하지 못하거나 어려워질 수 있고</a:t>
            </a: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심각할 경우 처음부터 다시 설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해야 한다는 것을 배우게 되었다</a:t>
            </a:r>
            <a:endParaRPr lang="en-US" altLang="ko-KR" sz="15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1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b="1" dirty="0" smtClean="0"/>
              <a:t>감사합니다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59262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2186" y="3407400"/>
            <a:ext cx="829906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Admin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아이디와 회원 아이디간의 메인 페이지가 다름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검색 시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대출가능여부 알 수 있으며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반납일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빌릴 수 있게 되는 날짜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또한 알 수 있음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책이름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저자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출판사 셋 중 하나 이상만 입력해 주어도 검색 가능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반납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연장 가능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(e-book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형태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개인정보 수정 가능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/email)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로그아웃 가능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로그아웃 시 현재 창은 꺼지고 로그인 팝업만 뜬다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가능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내가 빌렸던 책 목록 확인 가능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http://beej.us/graffiti/archive/star2/star2_1280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876" y="5978198"/>
            <a:ext cx="341468" cy="34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2186" y="29022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/>
            </a:lvl1pPr>
          </a:lstStyle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핵심기능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2186" y="9509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목적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2186" y="1387704"/>
            <a:ext cx="3605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로그아웃이 가능한 프로그램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관리자 모드가 따로 있는  프로그램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대여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연장이 가능한 프로그램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44557" y="2760261"/>
            <a:ext cx="1156914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12486" y="308563"/>
            <a:ext cx="1376390" cy="709531"/>
          </a:xfrm>
        </p:spPr>
        <p:txBody>
          <a:bodyPr/>
          <a:lstStyle/>
          <a:p>
            <a:r>
              <a:rPr lang="ko-KR" altLang="en-US" dirty="0" smtClean="0"/>
              <a:t>개</a:t>
            </a:r>
            <a:r>
              <a:rPr lang="ko-KR" altLang="en-US" dirty="0"/>
              <a:t>요</a:t>
            </a:r>
          </a:p>
        </p:txBody>
      </p:sp>
    </p:spTree>
    <p:extLst>
      <p:ext uri="{BB962C8B-B14F-4D97-AF65-F5344CB8AC3E}">
        <p14:creationId xmlns:p14="http://schemas.microsoft.com/office/powerpoint/2010/main" val="39930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8660" y="525800"/>
            <a:ext cx="3677785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50" dirty="0" smtClean="0">
                <a:latin typeface="맑은 고딕" pitchFamily="50" charset="-127"/>
                <a:ea typeface="맑은 고딕" pitchFamily="50" charset="-127"/>
              </a:rPr>
              <a:t>도서관 관리 프로그램</a:t>
            </a:r>
            <a:endParaRPr lang="en-US" altLang="ko-KR" sz="2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6826" y="5181057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(admin)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9062" y="518105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일반 회원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550053" flipV="1">
            <a:off x="9817808" y="2640317"/>
            <a:ext cx="1052114" cy="947484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7136487" y="3104340"/>
            <a:ext cx="606669" cy="24945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3285" y="3483007"/>
            <a:ext cx="2041126" cy="15262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도서 관리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441631" y="3480368"/>
            <a:ext cx="2041126" cy="15262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대출 조회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42679" y="1345756"/>
            <a:ext cx="2041126" cy="1496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480688" y="1345756"/>
            <a:ext cx="1778350" cy="908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54759" y="1092248"/>
            <a:ext cx="1011771" cy="24945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POP-UP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88041">
            <a:off x="5411215" y="2012262"/>
            <a:ext cx="952832" cy="967744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4112261" y="4067758"/>
            <a:ext cx="4323589" cy="18727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509804" y="5415043"/>
            <a:ext cx="1778350" cy="908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내 정보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13791" y="3484327"/>
            <a:ext cx="2041126" cy="15262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대출 관리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17" y="3982915"/>
            <a:ext cx="108774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335" y="5002443"/>
            <a:ext cx="311397" cy="123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887" y="5011870"/>
            <a:ext cx="311397" cy="11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2855098" y="3480367"/>
            <a:ext cx="2041126" cy="15262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회원 관리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394873" y="5163771"/>
            <a:ext cx="1011771" cy="24945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POP-UP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91269" y="3485647"/>
            <a:ext cx="2041126" cy="15262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도서 검색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제목 2"/>
          <p:cNvSpPr>
            <a:spLocks noGrp="1"/>
          </p:cNvSpPr>
          <p:nvPr>
            <p:ph type="title"/>
          </p:nvPr>
        </p:nvSpPr>
        <p:spPr>
          <a:xfrm>
            <a:off x="112486" y="308563"/>
            <a:ext cx="1376390" cy="709531"/>
          </a:xfrm>
        </p:spPr>
        <p:txBody>
          <a:bodyPr/>
          <a:lstStyle/>
          <a:p>
            <a:r>
              <a:rPr lang="ko-KR" altLang="en-US" dirty="0" smtClean="0"/>
              <a:t>개</a:t>
            </a:r>
            <a:r>
              <a:rPr lang="ko-KR" altLang="en-US" dirty="0"/>
              <a:t>요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202" y="3414159"/>
            <a:ext cx="81856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931" y="3713437"/>
            <a:ext cx="59338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813" y="3743286"/>
            <a:ext cx="59338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직사각형 94"/>
          <p:cNvSpPr/>
          <p:nvPr/>
        </p:nvSpPr>
        <p:spPr>
          <a:xfrm>
            <a:off x="493942" y="3115336"/>
            <a:ext cx="606669" cy="24945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221330" y="3347487"/>
            <a:ext cx="4364212" cy="178601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80294" y="3354432"/>
            <a:ext cx="6555798" cy="1786015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73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32" grpId="0"/>
      <p:bldP spid="35" grpId="0" animBg="1"/>
      <p:bldP spid="39" grpId="0" animBg="1"/>
      <p:bldP spid="13" grpId="0" animBg="1"/>
      <p:bldP spid="14" grpId="0" animBg="1"/>
      <p:bldP spid="63" grpId="0"/>
      <p:bldP spid="80" grpId="0" animBg="1"/>
      <p:bldP spid="58" grpId="0" animBg="1"/>
      <p:bldP spid="37" grpId="0" animBg="1"/>
      <p:bldP spid="38" grpId="0" animBg="1"/>
      <p:bldP spid="85" grpId="0"/>
      <p:bldP spid="40" grpId="0" animBg="1"/>
      <p:bldP spid="95" grpId="0"/>
      <p:bldP spid="91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920666" y="1385729"/>
            <a:ext cx="2858932" cy="513761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5418" y="4044047"/>
            <a:ext cx="2706388" cy="1904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책 등록번호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책 제목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저자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출판사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2111" y="6047352"/>
            <a:ext cx="1401981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책 관리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07444" y="6047352"/>
            <a:ext cx="1632813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회원 관리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3596" y="6030645"/>
            <a:ext cx="2719649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대여한 책 날짜 관리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46708" y="4044047"/>
            <a:ext cx="2692736" cy="1904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회원번호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회원이름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ID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비밀번호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Email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성별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5417" y="1700014"/>
            <a:ext cx="2715815" cy="2262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90017" y="1781690"/>
            <a:ext cx="2446617" cy="190821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ko-KR" altLang="en-US" sz="1400" dirty="0"/>
              <a:t>create table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book</a:t>
            </a:r>
            <a:r>
              <a:rPr lang="ko-KR" altLang="en-US" sz="1400" dirty="0"/>
              <a:t>(</a:t>
            </a:r>
          </a:p>
          <a:p>
            <a:r>
              <a:rPr lang="ko-KR" altLang="en-US" sz="1400" dirty="0"/>
              <a:t>no varchar(15) not null,</a:t>
            </a:r>
          </a:p>
          <a:p>
            <a:r>
              <a:rPr lang="ko-KR" altLang="en-US" sz="1400" dirty="0"/>
              <a:t>name varchar(22) not null,</a:t>
            </a:r>
          </a:p>
          <a:p>
            <a:r>
              <a:rPr lang="ko-KR" altLang="en-US" sz="1400" dirty="0"/>
              <a:t>writer varchar(15) not null,</a:t>
            </a:r>
          </a:p>
          <a:p>
            <a:r>
              <a:rPr lang="ko-KR" altLang="en-US" sz="1400" dirty="0"/>
              <a:t>publisher varchar(15) not null,</a:t>
            </a:r>
          </a:p>
          <a:p>
            <a:r>
              <a:rPr lang="ko-KR" altLang="en-US" sz="1400" dirty="0"/>
              <a:t>lender varchar(10) null,</a:t>
            </a:r>
          </a:p>
          <a:p>
            <a:r>
              <a:rPr lang="ko-KR" altLang="en-US" sz="1400" dirty="0"/>
              <a:t>rentable varchar(10) not null</a:t>
            </a:r>
          </a:p>
          <a:p>
            <a:r>
              <a:rPr lang="ko-KR" altLang="en-US" sz="1400" dirty="0"/>
              <a:t>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114826" y="4044047"/>
            <a:ext cx="2713249" cy="1904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책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등록번호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회원번호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대여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날짜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대여가능여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부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23630" y="1697821"/>
            <a:ext cx="2715815" cy="2262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103467" y="1697819"/>
            <a:ext cx="2715815" cy="2262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999159" y="1705159"/>
            <a:ext cx="2704458" cy="2262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246709" y="1781688"/>
            <a:ext cx="3083753" cy="190821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ko-KR" altLang="en-US" sz="1400" dirty="0"/>
              <a:t>create table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member</a:t>
            </a:r>
            <a:r>
              <a:rPr lang="ko-KR" altLang="en-US" sz="1400" dirty="0"/>
              <a:t>(</a:t>
            </a:r>
          </a:p>
          <a:p>
            <a:r>
              <a:rPr lang="ko-KR" altLang="en-US" sz="1400" dirty="0"/>
              <a:t>memNo varchar(10) not null,</a:t>
            </a:r>
          </a:p>
          <a:p>
            <a:r>
              <a:rPr lang="ko-KR" altLang="en-US" sz="1400" dirty="0"/>
              <a:t>name varchar(10) not null, </a:t>
            </a:r>
          </a:p>
          <a:p>
            <a:r>
              <a:rPr lang="ko-KR" altLang="en-US" sz="1400" dirty="0"/>
              <a:t>id varchar(20) not null,</a:t>
            </a:r>
          </a:p>
          <a:p>
            <a:r>
              <a:rPr lang="ko-KR" altLang="en-US" sz="1400" dirty="0"/>
              <a:t>pwd varchar(10)not </a:t>
            </a:r>
            <a:r>
              <a:rPr lang="ko-KR" altLang="en-US" sz="1400" dirty="0" smtClean="0"/>
              <a:t>null</a:t>
            </a:r>
            <a:r>
              <a:rPr lang="en-US" altLang="ko-KR" sz="1400" dirty="0"/>
              <a:t>,</a:t>
            </a:r>
            <a:r>
              <a:rPr lang="ko-KR" altLang="en-US" sz="1400" dirty="0"/>
              <a:t>	</a:t>
            </a:r>
          </a:p>
          <a:p>
            <a:r>
              <a:rPr lang="ko-KR" altLang="en-US" sz="1400" dirty="0"/>
              <a:t>email varchar(30)default '',	</a:t>
            </a:r>
          </a:p>
          <a:p>
            <a:r>
              <a:rPr lang="ko-KR" altLang="en-US" sz="1400" dirty="0"/>
              <a:t>sex varchar(10)</a:t>
            </a:r>
          </a:p>
          <a:p>
            <a:r>
              <a:rPr lang="ko-KR" altLang="en-US" sz="1400" dirty="0"/>
              <a:t>);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999159" y="4044047"/>
            <a:ext cx="2713249" cy="1904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책 등록번호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책 제목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저자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출판사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95648" y="6055023"/>
            <a:ext cx="2407063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생성된 회원 개인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066867" y="1799135"/>
            <a:ext cx="2577833" cy="147732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altLang="ko-KR" sz="1400" dirty="0"/>
              <a:t>create table </a:t>
            </a:r>
            <a:r>
              <a:rPr lang="en-US" altLang="ko-KR" sz="1400" dirty="0" smtClean="0"/>
              <a:t>hi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“+</a:t>
            </a:r>
            <a:r>
              <a:rPr lang="en-US" altLang="ko-KR" b="1" dirty="0" err="1" smtClean="0">
                <a:solidFill>
                  <a:schemeClr val="accent5">
                    <a:lumMod val="75000"/>
                  </a:schemeClr>
                </a:solidFill>
              </a:rPr>
              <a:t>memNo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+"</a:t>
            </a:r>
            <a:r>
              <a:rPr lang="en-US" altLang="ko-KR" sz="1400" dirty="0" smtClean="0"/>
              <a:t>(</a:t>
            </a:r>
            <a:endParaRPr lang="en-US" altLang="ko-KR" sz="1400" dirty="0"/>
          </a:p>
          <a:p>
            <a:r>
              <a:rPr lang="en-US" altLang="ko-KR" sz="1400" dirty="0"/>
              <a:t>no </a:t>
            </a:r>
            <a:r>
              <a:rPr lang="en-US" altLang="ko-KR" sz="1400" dirty="0" err="1"/>
              <a:t>varchar</a:t>
            </a:r>
            <a:r>
              <a:rPr lang="en-US" altLang="ko-KR" sz="1400" dirty="0"/>
              <a:t>(15) not null, </a:t>
            </a:r>
          </a:p>
          <a:p>
            <a:r>
              <a:rPr lang="en-US" altLang="ko-KR" sz="1400" dirty="0"/>
              <a:t>name </a:t>
            </a:r>
            <a:r>
              <a:rPr lang="en-US" altLang="ko-KR" sz="1400" dirty="0" err="1"/>
              <a:t>varchar</a:t>
            </a:r>
            <a:r>
              <a:rPr lang="en-US" altLang="ko-KR" sz="1400" dirty="0"/>
              <a:t>(22) not null, </a:t>
            </a:r>
          </a:p>
          <a:p>
            <a:r>
              <a:rPr lang="en-US" altLang="ko-KR" sz="1400" dirty="0"/>
              <a:t>writer </a:t>
            </a:r>
            <a:r>
              <a:rPr lang="en-US" altLang="ko-KR" sz="1400" dirty="0" err="1"/>
              <a:t>varchar</a:t>
            </a:r>
            <a:r>
              <a:rPr lang="en-US" altLang="ko-KR" sz="1400" dirty="0"/>
              <a:t>(15) not null, </a:t>
            </a:r>
          </a:p>
          <a:p>
            <a:r>
              <a:rPr lang="en-US" altLang="ko-KR" sz="1400" dirty="0"/>
              <a:t>publisher </a:t>
            </a:r>
            <a:r>
              <a:rPr lang="en-US" altLang="ko-KR" sz="1400" dirty="0" err="1"/>
              <a:t>varchar</a:t>
            </a:r>
            <a:r>
              <a:rPr lang="en-US" altLang="ko-KR" sz="1400" dirty="0"/>
              <a:t>(15) not null</a:t>
            </a:r>
          </a:p>
          <a:p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6192864" y="1874892"/>
            <a:ext cx="2727800" cy="147732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altLang="ko-KR" sz="1400" dirty="0" smtClean="0"/>
              <a:t>create </a:t>
            </a:r>
            <a:r>
              <a:rPr lang="en-US" altLang="ko-KR" sz="1400" dirty="0"/>
              <a:t>table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rent</a:t>
            </a:r>
            <a:r>
              <a:rPr lang="en-US" altLang="ko-KR" sz="1400" dirty="0" smtClean="0"/>
              <a:t>(</a:t>
            </a:r>
            <a:endParaRPr lang="en-US" altLang="ko-KR" sz="1400" dirty="0"/>
          </a:p>
          <a:p>
            <a:r>
              <a:rPr lang="en-US" altLang="ko-KR" sz="1400" dirty="0" smtClean="0"/>
              <a:t>No varchar(20) not null,</a:t>
            </a:r>
          </a:p>
          <a:p>
            <a:r>
              <a:rPr lang="en-US" altLang="ko-KR" sz="1400" dirty="0" err="1" smtClean="0"/>
              <a:t>memNo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varchar(15) 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null,</a:t>
            </a:r>
          </a:p>
          <a:p>
            <a:r>
              <a:rPr lang="en-US" altLang="ko-KR" sz="1400" dirty="0" err="1"/>
              <a:t>r</a:t>
            </a:r>
            <a:r>
              <a:rPr lang="en-US" altLang="ko-KR" sz="1400" dirty="0" err="1" smtClean="0"/>
              <a:t>entdate</a:t>
            </a:r>
            <a:r>
              <a:rPr lang="en-US" altLang="ko-KR" sz="1400" dirty="0" smtClean="0"/>
              <a:t> date null,</a:t>
            </a:r>
          </a:p>
          <a:p>
            <a:r>
              <a:rPr lang="en-US" altLang="ko-KR" sz="1400" dirty="0" err="1" smtClean="0"/>
              <a:t>Renttable</a:t>
            </a:r>
            <a:r>
              <a:rPr lang="en-US" altLang="ko-KR" sz="1400" dirty="0" smtClean="0"/>
              <a:t> varchar(10) null</a:t>
            </a:r>
            <a:endParaRPr lang="en-US" altLang="ko-KR" sz="1400" dirty="0"/>
          </a:p>
          <a:p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7033846" y="5002145"/>
            <a:ext cx="888023" cy="322839"/>
          </a:xfrm>
          <a:prstGeom prst="rect">
            <a:avLst/>
          </a:prstGeom>
          <a:noFill/>
          <a:ln w="28575">
            <a:solidFill>
              <a:srgbClr val="FA4F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spcCol="0"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14296" y="622174"/>
            <a:ext cx="4827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50" dirty="0" smtClean="0">
                <a:latin typeface="맑은 고딕" pitchFamily="50" charset="-127"/>
                <a:ea typeface="맑은 고딕" pitchFamily="50" charset="-127"/>
              </a:rPr>
              <a:t>데이터 베이스</a:t>
            </a:r>
            <a:endParaRPr lang="en-US" altLang="ko-KR" sz="2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112486" y="308563"/>
            <a:ext cx="1376390" cy="709531"/>
          </a:xfrm>
        </p:spPr>
        <p:txBody>
          <a:bodyPr/>
          <a:lstStyle/>
          <a:p>
            <a:r>
              <a:rPr lang="ko-KR" altLang="en-US" dirty="0" smtClean="0"/>
              <a:t>개</a:t>
            </a:r>
            <a:r>
              <a:rPr lang="ko-KR" altLang="en-US" dirty="0"/>
              <a:t>요</a:t>
            </a:r>
          </a:p>
        </p:txBody>
      </p:sp>
    </p:spTree>
    <p:extLst>
      <p:ext uri="{BB962C8B-B14F-4D97-AF65-F5344CB8AC3E}">
        <p14:creationId xmlns:p14="http://schemas.microsoft.com/office/powerpoint/2010/main" val="409413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11" grpId="0"/>
      <p:bldP spid="16" grpId="0"/>
      <p:bldP spid="17" grpId="0"/>
      <p:bldP spid="18" grpId="0" animBg="1"/>
      <p:bldP spid="19" grpId="0" animBg="1"/>
      <p:bldP spid="3" grpId="0"/>
      <p:bldP spid="20" grpId="0" animBg="1"/>
      <p:bldP spid="21" grpId="0" animBg="1"/>
      <p:bldP spid="22" grpId="0" animBg="1"/>
      <p:bldP spid="23" grpId="0" animBg="1"/>
      <p:bldP spid="2" grpId="0"/>
      <p:bldP spid="24" grpId="0" animBg="1"/>
      <p:bldP spid="25" grpId="0"/>
      <p:bldP spid="13" grpId="0"/>
      <p:bldP spid="15" grpId="0"/>
      <p:bldP spid="26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426579" y="1320415"/>
            <a:ext cx="7576161" cy="4560006"/>
          </a:xfrm>
          <a:prstGeom prst="rect">
            <a:avLst/>
          </a:prstGeom>
          <a:solidFill>
            <a:srgbClr val="EADFC4"/>
          </a:solidFill>
          <a:ln>
            <a:solidFill>
              <a:srgbClr val="100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		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-384"/>
            <a:ext cx="12192000" cy="365760"/>
          </a:xfrm>
          <a:prstGeom prst="rect">
            <a:avLst/>
          </a:prstGeom>
          <a:solidFill>
            <a:srgbClr val="2E1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862" y="6680744"/>
            <a:ext cx="12192000" cy="182880"/>
          </a:xfrm>
          <a:prstGeom prst="rect">
            <a:avLst/>
          </a:prstGeom>
          <a:solidFill>
            <a:srgbClr val="2E1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52805" y="287409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ID</a:t>
            </a:r>
            <a:endParaRPr lang="ko-KR" altLang="en-US" sz="2400" b="1" dirty="0"/>
          </a:p>
        </p:txBody>
      </p:sp>
      <p:sp>
        <p:nvSpPr>
          <p:cNvPr id="33" name="직사각형 32"/>
          <p:cNvSpPr/>
          <p:nvPr/>
        </p:nvSpPr>
        <p:spPr>
          <a:xfrm>
            <a:off x="2426578" y="1310986"/>
            <a:ext cx="7576161" cy="357739"/>
          </a:xfrm>
          <a:prstGeom prst="rect">
            <a:avLst/>
          </a:prstGeom>
          <a:solidFill>
            <a:srgbClr val="100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716212" y="372517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PWD</a:t>
            </a:r>
            <a:endParaRPr lang="ko-KR" altLang="en-US" sz="2400" b="1" dirty="0"/>
          </a:p>
        </p:txBody>
      </p:sp>
      <p:sp>
        <p:nvSpPr>
          <p:cNvPr id="34" name="직사각형 33"/>
          <p:cNvSpPr/>
          <p:nvPr/>
        </p:nvSpPr>
        <p:spPr>
          <a:xfrm>
            <a:off x="6377722" y="4948518"/>
            <a:ext cx="1718022" cy="512875"/>
          </a:xfrm>
          <a:prstGeom prst="rect">
            <a:avLst/>
          </a:prstGeom>
          <a:solidFill>
            <a:srgbClr val="DCDAC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종료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55981" y="3710575"/>
            <a:ext cx="2320698" cy="500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00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2" name="직사각형 1"/>
          <p:cNvSpPr/>
          <p:nvPr/>
        </p:nvSpPr>
        <p:spPr>
          <a:xfrm>
            <a:off x="2568325" y="1320415"/>
            <a:ext cx="1374990" cy="334092"/>
          </a:xfrm>
          <a:prstGeom prst="rect">
            <a:avLst/>
          </a:prstGeom>
          <a:solidFill>
            <a:srgbClr val="261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LOG_IN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4950556" y="2871910"/>
            <a:ext cx="2320698" cy="500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00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39" name="직사각형 38"/>
          <p:cNvSpPr/>
          <p:nvPr/>
        </p:nvSpPr>
        <p:spPr>
          <a:xfrm>
            <a:off x="4278992" y="4948518"/>
            <a:ext cx="1718022" cy="512876"/>
          </a:xfrm>
          <a:prstGeom prst="rect">
            <a:avLst/>
          </a:prstGeom>
          <a:solidFill>
            <a:srgbClr val="DCDAC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회원가입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671358" y="2845016"/>
            <a:ext cx="1342851" cy="1386045"/>
          </a:xfrm>
          <a:prstGeom prst="rect">
            <a:avLst/>
          </a:prstGeom>
          <a:solidFill>
            <a:srgbClr val="DCDAC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로그인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297020" y="1409260"/>
            <a:ext cx="253622" cy="1824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871078" y="1512591"/>
            <a:ext cx="280077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338052" y="1451973"/>
            <a:ext cx="168630" cy="957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9642998" y="1369075"/>
            <a:ext cx="293436" cy="26283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87" y="1310919"/>
            <a:ext cx="7590906" cy="4578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642678" y="1954799"/>
            <a:ext cx="3871814" cy="84811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 err="1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오버로드를 이용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</a:p>
          <a:p>
            <a:pPr algn="just"/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admin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으로 로그인시 </a:t>
            </a:r>
            <a:r>
              <a:rPr lang="ko-KR" altLang="en-US" b="1" dirty="0" err="1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관리창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</a:t>
            </a:r>
          </a:p>
          <a:p>
            <a:pPr algn="just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일반회원으로 로그인시 기본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err="1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회원창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57539" y="4208190"/>
            <a:ext cx="3003686" cy="848171"/>
          </a:xfrm>
          <a:prstGeom prst="rect">
            <a:avLst/>
          </a:prstGeom>
          <a:noFill/>
          <a:ln w="38100">
            <a:solidFill>
              <a:srgbClr val="FA4F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회원가입을 하지 않았거나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</a:t>
            </a:r>
          </a:p>
          <a:p>
            <a:pPr algn="just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아이디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패스워드가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틀리면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b="1" dirty="0" err="1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로그인이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되지 않도록 설정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7908" y="0"/>
            <a:ext cx="1374949" cy="3657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Client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230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3063"/>
            <a:ext cx="12192000" cy="365760"/>
          </a:xfrm>
          <a:prstGeom prst="rect">
            <a:avLst/>
          </a:prstGeom>
          <a:solidFill>
            <a:srgbClr val="2E1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62" y="6667297"/>
            <a:ext cx="12192000" cy="182880"/>
          </a:xfrm>
          <a:prstGeom prst="rect">
            <a:avLst/>
          </a:prstGeom>
          <a:solidFill>
            <a:srgbClr val="2E1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62644" y="465991"/>
            <a:ext cx="4206289" cy="6086149"/>
          </a:xfrm>
          <a:prstGeom prst="rect">
            <a:avLst/>
          </a:prstGeom>
          <a:solidFill>
            <a:srgbClr val="EADFC4"/>
          </a:solidFill>
          <a:ln>
            <a:solidFill>
              <a:srgbClr val="100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		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34649" y="443296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○ 남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68302" y="443581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○ 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62394" y="3054583"/>
            <a:ext cx="1916212" cy="359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00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29" name="TextBox 28"/>
          <p:cNvSpPr txBox="1"/>
          <p:nvPr/>
        </p:nvSpPr>
        <p:spPr>
          <a:xfrm>
            <a:off x="4386039" y="2335279"/>
            <a:ext cx="867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ID</a:t>
            </a:r>
            <a:endParaRPr lang="ko-KR" alt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286374" y="1730328"/>
            <a:ext cx="871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이</a:t>
            </a:r>
            <a:r>
              <a:rPr lang="ko-KR" altLang="en-US" sz="2000" b="1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5562" y="303420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PWD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43581" y="3718383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Email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261108" y="4423380"/>
            <a:ext cx="81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성</a:t>
            </a:r>
            <a:r>
              <a:rPr lang="ko-KR" altLang="en-US" sz="2000" b="1" dirty="0"/>
              <a:t>별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443021" y="5396753"/>
            <a:ext cx="1572302" cy="438863"/>
          </a:xfrm>
          <a:prstGeom prst="rect">
            <a:avLst/>
          </a:prstGeom>
          <a:solidFill>
            <a:srgbClr val="DCDAC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회원가입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94612" y="5396752"/>
            <a:ext cx="1452769" cy="438863"/>
          </a:xfrm>
          <a:prstGeom prst="rect">
            <a:avLst/>
          </a:prstGeom>
          <a:solidFill>
            <a:srgbClr val="DCDAC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20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975227" y="465991"/>
            <a:ext cx="4193706" cy="365760"/>
          </a:xfrm>
          <a:prstGeom prst="rect">
            <a:avLst/>
          </a:prstGeom>
          <a:solidFill>
            <a:srgbClr val="100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667730" y="465991"/>
            <a:ext cx="497541" cy="35696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셈 기호 24"/>
          <p:cNvSpPr/>
          <p:nvPr/>
        </p:nvSpPr>
        <p:spPr>
          <a:xfrm>
            <a:off x="7742829" y="479438"/>
            <a:ext cx="356348" cy="352313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71437" y="476917"/>
            <a:ext cx="1720534" cy="349718"/>
          </a:xfrm>
          <a:prstGeom prst="rect">
            <a:avLst/>
          </a:prstGeom>
          <a:solidFill>
            <a:srgbClr val="261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NEW JOIN</a:t>
            </a:r>
            <a:endParaRPr lang="ko-KR" altLang="en-US" sz="2400" b="1" dirty="0"/>
          </a:p>
        </p:txBody>
      </p:sp>
      <p:sp>
        <p:nvSpPr>
          <p:cNvPr id="47" name="직사각형 46"/>
          <p:cNvSpPr/>
          <p:nvPr/>
        </p:nvSpPr>
        <p:spPr>
          <a:xfrm>
            <a:off x="5662394" y="2383316"/>
            <a:ext cx="1916212" cy="359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00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49" name="직사각형 48"/>
          <p:cNvSpPr/>
          <p:nvPr/>
        </p:nvSpPr>
        <p:spPr>
          <a:xfrm>
            <a:off x="5662394" y="1750703"/>
            <a:ext cx="1916212" cy="359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00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50" name="직사각형 49"/>
          <p:cNvSpPr/>
          <p:nvPr/>
        </p:nvSpPr>
        <p:spPr>
          <a:xfrm>
            <a:off x="5662394" y="3732239"/>
            <a:ext cx="1916212" cy="359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00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36" name="직사각형 35"/>
          <p:cNvSpPr/>
          <p:nvPr/>
        </p:nvSpPr>
        <p:spPr>
          <a:xfrm>
            <a:off x="7305877" y="564988"/>
            <a:ext cx="253622" cy="1824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879935" y="668319"/>
            <a:ext cx="280077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346909" y="607701"/>
            <a:ext cx="168630" cy="957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852" y="457199"/>
            <a:ext cx="4228877" cy="61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6874546" y="2463642"/>
            <a:ext cx="1128851" cy="3061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56584" y="5111262"/>
            <a:ext cx="3812803" cy="606544"/>
          </a:xfrm>
          <a:prstGeom prst="rect">
            <a:avLst/>
          </a:prstGeom>
          <a:noFill/>
          <a:ln w="38100">
            <a:solidFill>
              <a:srgbClr val="FA4F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5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가지 가입 항목 모두 필수 입력 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</a:p>
          <a:p>
            <a:pPr algn="just"/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회원 </a:t>
            </a:r>
            <a:r>
              <a:rPr lang="ko-KR" altLang="en-US" b="1" dirty="0" err="1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등록시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자동으로 개인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DB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생성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75978" y="2169720"/>
            <a:ext cx="1749030" cy="6061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300" b="1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1700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첫 글자 숫자</a:t>
            </a:r>
            <a:r>
              <a:rPr lang="en-US" altLang="ko-KR" sz="1700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X</a:t>
            </a:r>
          </a:p>
          <a:p>
            <a:pPr algn="just"/>
            <a:endParaRPr lang="en-US" altLang="ko-KR" sz="200" b="1" dirty="0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200" b="1" dirty="0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1700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기존</a:t>
            </a:r>
            <a:r>
              <a:rPr lang="en-US" altLang="ko-KR" sz="1700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ID </a:t>
            </a:r>
            <a:r>
              <a:rPr lang="ko-KR" altLang="en-US" sz="1700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사용</a:t>
            </a:r>
            <a:r>
              <a:rPr lang="en-US" altLang="ko-KR" sz="1700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x</a:t>
            </a:r>
          </a:p>
          <a:p>
            <a:pPr algn="just"/>
            <a:endParaRPr lang="en-US" altLang="ko-KR" sz="300" b="1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5" name="뺄셈 기호 4"/>
          <p:cNvSpPr/>
          <p:nvPr/>
        </p:nvSpPr>
        <p:spPr>
          <a:xfrm>
            <a:off x="6801797" y="2604994"/>
            <a:ext cx="94521" cy="45719"/>
          </a:xfrm>
          <a:prstGeom prst="mathMinu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57908" y="0"/>
            <a:ext cx="1374949" cy="3657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Client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951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4" grpId="0" animBg="1"/>
      <p:bldP spid="45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58369" y="752878"/>
            <a:ext cx="10330954" cy="5662028"/>
          </a:xfrm>
          <a:prstGeom prst="rect">
            <a:avLst/>
          </a:prstGeom>
          <a:solidFill>
            <a:srgbClr val="EFEBD5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" y="0"/>
            <a:ext cx="12192001" cy="365760"/>
          </a:xfrm>
          <a:prstGeom prst="rect">
            <a:avLst/>
          </a:prstGeom>
          <a:solidFill>
            <a:srgbClr val="2E1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62" y="6690171"/>
            <a:ext cx="12192000" cy="182880"/>
          </a:xfrm>
          <a:prstGeom prst="rect">
            <a:avLst/>
          </a:prstGeom>
          <a:solidFill>
            <a:srgbClr val="2E1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58333" y="449644"/>
            <a:ext cx="1108600" cy="306908"/>
          </a:xfrm>
          <a:prstGeom prst="rect">
            <a:avLst/>
          </a:prstGeom>
          <a:solidFill>
            <a:srgbClr val="261900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도서검색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2075725" y="449298"/>
            <a:ext cx="1224136" cy="306908"/>
          </a:xfrm>
          <a:prstGeom prst="rect">
            <a:avLst/>
          </a:prstGeom>
          <a:solidFill>
            <a:srgbClr val="D1C6AE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대출 조회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33105"/>
              </p:ext>
            </p:extLst>
          </p:nvPr>
        </p:nvGraphicFramePr>
        <p:xfrm>
          <a:off x="1411941" y="2656725"/>
          <a:ext cx="943983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761"/>
                <a:gridCol w="1993798"/>
                <a:gridCol w="1541502"/>
                <a:gridCol w="1453288"/>
                <a:gridCol w="1318445"/>
                <a:gridCol w="1663040"/>
              </a:tblGrid>
              <a:tr h="343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등록번호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책 제목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저자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대여여부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반납예정일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4351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4351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435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435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435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435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435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435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435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385047" y="1278725"/>
            <a:ext cx="1021976" cy="336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책 제목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24087" y="1658470"/>
            <a:ext cx="1021976" cy="336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저</a:t>
            </a:r>
            <a:r>
              <a:rPr lang="ko-KR" altLang="en-US" b="1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49726" y="2061881"/>
            <a:ext cx="1021976" cy="336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출판사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717795" y="-1"/>
            <a:ext cx="474205" cy="35231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곱셈 기호 32"/>
          <p:cNvSpPr/>
          <p:nvPr/>
        </p:nvSpPr>
        <p:spPr>
          <a:xfrm>
            <a:off x="11782327" y="0"/>
            <a:ext cx="356348" cy="352313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575559" y="1329883"/>
            <a:ext cx="6769897" cy="2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628970" y="1293507"/>
            <a:ext cx="1232896" cy="3665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검색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75559" y="1752953"/>
            <a:ext cx="6769897" cy="2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575559" y="2186008"/>
            <a:ext cx="6769897" cy="2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005609" y="817605"/>
            <a:ext cx="1217013" cy="306908"/>
          </a:xfrm>
          <a:prstGeom prst="rect">
            <a:avLst/>
          </a:prstGeom>
          <a:solidFill>
            <a:srgbClr val="EFEBD5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로그아웃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87779" y="816140"/>
            <a:ext cx="1256840" cy="306908"/>
          </a:xfrm>
          <a:prstGeom prst="rect">
            <a:avLst/>
          </a:prstGeom>
          <a:solidFill>
            <a:srgbClr val="EFEBD5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 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339397" y="85550"/>
            <a:ext cx="253622" cy="1824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904028" y="188881"/>
            <a:ext cx="280077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380429" y="128263"/>
            <a:ext cx="168630" cy="957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53" y="427035"/>
            <a:ext cx="6495544" cy="6167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59871" y="2853233"/>
            <a:ext cx="4671368" cy="17071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9628970" y="1716577"/>
            <a:ext cx="1232896" cy="3665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대여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628970" y="2149632"/>
            <a:ext cx="1232896" cy="3665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tx1"/>
                </a:solidFill>
              </a:rPr>
              <a:t>새로고침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396" y="449644"/>
            <a:ext cx="4553799" cy="615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856715" y="3017558"/>
            <a:ext cx="4674524" cy="2937868"/>
          </a:xfrm>
          <a:prstGeom prst="rect">
            <a:avLst/>
          </a:prstGeom>
          <a:noFill/>
          <a:ln w="3810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5113" y="4715339"/>
            <a:ext cx="98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Rent</a:t>
            </a:r>
            <a:r>
              <a:rPr lang="en-US" altLang="ko-KR" sz="500" b="1" dirty="0" smtClean="0"/>
              <a:t> </a:t>
            </a:r>
            <a:r>
              <a:rPr lang="en-US" altLang="ko-KR" sz="1400" b="1" dirty="0" smtClean="0"/>
              <a:t>DB</a:t>
            </a:r>
            <a:r>
              <a:rPr lang="ko-KR" altLang="en-US" sz="1400" b="1" dirty="0" smtClean="0"/>
              <a:t>에 참조해서 대출일로부터 </a:t>
            </a:r>
            <a:r>
              <a:rPr lang="en-US" altLang="ko-KR" sz="1400" b="1" dirty="0" smtClean="0"/>
              <a:t>+7</a:t>
            </a:r>
            <a:r>
              <a:rPr lang="ko-KR" altLang="en-US" sz="1400" b="1" dirty="0" err="1" smtClean="0"/>
              <a:t>일자동</a:t>
            </a:r>
            <a:r>
              <a:rPr lang="ko-KR" altLang="en-US" sz="1400" b="1" dirty="0" smtClean="0"/>
              <a:t> 계산</a:t>
            </a:r>
            <a:endParaRPr lang="ko-KR" altLang="en-US" sz="1400" b="1" dirty="0"/>
          </a:p>
        </p:txBody>
      </p:sp>
      <p:pic>
        <p:nvPicPr>
          <p:cNvPr id="1033" name="Picture 9" descr="C:\Users\hwykyung\Desktop\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876" y="2800981"/>
            <a:ext cx="4975592" cy="379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7703" y="271793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BookDB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224640" y="656456"/>
            <a:ext cx="4753452" cy="90702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Search()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라는 </a:t>
            </a:r>
            <a:r>
              <a:rPr lang="ko-KR" altLang="en-US" b="1" dirty="0" err="1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매소드를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생성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disp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포함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</a:p>
          <a:p>
            <a:pPr marL="285750" indent="-285750" algn="just">
              <a:buFont typeface="Wingdings"/>
              <a:buChar char="à"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책제목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저자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출판사 중 한가지만 입력해도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</a:t>
            </a:r>
          </a:p>
          <a:p>
            <a:pPr marL="285750" indent="-285750" algn="just">
              <a:buFont typeface="Wingdings"/>
              <a:buChar char="à"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검색가능 하도록 </a:t>
            </a:r>
            <a:r>
              <a:rPr lang="ko-KR" altLang="en-US" b="1" dirty="0" err="1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쿼리문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작성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!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92330" y="1660018"/>
            <a:ext cx="6269851" cy="116708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088801" y="1721088"/>
            <a:ext cx="2571389" cy="9231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대여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!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클릭 후 </a:t>
            </a:r>
            <a:r>
              <a:rPr lang="ko-KR" altLang="en-US" b="1" dirty="0" err="1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새로고침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</a:t>
            </a:r>
          </a:p>
          <a:p>
            <a:pPr algn="just"/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대출가능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b="1" dirty="0" err="1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대출중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변경</a:t>
            </a:r>
            <a:endParaRPr lang="en-US" altLang="ko-KR" b="1" dirty="0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=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반납예정일 생성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580232">
            <a:off x="5571739" y="3424045"/>
            <a:ext cx="1735021" cy="1028487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5929381" y="2059778"/>
            <a:ext cx="1019738" cy="7412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9" name="뺄셈 기호 8"/>
          <p:cNvSpPr/>
          <p:nvPr/>
        </p:nvSpPr>
        <p:spPr>
          <a:xfrm>
            <a:off x="6962181" y="2213718"/>
            <a:ext cx="130632" cy="146881"/>
          </a:xfrm>
          <a:prstGeom prst="mathMin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뺄셈 기호 71"/>
          <p:cNvSpPr/>
          <p:nvPr/>
        </p:nvSpPr>
        <p:spPr>
          <a:xfrm>
            <a:off x="6864154" y="1180877"/>
            <a:ext cx="386611" cy="109817"/>
          </a:xfrm>
          <a:prstGeom prst="mathMin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뺄셈 기호 72"/>
          <p:cNvSpPr/>
          <p:nvPr/>
        </p:nvSpPr>
        <p:spPr>
          <a:xfrm flipH="1">
            <a:off x="6881625" y="599796"/>
            <a:ext cx="45719" cy="1641505"/>
          </a:xfrm>
          <a:prstGeom prst="mathMin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181826" y="3043684"/>
            <a:ext cx="4665816" cy="1031927"/>
          </a:xfrm>
          <a:prstGeom prst="rect">
            <a:avLst/>
          </a:prstGeom>
          <a:noFill/>
          <a:ln w="3810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168762" y="4075611"/>
            <a:ext cx="4665816" cy="2463789"/>
          </a:xfrm>
          <a:prstGeom prst="rect">
            <a:avLst/>
          </a:prstGeom>
          <a:noFill/>
          <a:ln w="3810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57908" y="0"/>
            <a:ext cx="1374949" cy="3657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Client</a:t>
            </a:r>
            <a:endParaRPr lang="ko-KR" altLang="en-US" sz="2400" dirty="0"/>
          </a:p>
        </p:txBody>
      </p:sp>
      <p:sp>
        <p:nvSpPr>
          <p:cNvPr id="48" name="직사각형 47"/>
          <p:cNvSpPr/>
          <p:nvPr/>
        </p:nvSpPr>
        <p:spPr>
          <a:xfrm>
            <a:off x="543015" y="415922"/>
            <a:ext cx="6485319" cy="6168318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4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5" grpId="0" animBg="1"/>
      <p:bldP spid="4" grpId="0"/>
      <p:bldP spid="5" grpId="0"/>
      <p:bldP spid="56" grpId="0" animBg="1"/>
      <p:bldP spid="52" grpId="0" animBg="1"/>
      <p:bldP spid="57" grpId="0" animBg="1"/>
      <p:bldP spid="63" grpId="0" animBg="1"/>
      <p:bldP spid="9" grpId="0" animBg="1"/>
      <p:bldP spid="72" grpId="0" animBg="1"/>
      <p:bldP spid="73" grpId="0" animBg="1"/>
      <p:bldP spid="74" grpId="0" animBg="1"/>
      <p:bldP spid="75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958369" y="752878"/>
            <a:ext cx="10330954" cy="5662028"/>
          </a:xfrm>
          <a:prstGeom prst="rect">
            <a:avLst/>
          </a:prstGeom>
          <a:solidFill>
            <a:srgbClr val="EFEBD5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2E1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62" y="6667297"/>
            <a:ext cx="12192000" cy="182880"/>
          </a:xfrm>
          <a:prstGeom prst="rect">
            <a:avLst/>
          </a:prstGeom>
          <a:solidFill>
            <a:srgbClr val="2E1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48338" y="1228515"/>
            <a:ext cx="1551523" cy="334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대출 현황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8333" y="446442"/>
            <a:ext cx="1108600" cy="306908"/>
          </a:xfrm>
          <a:prstGeom prst="rect">
            <a:avLst/>
          </a:prstGeom>
          <a:solidFill>
            <a:srgbClr val="D1C6AE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도서검색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75725" y="446442"/>
            <a:ext cx="1224136" cy="306908"/>
          </a:xfrm>
          <a:prstGeom prst="rect">
            <a:avLst/>
          </a:prstGeom>
          <a:solidFill>
            <a:srgbClr val="261900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대출 조회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07304"/>
              </p:ext>
            </p:extLst>
          </p:nvPr>
        </p:nvGraphicFramePr>
        <p:xfrm>
          <a:off x="1748338" y="3993157"/>
          <a:ext cx="76780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75"/>
                <a:gridCol w="1279675"/>
                <a:gridCol w="1245947"/>
                <a:gridCol w="1313403"/>
                <a:gridCol w="1279675"/>
                <a:gridCol w="1279675"/>
              </a:tblGrid>
              <a:tr h="353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등록번호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책 제목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저자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대출일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반납일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5315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53157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53157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5315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5315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71187"/>
              </p:ext>
            </p:extLst>
          </p:nvPr>
        </p:nvGraphicFramePr>
        <p:xfrm>
          <a:off x="1741229" y="1778454"/>
          <a:ext cx="77523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754"/>
                <a:gridCol w="1307754"/>
                <a:gridCol w="1183451"/>
                <a:gridCol w="1317812"/>
                <a:gridCol w="1317812"/>
                <a:gridCol w="1317812"/>
              </a:tblGrid>
              <a:tr h="353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등록번호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책 제목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저자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대출일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반납예정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5315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53157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  <a:tr h="35315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0AA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748338" y="3453136"/>
            <a:ext cx="1645311" cy="334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이전 대출내역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73821" y="2332202"/>
            <a:ext cx="1217013" cy="423629"/>
          </a:xfrm>
          <a:prstGeom prst="rect">
            <a:avLst/>
          </a:prstGeom>
          <a:solidFill>
            <a:srgbClr val="EFEBD5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반납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773822" y="1765521"/>
            <a:ext cx="1217013" cy="489605"/>
          </a:xfrm>
          <a:prstGeom prst="rect">
            <a:avLst/>
          </a:prstGeom>
          <a:solidFill>
            <a:srgbClr val="EFEBD5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대출연장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698941" y="-1"/>
            <a:ext cx="497541" cy="35231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11772900" y="0"/>
            <a:ext cx="356348" cy="352313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05609" y="817605"/>
            <a:ext cx="1217013" cy="306908"/>
          </a:xfrm>
          <a:prstGeom prst="rect">
            <a:avLst/>
          </a:prstGeom>
          <a:solidFill>
            <a:srgbClr val="EFEBD5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로그아웃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87779" y="816140"/>
            <a:ext cx="1256840" cy="306908"/>
          </a:xfrm>
          <a:prstGeom prst="rect">
            <a:avLst/>
          </a:prstGeom>
          <a:solidFill>
            <a:srgbClr val="EFEBD5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 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773820" y="2833635"/>
            <a:ext cx="1217013" cy="423629"/>
          </a:xfrm>
          <a:prstGeom prst="rect">
            <a:avLst/>
          </a:prstGeom>
          <a:solidFill>
            <a:srgbClr val="EFEBD5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새로고침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7908" y="0"/>
            <a:ext cx="1374949" cy="3657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Client</a:t>
            </a:r>
            <a:endParaRPr lang="ko-KR" altLang="en-US" sz="2400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91" y="374084"/>
            <a:ext cx="4553799" cy="615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01" y="439810"/>
            <a:ext cx="6300898" cy="6173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805966" y="4732306"/>
            <a:ext cx="5290034" cy="32026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반납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이전대출 내역으로 표기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+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개인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DB </a:t>
            </a:r>
            <a:r>
              <a:rPr lang="ko-KR" altLang="en-US" b="1" dirty="0" err="1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히스토리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6341" y="2205241"/>
            <a:ext cx="4452114" cy="565208"/>
          </a:xfrm>
          <a:prstGeom prst="rect">
            <a:avLst/>
          </a:prstGeom>
          <a:noFill/>
          <a:ln w="3810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반납일은 대출일 당시 날짜에서 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+7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일</a:t>
            </a:r>
            <a:endParaRPr lang="en-US" altLang="ko-KR" b="1" dirty="0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b="1" dirty="0" err="1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대출연장시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반납예정일로부터 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+7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일 연장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166897" flipH="1">
            <a:off x="4702526" y="2247004"/>
            <a:ext cx="362130" cy="308879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4121736" y="1644613"/>
            <a:ext cx="798611" cy="565208"/>
          </a:xfrm>
          <a:prstGeom prst="rect">
            <a:avLst/>
          </a:prstGeom>
          <a:noFill/>
          <a:ln w="3810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b="1" dirty="0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45382" y="3526338"/>
            <a:ext cx="4464818" cy="120596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005320">
            <a:off x="5581462" y="1012706"/>
            <a:ext cx="1708144" cy="101255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4865917" y="5056414"/>
            <a:ext cx="1225138" cy="30543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자동 생성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1876" y="415922"/>
            <a:ext cx="6314738" cy="6168318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865" y="1246731"/>
            <a:ext cx="50673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191497" y="118982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Rent DB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082637" y="2635747"/>
            <a:ext cx="4842668" cy="2512882"/>
          </a:xfrm>
          <a:prstGeom prst="rect">
            <a:avLst/>
          </a:prstGeom>
          <a:noFill/>
          <a:ln w="3810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b="1" dirty="0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82637" y="1487990"/>
            <a:ext cx="4831782" cy="1147757"/>
          </a:xfrm>
          <a:prstGeom prst="rect">
            <a:avLst/>
          </a:prstGeom>
          <a:noFill/>
          <a:ln w="3810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b="1" dirty="0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19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 animBg="1"/>
      <p:bldP spid="33" grpId="0" animBg="1"/>
      <p:bldP spid="34" grpId="0" animBg="1"/>
      <p:bldP spid="36" grpId="0" animBg="1"/>
      <p:bldP spid="40" grpId="0" animBg="1"/>
      <p:bldP spid="32" grpId="0"/>
      <p:bldP spid="38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2E1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62" y="6667297"/>
            <a:ext cx="12192000" cy="182880"/>
          </a:xfrm>
          <a:prstGeom prst="rect">
            <a:avLst/>
          </a:prstGeom>
          <a:solidFill>
            <a:srgbClr val="2E1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58369" y="752878"/>
            <a:ext cx="10330954" cy="5662028"/>
          </a:xfrm>
          <a:prstGeom prst="rect">
            <a:avLst/>
          </a:prstGeom>
          <a:solidFill>
            <a:srgbClr val="EFEBD5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58333" y="445970"/>
            <a:ext cx="1108600" cy="306908"/>
          </a:xfrm>
          <a:prstGeom prst="rect">
            <a:avLst/>
          </a:prstGeom>
          <a:solidFill>
            <a:srgbClr val="D1C6AE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도서검색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75725" y="445970"/>
            <a:ext cx="1224136" cy="306908"/>
          </a:xfrm>
          <a:prstGeom prst="rect">
            <a:avLst/>
          </a:prstGeom>
          <a:solidFill>
            <a:srgbClr val="D1C6AE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대출 조회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689514" y="-1"/>
            <a:ext cx="497541" cy="35231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셈 기호 27"/>
          <p:cNvSpPr/>
          <p:nvPr/>
        </p:nvSpPr>
        <p:spPr>
          <a:xfrm>
            <a:off x="11772900" y="0"/>
            <a:ext cx="356348" cy="352313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9724" y="954550"/>
            <a:ext cx="5169045" cy="5205619"/>
          </a:xfrm>
          <a:prstGeom prst="rect">
            <a:avLst/>
          </a:prstGeom>
          <a:solidFill>
            <a:srgbClr val="EADFC4"/>
          </a:solidFill>
          <a:ln>
            <a:solidFill>
              <a:srgbClr val="100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		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52814" y="434496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○ 남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94043" y="43478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○ 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55283" y="164192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김갑순</a:t>
            </a:r>
            <a:endParaRPr lang="ko-KR" altLang="en-US" b="1" dirty="0"/>
          </a:p>
        </p:txBody>
      </p:sp>
      <p:sp>
        <p:nvSpPr>
          <p:cNvPr id="3" name="타원 2"/>
          <p:cNvSpPr/>
          <p:nvPr/>
        </p:nvSpPr>
        <p:spPr>
          <a:xfrm flipH="1" flipV="1">
            <a:off x="7097100" y="4467004"/>
            <a:ext cx="123922" cy="12392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625726" y="3040342"/>
            <a:ext cx="2847714" cy="4001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00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86560" y="234141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GAPSUN2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444545" y="2341413"/>
            <a:ext cx="867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ID</a:t>
            </a:r>
            <a:endParaRPr lang="ko-KR" alt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371774" y="1655780"/>
            <a:ext cx="871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이</a:t>
            </a:r>
            <a:r>
              <a:rPr lang="ko-KR" altLang="en-US" sz="2000" b="1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50962" y="3040342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PWD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331837" y="3697623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Email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373402" y="4389173"/>
            <a:ext cx="81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성</a:t>
            </a:r>
            <a:r>
              <a:rPr lang="ko-KR" altLang="en-US" sz="2000" b="1" dirty="0"/>
              <a:t>별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88434" y="805882"/>
            <a:ext cx="1256840" cy="306908"/>
          </a:xfrm>
          <a:prstGeom prst="rect">
            <a:avLst/>
          </a:prstGeom>
          <a:solidFill>
            <a:srgbClr val="E4D6B2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 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53550" y="951940"/>
            <a:ext cx="5170246" cy="362209"/>
          </a:xfrm>
          <a:prstGeom prst="rect">
            <a:avLst/>
          </a:prstGeom>
          <a:solidFill>
            <a:srgbClr val="100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344639" y="5311671"/>
            <a:ext cx="1679657" cy="489738"/>
          </a:xfrm>
          <a:prstGeom prst="rect">
            <a:avLst/>
          </a:prstGeom>
          <a:solidFill>
            <a:srgbClr val="DCDAC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수정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87882" y="5311670"/>
            <a:ext cx="1646228" cy="489738"/>
          </a:xfrm>
          <a:prstGeom prst="rect">
            <a:avLst/>
          </a:prstGeom>
          <a:solidFill>
            <a:srgbClr val="DCDAC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20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625726" y="3697623"/>
            <a:ext cx="2847714" cy="409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GASUN2@hanmail.com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996817" y="805882"/>
            <a:ext cx="1217013" cy="306908"/>
          </a:xfrm>
          <a:prstGeom prst="rect">
            <a:avLst/>
          </a:prstGeom>
          <a:solidFill>
            <a:srgbClr val="EFEBD5"/>
          </a:solidFill>
          <a:ln>
            <a:solidFill>
              <a:srgbClr val="5C3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로그아웃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11480" y="961279"/>
            <a:ext cx="1631484" cy="326467"/>
          </a:xfrm>
          <a:prstGeom prst="rect">
            <a:avLst/>
          </a:prstGeom>
          <a:solidFill>
            <a:srgbClr val="261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MY PAGE</a:t>
            </a:r>
            <a:endParaRPr lang="ko-KR" altLang="en-US" sz="2400" b="1" dirty="0"/>
          </a:p>
        </p:txBody>
      </p:sp>
      <p:sp>
        <p:nvSpPr>
          <p:cNvPr id="52" name="직사각형 51"/>
          <p:cNvSpPr/>
          <p:nvPr/>
        </p:nvSpPr>
        <p:spPr>
          <a:xfrm>
            <a:off x="8221228" y="951119"/>
            <a:ext cx="497541" cy="35287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곱셈 기호 52"/>
          <p:cNvSpPr/>
          <p:nvPr/>
        </p:nvSpPr>
        <p:spPr>
          <a:xfrm>
            <a:off x="8306487" y="954550"/>
            <a:ext cx="356348" cy="352313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869535" y="1040100"/>
            <a:ext cx="253622" cy="1824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443593" y="1143431"/>
            <a:ext cx="280077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910567" y="1082813"/>
            <a:ext cx="168630" cy="957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64" y="930799"/>
            <a:ext cx="5226739" cy="5249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5041823" y="1654382"/>
            <a:ext cx="2892190" cy="309983"/>
          </a:xfrm>
          <a:prstGeom prst="rect">
            <a:avLst/>
          </a:prstGeom>
          <a:noFill/>
          <a:ln w="38100">
            <a:solidFill>
              <a:srgbClr val="ED8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Password,Email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수정가능 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7908" y="0"/>
            <a:ext cx="1962778" cy="3657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Client, Admin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457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-윤고딕150"/>
        <a:cs typeface=""/>
      </a:majorFont>
      <a:minorFont>
        <a:latin typeface="Times New Roman"/>
        <a:ea typeface="-윤고딕32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761</Words>
  <Application>Microsoft Office PowerPoint</Application>
  <PresentationFormat>사용자 지정</PresentationFormat>
  <Paragraphs>254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개요</vt:lpstr>
      <vt:lpstr>개요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피드백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RV511H32</dc:creator>
  <cp:lastModifiedBy>User</cp:lastModifiedBy>
  <cp:revision>117</cp:revision>
  <dcterms:created xsi:type="dcterms:W3CDTF">2015-10-01T21:12:17Z</dcterms:created>
  <dcterms:modified xsi:type="dcterms:W3CDTF">2016-03-04T02:20:40Z</dcterms:modified>
</cp:coreProperties>
</file>