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4"/>
  </p:notesMasterIdLst>
  <p:handoutMasterIdLst>
    <p:handoutMasterId r:id="rId45"/>
  </p:handoutMasterIdLst>
  <p:sldIdLst>
    <p:sldId id="262" r:id="rId2"/>
    <p:sldId id="261" r:id="rId3"/>
    <p:sldId id="265" r:id="rId4"/>
    <p:sldId id="266" r:id="rId5"/>
    <p:sldId id="268" r:id="rId6"/>
    <p:sldId id="267" r:id="rId7"/>
    <p:sldId id="270" r:id="rId8"/>
    <p:sldId id="271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0" r:id="rId20"/>
    <p:sldId id="281" r:id="rId21"/>
    <p:sldId id="282" r:id="rId22"/>
    <p:sldId id="287" r:id="rId23"/>
    <p:sldId id="292" r:id="rId24"/>
    <p:sldId id="283" r:id="rId25"/>
    <p:sldId id="293" r:id="rId26"/>
    <p:sldId id="294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89" r:id="rId37"/>
    <p:sldId id="307" r:id="rId38"/>
    <p:sldId id="308" r:id="rId39"/>
    <p:sldId id="309" r:id="rId40"/>
    <p:sldId id="310" r:id="rId41"/>
    <p:sldId id="306" r:id="rId42"/>
    <p:sldId id="29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BCBEFD-31EC-48A6-99FE-90E8FDB6D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85BE39-B7A3-49C2-97E9-ABE04FB30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799F-BABA-460D-AA71-1E15574EE91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A6633-52C2-4B06-8D61-CC40B85FA0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6A25C-D0D0-442F-8036-6A321293B3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59C6C-8B36-4380-B64F-B962736BA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04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860B8-9906-4F36-839C-4061926D718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C9FC4-45B8-486D-82A5-6087698AD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1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1BC5-EB48-44E2-81AB-EF58C125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74D45-9C9F-4770-80C6-6FC44732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2679A-7275-4DBF-A8F8-8809F6DF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DCF-50B6-46FC-8D39-B17AC433B922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305EC-8CE7-490A-8A2C-DB9ABCE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4A765-0A9A-4ACC-9925-963A5BB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2F2D-2FE4-49A0-B579-FECF16C2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2A390-7A42-4C24-8FC1-B409DA067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7AA7C-F416-4C68-A923-5B66C3CC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2F33-B470-4D37-8A5F-F517089D24EC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EFF1-5037-41A4-9E1E-3BD8436B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5C0F1-2539-49AA-990E-83D89C1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3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E3ED1F-E901-485F-AF09-05477DAEE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98E76-E8C1-48CE-92A6-89E3E0B1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84B1-EDE3-422A-A628-D39CADB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94BF-CD13-4156-A556-FD8D158C758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E9110-04BE-48AC-90F8-81C5F700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55E5B-0D72-429B-99A2-43DD2A7B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15A4F-17A7-4DBD-8348-069A14D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41269-8197-41FB-B299-9FBB34A8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8012-F6E6-4282-815F-96BB6C6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B4A-E918-43CC-920C-77BA15ADA9F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6FF26-7845-4D31-9725-8938261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B1B47-2A5E-4F12-9637-C862924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243CE-F346-4B12-B650-374F2270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FF2E0-1871-480C-A75A-1C6F977B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D2444-0000-4381-8555-25C7C355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36BD-B118-424C-9A63-2D12C755F2E2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E881A-1C7B-44EB-9DB8-1B5BA561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835BE-EBD2-46FD-822F-FBCB48BB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A0301-6518-44F7-B838-856BE4E1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43172-8F1A-48CD-BEDF-03523FA6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11278-61B7-4DD6-A7B0-61EBFE60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E966A-6144-4D2E-9B19-57500A1D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186A-F2C1-408A-A9D7-837FBAEF79A7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D450B-ABBF-4FC7-BABB-8A8FEB33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9EE95-390A-47C0-AD6A-78E5E44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2FD88-F7BD-444E-A30C-7B5577A2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43A30-DC2F-4660-B167-7A4528E3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CFDE4-2094-4388-A2B4-1B3A869B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72F7D-5D31-432D-834A-B9FF30809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59A6B-B40D-478D-8E6E-B90D8A067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ACBE7A-CB67-410C-BAE5-B3DE65C7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381-2138-4626-8467-09468B59BD41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478DCD-185F-485F-B44F-EC19E43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3B758-918E-419E-AC8A-22FAC449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FDD9-9151-4E19-A76E-A7A6FD2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25613-9743-4B3A-AEDF-78403B86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CBEC-5789-4B81-8305-AAC24A8C1B99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24AD83-E8E9-4C59-B753-0D436607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2334B-6FA6-46BE-B6BD-103CC35F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9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52A7F0-5B17-41F9-9848-D194131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83B1-EC86-4713-B371-314ECC98193F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4C7C6-86AE-49F5-9C33-8B637865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B8D6B-CA6B-4512-B4EE-E2E3CA58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5B07-5404-4B82-B228-D1BE185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AD4F3-8329-42CE-807C-61243B12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1A83A-613E-4A26-A4F8-E6CF87DB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BE771-1B8F-4AF2-84FA-91D4A9FC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22E0-0280-4419-8DBC-A1E7EDA8BFCE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27E78-BD08-485E-A5D8-CA15BD6F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35E4C-5D8A-41B2-8A68-6CE05D0E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4AEB4-95D2-40C6-B2AE-0F1AE841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34AC9-12E1-4668-8043-F0FDEA33E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41C77-260E-4D87-9183-50264CF9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9206-D21C-4851-B71F-33412FEE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AAE1-79DC-4205-8BF6-DC3A62248BE8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D8893-0EE2-4795-A92D-7741302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643E7-8966-4370-975D-773424E7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F601C-2E11-467B-8F7E-04D125E2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6074E-7761-46DC-A7AC-B032C402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3171C-40BB-4F0D-A67B-8218D6E6B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CD86-BDFD-4B42-8FE0-E1C9F1D5F5BA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3FFB-ED3E-466E-8CF9-8866F26C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0B5B1-3398-4D4A-9D9E-EA8E2490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6A57-C15B-4068-AC23-AD706395FA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A14A45-034E-4F51-8849-82F4F305E4E8}"/>
              </a:ext>
            </a:extLst>
          </p:cNvPr>
          <p:cNvSpPr/>
          <p:nvPr userDrawn="1"/>
        </p:nvSpPr>
        <p:spPr>
          <a:xfrm flipV="1">
            <a:off x="523461" y="1405621"/>
            <a:ext cx="1166853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F0760-00B7-4CC0-B9A2-C40AA593E439}"/>
              </a:ext>
            </a:extLst>
          </p:cNvPr>
          <p:cNvSpPr/>
          <p:nvPr userDrawn="1"/>
        </p:nvSpPr>
        <p:spPr>
          <a:xfrm>
            <a:off x="0" y="0"/>
            <a:ext cx="12192000" cy="53009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99D60-9A1E-4AD8-8B6B-711A6CAEC980}"/>
              </a:ext>
            </a:extLst>
          </p:cNvPr>
          <p:cNvSpPr/>
          <p:nvPr userDrawn="1"/>
        </p:nvSpPr>
        <p:spPr>
          <a:xfrm>
            <a:off x="0" y="59289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0CAA2F-19A7-4ABA-BA28-1E2703F56569}"/>
              </a:ext>
            </a:extLst>
          </p:cNvPr>
          <p:cNvSpPr/>
          <p:nvPr userDrawn="1"/>
        </p:nvSpPr>
        <p:spPr>
          <a:xfrm>
            <a:off x="443948" y="1358665"/>
            <a:ext cx="11748052" cy="45719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ovframe.go.kr/wiki/doku.php?id=egovframework:%EA%B0%9C%EB%B0%9C%ED%99%98%EA%B2%BD%EA%B0%80%EC%9D%B4%EB%93%9C" TargetMode="External"/><Relationship Id="rId2" Type="http://schemas.openxmlformats.org/officeDocument/2006/relationships/hyperlink" Target="http://www.egovframe.g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d.lgcns.co.kr/mdd/html/main.html" TargetMode="External"/><Relationship Id="rId4" Type="http://schemas.openxmlformats.org/officeDocument/2006/relationships/hyperlink" Target="http://velocity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482F7-B80F-481B-B930-5FAAFD30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캡스톤프로젝트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A5678E9-820A-429B-8B10-FDCDC3F0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전자정부프레임워크 소스생성 도구 </a:t>
            </a:r>
            <a:r>
              <a:rPr lang="en-US" altLang="ko-KR"/>
              <a:t>-</a:t>
            </a:r>
            <a:r>
              <a:rPr lang="ko-KR" altLang="en-US"/>
              <a:t> 구현 보고서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BE73C-4CEC-4569-B078-749948C145FD}"/>
              </a:ext>
            </a:extLst>
          </p:cNvPr>
          <p:cNvSpPr/>
          <p:nvPr/>
        </p:nvSpPr>
        <p:spPr>
          <a:xfrm>
            <a:off x="5373511" y="47497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/>
              <a:t>서울과학기술대학교</a:t>
            </a:r>
            <a:endParaRPr lang="en-US" altLang="ko-KR"/>
          </a:p>
          <a:p>
            <a:pPr algn="r"/>
            <a:r>
              <a:rPr lang="en-US" altLang="ko-KR"/>
              <a:t>SW</a:t>
            </a:r>
            <a:r>
              <a:rPr lang="ko-KR" altLang="en-US"/>
              <a:t>분석설계학과</a:t>
            </a:r>
            <a:endParaRPr lang="en-US" altLang="ko-KR"/>
          </a:p>
          <a:p>
            <a:pPr algn="r"/>
            <a:r>
              <a:rPr lang="en-US" altLang="ko-KR"/>
              <a:t>16512120</a:t>
            </a:r>
          </a:p>
          <a:p>
            <a:pPr algn="r"/>
            <a:r>
              <a:rPr lang="ko-KR" altLang="en-US"/>
              <a:t>한창민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05D9E-7ABC-4912-8258-217C0A6B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3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프로세스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</a:t>
            </a:r>
            <a:r>
              <a:rPr lang="ko-KR" altLang="en-US" sz="1400" b="1"/>
              <a:t> 기능을 가진 소스 생성 프로세스 설계</a:t>
            </a:r>
            <a:endParaRPr lang="en-US" altLang="ko-KR" sz="14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951FFA-D3A3-46E0-9947-3F6FE16785FC}"/>
              </a:ext>
            </a:extLst>
          </p:cNvPr>
          <p:cNvSpPr/>
          <p:nvPr/>
        </p:nvSpPr>
        <p:spPr>
          <a:xfrm>
            <a:off x="505299" y="2164248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Datasource </a:t>
            </a:r>
            <a:r>
              <a:rPr lang="ko-KR" altLang="en-US" sz="110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E191E6-70C0-4F2B-AA07-68E09E634AD8}"/>
              </a:ext>
            </a:extLst>
          </p:cNvPr>
          <p:cNvSpPr/>
          <p:nvPr/>
        </p:nvSpPr>
        <p:spPr>
          <a:xfrm>
            <a:off x="1989542" y="2164248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패키지 경로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E7E51D-CEED-4096-9869-02872A109FE2}"/>
              </a:ext>
            </a:extLst>
          </p:cNvPr>
          <p:cNvSpPr/>
          <p:nvPr/>
        </p:nvSpPr>
        <p:spPr>
          <a:xfrm>
            <a:off x="3473785" y="2164247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소스 생성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B0F460-5756-4D2A-8030-80379B90EE6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1761675" y="2292836"/>
            <a:ext cx="22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7F1306-185E-48C7-83CC-9A98714AB4E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45918" y="2292834"/>
            <a:ext cx="227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0B56B83-EBB3-4CFD-9D3C-C9039CB0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19" y="3429000"/>
            <a:ext cx="2086650" cy="19696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61C115D-4AEA-45FA-A976-D7266955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87" y="2973767"/>
            <a:ext cx="2328742" cy="29256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C681316-36D2-40D3-A36B-B6C57740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45" y="4041667"/>
            <a:ext cx="1840520" cy="205524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1C02BFB-A52A-4C37-9445-0F0A2FE17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73" y="2970094"/>
            <a:ext cx="1616062" cy="9831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2C69D78-7895-4156-9F20-7CCD76E5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716" y="2973767"/>
            <a:ext cx="2043133" cy="31268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D3015B-4B14-43D6-AE38-650BABA8C2FB}"/>
              </a:ext>
            </a:extLst>
          </p:cNvPr>
          <p:cNvSpPr txBox="1"/>
          <p:nvPr/>
        </p:nvSpPr>
        <p:spPr>
          <a:xfrm>
            <a:off x="1024133" y="5464963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Datasource </a:t>
            </a:r>
            <a:r>
              <a:rPr lang="ko-KR" altLang="en-US" sz="1000" b="1"/>
              <a:t>를 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5CBFFB-408B-45BC-829B-B5629DEADD22}"/>
              </a:ext>
            </a:extLst>
          </p:cNvPr>
          <p:cNvSpPr txBox="1"/>
          <p:nvPr/>
        </p:nvSpPr>
        <p:spPr>
          <a:xfrm>
            <a:off x="3992619" y="5973804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패키지 경로를 입력한다</a:t>
            </a:r>
            <a:r>
              <a:rPr lang="en-US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109CFD-CDDF-4386-A43C-A32A51B43419}"/>
              </a:ext>
            </a:extLst>
          </p:cNvPr>
          <p:cNvSpPr txBox="1"/>
          <p:nvPr/>
        </p:nvSpPr>
        <p:spPr>
          <a:xfrm>
            <a:off x="7815723" y="6153168"/>
            <a:ext cx="2315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소스 생성 </a:t>
            </a:r>
            <a:r>
              <a:rPr lang="en-US" altLang="ko-KR" sz="1000" b="1"/>
              <a:t>– </a:t>
            </a:r>
            <a:r>
              <a:rPr lang="ko-KR" altLang="en-US" sz="1000" b="1"/>
              <a:t>각 위치에 생성됨을 확인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31A4100A-0610-48EA-90ED-BBCE9EE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사용자 정의 템플릿 요소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Wizard. xml </a:t>
            </a:r>
            <a:r>
              <a:rPr lang="ko-KR" altLang="en-US" sz="1400" b="1"/>
              <a:t>내부 구조 설계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0D0A6-89CA-46B4-95B9-8F0DC5B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1" y="2000457"/>
            <a:ext cx="3609975" cy="24574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076ECE-96EF-4F02-A603-C80B5E9E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" y="2000457"/>
            <a:ext cx="4533900" cy="422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88DD3-B36E-477B-8112-7F104D8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86427-2622-4C52-8762-FD17C6CB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67672"/>
              </p:ext>
            </p:extLst>
          </p:nvPr>
        </p:nvGraphicFramePr>
        <p:xfrm>
          <a:off x="660124" y="1859032"/>
          <a:ext cx="5435876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411">
                  <a:extLst>
                    <a:ext uri="{9D8B030D-6E8A-4147-A177-3AD203B41FA5}">
                      <a16:colId xmlns:a16="http://schemas.microsoft.com/office/drawing/2014/main" val="2323618822"/>
                    </a:ext>
                  </a:extLst>
                </a:gridCol>
                <a:gridCol w="927315">
                  <a:extLst>
                    <a:ext uri="{9D8B030D-6E8A-4147-A177-3AD203B41FA5}">
                      <a16:colId xmlns:a16="http://schemas.microsoft.com/office/drawing/2014/main" val="4150484192"/>
                    </a:ext>
                  </a:extLst>
                </a:gridCol>
                <a:gridCol w="537030">
                  <a:extLst>
                    <a:ext uri="{9D8B030D-6E8A-4147-A177-3AD203B41FA5}">
                      <a16:colId xmlns:a16="http://schemas.microsoft.com/office/drawing/2014/main" val="3070544770"/>
                    </a:ext>
                  </a:extLst>
                </a:gridCol>
                <a:gridCol w="3297120">
                  <a:extLst>
                    <a:ext uri="{9D8B030D-6E8A-4147-A177-3AD203B41FA5}">
                      <a16:colId xmlns:a16="http://schemas.microsoft.com/office/drawing/2014/main" val="2755114146"/>
                    </a:ext>
                  </a:extLst>
                </a:gridCol>
              </a:tblGrid>
              <a:tr h="1806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템플릿</a:t>
                      </a:r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파일명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확장자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설명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249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serviceImpl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</a:t>
                      </a:r>
                      <a:r>
                        <a:rPr lang="ko-KR" altLang="en-US" sz="900" u="none" strike="noStrike">
                          <a:effectLst/>
                        </a:rPr>
                        <a:t>인터페이스 메서드 구현한다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DAO</a:t>
                      </a:r>
                      <a:r>
                        <a:rPr lang="ko-KR" altLang="en-US" sz="900" u="none" strike="noStrike">
                          <a:effectLst/>
                        </a:rPr>
                        <a:t>를 이용해서 </a:t>
                      </a:r>
                      <a:r>
                        <a:rPr lang="en-US" altLang="ko-KR" sz="900" u="none" strike="noStrike">
                          <a:effectLst/>
                        </a:rPr>
                        <a:t>SQL </a:t>
                      </a:r>
                      <a:r>
                        <a:rPr lang="ko-KR" altLang="en-US" sz="900" u="none" strike="noStrike">
                          <a:effectLst/>
                        </a:rPr>
                        <a:t>을 질의한다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3. </a:t>
                      </a:r>
                      <a:r>
                        <a:rPr lang="ko-KR" altLang="en-US" sz="900" u="none" strike="noStrike">
                          <a:effectLst/>
                        </a:rPr>
                        <a:t>그리고 받아온 데이터를 리턴한다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66182934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 .SqlMAP </a:t>
                      </a:r>
                      <a:r>
                        <a:rPr lang="ko-KR" altLang="en-US" sz="900" u="none" strike="noStrike">
                          <a:effectLst/>
                        </a:rPr>
                        <a:t>에서 정의된 </a:t>
                      </a:r>
                      <a:r>
                        <a:rPr lang="en-US" altLang="ko-KR" sz="900" u="none" strike="noStrike">
                          <a:effectLst/>
                        </a:rPr>
                        <a:t>SQL</a:t>
                      </a:r>
                      <a:r>
                        <a:rPr lang="ko-KR" altLang="en-US" sz="900" u="none" strike="noStrike">
                          <a:effectLst/>
                        </a:rPr>
                        <a:t>을 호출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쿼리 결과 데이터를 리턴하는 메소드를 정의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223701757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Value Object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1. </a:t>
                      </a:r>
                      <a:r>
                        <a:rPr lang="ko-KR" altLang="en-US" sz="900" u="none" strike="noStrike">
                          <a:effectLst/>
                        </a:rPr>
                        <a:t>데이터 값 선언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en-US" sz="900" u="none" strike="noStrike">
                          <a:effectLst/>
                        </a:rPr>
                        <a:t>Get / Set </a:t>
                      </a:r>
                      <a:r>
                        <a:rPr lang="ko-KR" altLang="en-US" sz="900" u="none" strike="noStrike">
                          <a:effectLst/>
                        </a:rPr>
                        <a:t>메서드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088055434"/>
                  </a:ext>
                </a:extLst>
              </a:tr>
              <a:tr h="18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리턴 맵 타입 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메서드명 </a:t>
                      </a:r>
                      <a:r>
                        <a:rPr lang="en-US" altLang="ko-KR" sz="900" u="none" strike="noStrike">
                          <a:effectLst/>
                        </a:rPr>
                        <a:t>( VO ) </a:t>
                      </a:r>
                      <a:r>
                        <a:rPr lang="ko-KR" altLang="en-US" sz="900" u="none" strike="noStrike">
                          <a:effectLst/>
                        </a:rPr>
                        <a:t>정의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67815768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Controller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Request </a:t>
                      </a:r>
                      <a:r>
                        <a:rPr lang="ko-KR" altLang="en-US" sz="900" u="none" strike="noStrike">
                          <a:effectLst/>
                        </a:rPr>
                        <a:t>맵핑을 이용해서 메서드를 연결시킨다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해당 요청을 서비스에 매핑시킨다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054623769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sqlMap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.xml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SQL </a:t>
                      </a:r>
                      <a:r>
                        <a:rPr lang="ko-KR" altLang="en-US" sz="900" u="none" strike="noStrike">
                          <a:effectLst/>
                        </a:rPr>
                        <a:t>쿼리를 정의한다</a:t>
                      </a:r>
                      <a:r>
                        <a:rPr lang="en-US" altLang="ko-KR" sz="900" u="none" strike="noStrike">
                          <a:effectLst/>
                        </a:rPr>
                        <a:t>.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해당 쿼리의 호출명과 리턴 타입을 정의한다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402645412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List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조회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3774965139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insert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삽입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82249902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3901147777"/>
                  </a:ext>
                </a:extLst>
              </a:tr>
              <a:tr h="18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 조회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08414399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79F454C-D167-4E73-A064-32E538A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2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912CA-61E2-4B1E-8379-3C3C692C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897136"/>
            <a:ext cx="6038850" cy="34004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35A15-4196-46D1-93B9-FF8DA4A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7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CCE35-5568-4B03-98F2-D50624E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" y="1959292"/>
            <a:ext cx="6029325" cy="36099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8624F-8D7A-4082-80FF-A78F9A6A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40163-8BB9-4D76-9EBD-2E30A2D4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2160622"/>
            <a:ext cx="6038850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A8971E-E543-4E66-90EF-B9495A79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" y="4395787"/>
            <a:ext cx="6048375" cy="214312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CAB8B-C45D-41B1-8186-794F6B0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1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14E83-4C77-4A32-912F-1474E0F0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859032"/>
            <a:ext cx="5080686" cy="480822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00F70-A939-4303-8064-5E82A85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0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DFDCC-19DA-4543-811D-1D57AF9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930883"/>
            <a:ext cx="6067425" cy="38576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B46AC-E68E-4D95-AF43-C964EB28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템플릿 기능 요소 정의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CRUD </a:t>
            </a:r>
            <a:r>
              <a:rPr lang="ko-KR" altLang="en-US" sz="1400" b="1"/>
              <a:t>템플릿 목록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DFDCC-19DA-4543-811D-1D57AF9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930883"/>
            <a:ext cx="6067425" cy="38576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710C9E-8A29-490D-8CFA-E4E4E2BD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사용자 정의 템플릿 설치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4E5F9-B46C-4A39-8F93-87645804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1542291"/>
            <a:ext cx="10515600" cy="377341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000" b="1"/>
              <a:t>1. (</a:t>
            </a:r>
            <a:r>
              <a:rPr lang="ko-KR" altLang="en-US" sz="1000" b="1"/>
              <a:t>파일 설명</a:t>
            </a:r>
            <a:r>
              <a:rPr lang="en-US" altLang="ko-KR" sz="1000" b="1"/>
              <a:t>) </a:t>
            </a:r>
            <a:r>
              <a:rPr lang="ko-KR" altLang="en-US" sz="1000" b="1"/>
              <a:t>사용자 정의 프로젝트는 다음의 </a:t>
            </a:r>
            <a:r>
              <a:rPr lang="en-US" altLang="ko-KR" sz="1000" b="1"/>
              <a:t>3</a:t>
            </a:r>
            <a:r>
              <a:rPr lang="ko-KR" altLang="en-US" sz="1000" b="1"/>
              <a:t>개 프로젝트로 구성되어 있다</a:t>
            </a:r>
            <a:r>
              <a:rPr lang="en-US" altLang="ko-KR" sz="1000" b="1"/>
              <a:t>. 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CustomTemplates : </a:t>
            </a:r>
            <a:r>
              <a:rPr lang="ko-KR" altLang="en-US" sz="1000"/>
              <a:t>사용자 정의 템플릿 프로젝트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CustomTemplates</a:t>
            </a:r>
            <a:r>
              <a:rPr lang="en-US" altLang="ko-KR" sz="1000" err="1"/>
              <a:t>.feature</a:t>
            </a:r>
            <a:r>
              <a:rPr lang="en-US" altLang="ko-KR" sz="1000"/>
              <a:t> : </a:t>
            </a:r>
            <a:r>
              <a:rPr lang="ko-KR" altLang="en-US" sz="1000"/>
              <a:t>사용자 정의 템플릿 피처 프로젝트</a:t>
            </a:r>
          </a:p>
          <a:p>
            <a:pPr>
              <a:lnSpc>
                <a:spcPct val="120000"/>
              </a:lnSpc>
            </a:pPr>
            <a:r>
              <a:rPr lang="en-US" altLang="ko-KR" sz="1000" err="1"/>
              <a:t>CustomTemplates.update</a:t>
            </a:r>
            <a:r>
              <a:rPr lang="en-US" altLang="ko-KR" sz="1000"/>
              <a:t> : </a:t>
            </a:r>
            <a:r>
              <a:rPr lang="ko-KR" altLang="en-US" sz="1000"/>
              <a:t>사용자 정의 템플릿 업데이트 사이트 프로젝트</a:t>
            </a:r>
          </a:p>
          <a:p>
            <a:pPr>
              <a:lnSpc>
                <a:spcPct val="120000"/>
              </a:lnSpc>
            </a:pPr>
            <a:r>
              <a:rPr lang="ko-KR" altLang="en-US" sz="1000"/>
              <a:t>실제 사용자정의 템플릿은 </a:t>
            </a:r>
            <a:r>
              <a:rPr lang="en-US" altLang="ko-KR" sz="1000" err="1"/>
              <a:t>CustomTemplates</a:t>
            </a:r>
            <a:r>
              <a:rPr lang="en-US" altLang="ko-KR" sz="1000"/>
              <a:t> </a:t>
            </a:r>
            <a:r>
              <a:rPr lang="ko-KR" altLang="en-US" sz="1000"/>
              <a:t>프로젝트 내에 있고</a:t>
            </a:r>
            <a:r>
              <a:rPr lang="en-US" altLang="ko-KR" sz="1000"/>
              <a:t>, feature </a:t>
            </a:r>
            <a:r>
              <a:rPr lang="ko-KR" altLang="en-US" sz="1000"/>
              <a:t>프로젝트와 </a:t>
            </a:r>
            <a:r>
              <a:rPr lang="en-US" altLang="ko-KR" sz="1000"/>
              <a:t>update site </a:t>
            </a:r>
            <a:r>
              <a:rPr lang="ko-KR" altLang="en-US" sz="1000"/>
              <a:t>프로젝트는 </a:t>
            </a:r>
            <a:r>
              <a:rPr lang="en-US" altLang="ko-KR" sz="1000" err="1"/>
              <a:t>CustomTemplates</a:t>
            </a:r>
            <a:r>
              <a:rPr lang="en-US" altLang="ko-KR" sz="1000"/>
              <a:t> </a:t>
            </a:r>
            <a:r>
              <a:rPr lang="ko-KR" altLang="en-US" sz="1000"/>
              <a:t>플러그인을 하나의 단위 플러그인으로 묶고 </a:t>
            </a:r>
            <a:r>
              <a:rPr lang="ko-KR" altLang="en-US" sz="1000" err="1"/>
              <a:t>로딩하여</a:t>
            </a:r>
            <a:r>
              <a:rPr lang="ko-KR" altLang="en-US" sz="1000"/>
              <a:t> 업데이트할 수 있도록 하기 위한 것이다</a:t>
            </a:r>
            <a:r>
              <a:rPr lang="en-US" altLang="ko-KR" sz="100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/>
              <a:t>2. </a:t>
            </a:r>
            <a:r>
              <a:rPr lang="ko-KR" altLang="en-US" sz="1000" b="1"/>
              <a:t>사용자정의 템플릿 업데이트 파일</a:t>
            </a:r>
            <a:endParaRPr lang="en-US" altLang="ko-KR" sz="1000"/>
          </a:p>
          <a:p>
            <a:pPr>
              <a:lnSpc>
                <a:spcPct val="120000"/>
              </a:lnSpc>
            </a:pPr>
            <a:r>
              <a:rPr lang="ko-KR" altLang="en-US" sz="1000"/>
              <a:t>개발환경 메뉴에서 </a:t>
            </a:r>
            <a:r>
              <a:rPr lang="en-US" altLang="ko-KR" sz="1000"/>
              <a:t>Help&gt;Software Updates </a:t>
            </a:r>
            <a:r>
              <a:rPr lang="ko-KR" altLang="en-US" sz="1000"/>
              <a:t>를 선택한다</a:t>
            </a:r>
            <a:r>
              <a:rPr lang="en-US" altLang="ko-KR" sz="1000"/>
              <a:t>. 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Available Software </a:t>
            </a:r>
            <a:r>
              <a:rPr lang="ko-KR" altLang="en-US" sz="1000"/>
              <a:t>탭에서 우측 중앙에 있는 </a:t>
            </a:r>
            <a:r>
              <a:rPr lang="en-US" altLang="ko-KR" sz="1000"/>
              <a:t>Add Site… </a:t>
            </a:r>
            <a:r>
              <a:rPr lang="ko-KR" altLang="en-US" sz="1000"/>
              <a:t>버튼을 클릭한다</a:t>
            </a:r>
            <a:r>
              <a:rPr lang="en-US" altLang="ko-KR" sz="1000"/>
              <a:t>. 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“Add Site” </a:t>
            </a:r>
            <a:r>
              <a:rPr lang="ko-KR" altLang="en-US" sz="1000"/>
              <a:t>팝업 화면에서 우측에 있는 </a:t>
            </a:r>
            <a:r>
              <a:rPr lang="en-US" altLang="ko-KR" sz="1000"/>
              <a:t>Archive… </a:t>
            </a:r>
            <a:r>
              <a:rPr lang="ko-KR" altLang="en-US" sz="1000"/>
              <a:t>버튼을 클릭한다</a:t>
            </a:r>
            <a:r>
              <a:rPr lang="en-US" altLang="ko-KR" sz="1000"/>
              <a:t>. </a:t>
            </a:r>
          </a:p>
          <a:p>
            <a:pPr>
              <a:lnSpc>
                <a:spcPct val="120000"/>
              </a:lnSpc>
            </a:pPr>
            <a:r>
              <a:rPr lang="ko-KR" altLang="en-US" sz="1000"/>
              <a:t>다운로드 받은 파일을 선택하고</a:t>
            </a:r>
            <a:r>
              <a:rPr lang="en-US" altLang="ko-KR" sz="1000"/>
              <a:t>, OK </a:t>
            </a:r>
            <a:r>
              <a:rPr lang="ko-KR" altLang="en-US" sz="1000"/>
              <a:t>버튼을 클릭한다</a:t>
            </a:r>
            <a:r>
              <a:rPr lang="en-US" altLang="ko-KR" sz="1000"/>
              <a:t>. 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Available Software </a:t>
            </a:r>
            <a:r>
              <a:rPr lang="ko-KR" altLang="en-US" sz="1000"/>
              <a:t>목록에 추가된 “</a:t>
            </a:r>
            <a:r>
              <a:rPr lang="en-US" altLang="ko-KR" sz="1000"/>
              <a:t>Custom Template”</a:t>
            </a:r>
            <a:r>
              <a:rPr lang="ko-KR" altLang="en-US" sz="1000"/>
              <a:t>을 선택하고</a:t>
            </a:r>
            <a:r>
              <a:rPr lang="en-US" altLang="ko-KR" sz="1000"/>
              <a:t>, Install </a:t>
            </a:r>
            <a:r>
              <a:rPr lang="ko-KR" altLang="en-US" sz="1000"/>
              <a:t>버튼을 클릭한다</a:t>
            </a:r>
            <a:r>
              <a:rPr lang="en-US" altLang="ko-KR" sz="1000"/>
              <a:t>. 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Install </a:t>
            </a:r>
            <a:r>
              <a:rPr lang="ko-KR" altLang="en-US" sz="1000"/>
              <a:t>이 완료되면 안내에 따라 플러그인을 재시작하고</a:t>
            </a:r>
            <a:r>
              <a:rPr lang="en-US" altLang="ko-KR" sz="1000"/>
              <a:t>, Template </a:t>
            </a:r>
            <a:r>
              <a:rPr lang="ko-KR" altLang="en-US" sz="1000"/>
              <a:t>목록 </a:t>
            </a:r>
            <a:r>
              <a:rPr lang="ko-KR" altLang="en-US" sz="1000" err="1"/>
              <a:t>조회을</a:t>
            </a:r>
            <a:r>
              <a:rPr lang="ko-KR" altLang="en-US" sz="1000"/>
              <a:t> 조회하여 사용자 템플릿이 추가된 것을 확인한다</a:t>
            </a:r>
            <a:r>
              <a:rPr lang="en-US" altLang="ko-KR" sz="100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DAA4D0-C96F-4738-9EFE-097BA1BC962E}"/>
              </a:ext>
            </a:extLst>
          </p:cNvPr>
          <p:cNvSpPr/>
          <p:nvPr/>
        </p:nvSpPr>
        <p:spPr>
          <a:xfrm>
            <a:off x="560939" y="5315709"/>
            <a:ext cx="1024061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3. </a:t>
            </a:r>
            <a:r>
              <a:rPr lang="ko-KR" altLang="en-US" sz="1100" b="1"/>
              <a:t>사용자 정의 템플릿을 추가하기를 원하지만</a:t>
            </a:r>
            <a:r>
              <a:rPr lang="en-US" altLang="ko-KR" sz="1100" b="1"/>
              <a:t>, </a:t>
            </a:r>
            <a:r>
              <a:rPr lang="ko-KR" altLang="en-US" sz="1100" b="1"/>
              <a:t>플러그인 프로젝트에 익숙하지 않는 경우 다음과 같은 방법으로 사용자 정의 템플릿을 추가할 수 있다</a:t>
            </a:r>
            <a:r>
              <a:rPr lang="en-US" altLang="ko-KR" sz="1100" b="1"/>
              <a:t>. </a:t>
            </a:r>
            <a:br>
              <a:rPr lang="en-US" altLang="ko-KR" sz="1100" b="1"/>
            </a:br>
            <a:endParaRPr lang="en-US" altLang="ko-KR" sz="1100" b="1"/>
          </a:p>
          <a:p>
            <a:r>
              <a:rPr lang="en-US" altLang="ko-KR" sz="1000"/>
              <a:t>1. </a:t>
            </a:r>
            <a:r>
              <a:rPr lang="ko-KR" altLang="en-US" sz="1000"/>
              <a:t>사용하고자 하는 </a:t>
            </a:r>
            <a:r>
              <a:rPr lang="en-US" altLang="ko-KR" sz="1000"/>
              <a:t>Velocity Template </a:t>
            </a:r>
            <a:r>
              <a:rPr lang="ko-KR" altLang="en-US" sz="1000"/>
              <a:t>과 </a:t>
            </a:r>
            <a:r>
              <a:rPr lang="en-US" altLang="ko-KR" sz="1000"/>
              <a:t>Wizard </a:t>
            </a:r>
            <a:r>
              <a:rPr lang="ko-KR" altLang="en-US" sz="1000"/>
              <a:t>파일을 작성한다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2. (</a:t>
            </a:r>
            <a:r>
              <a:rPr lang="ko-KR" altLang="en-US" sz="1000"/>
              <a:t>이클립스 경로</a:t>
            </a:r>
            <a:r>
              <a:rPr lang="en-US" altLang="ko-KR" sz="1000"/>
              <a:t>)\plugins\egovframework.dev.imp.codegen.template.templates_(</a:t>
            </a:r>
            <a:r>
              <a:rPr lang="ko-KR" altLang="en-US" sz="1000"/>
              <a:t>버전</a:t>
            </a:r>
            <a:r>
              <a:rPr lang="en-US" altLang="ko-KR" sz="1000"/>
              <a:t>)\eGovFrameTemplates </a:t>
            </a:r>
            <a:r>
              <a:rPr lang="ko-KR" altLang="en-US" sz="1000"/>
              <a:t>에 삽입 한다</a:t>
            </a:r>
            <a:r>
              <a:rPr lang="en-US" altLang="ko-KR" sz="1000"/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wizards.xml (Wizard 목록 파일)을 편집하여 사용자 정의 템플릿에 대한 내용을 추가한다. </a:t>
            </a:r>
            <a:endParaRPr lang="ko-KR" altLang="ko-KR" sz="10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Template 목록 조회 : 개발환경에서 Window&gt;Show View&gt;eGovFrame Templates 를 선택한다.</a:t>
            </a:r>
            <a:endParaRPr lang="ko-KR" altLang="ko-KR" sz="10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사용자 정의 템플릿이 추가되어 정상작동하는 것을 확인한다.</a:t>
            </a:r>
            <a:endParaRPr lang="ko-KR" altLang="ko-KR" sz="10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단, 버전이 업데이트될 때에는 파일이 초기화되므로, 재작업을 해야 한다.</a:t>
            </a:r>
            <a:endParaRPr lang="ko-KR" altLang="ko-KR" sz="10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21AEE-834F-4BE7-939D-A701EE44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97C9-FB26-4A9D-A446-D25ECDEA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0A5D0-4CFF-4315-9C2F-F559CC88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/>
              <a:t>프로젝트 구현 범위</a:t>
            </a:r>
            <a:r>
              <a:rPr lang="en-US" altLang="ko-KR" sz="180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요구사항 정의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프로세스 설계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사용자 정의 템플릿 요소 설계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템플릿 기능 요소 정의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사용자 정의 템플릿 설치 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800"/>
              <a:t>VM</a:t>
            </a:r>
            <a:r>
              <a:rPr lang="ko-KR" altLang="en-US" sz="1800"/>
              <a:t> 상세 구현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결과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/>
              <a:t>참고 문헌</a:t>
            </a:r>
            <a:endParaRPr lang="en-US" altLang="ko-KR" sz="180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FB523-FA11-4DB7-99C6-C983A67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사용자 정의 템플릿 설치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400" b="1"/>
              <a:t>플러그인 사용자 템플릿 추가하는 방법 예시</a:t>
            </a:r>
            <a:endParaRPr lang="en-US" altLang="ko-KR" sz="1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5CE3DA-53DC-41C1-90E0-BA8504B5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3" y="2303874"/>
            <a:ext cx="2510833" cy="27844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F13A1-0C8B-4DCB-8452-456EEB18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67" y="2303875"/>
            <a:ext cx="3436556" cy="26123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2893C3-2974-4209-B8AC-62C5161A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63" y="4055809"/>
            <a:ext cx="4158263" cy="17725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7C9353-34D1-4DEA-9CFE-E73F77DA6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64" y="2303874"/>
            <a:ext cx="3177988" cy="12042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4F7710-9880-495D-9A11-F283D832821C}"/>
              </a:ext>
            </a:extLst>
          </p:cNvPr>
          <p:cNvSpPr txBox="1"/>
          <p:nvPr/>
        </p:nvSpPr>
        <p:spPr>
          <a:xfrm>
            <a:off x="1113290" y="5174507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Install new Software</a:t>
            </a:r>
            <a:endParaRPr lang="ko-KR" altLang="en-US" sz="1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C1307-5FE5-43C6-864D-739A3009F19A}"/>
              </a:ext>
            </a:extLst>
          </p:cNvPr>
          <p:cNvSpPr txBox="1"/>
          <p:nvPr/>
        </p:nvSpPr>
        <p:spPr>
          <a:xfrm>
            <a:off x="4243064" y="5051396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설치 가능 소프트웨어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07A5A-13FF-4224-868E-1F5300875DD1}"/>
              </a:ext>
            </a:extLst>
          </p:cNvPr>
          <p:cNvSpPr txBox="1"/>
          <p:nvPr/>
        </p:nvSpPr>
        <p:spPr>
          <a:xfrm>
            <a:off x="7598213" y="3591919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저장소에서  해당 플로그인 파일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80DFD-622F-4C1D-B442-3DA99543D4D8}"/>
              </a:ext>
            </a:extLst>
          </p:cNvPr>
          <p:cNvSpPr txBox="1"/>
          <p:nvPr/>
        </p:nvSpPr>
        <p:spPr>
          <a:xfrm>
            <a:off x="8075789" y="598179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해당 플러그인 파일이 선택된 모습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6690DB14-08E2-4E98-84BE-4BC1F7C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0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사용자 정의 템플릿 설치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400" b="1"/>
              <a:t>플러그인 경로에 직접 설치하는 방법 예시</a:t>
            </a:r>
            <a:endParaRPr lang="en-US" altLang="ko-KR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51D10-A0AC-483A-9F11-B93639E4CD2F}"/>
              </a:ext>
            </a:extLst>
          </p:cNvPr>
          <p:cNvSpPr txBox="1"/>
          <p:nvPr/>
        </p:nvSpPr>
        <p:spPr>
          <a:xfrm>
            <a:off x="2261512" y="4534142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이클립스 내부에 플러그인 경로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90079-DC8E-4EEB-8D4B-21E65B2D241E}"/>
              </a:ext>
            </a:extLst>
          </p:cNvPr>
          <p:cNvSpPr txBox="1"/>
          <p:nvPr/>
        </p:nvSpPr>
        <p:spPr>
          <a:xfrm>
            <a:off x="6451086" y="3225941"/>
            <a:ext cx="4025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wizard.xml </a:t>
            </a:r>
            <a:r>
              <a:rPr lang="ko-KR" altLang="en-US" sz="1000" b="1"/>
              <a:t>과 </a:t>
            </a:r>
            <a:r>
              <a:rPr lang="en-US" altLang="ko-KR" sz="1000" b="1"/>
              <a:t>vm</a:t>
            </a:r>
            <a:r>
              <a:rPr lang="ko-KR" altLang="en-US" sz="1000" b="1"/>
              <a:t>템플릿 파일이 폴더 구조에 있는 것을 확인</a:t>
            </a:r>
            <a:endParaRPr lang="en-US" altLang="ko-KR" sz="1000" b="1"/>
          </a:p>
          <a:p>
            <a:endParaRPr lang="en-US" altLang="ko-KR" sz="1000" b="1"/>
          </a:p>
          <a:p>
            <a:r>
              <a:rPr lang="en-US" altLang="ko-KR" sz="1000" b="1"/>
              <a:t>1. </a:t>
            </a:r>
            <a:r>
              <a:rPr lang="ko-KR" altLang="en-US" sz="1000" b="1"/>
              <a:t>작성된 </a:t>
            </a:r>
            <a:r>
              <a:rPr lang="en-US" altLang="ko-KR" sz="1000" b="1"/>
              <a:t>VM </a:t>
            </a:r>
            <a:r>
              <a:rPr lang="ko-KR" altLang="en-US" sz="1000" b="1"/>
              <a:t>파일과 </a:t>
            </a:r>
            <a:r>
              <a:rPr lang="en-US" altLang="ko-KR" sz="1000" b="1"/>
              <a:t>Wizard.xml </a:t>
            </a:r>
            <a:r>
              <a:rPr lang="ko-KR" altLang="en-US" sz="1000" b="1"/>
              <a:t>파일을 폴더 구조에 넣어서 삽입</a:t>
            </a:r>
            <a:endParaRPr lang="en-US" altLang="ko-KR" sz="1000" b="1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6EB082-674A-42B8-AA17-A9B8009B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253"/>
            <a:ext cx="5134430" cy="23057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1CC405B-EEBB-408D-84F6-E36A9E5A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086" y="2069905"/>
            <a:ext cx="1285875" cy="10953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BB771B8-1E18-4290-A21F-845C92AD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40" y="1979543"/>
            <a:ext cx="2133600" cy="11811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DAEE76-57EF-499C-9926-644273F72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60" y="4046539"/>
            <a:ext cx="2352675" cy="9620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2505B6-91CB-4B5F-AA67-CB9AF13968FC}"/>
              </a:ext>
            </a:extLst>
          </p:cNvPr>
          <p:cNvSpPr txBox="1"/>
          <p:nvPr/>
        </p:nvSpPr>
        <p:spPr>
          <a:xfrm>
            <a:off x="6311960" y="5226818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2. </a:t>
            </a:r>
            <a:r>
              <a:rPr lang="ko-KR" altLang="en-US" sz="1000" b="1"/>
              <a:t>추가된 템플릿 내용을 확인 할 수 있다</a:t>
            </a:r>
            <a:r>
              <a:rPr lang="en-US" altLang="ko-KR" sz="1000" b="1"/>
              <a:t>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C25ABED-A2F0-4F3F-89BC-648AFD0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3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5E4983-BEC6-4BC3-9904-A9A41AC712DE}"/>
              </a:ext>
            </a:extLst>
          </p:cNvPr>
          <p:cNvSpPr/>
          <p:nvPr/>
        </p:nvSpPr>
        <p:spPr>
          <a:xfrm>
            <a:off x="3664226" y="1604886"/>
            <a:ext cx="7898297" cy="4438105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894B9-C9AF-4A9B-8BF9-1C4B0BA41612}"/>
              </a:ext>
            </a:extLst>
          </p:cNvPr>
          <p:cNvSpPr/>
          <p:nvPr/>
        </p:nvSpPr>
        <p:spPr>
          <a:xfrm>
            <a:off x="3828654" y="2226169"/>
            <a:ext cx="1528462" cy="111666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365604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800" b="1"/>
              <a:t>목록 </a:t>
            </a:r>
            <a:endParaRPr lang="en-US" altLang="ko-KR" sz="1400" b="1"/>
          </a:p>
          <a:p>
            <a:pPr marL="342900" indent="-342900" fontAlgn="base">
              <a:buAutoNum type="arabicPeriod"/>
            </a:pPr>
            <a:r>
              <a:rPr lang="en-US" altLang="ko-KR" sz="1400" b="1"/>
              <a:t>Wizrad.xml </a:t>
            </a:r>
          </a:p>
          <a:p>
            <a:pPr marL="342900" indent="-342900" fontAlgn="base">
              <a:buAutoNum type="arabicPeriod"/>
            </a:pPr>
            <a:r>
              <a:rPr lang="en-US" altLang="ko-KR" sz="1400" b="1"/>
              <a:t>Java</a:t>
            </a:r>
          </a:p>
          <a:p>
            <a:pPr marL="800100" lvl="1" indent="-342900" fontAlgn="base">
              <a:buAutoNum type="arabicPeriod"/>
            </a:pPr>
            <a:r>
              <a:rPr lang="en-US" altLang="ko-KR" sz="900" b="1"/>
              <a:t>service_java.vm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VO_java.vm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serviceImpl_java.vm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DAO_java.vm</a:t>
            </a:r>
          </a:p>
          <a:p>
            <a:pPr marL="800100" lvl="1" indent="-342900" fontAlgn="base">
              <a:buAutoNum type="arabicPeriod"/>
            </a:pPr>
            <a:r>
              <a:rPr lang="en-US" altLang="ko-KR" sz="900" b="1"/>
              <a:t>Controller_java.vm</a:t>
            </a:r>
          </a:p>
          <a:p>
            <a:pPr marL="342900" indent="-342900" fontAlgn="base">
              <a:buAutoNum type="arabicPeriod"/>
            </a:pPr>
            <a:r>
              <a:rPr lang="en-US" altLang="ko-KR" sz="1400" b="1"/>
              <a:t>Resource</a:t>
            </a:r>
          </a:p>
          <a:p>
            <a:pPr marL="800100" lvl="1" indent="-342900" fontAlgn="base">
              <a:buAutoNum type="arabicPeriod"/>
            </a:pPr>
            <a:r>
              <a:rPr lang="en-US" altLang="ko-KR" sz="900" b="1"/>
              <a:t>sqlMap_xml.vm</a:t>
            </a:r>
          </a:p>
          <a:p>
            <a:pPr marL="342900" indent="-342900" fontAlgn="base">
              <a:buAutoNum type="arabicPeriod"/>
            </a:pPr>
            <a:r>
              <a:rPr lang="en-US" altLang="ko-KR" sz="1400" b="1"/>
              <a:t>JSP</a:t>
            </a:r>
          </a:p>
          <a:p>
            <a:pPr marL="800100" lvl="1" indent="-342900" fontAlgn="base">
              <a:buAutoNum type="arabicPeriod"/>
            </a:pPr>
            <a:r>
              <a:rPr lang="en-US" altLang="ko-KR" sz="900" b="1"/>
              <a:t>List_jsp.vm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insert_jsp.vm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edit_jsp.vm</a:t>
            </a:r>
          </a:p>
          <a:p>
            <a:pPr marL="800100" lvl="1" indent="-342900" fontAlgn="base">
              <a:buFont typeface="Arial" panose="020B0604020202020204" pitchFamily="34" charset="0"/>
              <a:buAutoNum type="arabicPeriod"/>
            </a:pPr>
            <a:r>
              <a:rPr lang="en-US" altLang="ko-KR" sz="900" b="1"/>
              <a:t>detail_jsp.vm</a:t>
            </a:r>
          </a:p>
          <a:p>
            <a:pPr marL="800100" lvl="1" indent="-342900" fontAlgn="base">
              <a:buAutoNum type="arabicPeriod"/>
            </a:pPr>
            <a:endParaRPr lang="en-US" altLang="ko-KR" sz="900" b="1"/>
          </a:p>
          <a:p>
            <a:pPr marL="342900" indent="-342900" fontAlgn="base">
              <a:buAutoNum type="arabicPeriod"/>
            </a:pPr>
            <a:endParaRPr lang="en-US" altLang="ko-KR" sz="14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26F6A-B319-4A24-974F-7E4C6E62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2CD8B3-C66E-4B42-9BC6-241F1E14F90E}"/>
              </a:ext>
            </a:extLst>
          </p:cNvPr>
          <p:cNvSpPr/>
          <p:nvPr/>
        </p:nvSpPr>
        <p:spPr>
          <a:xfrm>
            <a:off x="3828654" y="2044872"/>
            <a:ext cx="1528462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Test-egov-package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3E0EC7-616E-491E-8004-7641C1870E29}"/>
              </a:ext>
            </a:extLst>
          </p:cNvPr>
          <p:cNvSpPr/>
          <p:nvPr/>
        </p:nvSpPr>
        <p:spPr>
          <a:xfrm>
            <a:off x="3974427" y="2280106"/>
            <a:ext cx="936576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Wizard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.xml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D1B6B7-BC5A-484F-BECD-05F038EBAEB4}"/>
              </a:ext>
            </a:extLst>
          </p:cNvPr>
          <p:cNvSpPr/>
          <p:nvPr/>
        </p:nvSpPr>
        <p:spPr>
          <a:xfrm>
            <a:off x="5934874" y="2232742"/>
            <a:ext cx="1142674" cy="67924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8D8F4-D8C7-458E-8071-858C6B635CB2}"/>
              </a:ext>
            </a:extLst>
          </p:cNvPr>
          <p:cNvSpPr/>
          <p:nvPr/>
        </p:nvSpPr>
        <p:spPr>
          <a:xfrm>
            <a:off x="5934873" y="2058071"/>
            <a:ext cx="1142675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java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3AE175-8B25-4124-B981-FC25E4C64702}"/>
              </a:ext>
            </a:extLst>
          </p:cNvPr>
          <p:cNvSpPr/>
          <p:nvPr/>
        </p:nvSpPr>
        <p:spPr>
          <a:xfrm>
            <a:off x="3974428" y="2543341"/>
            <a:ext cx="936576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java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DDECF8-5D30-4360-9F21-D54448FEDAF2}"/>
              </a:ext>
            </a:extLst>
          </p:cNvPr>
          <p:cNvSpPr/>
          <p:nvPr/>
        </p:nvSpPr>
        <p:spPr>
          <a:xfrm>
            <a:off x="3974427" y="2771408"/>
            <a:ext cx="936576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resource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8004F-20ED-4C65-9F1E-D15A9C194CB0}"/>
              </a:ext>
            </a:extLst>
          </p:cNvPr>
          <p:cNvSpPr/>
          <p:nvPr/>
        </p:nvSpPr>
        <p:spPr>
          <a:xfrm>
            <a:off x="3974427" y="3020116"/>
            <a:ext cx="936576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jsp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EC4190-E83D-406A-95F6-62BA3E611231}"/>
              </a:ext>
            </a:extLst>
          </p:cNvPr>
          <p:cNvSpPr/>
          <p:nvPr/>
        </p:nvSpPr>
        <p:spPr>
          <a:xfrm>
            <a:off x="9719156" y="2246168"/>
            <a:ext cx="1699825" cy="56036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0AD390-B9E9-48A9-97A1-A45FACB6BAAF}"/>
              </a:ext>
            </a:extLst>
          </p:cNvPr>
          <p:cNvSpPr/>
          <p:nvPr/>
        </p:nvSpPr>
        <p:spPr>
          <a:xfrm>
            <a:off x="9719156" y="2071497"/>
            <a:ext cx="1699825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serviceImpl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327D6B-47B5-4301-877D-1EE7D3B6896C}"/>
              </a:ext>
            </a:extLst>
          </p:cNvPr>
          <p:cNvSpPr/>
          <p:nvPr/>
        </p:nvSpPr>
        <p:spPr>
          <a:xfrm>
            <a:off x="6099626" y="2358667"/>
            <a:ext cx="846806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EDB52F-DA42-4C84-A386-ACC380A87107}"/>
              </a:ext>
            </a:extLst>
          </p:cNvPr>
          <p:cNvSpPr/>
          <p:nvPr/>
        </p:nvSpPr>
        <p:spPr>
          <a:xfrm>
            <a:off x="6094991" y="2570231"/>
            <a:ext cx="846806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web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2A7EA2-3EB1-411D-B5E6-FC11923EEFB7}"/>
              </a:ext>
            </a:extLst>
          </p:cNvPr>
          <p:cNvSpPr/>
          <p:nvPr/>
        </p:nvSpPr>
        <p:spPr>
          <a:xfrm>
            <a:off x="7626140" y="1779556"/>
            <a:ext cx="1624308" cy="931137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6AC44-69B3-441E-9080-81EA30727245}"/>
              </a:ext>
            </a:extLst>
          </p:cNvPr>
          <p:cNvSpPr/>
          <p:nvPr/>
        </p:nvSpPr>
        <p:spPr>
          <a:xfrm>
            <a:off x="7626140" y="1604886"/>
            <a:ext cx="1624307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FB91E5-69EA-44DE-A5E4-501C79B89210}"/>
              </a:ext>
            </a:extLst>
          </p:cNvPr>
          <p:cNvSpPr/>
          <p:nvPr/>
        </p:nvSpPr>
        <p:spPr>
          <a:xfrm>
            <a:off x="7735757" y="1851862"/>
            <a:ext cx="1418500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serviceImpl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49BF63-C1A6-4478-A4CC-C80930C3F9C5}"/>
              </a:ext>
            </a:extLst>
          </p:cNvPr>
          <p:cNvSpPr/>
          <p:nvPr/>
        </p:nvSpPr>
        <p:spPr>
          <a:xfrm>
            <a:off x="5934873" y="3517507"/>
            <a:ext cx="1439962" cy="425817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F44B54-113F-4829-8BFD-3D65B099ADD3}"/>
              </a:ext>
            </a:extLst>
          </p:cNvPr>
          <p:cNvSpPr/>
          <p:nvPr/>
        </p:nvSpPr>
        <p:spPr>
          <a:xfrm>
            <a:off x="5934873" y="3342837"/>
            <a:ext cx="1439962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resource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FE55FC-EFB1-4FA3-BEFF-D5D49394C393}"/>
              </a:ext>
            </a:extLst>
          </p:cNvPr>
          <p:cNvSpPr/>
          <p:nvPr/>
        </p:nvSpPr>
        <p:spPr>
          <a:xfrm>
            <a:off x="5934874" y="4213794"/>
            <a:ext cx="1287562" cy="1199521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A150D-E891-49EF-89A9-FD930DAF19E0}"/>
              </a:ext>
            </a:extLst>
          </p:cNvPr>
          <p:cNvSpPr/>
          <p:nvPr/>
        </p:nvSpPr>
        <p:spPr>
          <a:xfrm>
            <a:off x="5934873" y="4039124"/>
            <a:ext cx="1287563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jsp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EADC2C-5BAF-4772-A8EF-A67D4DEDE09B}"/>
              </a:ext>
            </a:extLst>
          </p:cNvPr>
          <p:cNvSpPr/>
          <p:nvPr/>
        </p:nvSpPr>
        <p:spPr>
          <a:xfrm>
            <a:off x="7626141" y="2952669"/>
            <a:ext cx="1627508" cy="40445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77F698-7168-4181-84BA-1579B11FA4FC}"/>
              </a:ext>
            </a:extLst>
          </p:cNvPr>
          <p:cNvSpPr/>
          <p:nvPr/>
        </p:nvSpPr>
        <p:spPr>
          <a:xfrm>
            <a:off x="7626141" y="2777998"/>
            <a:ext cx="1627508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web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ADD295-E2AF-4034-B070-B755CAFAEF8A}"/>
              </a:ext>
            </a:extLst>
          </p:cNvPr>
          <p:cNvSpPr/>
          <p:nvPr/>
        </p:nvSpPr>
        <p:spPr>
          <a:xfrm>
            <a:off x="7735757" y="3047176"/>
            <a:ext cx="1418500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controller_java.vm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474FC5-846E-4B96-9577-C17494B9200C}"/>
              </a:ext>
            </a:extLst>
          </p:cNvPr>
          <p:cNvSpPr/>
          <p:nvPr/>
        </p:nvSpPr>
        <p:spPr>
          <a:xfrm>
            <a:off x="7735757" y="2101719"/>
            <a:ext cx="1418500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service_java.vm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83CB38-7EB0-4A04-96D2-096B70788B3B}"/>
              </a:ext>
            </a:extLst>
          </p:cNvPr>
          <p:cNvSpPr/>
          <p:nvPr/>
        </p:nvSpPr>
        <p:spPr>
          <a:xfrm>
            <a:off x="7735757" y="2346495"/>
            <a:ext cx="1418500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VO_java.vm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951443-866D-4B21-B7EB-A261B85589F5}"/>
              </a:ext>
            </a:extLst>
          </p:cNvPr>
          <p:cNvSpPr/>
          <p:nvPr/>
        </p:nvSpPr>
        <p:spPr>
          <a:xfrm>
            <a:off x="9782733" y="2326525"/>
            <a:ext cx="1573300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serviceImpl_java.vm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64941B-6D59-4F5F-83C9-CF51236A1CE7}"/>
              </a:ext>
            </a:extLst>
          </p:cNvPr>
          <p:cNvSpPr/>
          <p:nvPr/>
        </p:nvSpPr>
        <p:spPr>
          <a:xfrm>
            <a:off x="9782733" y="2567515"/>
            <a:ext cx="1573300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DAO_java.vm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CA0E88-49BF-452B-BB57-76AE2CC18D08}"/>
              </a:ext>
            </a:extLst>
          </p:cNvPr>
          <p:cNvSpPr/>
          <p:nvPr/>
        </p:nvSpPr>
        <p:spPr>
          <a:xfrm>
            <a:off x="6022449" y="3656750"/>
            <a:ext cx="1272873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sqlMap_xml.vm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49E2D8-5AA0-4475-8C36-92F0B1337BA7}"/>
              </a:ext>
            </a:extLst>
          </p:cNvPr>
          <p:cNvSpPr/>
          <p:nvPr/>
        </p:nvSpPr>
        <p:spPr>
          <a:xfrm>
            <a:off x="6022450" y="4315180"/>
            <a:ext cx="1055098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List_jsp.vm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ED0C38-DFE9-4049-BC55-2B9A42EA9752}"/>
              </a:ext>
            </a:extLst>
          </p:cNvPr>
          <p:cNvSpPr/>
          <p:nvPr/>
        </p:nvSpPr>
        <p:spPr>
          <a:xfrm>
            <a:off x="6022450" y="4560183"/>
            <a:ext cx="1055098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insert_jsp.vm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880AB1-B64A-4529-8FE5-D240D46EF3DC}"/>
              </a:ext>
            </a:extLst>
          </p:cNvPr>
          <p:cNvSpPr/>
          <p:nvPr/>
        </p:nvSpPr>
        <p:spPr>
          <a:xfrm>
            <a:off x="6022450" y="4800031"/>
            <a:ext cx="1055098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edit_jsp.vm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3F622B-60EF-4C44-9875-A9C732BCBAEB}"/>
              </a:ext>
            </a:extLst>
          </p:cNvPr>
          <p:cNvSpPr/>
          <p:nvPr/>
        </p:nvSpPr>
        <p:spPr>
          <a:xfrm>
            <a:off x="6022449" y="5039879"/>
            <a:ext cx="1055098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detail_jsp.vm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F7E0743-C484-4A95-954B-9DAE1FBDA861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911004" y="2146371"/>
            <a:ext cx="1023869" cy="485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256CEF2-EF70-4ACC-A02F-CC132664454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4911003" y="2859708"/>
            <a:ext cx="1023870" cy="571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4320F4E-51B9-4265-AFA3-DDFC6FE1F5D9}"/>
              </a:ext>
            </a:extLst>
          </p:cNvPr>
          <p:cNvCxnSpPr>
            <a:cxnSpLocks/>
            <a:stCxn id="19" idx="2"/>
            <a:endCxn id="33" idx="1"/>
          </p:cNvCxnSpPr>
          <p:nvPr/>
        </p:nvCxnSpPr>
        <p:spPr>
          <a:xfrm rot="16200000" flipH="1">
            <a:off x="4723440" y="2915991"/>
            <a:ext cx="930708" cy="1492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D087F55-4C4E-4BDB-B12D-20D28DDC795D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6941797" y="2658531"/>
            <a:ext cx="684344" cy="207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8F4C83-6761-4013-B12F-B7539C27B8C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946432" y="1693186"/>
            <a:ext cx="679708" cy="75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6A37416-7B9D-4099-94C9-94951A38325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9154257" y="1940162"/>
            <a:ext cx="564899" cy="219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D04E7F-01E6-4E6D-9589-82279E708AEB}"/>
              </a:ext>
            </a:extLst>
          </p:cNvPr>
          <p:cNvSpPr/>
          <p:nvPr/>
        </p:nvSpPr>
        <p:spPr>
          <a:xfrm>
            <a:off x="3674054" y="1520081"/>
            <a:ext cx="2260819" cy="18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템플릿프로젝트 폴더  파일구조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32C5493-6670-4322-9A44-1636C0407576}"/>
              </a:ext>
            </a:extLst>
          </p:cNvPr>
          <p:cNvSpPr/>
          <p:nvPr/>
        </p:nvSpPr>
        <p:spPr>
          <a:xfrm>
            <a:off x="3828654" y="5413315"/>
            <a:ext cx="851861" cy="1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</a:rPr>
              <a:t>파일명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ACCFA22-1054-436C-934D-B5BB974EE914}"/>
              </a:ext>
            </a:extLst>
          </p:cNvPr>
          <p:cNvSpPr/>
          <p:nvPr/>
        </p:nvSpPr>
        <p:spPr>
          <a:xfrm>
            <a:off x="3828654" y="5658294"/>
            <a:ext cx="851861" cy="176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폴더명</a:t>
            </a:r>
          </a:p>
        </p:txBody>
      </p:sp>
    </p:spTree>
    <p:extLst>
      <p:ext uri="{BB962C8B-B14F-4D97-AF65-F5344CB8AC3E}">
        <p14:creationId xmlns:p14="http://schemas.microsoft.com/office/powerpoint/2010/main" val="322070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Wizrad.xml  – VM </a:t>
            </a:r>
            <a:r>
              <a:rPr lang="ko-KR" altLang="en-US" sz="1400" b="1"/>
              <a:t>파일 코드 내용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C231E-BA48-496B-AC81-B194B8F9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9" y="1859032"/>
            <a:ext cx="3698583" cy="4901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45EC02-4D5B-4C24-AEE7-04A9DF39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41" y="1762843"/>
            <a:ext cx="3308638" cy="499780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B34E0B-8CC6-4AE3-B96B-31EDEDC87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42803"/>
              </p:ext>
            </p:extLst>
          </p:nvPr>
        </p:nvGraphicFramePr>
        <p:xfrm>
          <a:off x="8174017" y="1762843"/>
          <a:ext cx="361461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512">
                  <a:extLst>
                    <a:ext uri="{9D8B030D-6E8A-4147-A177-3AD203B41FA5}">
                      <a16:colId xmlns:a16="http://schemas.microsoft.com/office/drawing/2014/main" val="1902514938"/>
                    </a:ext>
                  </a:extLst>
                </a:gridCol>
                <a:gridCol w="2234107">
                  <a:extLst>
                    <a:ext uri="{9D8B030D-6E8A-4147-A177-3AD203B41FA5}">
                      <a16:colId xmlns:a16="http://schemas.microsoft.com/office/drawing/2014/main" val="34856488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Wizard XML File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753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CRUD </a:t>
                      </a:r>
                      <a:r>
                        <a:rPr lang="ko-KR" altLang="en-US" sz="1050" u="none" strike="noStrike">
                          <a:effectLst/>
                        </a:rPr>
                        <a:t>테이블 선택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en-US" altLang="ko-KR" sz="900" u="none" strike="noStrike">
                          <a:effectLst/>
                        </a:rPr>
                        <a:t>. </a:t>
                      </a:r>
                      <a:r>
                        <a:rPr lang="ko-KR" altLang="en-US" sz="900" u="none" strike="noStrike">
                          <a:effectLst/>
                        </a:rPr>
                        <a:t>연결할 데이터 소스를 선택하는 </a:t>
                      </a:r>
                      <a:r>
                        <a:rPr lang="en-US" altLang="ko-KR" sz="900" u="none" strike="noStrike">
                          <a:effectLst/>
                        </a:rPr>
                        <a:t>UI </a:t>
                      </a:r>
                      <a:r>
                        <a:rPr lang="ko-KR" altLang="en-US" sz="900" u="none" strike="noStrike">
                          <a:effectLst/>
                        </a:rPr>
                        <a:t>정의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819404"/>
                  </a:ext>
                </a:extLst>
              </a:tr>
              <a:tr h="2095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UI (</a:t>
                      </a:r>
                      <a:r>
                        <a:rPr lang="ko-KR" altLang="en-US" sz="1000" u="none" strike="noStrike">
                          <a:effectLst/>
                        </a:rPr>
                        <a:t>리소스 정보 입력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author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2. createData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3. sqlMapFoler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4. </a:t>
                      </a:r>
                      <a:r>
                        <a:rPr lang="en-US" sz="1100" u="none" strike="noStrike">
                          <a:effectLst/>
                        </a:rPr>
                        <a:t>daoPackageFolder </a:t>
                      </a:r>
                      <a:r>
                        <a:rPr lang="ko-KR" altLang="en-US" sz="1100" u="none" strike="noStrike">
                          <a:effectLst/>
                        </a:rPr>
                        <a:t>경로 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5. </a:t>
                      </a:r>
                      <a:r>
                        <a:rPr lang="en-US" sz="1100" u="none" strike="noStrike">
                          <a:effectLst/>
                        </a:rPr>
                        <a:t>voPackageFolder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6. </a:t>
                      </a:r>
                      <a:r>
                        <a:rPr lang="en-US" sz="1100" u="none" strike="noStrike">
                          <a:effectLst/>
                        </a:rPr>
                        <a:t>servicePackage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7. </a:t>
                      </a:r>
                      <a:r>
                        <a:rPr lang="en-US" sz="1100" u="none" strike="noStrike">
                          <a:effectLst/>
                        </a:rPr>
                        <a:t>implPackage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8. </a:t>
                      </a:r>
                      <a:r>
                        <a:rPr lang="en-US" sz="1100" u="none" strike="noStrike">
                          <a:effectLst/>
                        </a:rPr>
                        <a:t>controllerPackage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9. </a:t>
                      </a:r>
                      <a:r>
                        <a:rPr lang="en-US" sz="1100" u="none" strike="noStrike">
                          <a:effectLst/>
                        </a:rPr>
                        <a:t>jspFolder </a:t>
                      </a:r>
                      <a:r>
                        <a:rPr lang="ko-KR" altLang="en-US" sz="1100" u="none" strike="noStrike">
                          <a:effectLst/>
                        </a:rPr>
                        <a:t>경로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755099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요소 템플릿 경로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sqlMap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dao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vo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4. service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5. serviceImpl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6. controller </a:t>
                      </a:r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7. jsp </a:t>
                      </a:r>
                      <a:r>
                        <a:rPr lang="ko-KR" altLang="en-US" sz="1100" u="none" strike="noStrike">
                          <a:effectLst/>
                        </a:rPr>
                        <a:t>페이지 템플릿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9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2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service_java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8913E1-87CB-4F88-B4EA-E5B69BC0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853043"/>
            <a:ext cx="2924368" cy="48684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CEAF54-EAB2-4D2D-A3F1-C6E9A79C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36" y="1853043"/>
            <a:ext cx="3768701" cy="439299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E56D0B-CE35-4D75-A403-5DF4AD3CD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26414"/>
              </p:ext>
            </p:extLst>
          </p:nvPr>
        </p:nvGraphicFramePr>
        <p:xfrm>
          <a:off x="7425202" y="1853857"/>
          <a:ext cx="4703763" cy="216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002">
                  <a:extLst>
                    <a:ext uri="{9D8B030D-6E8A-4147-A177-3AD203B41FA5}">
                      <a16:colId xmlns:a16="http://schemas.microsoft.com/office/drawing/2014/main" val="282633709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06828318"/>
                    </a:ext>
                  </a:extLst>
                </a:gridCol>
                <a:gridCol w="2843047">
                  <a:extLst>
                    <a:ext uri="{9D8B030D-6E8A-4147-A177-3AD203B41FA5}">
                      <a16:colId xmlns:a16="http://schemas.microsoft.com/office/drawing/2014/main" val="297572301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718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3720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016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501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java.util.Map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9824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어노테이션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8747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클래스명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서비스명 </a:t>
                      </a:r>
                      <a:r>
                        <a:rPr lang="en-US" altLang="ko-KR" sz="1100" u="none" strike="noStrike">
                          <a:effectLst/>
                        </a:rPr>
                        <a:t>+ </a:t>
                      </a:r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00758"/>
                  </a:ext>
                </a:extLst>
              </a:tr>
              <a:tr h="5707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* 서비스 인터페이스를 만든다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서비스 메서드 정의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수정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상세조회 메서드명 정의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76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3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VO_java 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E00041-9ACC-48E8-833C-955B2616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925540"/>
            <a:ext cx="3829187" cy="479593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878E63-BB5B-4DA1-ABD4-18744398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85552"/>
              </p:ext>
            </p:extLst>
          </p:nvPr>
        </p:nvGraphicFramePr>
        <p:xfrm>
          <a:off x="4647746" y="1938264"/>
          <a:ext cx="4160352" cy="1895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389">
                  <a:extLst>
                    <a:ext uri="{9D8B030D-6E8A-4147-A177-3AD203B41FA5}">
                      <a16:colId xmlns:a16="http://schemas.microsoft.com/office/drawing/2014/main" val="2824526025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856302929"/>
                    </a:ext>
                  </a:extLst>
                </a:gridCol>
                <a:gridCol w="2817845">
                  <a:extLst>
                    <a:ext uri="{9D8B030D-6E8A-4147-A177-3AD203B41FA5}">
                      <a16:colId xmlns:a16="http://schemas.microsoft.com/office/drawing/2014/main" val="301397838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7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VO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7313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7971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4649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java.io.Serializable;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858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어노테이션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35942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클래스명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서비스명 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en-US" sz="1100" u="none" strike="noStrike">
                          <a:effectLst/>
                        </a:rPr>
                        <a:t>Vo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45778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테이블 컬럼 정의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변수 선언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Get / Set </a:t>
                      </a:r>
                      <a:r>
                        <a:rPr lang="ko-KR" altLang="en-US" sz="1100" u="none" strike="noStrike">
                          <a:effectLst/>
                        </a:rPr>
                        <a:t>메서드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262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2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serviceImpl_java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346E7-A172-454A-9CC0-97DDE8F6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955865"/>
            <a:ext cx="2555462" cy="47614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C9F23B-7BE0-4725-B91E-00D80E23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8" y="1953698"/>
            <a:ext cx="3137505" cy="47677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22DB59-A56A-407C-BC79-BDA9BE29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56842"/>
              </p:ext>
            </p:extLst>
          </p:nvPr>
        </p:nvGraphicFramePr>
        <p:xfrm>
          <a:off x="6684418" y="1953698"/>
          <a:ext cx="5193451" cy="336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124">
                  <a:extLst>
                    <a:ext uri="{9D8B030D-6E8A-4147-A177-3AD203B41FA5}">
                      <a16:colId xmlns:a16="http://schemas.microsoft.com/office/drawing/2014/main" val="3176137868"/>
                    </a:ext>
                  </a:extLst>
                </a:gridCol>
                <a:gridCol w="978072">
                  <a:extLst>
                    <a:ext uri="{9D8B030D-6E8A-4147-A177-3AD203B41FA5}">
                      <a16:colId xmlns:a16="http://schemas.microsoft.com/office/drawing/2014/main" val="4147900341"/>
                    </a:ext>
                  </a:extLst>
                </a:gridCol>
                <a:gridCol w="3592255">
                  <a:extLst>
                    <a:ext uri="{9D8B030D-6E8A-4147-A177-3AD203B41FA5}">
                      <a16:colId xmlns:a16="http://schemas.microsoft.com/office/drawing/2014/main" val="35622533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759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serviceImpl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3063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7142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en-US" sz="1100" u="none" strike="noStrike">
                          <a:effectLst/>
                        </a:rPr>
                        <a:t>service.impl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8580036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java.util.HashMap;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2. java.util.List;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3. java.util.Map;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4. javax.annotation.Resource;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5. org.springframework.stereotype.Service;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6. egovframework.rte.fdl.cmmn.EgovAbstractServiceImpl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7. (</a:t>
                      </a:r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).</a:t>
                      </a:r>
                      <a:r>
                        <a:rPr lang="en-US" sz="1100" u="none" strike="noStrike">
                          <a:effectLst/>
                        </a:rPr>
                        <a:t>service.Service;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7097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어노테이션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@Service("</a:t>
                      </a:r>
                      <a:r>
                        <a:rPr lang="ko-KR" altLang="en-US" sz="1100" u="none" strike="noStrike">
                          <a:effectLst/>
                        </a:rPr>
                        <a:t>서비스명</a:t>
                      </a:r>
                      <a:r>
                        <a:rPr lang="en-US" altLang="ko-KR" sz="1100" u="none" strike="noStrike">
                          <a:effectLst/>
                        </a:rPr>
                        <a:t>")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248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클래스명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서비스명 </a:t>
                      </a:r>
                      <a:r>
                        <a:rPr lang="en-US" altLang="ko-KR" sz="1100" u="none" strike="noStrike">
                          <a:effectLst/>
                        </a:rPr>
                        <a:t>+ </a:t>
                      </a:r>
                      <a:r>
                        <a:rPr lang="en-US" sz="1100" u="none" strike="noStrike">
                          <a:effectLst/>
                        </a:rPr>
                        <a:t>ServiceImpl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54111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DAO </a:t>
                      </a:r>
                      <a:r>
                        <a:rPr lang="ko-KR" altLang="en-US" sz="1100" u="none" strike="noStrike">
                          <a:effectLst/>
                        </a:rPr>
                        <a:t>객체 생성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service </a:t>
                      </a:r>
                      <a:r>
                        <a:rPr lang="ko-KR" altLang="en-US" sz="1100" u="none" strike="noStrike">
                          <a:effectLst/>
                        </a:rPr>
                        <a:t>오버라이드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service </a:t>
                      </a:r>
                      <a:r>
                        <a:rPr lang="ko-KR" altLang="en-US" sz="1100" u="none" strike="noStrike">
                          <a:effectLst/>
                        </a:rPr>
                        <a:t>메서드 구현 </a:t>
                      </a:r>
                      <a:r>
                        <a:rPr lang="en-US" altLang="ko-KR" sz="1100" u="none" strike="noStrike">
                          <a:effectLst/>
                        </a:rPr>
                        <a:t>(sql </a:t>
                      </a:r>
                      <a:r>
                        <a:rPr lang="ko-KR" altLang="en-US" sz="1100" u="none" strike="noStrike">
                          <a:effectLst/>
                        </a:rPr>
                        <a:t>질의 결과값 리턴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96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9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DAO_java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65BC2E-CE99-4346-A849-A7F76F4F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11354"/>
              </p:ext>
            </p:extLst>
          </p:nvPr>
        </p:nvGraphicFramePr>
        <p:xfrm>
          <a:off x="7343345" y="1911875"/>
          <a:ext cx="4605133" cy="398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899">
                  <a:extLst>
                    <a:ext uri="{9D8B030D-6E8A-4147-A177-3AD203B41FA5}">
                      <a16:colId xmlns:a16="http://schemas.microsoft.com/office/drawing/2014/main" val="3171618064"/>
                    </a:ext>
                  </a:extLst>
                </a:gridCol>
                <a:gridCol w="518979">
                  <a:extLst>
                    <a:ext uri="{9D8B030D-6E8A-4147-A177-3AD203B41FA5}">
                      <a16:colId xmlns:a16="http://schemas.microsoft.com/office/drawing/2014/main" val="3593790750"/>
                    </a:ext>
                  </a:extLst>
                </a:gridCol>
                <a:gridCol w="3448255">
                  <a:extLst>
                    <a:ext uri="{9D8B030D-6E8A-4147-A177-3AD203B41FA5}">
                      <a16:colId xmlns:a16="http://schemas.microsoft.com/office/drawing/2014/main" val="188736449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565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DAO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7137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305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en-US" sz="1100" u="none" strike="noStrike">
                          <a:effectLst/>
                        </a:rPr>
                        <a:t>service.impl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94728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java.util.List;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2. org.springframework.stereotype.Repository;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3. (</a:t>
                      </a:r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r>
                        <a:rPr lang="en-US" altLang="ko-KR" sz="1100" u="none" strike="noStrike">
                          <a:effectLst/>
                        </a:rPr>
                        <a:t>).</a:t>
                      </a:r>
                      <a:r>
                        <a:rPr lang="en-US" sz="1100" u="none" strike="noStrike">
                          <a:effectLst/>
                        </a:rPr>
                        <a:t>service.BizWorkLoginLog;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4. egovframework.com.cmm.service.impl.EgovComAbstractDAO;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1561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어노테이션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@Repository("</a:t>
                      </a:r>
                      <a:r>
                        <a:rPr lang="ko-KR" altLang="en-US" sz="1100" u="none" strike="noStrike">
                          <a:effectLst/>
                        </a:rPr>
                        <a:t>서비스명 </a:t>
                      </a:r>
                      <a:r>
                        <a:rPr lang="en-US" altLang="ko-KR" sz="1100" u="none" strike="noStrike">
                          <a:effectLst/>
                        </a:rPr>
                        <a:t>+ </a:t>
                      </a:r>
                      <a:r>
                        <a:rPr lang="en-US" sz="1100" u="none" strike="noStrike">
                          <a:effectLst/>
                        </a:rPr>
                        <a:t>DAO")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57847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클래스명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서비스명 </a:t>
                      </a:r>
                      <a:r>
                        <a:rPr lang="en-US" altLang="ko-KR" sz="1100" u="none" strike="noStrike">
                          <a:effectLst/>
                        </a:rPr>
                        <a:t>+</a:t>
                      </a:r>
                      <a:r>
                        <a:rPr lang="en-US" sz="1100" u="none" strike="noStrike">
                          <a:effectLst/>
                        </a:rPr>
                        <a:t>DAO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821645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SQL </a:t>
                      </a:r>
                      <a:r>
                        <a:rPr lang="ko-KR" altLang="en-US" sz="1100" u="none" strike="noStrike">
                          <a:effectLst/>
                        </a:rPr>
                        <a:t>질의 메서드 생성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리스트 조회 메서드 상세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</a:t>
                      </a:r>
                      <a:r>
                        <a:rPr lang="ko-KR" altLang="en-US" sz="1100" u="none" strike="noStrike">
                          <a:effectLst/>
                        </a:rPr>
                        <a:t>삽입 메서드 상세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4. </a:t>
                      </a:r>
                      <a:r>
                        <a:rPr lang="ko-KR" altLang="en-US" sz="1100" u="none" strike="noStrike">
                          <a:effectLst/>
                        </a:rPr>
                        <a:t>수정 메서드 상세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5. </a:t>
                      </a:r>
                      <a:r>
                        <a:rPr lang="ko-KR" altLang="en-US" sz="1100" u="none" strike="noStrike">
                          <a:effectLst/>
                        </a:rPr>
                        <a:t>삭제 메서드 상세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6. </a:t>
                      </a:r>
                      <a:r>
                        <a:rPr lang="ko-KR" altLang="en-US" sz="1100" u="none" strike="noStrike">
                          <a:effectLst/>
                        </a:rPr>
                        <a:t>상세조회 메서드 상세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* </a:t>
                      </a:r>
                      <a:r>
                        <a:rPr lang="en-US" altLang="ko-KR" sz="1100" u="none" strike="noStrike">
                          <a:effectLst/>
                        </a:rPr>
                        <a:t>SQLMAP </a:t>
                      </a:r>
                      <a:r>
                        <a:rPr lang="ko-KR" altLang="en-US" sz="1100" u="none" strike="noStrike">
                          <a:effectLst/>
                        </a:rPr>
                        <a:t>에서 정의된 쿼리를 호출하는 메서드다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33572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2EC6CC3-6EE3-4E0F-8B49-9E84147B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7" y="1858786"/>
            <a:ext cx="3060031" cy="4634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AE354-1F04-4294-964D-08F5C4CD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1" y="1858786"/>
            <a:ext cx="3607871" cy="4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Controller_java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(1 / 2)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341ED3-D4DA-481D-95BB-3DF0F7D6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85253"/>
              </p:ext>
            </p:extLst>
          </p:nvPr>
        </p:nvGraphicFramePr>
        <p:xfrm>
          <a:off x="7440187" y="1888606"/>
          <a:ext cx="4612174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548">
                  <a:extLst>
                    <a:ext uri="{9D8B030D-6E8A-4147-A177-3AD203B41FA5}">
                      <a16:colId xmlns:a16="http://schemas.microsoft.com/office/drawing/2014/main" val="2483683416"/>
                    </a:ext>
                  </a:extLst>
                </a:gridCol>
                <a:gridCol w="643559">
                  <a:extLst>
                    <a:ext uri="{9D8B030D-6E8A-4147-A177-3AD203B41FA5}">
                      <a16:colId xmlns:a16="http://schemas.microsoft.com/office/drawing/2014/main" val="3301993128"/>
                    </a:ext>
                  </a:extLst>
                </a:gridCol>
                <a:gridCol w="3442067">
                  <a:extLst>
                    <a:ext uri="{9D8B030D-6E8A-4147-A177-3AD203B41FA5}">
                      <a16:colId xmlns:a16="http://schemas.microsoft.com/office/drawing/2014/main" val="407041786"/>
                    </a:ext>
                  </a:extLst>
                </a:gridCol>
              </a:tblGrid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템플릿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확장자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4442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.java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425202379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3504711220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요소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r>
                        <a:rPr lang="en-US" sz="800" u="none" strike="noStrike">
                          <a:effectLst/>
                        </a:rPr>
                        <a:t>web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090530444"/>
                  </a:ext>
                </a:extLst>
              </a:tr>
              <a:tr h="22524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import java.util.HashMap;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2. javax.annotation.Resource;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3. org.springframework.stereotype.Controller;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4. org.springframework.ui.ModelMap;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5. org.springframework.web.bind.annotation.ModelAttribute;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6. org.springframework.web.bind.annotation.RequestMapping;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7. (</a:t>
                      </a:r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).</a:t>
                      </a:r>
                      <a:r>
                        <a:rPr lang="en-US" sz="800" u="none" strike="noStrike">
                          <a:effectLst/>
                        </a:rPr>
                        <a:t>service.(</a:t>
                      </a:r>
                      <a:r>
                        <a:rPr lang="ko-KR" altLang="en-US" sz="800" u="none" strike="noStrike">
                          <a:effectLst/>
                        </a:rPr>
                        <a:t>서비스명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en-US" sz="800" u="none" strike="noStrike">
                          <a:effectLst/>
                        </a:rPr>
                        <a:t>Vo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8. (</a:t>
                      </a:r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).</a:t>
                      </a:r>
                      <a:r>
                        <a:rPr lang="en-US" sz="800" u="none" strike="noStrike">
                          <a:effectLst/>
                        </a:rPr>
                        <a:t>service.(</a:t>
                      </a:r>
                      <a:r>
                        <a:rPr lang="ko-KR" altLang="en-US" sz="800" u="none" strike="noStrike">
                          <a:effectLst/>
                        </a:rPr>
                        <a:t>서비스명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en-US" sz="800" u="none" strike="noStrike">
                          <a:effectLst/>
                        </a:rPr>
                        <a:t>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9. egovframework.com.cmm.LoginVO;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10. egovframework.com.cmm.annotation.IncludedInfo;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11. egovframework.com.cmm.util.EgovUserDetailsHelper;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12. egovframework.rte.fdl.idgnr.EgovIdGnrService;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13. egovframework.rte.fdl.property.EgovPropertyService;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14. egovframework.rte.ptl.mvc.tags.ui.pagination.PaginationInfo;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542849413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어노테이션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@Controller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1523843693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클래스명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서비스명 </a:t>
                      </a:r>
                      <a:r>
                        <a:rPr lang="en-US" altLang="ko-KR" sz="800" u="none" strike="noStrike">
                          <a:effectLst/>
                        </a:rPr>
                        <a:t>+ </a:t>
                      </a:r>
                      <a:r>
                        <a:rPr lang="en-US" sz="800" u="none" strike="noStrike">
                          <a:effectLst/>
                        </a:rPr>
                        <a:t>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3683065841"/>
                  </a:ext>
                </a:extLst>
              </a:tr>
              <a:tr h="1126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구현요소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 서비스 컨트롤러 만든다</a:t>
                      </a:r>
                      <a:r>
                        <a:rPr lang="en-US" altLang="ko-KR" sz="800" u="none" strike="noStrike">
                          <a:effectLst/>
                        </a:rPr>
                        <a:t>. http request </a:t>
                      </a:r>
                      <a:r>
                        <a:rPr lang="ko-KR" altLang="en-US" sz="800" u="none" strike="noStrike">
                          <a:effectLst/>
                        </a:rPr>
                        <a:t>가 왔을때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해당 서비스로 매핑시켜주는 역할을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1. @RequestMapping(value="(URL </a:t>
                      </a:r>
                      <a:r>
                        <a:rPr lang="ko-KR" altLang="en-US" sz="800" u="none" strike="noStrike">
                          <a:effectLst/>
                        </a:rPr>
                        <a:t>주소</a:t>
                      </a:r>
                      <a:r>
                        <a:rPr lang="en-US" altLang="ko-KR" sz="800" u="none" strike="noStrike">
                          <a:effectLst/>
                        </a:rPr>
                        <a:t>)")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</a:t>
                      </a:r>
                      <a:r>
                        <a:rPr lang="ko-KR" altLang="en-US" sz="800" u="none" strike="noStrike">
                          <a:effectLst/>
                        </a:rPr>
                        <a:t>서비스 페이지 랜더링 요소 구현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dao </a:t>
                      </a:r>
                      <a:r>
                        <a:rPr lang="ko-KR" altLang="en-US" sz="800" u="none" strike="noStrike">
                          <a:effectLst/>
                        </a:rPr>
                        <a:t>와 </a:t>
                      </a:r>
                      <a:r>
                        <a:rPr lang="en-US" altLang="ko-KR" sz="800" u="none" strike="noStrike">
                          <a:effectLst/>
                        </a:rPr>
                        <a:t>serviceImpl </a:t>
                      </a:r>
                      <a:r>
                        <a:rPr lang="ko-KR" altLang="en-US" sz="800" u="none" strike="noStrike">
                          <a:effectLst/>
                        </a:rPr>
                        <a:t>객체를 어노테이션으로 매핑해서 해당 부분에 있는 메서드와 </a:t>
                      </a:r>
                      <a:r>
                        <a:rPr lang="en-US" altLang="ko-KR" sz="800" u="none" strike="noStrike">
                          <a:effectLst/>
                        </a:rPr>
                        <a:t>Vo </a:t>
                      </a:r>
                      <a:r>
                        <a:rPr lang="ko-KR" altLang="en-US" sz="800" u="none" strike="noStrike">
                          <a:effectLst/>
                        </a:rPr>
                        <a:t>를 이용해서 요청에 응답하게 구현한다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4. </a:t>
                      </a:r>
                      <a:r>
                        <a:rPr lang="ko-KR" altLang="en-US" sz="800" u="none" strike="noStrike">
                          <a:effectLst/>
                        </a:rPr>
                        <a:t>모델 객체와 </a:t>
                      </a:r>
                      <a:r>
                        <a:rPr lang="en-US" altLang="ko-KR" sz="800" u="none" strike="noStrike">
                          <a:effectLst/>
                        </a:rPr>
                        <a:t>JSP </a:t>
                      </a:r>
                      <a:r>
                        <a:rPr lang="ko-KR" altLang="en-US" sz="800" u="none" strike="noStrike">
                          <a:effectLst/>
                        </a:rPr>
                        <a:t>페이지 주소를 리턴한다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94673643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181125F-DCF9-4271-9F60-AF5CF7FF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61" y="1876431"/>
            <a:ext cx="2589590" cy="4795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F937C-25B3-44AC-A6E9-6522378B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50" y="1877183"/>
            <a:ext cx="3627849" cy="47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1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2. Java </a:t>
            </a:r>
            <a:r>
              <a:rPr lang="en-US" altLang="ko-KR" sz="900" b="1"/>
              <a:t>Controller_java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(2 / 2)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341ED3-D4DA-481D-95BB-3DF0F7D618E8}"/>
              </a:ext>
            </a:extLst>
          </p:cNvPr>
          <p:cNvGraphicFramePr>
            <a:graphicFrameLocks noGrp="1"/>
          </p:cNvGraphicFramePr>
          <p:nvPr/>
        </p:nvGraphicFramePr>
        <p:xfrm>
          <a:off x="7440187" y="1888606"/>
          <a:ext cx="4612174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548">
                  <a:extLst>
                    <a:ext uri="{9D8B030D-6E8A-4147-A177-3AD203B41FA5}">
                      <a16:colId xmlns:a16="http://schemas.microsoft.com/office/drawing/2014/main" val="2483683416"/>
                    </a:ext>
                  </a:extLst>
                </a:gridCol>
                <a:gridCol w="643559">
                  <a:extLst>
                    <a:ext uri="{9D8B030D-6E8A-4147-A177-3AD203B41FA5}">
                      <a16:colId xmlns:a16="http://schemas.microsoft.com/office/drawing/2014/main" val="3301993128"/>
                    </a:ext>
                  </a:extLst>
                </a:gridCol>
                <a:gridCol w="3442067">
                  <a:extLst>
                    <a:ext uri="{9D8B030D-6E8A-4147-A177-3AD203B41FA5}">
                      <a16:colId xmlns:a16="http://schemas.microsoft.com/office/drawing/2014/main" val="407041786"/>
                    </a:ext>
                  </a:extLst>
                </a:gridCol>
              </a:tblGrid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템플릿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확장자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4442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.java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425202379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3504711220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요소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r>
                        <a:rPr lang="en-US" sz="800" u="none" strike="noStrike">
                          <a:effectLst/>
                        </a:rPr>
                        <a:t>web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090530444"/>
                  </a:ext>
                </a:extLst>
              </a:tr>
              <a:tr h="22524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import java.util.HashMap;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2. javax.annotation.Resource;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3. org.springframework.stereotype.Controller;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4. org.springframework.ui.ModelMap;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5. org.springframework.web.bind.annotation.ModelAttribute;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6. org.springframework.web.bind.annotation.RequestMapping;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7. (</a:t>
                      </a:r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).</a:t>
                      </a:r>
                      <a:r>
                        <a:rPr lang="en-US" sz="800" u="none" strike="noStrike">
                          <a:effectLst/>
                        </a:rPr>
                        <a:t>service.(</a:t>
                      </a:r>
                      <a:r>
                        <a:rPr lang="ko-KR" altLang="en-US" sz="800" u="none" strike="noStrike">
                          <a:effectLst/>
                        </a:rPr>
                        <a:t>서비스명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en-US" sz="800" u="none" strike="noStrike">
                          <a:effectLst/>
                        </a:rPr>
                        <a:t>Vo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8. (</a:t>
                      </a:r>
                      <a:r>
                        <a:rPr lang="ko-KR" altLang="en-US" sz="800" u="none" strike="noStrike">
                          <a:effectLst/>
                        </a:rPr>
                        <a:t>패키지명</a:t>
                      </a:r>
                      <a:r>
                        <a:rPr lang="en-US" altLang="ko-KR" sz="800" u="none" strike="noStrike">
                          <a:effectLst/>
                        </a:rPr>
                        <a:t>).</a:t>
                      </a:r>
                      <a:r>
                        <a:rPr lang="en-US" sz="800" u="none" strike="noStrike">
                          <a:effectLst/>
                        </a:rPr>
                        <a:t>service.(</a:t>
                      </a:r>
                      <a:r>
                        <a:rPr lang="ko-KR" altLang="en-US" sz="800" u="none" strike="noStrike">
                          <a:effectLst/>
                        </a:rPr>
                        <a:t>서비스명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en-US" sz="800" u="none" strike="noStrike">
                          <a:effectLst/>
                        </a:rPr>
                        <a:t>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9. egovframework.com.cmm.LoginVO;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10. egovframework.com.cmm.annotation.IncludedInfo;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11. egovframework.com.cmm.util.EgovUserDetailsHelper;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12. egovframework.rte.fdl.idgnr.EgovIdGnrService;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13. egovframework.rte.fdl.property.EgovPropertyService;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14. egovframework.rte.ptl.mvc.tags.ui.pagination.PaginationInfo;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542849413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어노테이션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@Controller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1523843693"/>
                  </a:ext>
                </a:extLst>
              </a:tr>
              <a:tr h="1608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클래스명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서비스명 </a:t>
                      </a:r>
                      <a:r>
                        <a:rPr lang="en-US" altLang="ko-KR" sz="800" u="none" strike="noStrike">
                          <a:effectLst/>
                        </a:rPr>
                        <a:t>+ </a:t>
                      </a:r>
                      <a:r>
                        <a:rPr lang="en-US" sz="800" u="none" strike="noStrike">
                          <a:effectLst/>
                        </a:rPr>
                        <a:t>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3683065841"/>
                  </a:ext>
                </a:extLst>
              </a:tr>
              <a:tr h="1126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구현요소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 서비스 컨트롤러 만든다</a:t>
                      </a:r>
                      <a:r>
                        <a:rPr lang="en-US" altLang="ko-KR" sz="800" u="none" strike="noStrike">
                          <a:effectLst/>
                        </a:rPr>
                        <a:t>. http request </a:t>
                      </a:r>
                      <a:r>
                        <a:rPr lang="ko-KR" altLang="en-US" sz="800" u="none" strike="noStrike">
                          <a:effectLst/>
                        </a:rPr>
                        <a:t>가 왔을때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해당 서비스로 매핑시켜주는 역할을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1. @RequestMapping(value="(URL </a:t>
                      </a:r>
                      <a:r>
                        <a:rPr lang="ko-KR" altLang="en-US" sz="800" u="none" strike="noStrike">
                          <a:effectLst/>
                        </a:rPr>
                        <a:t>주소</a:t>
                      </a:r>
                      <a:r>
                        <a:rPr lang="en-US" altLang="ko-KR" sz="800" u="none" strike="noStrike">
                          <a:effectLst/>
                        </a:rPr>
                        <a:t>)")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</a:t>
                      </a:r>
                      <a:r>
                        <a:rPr lang="ko-KR" altLang="en-US" sz="800" u="none" strike="noStrike">
                          <a:effectLst/>
                        </a:rPr>
                        <a:t>서비스 페이지 랜더링 요소 구현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dao </a:t>
                      </a:r>
                      <a:r>
                        <a:rPr lang="ko-KR" altLang="en-US" sz="800" u="none" strike="noStrike">
                          <a:effectLst/>
                        </a:rPr>
                        <a:t>와 </a:t>
                      </a:r>
                      <a:r>
                        <a:rPr lang="en-US" altLang="ko-KR" sz="800" u="none" strike="noStrike">
                          <a:effectLst/>
                        </a:rPr>
                        <a:t>serviceImpl </a:t>
                      </a:r>
                      <a:r>
                        <a:rPr lang="ko-KR" altLang="en-US" sz="800" u="none" strike="noStrike">
                          <a:effectLst/>
                        </a:rPr>
                        <a:t>객체를 어노테이션으로 매핑해서 해당 부분에 있는 메서드와 </a:t>
                      </a:r>
                      <a:r>
                        <a:rPr lang="en-US" altLang="ko-KR" sz="800" u="none" strike="noStrike">
                          <a:effectLst/>
                        </a:rPr>
                        <a:t>Vo </a:t>
                      </a:r>
                      <a:r>
                        <a:rPr lang="ko-KR" altLang="en-US" sz="800" u="none" strike="noStrike">
                          <a:effectLst/>
                        </a:rPr>
                        <a:t>를 이용해서 요청에 응답하게 구현한다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4. </a:t>
                      </a:r>
                      <a:r>
                        <a:rPr lang="ko-KR" altLang="en-US" sz="800" u="none" strike="noStrike">
                          <a:effectLst/>
                        </a:rPr>
                        <a:t>모델 객체와 </a:t>
                      </a:r>
                      <a:r>
                        <a:rPr lang="en-US" altLang="ko-KR" sz="800" u="none" strike="noStrike">
                          <a:effectLst/>
                        </a:rPr>
                        <a:t>JSP </a:t>
                      </a:r>
                      <a:r>
                        <a:rPr lang="ko-KR" altLang="en-US" sz="800" u="none" strike="noStrike">
                          <a:effectLst/>
                        </a:rPr>
                        <a:t>페이지 주소를 리턴한다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13" marR="7313" marT="7313" marB="0" anchor="ctr"/>
                </a:tc>
                <a:extLst>
                  <a:ext uri="{0D108BD9-81ED-4DB2-BD59-A6C34878D82A}">
                    <a16:rowId xmlns:a16="http://schemas.microsoft.com/office/drawing/2014/main" val="294673643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D8F19638-8513-4637-A13B-0401F39D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0" y="1888606"/>
            <a:ext cx="3690246" cy="48328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56C6AC-5368-405E-B8F6-3D175160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06" y="1888606"/>
            <a:ext cx="3004167" cy="9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5B4-E26E-4CD3-B23B-298F258A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구현 범위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E6C40-8E0F-400A-94F0-239E0FD2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/>
              <a:t>목표 </a:t>
            </a:r>
            <a:r>
              <a:rPr lang="en-US" altLang="ko-KR" sz="1800" b="1"/>
              <a:t>: ‘</a:t>
            </a:r>
            <a:r>
              <a:rPr lang="ko-KR" altLang="en-US" sz="1800" b="1"/>
              <a:t>전자정부 프레임워크</a:t>
            </a:r>
            <a:r>
              <a:rPr lang="en-US" altLang="ko-KR" sz="1800" b="1"/>
              <a:t>’</a:t>
            </a:r>
            <a:r>
              <a:rPr lang="ko-KR" altLang="en-US" sz="1800" b="1"/>
              <a:t>에서 동작 하는 소스코드를 생성한다</a:t>
            </a:r>
            <a:r>
              <a:rPr lang="en-US" altLang="ko-KR" sz="1800" b="1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 fontAlgn="base">
              <a:buNone/>
            </a:pPr>
            <a:r>
              <a:rPr lang="ko-KR" altLang="en-US" sz="1800" b="1"/>
              <a:t>소스코드를 구현 할 수 있는 방법</a:t>
            </a:r>
            <a:endParaRPr lang="en-US" altLang="ko-KR" sz="1800" b="1"/>
          </a:p>
          <a:p>
            <a:pPr fontAlgn="base"/>
            <a:r>
              <a:rPr lang="ko-KR" altLang="en-US" sz="1800"/>
              <a:t>전자정부 프레임워크에서 지원하는 소스코드 자동생성 기능은 템플릿 기반의 생성</a:t>
            </a:r>
            <a:r>
              <a:rPr lang="en-US" altLang="ko-KR" sz="1800"/>
              <a:t>, </a:t>
            </a:r>
            <a:r>
              <a:rPr lang="ko-KR" altLang="en-US" sz="1800"/>
              <a:t>모델 기반의 생성이 있다</a:t>
            </a:r>
          </a:p>
          <a:p>
            <a:pPr fontAlgn="base"/>
            <a:r>
              <a:rPr lang="ko-KR" altLang="en-US" sz="1800"/>
              <a:t>템플릿 기반의 소스코드 생성은 전자정부 프레임워크에서 작동하는 </a:t>
            </a:r>
            <a:r>
              <a:rPr lang="en-US" altLang="ko-KR" sz="1800"/>
              <a:t>CRUD </a:t>
            </a:r>
            <a:r>
              <a:rPr lang="ko-KR" altLang="en-US" sz="1800"/>
              <a:t>기능의 소스코드를 자동으로 생성시키는 기능이다</a:t>
            </a:r>
            <a:r>
              <a:rPr lang="en-US" altLang="ko-KR" sz="1800"/>
              <a:t>. </a:t>
            </a:r>
            <a:r>
              <a:rPr lang="ko-KR" altLang="en-US" sz="1800"/>
              <a:t>전자정부 프레임워크는 </a:t>
            </a:r>
            <a:r>
              <a:rPr lang="en-US" altLang="ko-KR" sz="1800"/>
              <a:t>Spring Framework</a:t>
            </a:r>
            <a:r>
              <a:rPr lang="ko-KR" altLang="en-US" sz="1800"/>
              <a:t>를 코어로 사용하는데</a:t>
            </a:r>
            <a:r>
              <a:rPr lang="en-US" altLang="ko-KR" sz="1800"/>
              <a:t>, </a:t>
            </a:r>
            <a:r>
              <a:rPr lang="ko-KR" altLang="en-US" sz="1800"/>
              <a:t>주요 설정을 </a:t>
            </a:r>
            <a:r>
              <a:rPr lang="en-US" altLang="ko-KR" sz="1800"/>
              <a:t>XML</a:t>
            </a:r>
            <a:r>
              <a:rPr lang="ko-KR" altLang="en-US" sz="1800"/>
              <a:t>로 관리한다</a:t>
            </a:r>
            <a:r>
              <a:rPr lang="en-US" altLang="ko-KR" sz="1800"/>
              <a:t>. XML </a:t>
            </a:r>
            <a:r>
              <a:rPr lang="ko-KR" altLang="en-US" sz="1800"/>
              <a:t>설정 파일을 자동으로 생성할 수 있는 템플릿을 지원하고 있다</a:t>
            </a:r>
            <a:r>
              <a:rPr lang="en-US" altLang="ko-KR" sz="1800"/>
              <a:t>. </a:t>
            </a:r>
            <a:r>
              <a:rPr lang="ko-KR" altLang="en-US" sz="1800"/>
              <a:t>또한 필요한 형태의 소스코드를 생성할 수 있는 사용자 정의 템플릿을 제공한다</a:t>
            </a:r>
            <a:r>
              <a:rPr lang="en-US" altLang="ko-KR" sz="1800"/>
              <a:t>. </a:t>
            </a:r>
          </a:p>
          <a:p>
            <a:pPr marL="0" indent="0" fontAlgn="base">
              <a:buNone/>
            </a:pPr>
            <a:endParaRPr lang="en-US" altLang="ko-KR" sz="1800"/>
          </a:p>
          <a:p>
            <a:pPr marL="0" indent="0" fontAlgn="base">
              <a:buNone/>
            </a:pPr>
            <a:r>
              <a:rPr lang="ko-KR" altLang="en-US" sz="1600" b="1"/>
              <a:t>본 구현 프로젝트에서는 전자정부 프레임워크에서 제공하는 템플릿 기반 소스코드 생성기를 이용해서 사용자 정의 템플릿을 구현 한다</a:t>
            </a:r>
            <a:r>
              <a:rPr lang="en-US" altLang="ko-KR" sz="1600" b="1"/>
              <a:t>.</a:t>
            </a:r>
          </a:p>
          <a:p>
            <a:pPr marL="0" indent="0" fontAlgn="base">
              <a:buNone/>
            </a:pPr>
            <a:endParaRPr lang="ko-KR" altLang="en-US" sz="1800"/>
          </a:p>
          <a:p>
            <a:pPr marL="0" indent="0">
              <a:buNone/>
            </a:pP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D2A6E-BFD4-417F-9351-8944493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85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3. Resource </a:t>
            </a:r>
            <a:r>
              <a:rPr lang="en-US" altLang="ko-KR" sz="900" b="1"/>
              <a:t>sqlMap_xml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(1/3)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611FC-28BF-43FE-8439-D14FF4DE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9" y="1915897"/>
            <a:ext cx="4598619" cy="4576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B43717-CA81-4141-B482-631D96EB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98" y="1915897"/>
            <a:ext cx="3279382" cy="457697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944DF0-B44D-418A-BF5C-0E83CC2AD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1500"/>
              </p:ext>
            </p:extLst>
          </p:nvPr>
        </p:nvGraphicFramePr>
        <p:xfrm>
          <a:off x="8610599" y="1960074"/>
          <a:ext cx="3482021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038">
                  <a:extLst>
                    <a:ext uri="{9D8B030D-6E8A-4147-A177-3AD203B41FA5}">
                      <a16:colId xmlns:a16="http://schemas.microsoft.com/office/drawing/2014/main" val="230458949"/>
                    </a:ext>
                  </a:extLst>
                </a:gridCol>
                <a:gridCol w="727787">
                  <a:extLst>
                    <a:ext uri="{9D8B030D-6E8A-4147-A177-3AD203B41FA5}">
                      <a16:colId xmlns:a16="http://schemas.microsoft.com/office/drawing/2014/main" val="4272801030"/>
                    </a:ext>
                  </a:extLst>
                </a:gridCol>
                <a:gridCol w="2118196">
                  <a:extLst>
                    <a:ext uri="{9D8B030D-6E8A-4147-A177-3AD203B41FA5}">
                      <a16:colId xmlns:a16="http://schemas.microsoft.com/office/drawing/2014/main" val="158007378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0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sqlMap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.xml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7631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537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패키지명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7593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004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어노테이션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7439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클래스명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91011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>
                          <a:effectLst/>
                        </a:rPr>
                        <a:t>실질적인 </a:t>
                      </a:r>
                      <a:r>
                        <a:rPr lang="en-US" altLang="ko-KR" sz="800" u="none" strike="noStrike">
                          <a:effectLst/>
                        </a:rPr>
                        <a:t>SQL </a:t>
                      </a:r>
                      <a:r>
                        <a:rPr lang="ko-KR" altLang="en-US" sz="800" u="none" strike="noStrike">
                          <a:effectLst/>
                        </a:rPr>
                        <a:t>쿼리를 작성하고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u="none" strike="noStrike">
                          <a:effectLst/>
                        </a:rPr>
                        <a:t>VO </a:t>
                      </a:r>
                      <a:r>
                        <a:rPr lang="ko-KR" altLang="en-US" sz="800" u="none" strike="noStrike">
                          <a:effectLst/>
                        </a:rPr>
                        <a:t>를 매핑시키는 파일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1. sqlMap </a:t>
                      </a:r>
                      <a:r>
                        <a:rPr lang="ko-KR" altLang="en-US" sz="800" u="none" strike="noStrike">
                          <a:effectLst/>
                        </a:rPr>
                        <a:t>네임스페이스 정의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Vo </a:t>
                      </a:r>
                      <a:r>
                        <a:rPr lang="ko-KR" altLang="en-US" sz="800" u="none" strike="noStrike">
                          <a:effectLst/>
                        </a:rPr>
                        <a:t>객체를 </a:t>
                      </a:r>
                      <a:r>
                        <a:rPr lang="en-US" altLang="ko-KR" sz="800" u="none" strike="noStrike">
                          <a:effectLst/>
                        </a:rPr>
                        <a:t>XML </a:t>
                      </a:r>
                      <a:r>
                        <a:rPr lang="ko-KR" altLang="en-US" sz="800" u="none" strike="noStrike">
                          <a:effectLst/>
                        </a:rPr>
                        <a:t>태그로 매핑한다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Dao </a:t>
                      </a:r>
                      <a:r>
                        <a:rPr lang="ko-KR" altLang="en-US" sz="800" u="none" strike="noStrike">
                          <a:effectLst/>
                        </a:rPr>
                        <a:t>에서 정의된 메서드와 </a:t>
                      </a:r>
                      <a:r>
                        <a:rPr lang="en-US" altLang="ko-KR" sz="800" u="none" strike="noStrike">
                          <a:effectLst/>
                        </a:rPr>
                        <a:t>sql </a:t>
                      </a:r>
                      <a:r>
                        <a:rPr lang="ko-KR" altLang="en-US" sz="800" u="none" strike="noStrike">
                          <a:effectLst/>
                        </a:rPr>
                        <a:t>쿼리를 매핑한다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85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2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3. Resource </a:t>
            </a:r>
            <a:r>
              <a:rPr lang="en-US" altLang="ko-KR" sz="900" b="1"/>
              <a:t>sqlMap_xml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(2/3)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50CA8-ED7D-4A3F-93EF-BCBED7E1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7" y="1828507"/>
            <a:ext cx="4118366" cy="4761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EB9EDA-B31D-4EDC-89FA-A7EE9E8C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49" y="1828507"/>
            <a:ext cx="3296655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6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3. Resource </a:t>
            </a:r>
            <a:r>
              <a:rPr lang="en-US" altLang="ko-KR" sz="900" b="1"/>
              <a:t>sqlMap_xml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(3/3)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9A52A-B09A-4393-B068-8604EE63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22" y="1925540"/>
            <a:ext cx="5424280" cy="4795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6B001E-CC83-4F6C-B493-BB62AD84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" y="1925540"/>
            <a:ext cx="4042880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4. JSP </a:t>
            </a:r>
            <a:r>
              <a:rPr lang="en-US" altLang="ko-KR" sz="900" b="1"/>
              <a:t>List_jsp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(1/2)</a:t>
            </a:r>
            <a:r>
              <a:rPr lang="ko-KR" altLang="en-US" sz="1400" b="1"/>
              <a:t> 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D9335-77E8-402C-8FF1-A601B8F9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0" y="1850895"/>
            <a:ext cx="3194802" cy="4870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266AD-09AD-4B1F-9686-35C42ADF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61" y="1846706"/>
            <a:ext cx="3266427" cy="487058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FF3625-2E6E-4C43-A14A-C8D33A6C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66933"/>
              </p:ext>
            </p:extLst>
          </p:nvPr>
        </p:nvGraphicFramePr>
        <p:xfrm>
          <a:off x="7254288" y="1876925"/>
          <a:ext cx="4606572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126">
                  <a:extLst>
                    <a:ext uri="{9D8B030D-6E8A-4147-A177-3AD203B41FA5}">
                      <a16:colId xmlns:a16="http://schemas.microsoft.com/office/drawing/2014/main" val="1958138404"/>
                    </a:ext>
                  </a:extLst>
                </a:gridCol>
                <a:gridCol w="796557">
                  <a:extLst>
                    <a:ext uri="{9D8B030D-6E8A-4147-A177-3AD203B41FA5}">
                      <a16:colId xmlns:a16="http://schemas.microsoft.com/office/drawing/2014/main" val="4237718084"/>
                    </a:ext>
                  </a:extLst>
                </a:gridCol>
                <a:gridCol w="3160889">
                  <a:extLst>
                    <a:ext uri="{9D8B030D-6E8A-4147-A177-3AD203B41FA5}">
                      <a16:colId xmlns:a16="http://schemas.microsoft.com/office/drawing/2014/main" val="4210476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60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List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388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페이징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리스트 목록 테이블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</a:t>
                      </a:r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상세조회 버튼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29439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insert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111102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VO </a:t>
                      </a:r>
                      <a:r>
                        <a:rPr lang="ko-KR" altLang="en-US" sz="1100" u="none" strike="noStrike">
                          <a:effectLst/>
                        </a:rPr>
                        <a:t>에 정의된 변수 값 삽입 텍스트 필드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Validation </a:t>
                      </a:r>
                      <a:r>
                        <a:rPr lang="ko-KR" altLang="en-US" sz="1100" u="none" strike="noStrike">
                          <a:effectLst/>
                        </a:rPr>
                        <a:t>기능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submit </a:t>
                      </a:r>
                      <a:r>
                        <a:rPr lang="ko-KR" altLang="en-US" sz="1100" u="none" strike="noStrike">
                          <a:effectLst/>
                        </a:rPr>
                        <a:t>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3778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3639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edit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55746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선택된 글 정보를 서버에서 받아와서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수정 가능 요소를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</a:t>
                      </a:r>
                      <a:r>
                        <a:rPr lang="ko-KR" altLang="en-US" sz="1100" u="none" strike="noStrike">
                          <a:effectLst/>
                        </a:rPr>
                        <a:t>수정된 값 </a:t>
                      </a:r>
                      <a:r>
                        <a:rPr lang="en-US" altLang="ko-KR" sz="1100" u="none" strike="noStrike">
                          <a:effectLst/>
                        </a:rPr>
                        <a:t>submit </a:t>
                      </a:r>
                      <a:r>
                        <a:rPr lang="ko-KR" altLang="en-US" sz="1100" u="none" strike="noStrike">
                          <a:effectLst/>
                        </a:rPr>
                        <a:t>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571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494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detail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45098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선택된 글 정보를 서버에서 받아와서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해당 정보 수정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삭제 버튼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59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34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4. JSP </a:t>
            </a:r>
            <a:r>
              <a:rPr lang="en-US" altLang="ko-KR" sz="900" b="1"/>
              <a:t>List_jsp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(2/2)</a:t>
            </a:r>
            <a:r>
              <a:rPr lang="ko-KR" altLang="en-US" sz="1400" b="1"/>
              <a:t> 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FF3625-2E6E-4C43-A14A-C8D33A6C11DB}"/>
              </a:ext>
            </a:extLst>
          </p:cNvPr>
          <p:cNvGraphicFramePr>
            <a:graphicFrameLocks noGrp="1"/>
          </p:cNvGraphicFramePr>
          <p:nvPr/>
        </p:nvGraphicFramePr>
        <p:xfrm>
          <a:off x="7254288" y="1876925"/>
          <a:ext cx="4606572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126">
                  <a:extLst>
                    <a:ext uri="{9D8B030D-6E8A-4147-A177-3AD203B41FA5}">
                      <a16:colId xmlns:a16="http://schemas.microsoft.com/office/drawing/2014/main" val="1958138404"/>
                    </a:ext>
                  </a:extLst>
                </a:gridCol>
                <a:gridCol w="796557">
                  <a:extLst>
                    <a:ext uri="{9D8B030D-6E8A-4147-A177-3AD203B41FA5}">
                      <a16:colId xmlns:a16="http://schemas.microsoft.com/office/drawing/2014/main" val="4237718084"/>
                    </a:ext>
                  </a:extLst>
                </a:gridCol>
                <a:gridCol w="3160889">
                  <a:extLst>
                    <a:ext uri="{9D8B030D-6E8A-4147-A177-3AD203B41FA5}">
                      <a16:colId xmlns:a16="http://schemas.microsoft.com/office/drawing/2014/main" val="4210476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템플릿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60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List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388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페이징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리스트 목록 테이블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</a:t>
                      </a:r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상세조회 버튼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29439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insert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111102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VO </a:t>
                      </a:r>
                      <a:r>
                        <a:rPr lang="ko-KR" altLang="en-US" sz="1100" u="none" strike="noStrike">
                          <a:effectLst/>
                        </a:rPr>
                        <a:t>에 정의된 변수 값 삽입 텍스트 필드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Validation </a:t>
                      </a:r>
                      <a:r>
                        <a:rPr lang="ko-KR" altLang="en-US" sz="1100" u="none" strike="noStrike">
                          <a:effectLst/>
                        </a:rPr>
                        <a:t>기능 구현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submit </a:t>
                      </a:r>
                      <a:r>
                        <a:rPr lang="ko-KR" altLang="en-US" sz="1100" u="none" strike="noStrike">
                          <a:effectLst/>
                        </a:rPr>
                        <a:t>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3778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3639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edit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55746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선택된 글 정보를 서버에서 받아와서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수정 가능 요소를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</a:t>
                      </a:r>
                      <a:r>
                        <a:rPr lang="ko-KR" altLang="en-US" sz="1100" u="none" strike="noStrike">
                          <a:effectLst/>
                        </a:rPr>
                        <a:t>수정된 값 </a:t>
                      </a:r>
                      <a:r>
                        <a:rPr lang="en-US" altLang="ko-KR" sz="1100" u="none" strike="noStrike">
                          <a:effectLst/>
                        </a:rPr>
                        <a:t>submit </a:t>
                      </a:r>
                      <a:r>
                        <a:rPr lang="ko-KR" altLang="en-US" sz="1100" u="none" strike="noStrike">
                          <a:effectLst/>
                        </a:rPr>
                        <a:t>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571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494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detail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 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45098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구현요소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선택된 글 정보를 서버에서 받아와서 표현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해당 정보 수정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삭제 버튼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59935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4083EDA-5B50-439A-9807-C534C6E6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9" y="1811251"/>
            <a:ext cx="4047093" cy="49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59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VM</a:t>
            </a:r>
            <a:r>
              <a:rPr lang="ko-KR" altLang="en-US"/>
              <a:t> 상세 구현</a:t>
            </a:r>
            <a:endParaRPr lang="en-US" altLang="ko-KR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4BD4252-397B-4D9F-8A39-92976E7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60" y="1560439"/>
            <a:ext cx="11480801" cy="50162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4. JSP </a:t>
            </a:r>
            <a:r>
              <a:rPr lang="en-US" altLang="ko-KR" sz="900" b="1"/>
              <a:t>insert_jsp</a:t>
            </a:r>
            <a:r>
              <a:rPr lang="en-US" altLang="ko-KR" sz="1400" b="1"/>
              <a:t>– VM </a:t>
            </a:r>
            <a:r>
              <a:rPr lang="ko-KR" altLang="en-US" sz="1400" b="1"/>
              <a:t>파일 코드 내용 </a:t>
            </a:r>
            <a:r>
              <a:rPr lang="en-US" altLang="ko-KR" sz="1400" b="1"/>
              <a:t>()</a:t>
            </a:r>
            <a:r>
              <a:rPr lang="ko-KR" altLang="en-US" sz="1400" b="1"/>
              <a:t> </a:t>
            </a:r>
            <a:endParaRPr lang="en-US" altLang="ko-KR" sz="1400" b="1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ACB459B-0E93-47CA-82A3-A4577F7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140C1-2F0B-4EA0-9466-2942883E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6" y="1845037"/>
            <a:ext cx="3337756" cy="4876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BB8310-611C-4659-B356-214B1747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16" y="1845037"/>
            <a:ext cx="3240791" cy="4876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502B9-ABCA-4B7F-A2FE-3E4CC09DD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92" y="1845037"/>
            <a:ext cx="4864270" cy="35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2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200" y="1690688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/>
              <a:t>구현 프로젝트 수행 내역</a:t>
            </a:r>
            <a:endParaRPr lang="en-US" altLang="ko-KR" sz="2000" b="1"/>
          </a:p>
          <a:p>
            <a:pPr marL="342900" indent="-342900">
              <a:buAutoNum type="arabicPeriod"/>
            </a:pPr>
            <a:r>
              <a:rPr lang="ko-KR" altLang="en-US"/>
              <a:t>생성 파일 목록 정의</a:t>
            </a:r>
            <a:r>
              <a:rPr lang="en-US" altLang="ko-KR"/>
              <a:t>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각 항목별 템플릿 작성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Template</a:t>
            </a:r>
            <a:r>
              <a:rPr lang="ko-KR" altLang="en-US"/>
              <a:t> 파일 작성 </a:t>
            </a:r>
            <a:r>
              <a:rPr lang="en-US" altLang="ko-KR"/>
              <a:t>: java, xml, 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Wizard.xml </a:t>
            </a:r>
            <a:r>
              <a:rPr lang="ko-KR" altLang="en-US"/>
              <a:t>파일 작성 </a:t>
            </a:r>
            <a:r>
              <a:rPr lang="en-US" altLang="ko-KR"/>
              <a:t>: UI,</a:t>
            </a:r>
            <a:r>
              <a:rPr lang="ko-KR" altLang="en-US"/>
              <a:t> 템플릿경로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실습</a:t>
            </a:r>
            <a:endParaRPr lang="en-US" altLang="ko-KR"/>
          </a:p>
          <a:p>
            <a:r>
              <a:rPr lang="en-US" altLang="ko-KR"/>
              <a:t>-  CRUD </a:t>
            </a:r>
            <a:r>
              <a:rPr lang="ko-KR" altLang="en-US"/>
              <a:t>기능을 구현할 </a:t>
            </a:r>
            <a:r>
              <a:rPr lang="en-US" altLang="ko-KR"/>
              <a:t>DB </a:t>
            </a:r>
            <a:r>
              <a:rPr lang="ko-KR" altLang="en-US"/>
              <a:t>테이블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프로젝트 패키지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IDE</a:t>
            </a:r>
            <a:r>
              <a:rPr lang="ko-KR" altLang="en-US"/>
              <a:t> 플러그인으로 </a:t>
            </a:r>
            <a:r>
              <a:rPr lang="en-US" altLang="ko-KR"/>
              <a:t>CRUD </a:t>
            </a:r>
            <a:r>
              <a:rPr lang="ko-KR" altLang="en-US"/>
              <a:t>템플릿 사용 </a:t>
            </a:r>
            <a:r>
              <a:rPr lang="en-US" altLang="ko-KR"/>
              <a:t>– </a:t>
            </a:r>
            <a:r>
              <a:rPr lang="ko-KR" altLang="en-US"/>
              <a:t>코드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생성된 파일 확인</a:t>
            </a:r>
          </a:p>
        </p:txBody>
      </p:sp>
    </p:spTree>
    <p:extLst>
      <p:ext uri="{BB962C8B-B14F-4D97-AF65-F5344CB8AC3E}">
        <p14:creationId xmlns:p14="http://schemas.microsoft.com/office/powerpoint/2010/main" val="401144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200" y="169068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/>
              <a:t>생성파일 목록 정의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0981C8-8ABB-4DE7-94D3-DA1402E6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6" y="2205068"/>
            <a:ext cx="5509186" cy="308605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F0A3BFE-2DBA-49D9-AD00-6A784662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03483"/>
              </p:ext>
            </p:extLst>
          </p:nvPr>
        </p:nvGraphicFramePr>
        <p:xfrm>
          <a:off x="6025226" y="2211027"/>
          <a:ext cx="5435876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411">
                  <a:extLst>
                    <a:ext uri="{9D8B030D-6E8A-4147-A177-3AD203B41FA5}">
                      <a16:colId xmlns:a16="http://schemas.microsoft.com/office/drawing/2014/main" val="2323618822"/>
                    </a:ext>
                  </a:extLst>
                </a:gridCol>
                <a:gridCol w="927315">
                  <a:extLst>
                    <a:ext uri="{9D8B030D-6E8A-4147-A177-3AD203B41FA5}">
                      <a16:colId xmlns:a16="http://schemas.microsoft.com/office/drawing/2014/main" val="4150484192"/>
                    </a:ext>
                  </a:extLst>
                </a:gridCol>
                <a:gridCol w="537030">
                  <a:extLst>
                    <a:ext uri="{9D8B030D-6E8A-4147-A177-3AD203B41FA5}">
                      <a16:colId xmlns:a16="http://schemas.microsoft.com/office/drawing/2014/main" val="3070544770"/>
                    </a:ext>
                  </a:extLst>
                </a:gridCol>
                <a:gridCol w="3297120">
                  <a:extLst>
                    <a:ext uri="{9D8B030D-6E8A-4147-A177-3AD203B41FA5}">
                      <a16:colId xmlns:a16="http://schemas.microsoft.com/office/drawing/2014/main" val="2755114146"/>
                    </a:ext>
                  </a:extLst>
                </a:gridCol>
              </a:tblGrid>
              <a:tr h="1806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템플릿</a:t>
                      </a:r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파일명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확장자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설명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249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serviceImpl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</a:t>
                      </a:r>
                      <a:r>
                        <a:rPr lang="ko-KR" altLang="en-US" sz="900" u="none" strike="noStrike">
                          <a:effectLst/>
                        </a:rPr>
                        <a:t>인터페이스 메서드 구현한다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DAO</a:t>
                      </a:r>
                      <a:r>
                        <a:rPr lang="ko-KR" altLang="en-US" sz="900" u="none" strike="noStrike">
                          <a:effectLst/>
                        </a:rPr>
                        <a:t>를 이용해서 </a:t>
                      </a:r>
                      <a:r>
                        <a:rPr lang="en-US" altLang="ko-KR" sz="900" u="none" strike="noStrike">
                          <a:effectLst/>
                        </a:rPr>
                        <a:t>SQL </a:t>
                      </a:r>
                      <a:r>
                        <a:rPr lang="ko-KR" altLang="en-US" sz="900" u="none" strike="noStrike">
                          <a:effectLst/>
                        </a:rPr>
                        <a:t>을 질의한다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3. </a:t>
                      </a:r>
                      <a:r>
                        <a:rPr lang="ko-KR" altLang="en-US" sz="900" u="none" strike="noStrike">
                          <a:effectLst/>
                        </a:rPr>
                        <a:t>그리고 받아온 데이터를 리턴한다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66182934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 .SqlMAP </a:t>
                      </a:r>
                      <a:r>
                        <a:rPr lang="ko-KR" altLang="en-US" sz="900" u="none" strike="noStrike">
                          <a:effectLst/>
                        </a:rPr>
                        <a:t>에서 정의된 </a:t>
                      </a:r>
                      <a:r>
                        <a:rPr lang="en-US" altLang="ko-KR" sz="900" u="none" strike="noStrike">
                          <a:effectLst/>
                        </a:rPr>
                        <a:t>SQL</a:t>
                      </a:r>
                      <a:r>
                        <a:rPr lang="ko-KR" altLang="en-US" sz="900" u="none" strike="noStrike">
                          <a:effectLst/>
                        </a:rPr>
                        <a:t>을 호출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쿼리 결과 데이터를 리턴하는 메소드를 정의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223701757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Value Object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1. </a:t>
                      </a:r>
                      <a:r>
                        <a:rPr lang="ko-KR" altLang="en-US" sz="900" u="none" strike="noStrike">
                          <a:effectLst/>
                        </a:rPr>
                        <a:t>데이터 값 선언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en-US" sz="900" u="none" strike="noStrike">
                          <a:effectLst/>
                        </a:rPr>
                        <a:t>Get / Set </a:t>
                      </a:r>
                      <a:r>
                        <a:rPr lang="ko-KR" altLang="en-US" sz="900" u="none" strike="noStrike">
                          <a:effectLst/>
                        </a:rPr>
                        <a:t>메서드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088055434"/>
                  </a:ext>
                </a:extLst>
              </a:tr>
              <a:tr h="18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리턴 맵 타입 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메서드명 </a:t>
                      </a:r>
                      <a:r>
                        <a:rPr lang="en-US" altLang="ko-KR" sz="900" u="none" strike="noStrike">
                          <a:effectLst/>
                        </a:rPr>
                        <a:t>( VO ) </a:t>
                      </a:r>
                      <a:r>
                        <a:rPr lang="ko-KR" altLang="en-US" sz="900" u="none" strike="noStrike">
                          <a:effectLst/>
                        </a:rPr>
                        <a:t>정의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678157686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Controller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Request </a:t>
                      </a:r>
                      <a:r>
                        <a:rPr lang="ko-KR" altLang="en-US" sz="900" u="none" strike="noStrike">
                          <a:effectLst/>
                        </a:rPr>
                        <a:t>맵핑을 이용해서 메서드를 연결시킨다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해당 요청을 서비스에 매핑시킨다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054623769"/>
                  </a:ext>
                </a:extLst>
              </a:tr>
              <a:tr h="54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sqlMap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.xml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1. SQL </a:t>
                      </a:r>
                      <a:r>
                        <a:rPr lang="ko-KR" altLang="en-US" sz="900" u="none" strike="noStrike">
                          <a:effectLst/>
                        </a:rPr>
                        <a:t>쿼리를 정의한다</a:t>
                      </a:r>
                      <a:r>
                        <a:rPr lang="en-US" altLang="ko-KR" sz="900" u="none" strike="noStrike">
                          <a:effectLst/>
                        </a:rPr>
                        <a:t>.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2. </a:t>
                      </a:r>
                      <a:r>
                        <a:rPr lang="ko-KR" altLang="en-US" sz="900" u="none" strike="noStrike">
                          <a:effectLst/>
                        </a:rPr>
                        <a:t>해당 쿼리의 호출명과 리턴 타입을 정의한다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402645412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List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조회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3774965139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insert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삽입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282249902"/>
                  </a:ext>
                </a:extLst>
              </a:tr>
              <a:tr h="361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3901147777"/>
                  </a:ext>
                </a:extLst>
              </a:tr>
              <a:tr h="18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Tem-10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. 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상세 조회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10" marR="8210" marT="8210" marB="0" anchor="ctr"/>
                </a:tc>
                <a:extLst>
                  <a:ext uri="{0D108BD9-81ED-4DB2-BD59-A6C34878D82A}">
                    <a16:rowId xmlns:a16="http://schemas.microsoft.com/office/drawing/2014/main" val="108414399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E3721D-F4EC-45D5-B89F-73132D10F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42616"/>
              </p:ext>
            </p:extLst>
          </p:nvPr>
        </p:nvGraphicFramePr>
        <p:xfrm>
          <a:off x="285126" y="5364895"/>
          <a:ext cx="5509186" cy="112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4094">
                  <a:extLst>
                    <a:ext uri="{9D8B030D-6E8A-4147-A177-3AD203B41FA5}">
                      <a16:colId xmlns:a16="http://schemas.microsoft.com/office/drawing/2014/main" val="1902514938"/>
                    </a:ext>
                  </a:extLst>
                </a:gridCol>
                <a:gridCol w="3405092">
                  <a:extLst>
                    <a:ext uri="{9D8B030D-6E8A-4147-A177-3AD203B41FA5}">
                      <a16:colId xmlns:a16="http://schemas.microsoft.com/office/drawing/2014/main" val="3485648829"/>
                    </a:ext>
                  </a:extLst>
                </a:gridCol>
              </a:tblGrid>
              <a:tr h="68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Wizard XML File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75348"/>
                  </a:ext>
                </a:extLst>
              </a:tr>
              <a:tr h="136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CRUD </a:t>
                      </a:r>
                      <a:r>
                        <a:rPr lang="ko-KR" altLang="en-US" sz="1050" u="none" strike="noStrike">
                          <a:effectLst/>
                        </a:rPr>
                        <a:t>테이블 선택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819404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UI (</a:t>
                      </a:r>
                      <a:r>
                        <a:rPr lang="ko-KR" altLang="en-US" sz="1000" u="none" strike="noStrike">
                          <a:effectLst/>
                        </a:rPr>
                        <a:t>리소스 정보 입력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Inpurt 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755099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요소 템플릿 경로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 정의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9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95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200" y="169068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/>
              <a:t>각 항목별 템플릿 작성 및 구조 생성</a:t>
            </a:r>
            <a:endParaRPr lang="en-US" altLang="ko-KR" sz="2000" b="1"/>
          </a:p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DD9EDD-38FE-4859-A6A6-7CCF61C40AB2}"/>
              </a:ext>
            </a:extLst>
          </p:cNvPr>
          <p:cNvGrpSpPr/>
          <p:nvPr/>
        </p:nvGrpSpPr>
        <p:grpSpPr>
          <a:xfrm>
            <a:off x="838200" y="2198565"/>
            <a:ext cx="7898297" cy="4522910"/>
            <a:chOff x="3664226" y="1520081"/>
            <a:chExt cx="7898297" cy="45229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6936C0-5A02-4FF6-9D14-F2C2C60DDBCE}"/>
                </a:ext>
              </a:extLst>
            </p:cNvPr>
            <p:cNvSpPr/>
            <p:nvPr/>
          </p:nvSpPr>
          <p:spPr>
            <a:xfrm>
              <a:off x="3664226" y="1604886"/>
              <a:ext cx="7898297" cy="4438105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6E1323-01EA-41C8-A537-6C0A5A918C82}"/>
                </a:ext>
              </a:extLst>
            </p:cNvPr>
            <p:cNvSpPr/>
            <p:nvPr/>
          </p:nvSpPr>
          <p:spPr>
            <a:xfrm>
              <a:off x="3828654" y="2226169"/>
              <a:ext cx="1528462" cy="1116668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BBE00B-8E01-44BB-A395-5C4BDA641A62}"/>
                </a:ext>
              </a:extLst>
            </p:cNvPr>
            <p:cNvSpPr/>
            <p:nvPr/>
          </p:nvSpPr>
          <p:spPr>
            <a:xfrm>
              <a:off x="3828654" y="2044872"/>
              <a:ext cx="1528462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Test-egov-package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810092-1ED8-4B33-B71F-BBB14CAF0A4F}"/>
                </a:ext>
              </a:extLst>
            </p:cNvPr>
            <p:cNvSpPr/>
            <p:nvPr/>
          </p:nvSpPr>
          <p:spPr>
            <a:xfrm>
              <a:off x="3974427" y="2280106"/>
              <a:ext cx="936576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Wizard</a:t>
              </a: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.xml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909D7B-82C1-4D65-A606-D14028376492}"/>
                </a:ext>
              </a:extLst>
            </p:cNvPr>
            <p:cNvSpPr/>
            <p:nvPr/>
          </p:nvSpPr>
          <p:spPr>
            <a:xfrm>
              <a:off x="5934874" y="2232742"/>
              <a:ext cx="1142674" cy="679248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470467-3E70-4415-B1B5-3E9BE43479C5}"/>
                </a:ext>
              </a:extLst>
            </p:cNvPr>
            <p:cNvSpPr/>
            <p:nvPr/>
          </p:nvSpPr>
          <p:spPr>
            <a:xfrm>
              <a:off x="5934873" y="2058071"/>
              <a:ext cx="1142675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java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8AAF04-270A-4DF5-A16C-4124B2877331}"/>
                </a:ext>
              </a:extLst>
            </p:cNvPr>
            <p:cNvSpPr/>
            <p:nvPr/>
          </p:nvSpPr>
          <p:spPr>
            <a:xfrm>
              <a:off x="3974428" y="2543341"/>
              <a:ext cx="936576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java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AD5747-E4C1-4BD4-B698-46C692983564}"/>
                </a:ext>
              </a:extLst>
            </p:cNvPr>
            <p:cNvSpPr/>
            <p:nvPr/>
          </p:nvSpPr>
          <p:spPr>
            <a:xfrm>
              <a:off x="3974427" y="2771408"/>
              <a:ext cx="936576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resource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728EFA-2BF9-4A7D-8242-7054D7A6E008}"/>
                </a:ext>
              </a:extLst>
            </p:cNvPr>
            <p:cNvSpPr/>
            <p:nvPr/>
          </p:nvSpPr>
          <p:spPr>
            <a:xfrm>
              <a:off x="3974427" y="3020116"/>
              <a:ext cx="936576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jsp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9F6B9B7-D4B4-43A9-9986-7FDA7261BCF0}"/>
                </a:ext>
              </a:extLst>
            </p:cNvPr>
            <p:cNvSpPr/>
            <p:nvPr/>
          </p:nvSpPr>
          <p:spPr>
            <a:xfrm>
              <a:off x="9719156" y="2246168"/>
              <a:ext cx="1699825" cy="560368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76CE33-9D66-4686-9F9B-A0338DF148B8}"/>
                </a:ext>
              </a:extLst>
            </p:cNvPr>
            <p:cNvSpPr/>
            <p:nvPr/>
          </p:nvSpPr>
          <p:spPr>
            <a:xfrm>
              <a:off x="9719156" y="2071497"/>
              <a:ext cx="1699825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serviceImpl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9EEA18-111F-4498-9DC4-AC660247675A}"/>
                </a:ext>
              </a:extLst>
            </p:cNvPr>
            <p:cNvSpPr/>
            <p:nvPr/>
          </p:nvSpPr>
          <p:spPr>
            <a:xfrm>
              <a:off x="6099626" y="2358667"/>
              <a:ext cx="846806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1662CE-8FAC-4C9C-A8E9-A6932C1CB150}"/>
                </a:ext>
              </a:extLst>
            </p:cNvPr>
            <p:cNvSpPr/>
            <p:nvPr/>
          </p:nvSpPr>
          <p:spPr>
            <a:xfrm>
              <a:off x="6094991" y="2570231"/>
              <a:ext cx="846806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web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CA049D-9A54-40BC-B3BC-E5267F1789A4}"/>
                </a:ext>
              </a:extLst>
            </p:cNvPr>
            <p:cNvSpPr/>
            <p:nvPr/>
          </p:nvSpPr>
          <p:spPr>
            <a:xfrm>
              <a:off x="7626140" y="1779556"/>
              <a:ext cx="1624308" cy="931137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C4C7F3F-FBFE-48DA-A473-AA0B0030DB83}"/>
                </a:ext>
              </a:extLst>
            </p:cNvPr>
            <p:cNvSpPr/>
            <p:nvPr/>
          </p:nvSpPr>
          <p:spPr>
            <a:xfrm>
              <a:off x="7626140" y="1604886"/>
              <a:ext cx="1624307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613FE27-92F6-4BEA-9D16-49C950E9D3CA}"/>
                </a:ext>
              </a:extLst>
            </p:cNvPr>
            <p:cNvSpPr/>
            <p:nvPr/>
          </p:nvSpPr>
          <p:spPr>
            <a:xfrm>
              <a:off x="7735757" y="1851862"/>
              <a:ext cx="1418500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serviceImpl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708475-B265-44BC-BFF3-C1D3A2B0DB67}"/>
                </a:ext>
              </a:extLst>
            </p:cNvPr>
            <p:cNvSpPr/>
            <p:nvPr/>
          </p:nvSpPr>
          <p:spPr>
            <a:xfrm>
              <a:off x="5934873" y="3517507"/>
              <a:ext cx="1439962" cy="425817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33151E-A401-4249-8CE2-AA6E09588BBD}"/>
                </a:ext>
              </a:extLst>
            </p:cNvPr>
            <p:cNvSpPr/>
            <p:nvPr/>
          </p:nvSpPr>
          <p:spPr>
            <a:xfrm>
              <a:off x="5934873" y="3342837"/>
              <a:ext cx="1439962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resource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AA44091-A05C-4EE8-8F80-0BA845EF9445}"/>
                </a:ext>
              </a:extLst>
            </p:cNvPr>
            <p:cNvSpPr/>
            <p:nvPr/>
          </p:nvSpPr>
          <p:spPr>
            <a:xfrm>
              <a:off x="5934874" y="4213794"/>
              <a:ext cx="1287562" cy="1199521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8F5FCE-0A2D-4977-816E-B9A9DC1F26B3}"/>
                </a:ext>
              </a:extLst>
            </p:cNvPr>
            <p:cNvSpPr/>
            <p:nvPr/>
          </p:nvSpPr>
          <p:spPr>
            <a:xfrm>
              <a:off x="5934873" y="4039124"/>
              <a:ext cx="1287563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jsp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41B879-D596-4D1D-AB20-3CEAD91EF96B}"/>
                </a:ext>
              </a:extLst>
            </p:cNvPr>
            <p:cNvSpPr/>
            <p:nvPr/>
          </p:nvSpPr>
          <p:spPr>
            <a:xfrm>
              <a:off x="7626141" y="2952669"/>
              <a:ext cx="1627508" cy="404456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2D9743-5BE8-493E-B461-BE0C85559DC6}"/>
                </a:ext>
              </a:extLst>
            </p:cNvPr>
            <p:cNvSpPr/>
            <p:nvPr/>
          </p:nvSpPr>
          <p:spPr>
            <a:xfrm>
              <a:off x="7626141" y="2777998"/>
              <a:ext cx="1627508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web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A5BD82-E081-4F41-83E5-CAFF84DAD1E1}"/>
                </a:ext>
              </a:extLst>
            </p:cNvPr>
            <p:cNvSpPr/>
            <p:nvPr/>
          </p:nvSpPr>
          <p:spPr>
            <a:xfrm>
              <a:off x="7735757" y="3047176"/>
              <a:ext cx="1418500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controller_java.vm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7BE6A3E-32B2-452E-B4E1-7FCF97831442}"/>
                </a:ext>
              </a:extLst>
            </p:cNvPr>
            <p:cNvSpPr/>
            <p:nvPr/>
          </p:nvSpPr>
          <p:spPr>
            <a:xfrm>
              <a:off x="7735757" y="2101719"/>
              <a:ext cx="1418500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service_java.vm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AA750F4-7531-4268-9098-D37CAA7C8AEC}"/>
                </a:ext>
              </a:extLst>
            </p:cNvPr>
            <p:cNvSpPr/>
            <p:nvPr/>
          </p:nvSpPr>
          <p:spPr>
            <a:xfrm>
              <a:off x="7735757" y="2346495"/>
              <a:ext cx="1418500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VO_java.vm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C3C991-D28A-4427-88C3-F70CFB93B5CC}"/>
                </a:ext>
              </a:extLst>
            </p:cNvPr>
            <p:cNvSpPr/>
            <p:nvPr/>
          </p:nvSpPr>
          <p:spPr>
            <a:xfrm>
              <a:off x="9782733" y="2326525"/>
              <a:ext cx="1573300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serviceImpl_java.vm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791D9AD-C86B-4DC5-896D-129DA3170F08}"/>
                </a:ext>
              </a:extLst>
            </p:cNvPr>
            <p:cNvSpPr/>
            <p:nvPr/>
          </p:nvSpPr>
          <p:spPr>
            <a:xfrm>
              <a:off x="9782733" y="2567515"/>
              <a:ext cx="1573300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DAO_java.vm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A578107-B8C1-46D0-9C82-1F197A8A953E}"/>
                </a:ext>
              </a:extLst>
            </p:cNvPr>
            <p:cNvSpPr/>
            <p:nvPr/>
          </p:nvSpPr>
          <p:spPr>
            <a:xfrm>
              <a:off x="6022449" y="3656750"/>
              <a:ext cx="1272873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sqlMap_xml.vm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5D86E3-B6A6-4505-B0E7-2C30B09CCFBB}"/>
                </a:ext>
              </a:extLst>
            </p:cNvPr>
            <p:cNvSpPr/>
            <p:nvPr/>
          </p:nvSpPr>
          <p:spPr>
            <a:xfrm>
              <a:off x="6022450" y="4315180"/>
              <a:ext cx="1055098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List_jsp.vm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A8B8359-55F0-4A6E-BDFA-A50E0D9E3ECC}"/>
                </a:ext>
              </a:extLst>
            </p:cNvPr>
            <p:cNvSpPr/>
            <p:nvPr/>
          </p:nvSpPr>
          <p:spPr>
            <a:xfrm>
              <a:off x="6022450" y="4560183"/>
              <a:ext cx="1055098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insert_jsp.vm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1667B5B-F964-4A84-BF20-6DEEADB81AA4}"/>
                </a:ext>
              </a:extLst>
            </p:cNvPr>
            <p:cNvSpPr/>
            <p:nvPr/>
          </p:nvSpPr>
          <p:spPr>
            <a:xfrm>
              <a:off x="6022450" y="4800031"/>
              <a:ext cx="1055098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edit_jsp.vm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F6E9E7-CD54-49E2-B7A0-EB5DC4E3C233}"/>
                </a:ext>
              </a:extLst>
            </p:cNvPr>
            <p:cNvSpPr/>
            <p:nvPr/>
          </p:nvSpPr>
          <p:spPr>
            <a:xfrm>
              <a:off x="6022449" y="5039879"/>
              <a:ext cx="1055098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detail_jsp.vm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BF1AD940-1A37-4409-BA40-8F9FC3EAB1D3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4911004" y="2146371"/>
              <a:ext cx="1023869" cy="4852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78E2FD72-5EA6-4F20-B73C-A7D5D9C37217}"/>
                </a:ext>
              </a:extLst>
            </p:cNvPr>
            <p:cNvCxnSpPr>
              <a:cxnSpLocks/>
              <a:stCxn id="19" idx="3"/>
              <a:endCxn id="29" idx="1"/>
            </p:cNvCxnSpPr>
            <p:nvPr/>
          </p:nvCxnSpPr>
          <p:spPr>
            <a:xfrm>
              <a:off x="4911003" y="2859708"/>
              <a:ext cx="1023870" cy="5714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4089345-7B9C-4F4C-96EF-D7A022D86D4B}"/>
                </a:ext>
              </a:extLst>
            </p:cNvPr>
            <p:cNvCxnSpPr>
              <a:cxnSpLocks/>
              <a:stCxn id="20" idx="2"/>
              <a:endCxn id="31" idx="1"/>
            </p:cNvCxnSpPr>
            <p:nvPr/>
          </p:nvCxnSpPr>
          <p:spPr>
            <a:xfrm rot="16200000" flipH="1">
              <a:off x="4723440" y="2915991"/>
              <a:ext cx="930708" cy="14921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73C92FCF-4EDC-4DEF-B480-E8FA2FCC8861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6941797" y="2658531"/>
              <a:ext cx="684344" cy="2077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9668F93A-567E-4278-84BA-901147AA68F3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 flipV="1">
              <a:off x="6946432" y="1693186"/>
              <a:ext cx="679708" cy="7537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7516C710-11BA-4AAB-B0CE-0F7B680F2338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>
              <a:off x="9154257" y="1940162"/>
              <a:ext cx="564899" cy="2196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9D0D4C-0F45-4057-943C-B6FDA739F854}"/>
                </a:ext>
              </a:extLst>
            </p:cNvPr>
            <p:cNvSpPr/>
            <p:nvPr/>
          </p:nvSpPr>
          <p:spPr>
            <a:xfrm>
              <a:off x="3674054" y="1520081"/>
              <a:ext cx="2260819" cy="186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</a:rPr>
                <a:t>템플릿프로젝트 폴더  파일구조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FABE08-92FF-4D2F-8670-741636502C6D}"/>
                </a:ext>
              </a:extLst>
            </p:cNvPr>
            <p:cNvSpPr/>
            <p:nvPr/>
          </p:nvSpPr>
          <p:spPr>
            <a:xfrm>
              <a:off x="3828654" y="5413315"/>
              <a:ext cx="851861" cy="1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bg1"/>
                  </a:solidFill>
                  <a:latin typeface="맑은 고딕" panose="020B0503020000020004" pitchFamily="50" charset="-127"/>
                </a:rPr>
                <a:t>파일명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F81FAD7-535F-4876-9AE2-E8ED37A5F973}"/>
                </a:ext>
              </a:extLst>
            </p:cNvPr>
            <p:cNvSpPr/>
            <p:nvPr/>
          </p:nvSpPr>
          <p:spPr>
            <a:xfrm>
              <a:off x="3828654" y="5658294"/>
              <a:ext cx="851861" cy="176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bg1"/>
                  </a:solidFill>
                </a:rPr>
                <a:t>폴더명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0D6812-CB1A-491D-83E2-D037F031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93" y="4949413"/>
            <a:ext cx="990600" cy="857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498F98-126D-41C4-94EC-532F1358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93" y="4406992"/>
            <a:ext cx="1628775" cy="94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8DC689-708B-46D1-97F3-E7B93E19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349" y="3591829"/>
            <a:ext cx="1800225" cy="6000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2160ADF-6A43-4058-9A8A-F35BAA6B4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423" y="6147406"/>
            <a:ext cx="1400175" cy="2381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23C2F54-E081-44A5-995F-338845C57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423" y="6391727"/>
            <a:ext cx="1905000" cy="3048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6AE0A92-ED0C-4957-872C-23A00062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114" y="5378038"/>
            <a:ext cx="1666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24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200" y="16906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/>
              <a:t>실습 </a:t>
            </a:r>
            <a:endParaRPr lang="en-US" altLang="ko-KR" sz="2000" b="1"/>
          </a:p>
          <a:p>
            <a:r>
              <a:rPr lang="en-US" altLang="ko-KR" sz="2000" b="1"/>
              <a:t>- </a:t>
            </a:r>
            <a:r>
              <a:rPr lang="en-US" altLang="ko-KR" sz="2000"/>
              <a:t>CRUD </a:t>
            </a:r>
            <a:r>
              <a:rPr lang="ko-KR" altLang="en-US" sz="2000"/>
              <a:t>기능을 구현할 </a:t>
            </a:r>
            <a:r>
              <a:rPr lang="en-US" altLang="ko-KR" sz="2000"/>
              <a:t>DB </a:t>
            </a:r>
            <a:r>
              <a:rPr lang="ko-KR" altLang="en-US" sz="2000"/>
              <a:t>테이블 생성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프로젝트 패키지 구조 생성</a:t>
            </a:r>
            <a:endParaRPr lang="en-US" altLang="ko-KR" sz="20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AE813F-2AD8-4822-A8E9-6B89D208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1" y="2738437"/>
            <a:ext cx="4144872" cy="170528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C8C56-A53D-4D2C-BAF7-833A7F44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99" y="2738437"/>
            <a:ext cx="2768416" cy="29145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3A7FBE-5CEE-4768-9926-EE31958B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738437"/>
            <a:ext cx="1047750" cy="5429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674EBF-F25F-4057-BAE3-FBD4A470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53972"/>
            <a:ext cx="1885950" cy="2266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06343-5F9D-42F2-95D5-FC5B2BAFE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7327" y="2877722"/>
            <a:ext cx="2047875" cy="2743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C6D21-19A5-40D4-9177-ED5474650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41391"/>
              </p:ext>
            </p:extLst>
          </p:nvPr>
        </p:nvGraphicFramePr>
        <p:xfrm>
          <a:off x="408991" y="4538662"/>
          <a:ext cx="21336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76607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40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301059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테이블명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컬럼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46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new_table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1520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5448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80680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0947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7173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0CD71EB-6732-4C51-BCFC-6C5CBF0512E5}"/>
              </a:ext>
            </a:extLst>
          </p:cNvPr>
          <p:cNvSpPr txBox="1"/>
          <p:nvPr/>
        </p:nvSpPr>
        <p:spPr>
          <a:xfrm>
            <a:off x="1664095" y="589090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DB </a:t>
            </a:r>
            <a:r>
              <a:rPr lang="ko-KR" altLang="en-US" sz="1000" b="1"/>
              <a:t>테이블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BB380-3349-49B1-9501-581A59DB581E}"/>
              </a:ext>
            </a:extLst>
          </p:cNvPr>
          <p:cNvSpPr txBox="1"/>
          <p:nvPr/>
        </p:nvSpPr>
        <p:spPr>
          <a:xfrm>
            <a:off x="5520322" y="5825979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Data source </a:t>
            </a:r>
            <a:r>
              <a:rPr lang="ko-KR" altLang="en-US" sz="1000" b="1"/>
              <a:t>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BCCBA-DDBC-4118-A26E-D00C2A4B84E0}"/>
              </a:ext>
            </a:extLst>
          </p:cNvPr>
          <p:cNvSpPr txBox="1"/>
          <p:nvPr/>
        </p:nvSpPr>
        <p:spPr>
          <a:xfrm>
            <a:off x="9017957" y="5767792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패키지 구조를 생성해준다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6402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요구사항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1" y="1543403"/>
            <a:ext cx="11480801" cy="4351338"/>
          </a:xfrm>
        </p:spPr>
        <p:txBody>
          <a:bodyPr>
            <a:normAutofit fontScale="85000" lnSpcReduction="10000"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100" b="1">
                <a:solidFill>
                  <a:srgbClr val="000000"/>
                </a:solidFill>
                <a:latin typeface="맑은 고딕" panose="020B0503020000020004" pitchFamily="50" charset="-127"/>
              </a:rPr>
              <a:t>전자정부 프레임워크에서 제공하는 템플릿 Code Gen 은 기본적으로 Velocity Template Engine 을 사용한다. </a:t>
            </a:r>
            <a:endParaRPr lang="en-US" altLang="ko-KR" sz="2100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300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  <a:t>사용자 정의 템플릿을 추가하기 위해서는 다음과 같은 구성요소가 필요하다. </a:t>
            </a:r>
            <a:b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30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900" b="1">
                <a:solidFill>
                  <a:srgbClr val="000000"/>
                </a:solidFill>
                <a:latin typeface="맑은 고딕" panose="020B0503020000020004" pitchFamily="50" charset="-127"/>
              </a:rPr>
              <a:t>Template :</a:t>
            </a:r>
            <a:r>
              <a:rPr lang="ko-KR" altLang="ko-KR" sz="1900">
                <a:solidFill>
                  <a:srgbClr val="000000"/>
                </a:solidFill>
                <a:latin typeface="맑은 고딕" panose="020B0503020000020004" pitchFamily="50" charset="-127"/>
              </a:rPr>
              <a:t> 사용자는 Velocity Template 문법에 따라 Template 을 제작한다.</a:t>
            </a:r>
            <a:br>
              <a:rPr lang="ko-KR" altLang="ko-KR" sz="190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ko-KR" sz="1900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0" b="1">
                <a:solidFill>
                  <a:srgbClr val="000000"/>
                </a:solidFill>
                <a:latin typeface="맑은 고딕" panose="020B0503020000020004" pitchFamily="50" charset="-127"/>
              </a:rPr>
              <a:t>Wizard XML File : </a:t>
            </a:r>
            <a: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  <a:t>Wizard 화면 UI를 생성하기 위한 XML 파일이다. </a:t>
            </a:r>
            <a:b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ko-KR" sz="1800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0" b="1">
                <a:solidFill>
                  <a:srgbClr val="000000"/>
                </a:solidFill>
                <a:latin typeface="맑은 고딕" panose="020B0503020000020004" pitchFamily="50" charset="-127"/>
              </a:rPr>
              <a:t>Wizard 목록 XML File : </a:t>
            </a:r>
            <a: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  <a:t>Template 의 목록 정보 XML 파일이다.</a:t>
            </a:r>
            <a:br>
              <a:rPr lang="ko-KR" altLang="ko-KR" sz="180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ko-KR" sz="1800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190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900" b="1">
                <a:solidFill>
                  <a:srgbClr val="000000"/>
                </a:solidFill>
                <a:latin typeface="맑은 고딕" panose="020B0503020000020004" pitchFamily="50" charset="-127"/>
              </a:rPr>
              <a:t>플러그인 프로젝트 </a:t>
            </a:r>
            <a:endParaRPr lang="en-US" altLang="ko-KR" sz="1900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  <a:t>전자정부 프레임워크 템플릿 CodeGen</a:t>
            </a: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  <a:t>의 확장점을 이용하여 작성하며, 주요구성요소는 Template, Wizard XML, Wizard 목록 XML 이다. </a:t>
            </a:r>
            <a:br>
              <a:rPr lang="ko-KR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ko-KR" sz="1600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900" b="1">
                <a:solidFill>
                  <a:srgbClr val="000000"/>
                </a:solidFill>
                <a:latin typeface="맑은 고딕" panose="020B0503020000020004" pitchFamily="50" charset="-127"/>
              </a:rPr>
              <a:t>피처, 업데이트 사이트 프로젝트 </a:t>
            </a:r>
            <a:endParaRPr lang="en-US" altLang="ko-KR" sz="1900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90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ko-KR" sz="1900">
                <a:solidFill>
                  <a:srgbClr val="000000"/>
                </a:solidFill>
                <a:latin typeface="맑은 고딕" panose="020B0503020000020004" pitchFamily="50" charset="-127"/>
              </a:rPr>
              <a:t>위의 플러그인 프로젝트를 하나의 단위로 묶어 업데이트할 수 있도록 돕는다. </a:t>
            </a:r>
            <a:endParaRPr lang="ko-KR" altLang="ko-KR" sz="1900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19B5F-A31C-40BF-9E69-CBDF7CA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16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200" y="169068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/>
              <a:t>CRUD </a:t>
            </a:r>
            <a:r>
              <a:rPr lang="ko-KR" altLang="en-US" sz="2000" b="1"/>
              <a:t>템플릿 사용</a:t>
            </a:r>
            <a:r>
              <a:rPr lang="en-US" altLang="ko-KR" sz="2000" b="1"/>
              <a:t> – </a:t>
            </a:r>
            <a:r>
              <a:rPr lang="ko-KR" altLang="en-US" sz="2000" b="1"/>
              <a:t>코드생성 및 파일 확인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23912D-89C1-4B45-ABB4-61CF74AC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2" y="2692472"/>
            <a:ext cx="2152650" cy="18097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FD77A7-16CA-497E-A933-2969FD0B56AC}"/>
              </a:ext>
            </a:extLst>
          </p:cNvPr>
          <p:cNvSpPr txBox="1"/>
          <p:nvPr/>
        </p:nvSpPr>
        <p:spPr>
          <a:xfrm>
            <a:off x="838200" y="2395532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CRUD</a:t>
            </a:r>
            <a:r>
              <a:rPr lang="ko-KR" altLang="en-US" sz="1200" b="1"/>
              <a:t> 템플릿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F983A-B612-4837-ADB9-F752EA1C465D}"/>
              </a:ext>
            </a:extLst>
          </p:cNvPr>
          <p:cNvSpPr txBox="1"/>
          <p:nvPr/>
        </p:nvSpPr>
        <p:spPr>
          <a:xfrm>
            <a:off x="3295562" y="2507043"/>
            <a:ext cx="229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source </a:t>
            </a:r>
            <a:r>
              <a:rPr lang="ko-KR" altLang="en-US" sz="1200" b="1"/>
              <a:t>에서 테이블 선택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D97419-B700-41D4-9454-161D42E3B7B3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3023372" y="3597347"/>
            <a:ext cx="63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46C0B84-3F5A-4754-BEF4-0AF58133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88" y="2929806"/>
            <a:ext cx="1511070" cy="13350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5108A7-C45B-465D-BA60-3B4F2F6B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944" y="2191052"/>
            <a:ext cx="2270511" cy="28125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513AA2-E0ED-495D-AAD1-D19B30F1A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641" y="1569713"/>
            <a:ext cx="2305050" cy="16859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489622-EA9A-4C24-A062-A169149A2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642" y="3303817"/>
            <a:ext cx="2305050" cy="15525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68A22B-B079-40FB-9263-91B976214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640" y="4887428"/>
            <a:ext cx="2305049" cy="17430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E5C833-53C8-4923-B2FB-88F9FD4F8891}"/>
              </a:ext>
            </a:extLst>
          </p:cNvPr>
          <p:cNvSpPr txBox="1"/>
          <p:nvPr/>
        </p:nvSpPr>
        <p:spPr>
          <a:xfrm>
            <a:off x="6087794" y="51673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필요한 속성 값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86CA5-1070-45CE-8A0C-86A5B0626ABC}"/>
              </a:ext>
            </a:extLst>
          </p:cNvPr>
          <p:cNvSpPr txBox="1"/>
          <p:nvPr/>
        </p:nvSpPr>
        <p:spPr>
          <a:xfrm>
            <a:off x="6723545" y="6400412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경로에 생성된 파일 확인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58D569-E48D-4994-A32C-9CC8E3C86A7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171758" y="3597347"/>
            <a:ext cx="62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3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결과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41719-2CD3-4277-9017-C1F622AABFCC}"/>
              </a:ext>
            </a:extLst>
          </p:cNvPr>
          <p:cNvSpPr/>
          <p:nvPr/>
        </p:nvSpPr>
        <p:spPr>
          <a:xfrm>
            <a:off x="838199" y="1690688"/>
            <a:ext cx="10909041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구현 실습 후 시사점 및 향후 연구 방향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100"/>
              <a:t>전자정부프레임워크 에서 작동하는 </a:t>
            </a:r>
            <a:r>
              <a:rPr lang="en-US" altLang="ko-KR" sz="1100"/>
              <a:t>CRUD </a:t>
            </a:r>
            <a:r>
              <a:rPr lang="ko-KR" altLang="en-US" sz="1100"/>
              <a:t>소스코드를 생성하기 위해서는 자동생성 방식에 대한 조사가 필요했다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r>
              <a:rPr lang="ko-KR" altLang="en-US" sz="1100"/>
              <a:t>코드 자동생성 방법에는 </a:t>
            </a:r>
            <a:r>
              <a:rPr lang="en-US" altLang="ko-KR" sz="1100"/>
              <a:t>UML </a:t>
            </a:r>
            <a:r>
              <a:rPr lang="ko-KR" altLang="en-US" sz="1100"/>
              <a:t>모델을 이용한 소스코드 생성이나</a:t>
            </a:r>
            <a:r>
              <a:rPr lang="en-US" altLang="ko-KR" sz="1100"/>
              <a:t>, </a:t>
            </a:r>
            <a:r>
              <a:rPr lang="ko-KR" altLang="en-US" sz="1100"/>
              <a:t>템플릿 랭귀지로 작성된 템플릿 파일을 이용하는 방법이 있었다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endParaRPr lang="en-US" altLang="ko-KR" sz="1100"/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ko-KR" altLang="en-US" sz="1100"/>
              <a:t>전자정부프레임 워크에서 제공하는 </a:t>
            </a:r>
            <a:r>
              <a:rPr lang="en-US" altLang="ko-KR" sz="1100"/>
              <a:t>CodeGen </a:t>
            </a:r>
            <a:r>
              <a:rPr lang="ko-KR" altLang="en-US" sz="1100"/>
              <a:t>기능 중에서 템플릿 기반 소스코드 생성기를 이용하여 </a:t>
            </a:r>
            <a:r>
              <a:rPr lang="en-US" altLang="ko-KR" sz="1100"/>
              <a:t>CRUD </a:t>
            </a:r>
            <a:r>
              <a:rPr lang="ko-KR" altLang="en-US" sz="1100"/>
              <a:t>생성 도구를 설계 및 구현 했다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r>
              <a:rPr lang="ko-KR" altLang="en-US" sz="1100"/>
              <a:t>현재는 정의된 </a:t>
            </a:r>
            <a:r>
              <a:rPr lang="en-US" altLang="ko-KR" sz="1100"/>
              <a:t>DB </a:t>
            </a:r>
            <a:r>
              <a:rPr lang="ko-KR" altLang="en-US" sz="1100"/>
              <a:t>테이블의 변수에 대한 </a:t>
            </a:r>
            <a:r>
              <a:rPr lang="en-US" altLang="ko-KR" sz="1100"/>
              <a:t>CRUD </a:t>
            </a:r>
            <a:r>
              <a:rPr lang="ko-KR" altLang="en-US" sz="1100"/>
              <a:t>기능을 구현된 예제를 이용해서 필요한 부분을 변경해서 구현을 했다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ko-KR" altLang="en-US" sz="1100"/>
              <a:t>실제 현장에서는 더 복잡은 테이블 구조와</a:t>
            </a:r>
            <a:r>
              <a:rPr lang="en-US" altLang="ko-KR" sz="1100"/>
              <a:t>, </a:t>
            </a:r>
            <a:r>
              <a:rPr lang="ko-KR" altLang="en-US" sz="1100"/>
              <a:t>메서드가 정의 되어야 현업 수준의 코드를 구현할 수 있을 것이다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ko-KR" altLang="en-US" sz="1100"/>
              <a:t>향후 연구과제는</a:t>
            </a:r>
            <a:r>
              <a:rPr lang="en-US" altLang="ko-KR" sz="1100"/>
              <a:t>, </a:t>
            </a:r>
            <a:r>
              <a:rPr lang="ko-KR" altLang="en-US" sz="1100"/>
              <a:t>실제 개발 현장에서 쓰이는 개발문서를 이용하여 템플릿 파일을 연동하여 좀 더 구체적인 형태의 소스코드 생성기를 설계해볼 수 있겠다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en-US" altLang="ko-KR" sz="1100"/>
              <a:t>UML </a:t>
            </a:r>
            <a:r>
              <a:rPr lang="ko-KR" altLang="en-US" sz="1100"/>
              <a:t>기반의 소스코드 생성의 경우에는 </a:t>
            </a:r>
            <a:r>
              <a:rPr lang="en-US" altLang="ko-KR" sz="1100"/>
              <a:t>MDD </a:t>
            </a:r>
            <a:r>
              <a:rPr lang="ko-KR" altLang="en-US" sz="1100"/>
              <a:t>라는 </a:t>
            </a:r>
            <a:r>
              <a:rPr lang="en-US" altLang="ko-KR" sz="1100"/>
              <a:t>‘</a:t>
            </a:r>
            <a:r>
              <a:rPr lang="ko-KR" altLang="en-US" sz="1100"/>
              <a:t>모델 기반 개발 방법론</a:t>
            </a:r>
            <a:r>
              <a:rPr lang="en-US" altLang="ko-KR" sz="1100"/>
              <a:t>‘ </a:t>
            </a:r>
            <a:r>
              <a:rPr lang="ko-KR" altLang="en-US" sz="1100"/>
              <a:t>이 연구 되고 있고</a:t>
            </a:r>
            <a:r>
              <a:rPr lang="en-US" altLang="ko-KR" sz="1100"/>
              <a:t>, LG CNS </a:t>
            </a:r>
            <a:r>
              <a:rPr lang="ko-KR" altLang="en-US" sz="1100"/>
              <a:t>라는 </a:t>
            </a:r>
            <a:r>
              <a:rPr lang="en-US" altLang="ko-KR" sz="1100"/>
              <a:t>SI </a:t>
            </a:r>
            <a:r>
              <a:rPr lang="ko-KR" altLang="en-US" sz="1100"/>
              <a:t>기업에서는 이러한 솔루션을 통해서 금융 시스템을 구축하는데 성공한 사례가 있다</a:t>
            </a:r>
            <a:r>
              <a:rPr lang="en-US" altLang="ko-KR" sz="1100"/>
              <a:t>. </a:t>
            </a:r>
            <a:r>
              <a:rPr lang="ko-KR" altLang="en-US" sz="1100"/>
              <a:t>소스 코드 생산성을 매우 향상 시킨 사례일뿐만 아니라</a:t>
            </a:r>
            <a:r>
              <a:rPr lang="en-US" altLang="ko-KR" sz="1100"/>
              <a:t>, </a:t>
            </a:r>
            <a:r>
              <a:rPr lang="ko-KR" altLang="en-US" sz="1100"/>
              <a:t>추후 요구사항의 변경에 의해서 일어나는 소프트웨어의 변경에서도 아주 유연한 대응을 할 수 있는 소스코드 생성 기술의 적용 사례라고 볼 수 있다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ko-KR" altLang="en-US" sz="1100"/>
              <a:t>향후 </a:t>
            </a:r>
            <a:r>
              <a:rPr lang="en-US" altLang="ko-KR" sz="1100"/>
              <a:t>IT </a:t>
            </a:r>
            <a:r>
              <a:rPr lang="ko-KR" altLang="en-US" sz="1100"/>
              <a:t>산업에서 많은 자동화 기술들이 만들어지고</a:t>
            </a:r>
            <a:r>
              <a:rPr lang="en-US" altLang="ko-KR" sz="1100"/>
              <a:t>, </a:t>
            </a:r>
            <a:r>
              <a:rPr lang="ko-KR" altLang="en-US" sz="1100"/>
              <a:t>보급이 될 것이다</a:t>
            </a:r>
            <a:r>
              <a:rPr lang="en-US" altLang="ko-KR" sz="1100"/>
              <a:t>. </a:t>
            </a:r>
            <a:r>
              <a:rPr lang="ko-KR" altLang="en-US" sz="1100"/>
              <a:t>소스 코드 자동생성 기술은 반복적인 코드 작업을 효율적으로 향상시켜주고 소프트웨어 품질을 일정 수준 이상으로 유지관리 하는데 도움이 될 기술이라고 생각한다</a:t>
            </a:r>
            <a:r>
              <a:rPr lang="en-US" altLang="ko-KR" sz="1100"/>
              <a:t>.</a:t>
            </a:r>
          </a:p>
          <a:p>
            <a:pPr marL="342900" indent="-342900">
              <a:buAutoNum type="arabicPeriod"/>
            </a:pPr>
            <a:endParaRPr lang="en-US" altLang="ko-KR" sz="1100"/>
          </a:p>
          <a:p>
            <a:pPr marL="342900" indent="-342900">
              <a:buAutoNum type="arabicPeriod"/>
            </a:pPr>
            <a:r>
              <a:rPr lang="ko-KR" altLang="en-US" sz="1100"/>
              <a:t>인공지능과 머신러닝 같은 다양한 기술들과 결합이 되면</a:t>
            </a:r>
            <a:r>
              <a:rPr lang="en-US" altLang="ko-KR" sz="1100"/>
              <a:t>, </a:t>
            </a:r>
            <a:r>
              <a:rPr lang="ko-KR" altLang="en-US" sz="1100"/>
              <a:t>지금의 정적인 소스생성 기능들이 좀 더 능동적으로 적용될 수 있는 만능형 소스코드 기능을 구현할 수 있을 것이다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965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4853D-8E6C-41C7-BE9F-29D1614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참고 문헌</a:t>
            </a:r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8F4A4B-E261-46F4-9F58-6B90FCDB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>
                <a:hlinkClick r:id="rId2"/>
              </a:rPr>
              <a:t>http://www.egovframe.go.kr/</a:t>
            </a:r>
            <a:r>
              <a:rPr lang="en-US" altLang="ko-KR" sz="1000"/>
              <a:t>  , </a:t>
            </a:r>
            <a:r>
              <a:rPr lang="ko-KR" altLang="en-US" sz="1000"/>
              <a:t>전자정부프레임워크 센터</a:t>
            </a:r>
            <a:r>
              <a:rPr lang="en-US" altLang="ko-KR" sz="1000"/>
              <a:t>\</a:t>
            </a:r>
          </a:p>
          <a:p>
            <a:r>
              <a:rPr lang="en-US" altLang="ko-KR" sz="1000">
                <a:hlinkClick r:id="rId3"/>
              </a:rPr>
              <a:t>http://www.egovframe.go.kr/wiki/doku.php?id=egovframework:%EA%B0%9C%EB%B0%9C%ED%99%98%EA%B2%BD%EA%B0%80%EC%9D%B4%EB%93%9C</a:t>
            </a:r>
            <a:r>
              <a:rPr lang="en-US" altLang="ko-KR" sz="1000" b="1"/>
              <a:t> , </a:t>
            </a:r>
            <a:r>
              <a:rPr lang="ko-KR" altLang="en-US" sz="1000" b="1"/>
              <a:t>전자정부프레임워크 개발환경 가이드 위키</a:t>
            </a:r>
            <a:endParaRPr lang="en-US" altLang="ko-KR" sz="1000" b="1"/>
          </a:p>
          <a:p>
            <a:r>
              <a:rPr lang="en-US" altLang="ko-KR" sz="1000">
                <a:hlinkClick r:id="rId4"/>
              </a:rPr>
              <a:t>http://velocity.apache.org/</a:t>
            </a:r>
            <a:r>
              <a:rPr lang="en-US" altLang="ko-KR" sz="1000"/>
              <a:t> , </a:t>
            </a:r>
            <a:r>
              <a:rPr lang="ko-KR" altLang="en-US" sz="1000"/>
              <a:t>템플릿 엔진 </a:t>
            </a:r>
            <a:r>
              <a:rPr lang="en-US" altLang="ko-KR" sz="1000"/>
              <a:t>Velocity </a:t>
            </a:r>
            <a:r>
              <a:rPr lang="ko-KR" altLang="en-US" sz="1000"/>
              <a:t>가이드 사이트</a:t>
            </a:r>
            <a:endParaRPr lang="en-US" altLang="ko-KR" sz="1000"/>
          </a:p>
          <a:p>
            <a:r>
              <a:rPr lang="en-US" altLang="ko-KR" sz="1000">
                <a:hlinkClick r:id="rId5"/>
              </a:rPr>
              <a:t>http://mdd.lgcns.co.kr/mdd/html/main.html</a:t>
            </a:r>
            <a:r>
              <a:rPr lang="en-US" altLang="ko-KR" sz="1000"/>
              <a:t> Lg CNS MDD </a:t>
            </a:r>
            <a:r>
              <a:rPr lang="ko-KR" altLang="en-US" sz="1000"/>
              <a:t>사이트</a:t>
            </a:r>
            <a:endParaRPr lang="en-US" altLang="ko-KR" sz="1000"/>
          </a:p>
          <a:p>
            <a:endParaRPr lang="ko-KR" altLang="en-US" sz="100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2736-E63B-423F-BDC4-AD2FB40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6DB5C5-517E-4681-9AF0-64FD5B70B8B8}"/>
              </a:ext>
            </a:extLst>
          </p:cNvPr>
          <p:cNvSpPr/>
          <p:nvPr/>
        </p:nvSpPr>
        <p:spPr>
          <a:xfrm>
            <a:off x="0" y="65915"/>
            <a:ext cx="12192000" cy="53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66C3C-24C5-47FA-8DAA-6CF3D9F4783D}"/>
              </a:ext>
            </a:extLst>
          </p:cNvPr>
          <p:cNvSpPr/>
          <p:nvPr/>
        </p:nvSpPr>
        <p:spPr>
          <a:xfrm>
            <a:off x="394355" y="3595176"/>
            <a:ext cx="10378420" cy="3167574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E8BA8-72C8-490D-9BF3-8E3EF5F89C80}"/>
              </a:ext>
            </a:extLst>
          </p:cNvPr>
          <p:cNvSpPr/>
          <p:nvPr/>
        </p:nvSpPr>
        <p:spPr>
          <a:xfrm>
            <a:off x="2423178" y="2547500"/>
            <a:ext cx="3924296" cy="932882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요구사항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1" y="1543403"/>
            <a:ext cx="11480801" cy="33705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400" b="1"/>
              <a:t>사용자 정의 템플릿 </a:t>
            </a:r>
            <a:r>
              <a:rPr lang="en-US" altLang="ko-KR" sz="1400" b="1"/>
              <a:t>: </a:t>
            </a:r>
            <a:r>
              <a:rPr lang="ko-KR" altLang="en-US" sz="1400" b="1"/>
              <a:t>구조도</a:t>
            </a:r>
            <a:endParaRPr lang="en-US" altLang="ko-KR" sz="14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1BC690-F6CC-4AE1-886D-01F2859AB6C6}"/>
              </a:ext>
            </a:extLst>
          </p:cNvPr>
          <p:cNvSpPr/>
          <p:nvPr/>
        </p:nvSpPr>
        <p:spPr>
          <a:xfrm>
            <a:off x="565798" y="1942925"/>
            <a:ext cx="176212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Wizard 목록 XML File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62D77-5B9A-4C59-8667-DD607E6316F7}"/>
              </a:ext>
            </a:extLst>
          </p:cNvPr>
          <p:cNvSpPr/>
          <p:nvPr/>
        </p:nvSpPr>
        <p:spPr>
          <a:xfrm>
            <a:off x="2556525" y="2646113"/>
            <a:ext cx="176212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Wizard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XML File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6419A2-E536-411F-9A95-2A1A6C7BFC3B}"/>
              </a:ext>
            </a:extLst>
          </p:cNvPr>
          <p:cNvSpPr/>
          <p:nvPr/>
        </p:nvSpPr>
        <p:spPr>
          <a:xfrm>
            <a:off x="4451998" y="2965200"/>
            <a:ext cx="176212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100" b="1">
                <a:solidFill>
                  <a:schemeClr val="bg1"/>
                </a:solidFill>
                <a:latin typeface="맑은 고딕" panose="020B0503020000020004" pitchFamily="50" charset="-127"/>
              </a:rPr>
              <a:t>Template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AAC9ABF-4710-482F-B59E-D9C00F3BF0FB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714393" y="1932568"/>
            <a:ext cx="574601" cy="1109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9FF12B1-F18A-4677-A922-9E56D057568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3849543" y="2491333"/>
            <a:ext cx="190500" cy="101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816222-95C1-4884-A071-B70683109E69}"/>
              </a:ext>
            </a:extLst>
          </p:cNvPr>
          <p:cNvSpPr txBox="1"/>
          <p:nvPr/>
        </p:nvSpPr>
        <p:spPr>
          <a:xfrm>
            <a:off x="2327924" y="1942925"/>
            <a:ext cx="5084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각각 소스 생성 템플릿 </a:t>
            </a:r>
            <a:r>
              <a:rPr lang="en-US" altLang="ko-KR" sz="1200"/>
              <a:t>Wizard.xml </a:t>
            </a:r>
            <a:r>
              <a:rPr lang="ko-KR" altLang="en-US" sz="1200"/>
              <a:t>을 목록화 해서 연결 시킨 </a:t>
            </a:r>
            <a:r>
              <a:rPr lang="en-US" altLang="ko-KR" sz="1200"/>
              <a:t>XML </a:t>
            </a:r>
            <a:r>
              <a:rPr lang="ko-KR" altLang="en-US" sz="1200"/>
              <a:t>파일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D38015-55EA-4749-8323-C6C77573C3D5}"/>
              </a:ext>
            </a:extLst>
          </p:cNvPr>
          <p:cNvSpPr/>
          <p:nvPr/>
        </p:nvSpPr>
        <p:spPr>
          <a:xfrm>
            <a:off x="2423178" y="2351407"/>
            <a:ext cx="2158347" cy="196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/>
              <a:t>실질적인 소스 생성 템플릿 구조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3E2F65-C565-46C8-B28C-5495A4C5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2" y="4172270"/>
            <a:ext cx="2152650" cy="18097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7F39D5-F092-4D65-9D3E-3196B577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32" y="4171550"/>
            <a:ext cx="4457700" cy="10191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FB9461E-8660-4700-8CD3-5CA9F9D0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54" y="4171550"/>
            <a:ext cx="1848794" cy="236731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733AAA-F735-47CB-BCF3-39C0BB86B364}"/>
              </a:ext>
            </a:extLst>
          </p:cNvPr>
          <p:cNvSpPr txBox="1"/>
          <p:nvPr/>
        </p:nvSpPr>
        <p:spPr>
          <a:xfrm>
            <a:off x="463880" y="3875330"/>
            <a:ext cx="2165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Wizard </a:t>
            </a:r>
            <a:r>
              <a:rPr lang="ko-KR" altLang="en-US" sz="1200" b="1"/>
              <a:t>목록 </a:t>
            </a:r>
            <a:r>
              <a:rPr lang="en-US" altLang="ko-KR" sz="1200" b="1"/>
              <a:t>XML </a:t>
            </a:r>
            <a:r>
              <a:rPr lang="ko-KR" altLang="en-US" sz="1200" b="1"/>
              <a:t>예시 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E19DA-381A-43ED-836B-0B61A2B3C38B}"/>
              </a:ext>
            </a:extLst>
          </p:cNvPr>
          <p:cNvSpPr txBox="1"/>
          <p:nvPr/>
        </p:nvSpPr>
        <p:spPr>
          <a:xfrm>
            <a:off x="3236047" y="3875330"/>
            <a:ext cx="2165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Wizard </a:t>
            </a:r>
            <a:r>
              <a:rPr lang="ko-KR" altLang="en-US" sz="1200" b="1"/>
              <a:t>목록 </a:t>
            </a:r>
            <a:r>
              <a:rPr lang="en-US" altLang="ko-KR" sz="1200" b="1"/>
              <a:t>XML </a:t>
            </a:r>
            <a:r>
              <a:rPr lang="ko-KR" altLang="en-US" sz="1200" b="1"/>
              <a:t>예시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B6B6CE-A1B7-4751-B63C-1D188B26A866}"/>
              </a:ext>
            </a:extLst>
          </p:cNvPr>
          <p:cNvSpPr txBox="1"/>
          <p:nvPr/>
        </p:nvSpPr>
        <p:spPr>
          <a:xfrm>
            <a:off x="6008214" y="3869888"/>
            <a:ext cx="173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Template </a:t>
            </a:r>
            <a:r>
              <a:rPr lang="ko-KR" altLang="en-US" sz="1200" b="1"/>
              <a:t>파일의 모습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CA711-B068-4E1C-A5DE-47E8D0FF9914}"/>
              </a:ext>
            </a:extLst>
          </p:cNvPr>
          <p:cNvSpPr txBox="1"/>
          <p:nvPr/>
        </p:nvSpPr>
        <p:spPr>
          <a:xfrm>
            <a:off x="6480818" y="2552276"/>
            <a:ext cx="5558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Wizard XML : </a:t>
            </a:r>
            <a:r>
              <a:rPr lang="ko-KR" altLang="en-US" sz="1100"/>
              <a:t>각각의 템플릿 파일을 연결하고</a:t>
            </a:r>
            <a:r>
              <a:rPr lang="en-US" altLang="ko-KR" sz="1100"/>
              <a:t>, </a:t>
            </a:r>
            <a:r>
              <a:rPr lang="ko-KR" altLang="en-US" sz="1100"/>
              <a:t>필요한 사용자입력을 처리하기 위한  </a:t>
            </a:r>
            <a:r>
              <a:rPr lang="en-US" altLang="ko-KR" sz="1100" err="1"/>
              <a:t>ui</a:t>
            </a:r>
            <a:r>
              <a:rPr lang="en-US" altLang="ko-KR" sz="1100"/>
              <a:t> </a:t>
            </a:r>
            <a:r>
              <a:rPr lang="ko-KR" altLang="en-US" sz="1100"/>
              <a:t>를 정의하기도 하는 </a:t>
            </a:r>
            <a:r>
              <a:rPr lang="en-US" altLang="ko-KR" sz="1100"/>
              <a:t>Config </a:t>
            </a:r>
            <a:r>
              <a:rPr lang="ko-KR" altLang="en-US" sz="1100"/>
              <a:t>역할의 파일이다</a:t>
            </a:r>
            <a:r>
              <a:rPr lang="en-US" altLang="ko-KR" sz="1100"/>
              <a:t>.</a:t>
            </a:r>
          </a:p>
          <a:p>
            <a:r>
              <a:rPr lang="en-US" altLang="ko-KR" sz="1100" b="1"/>
              <a:t>Template : </a:t>
            </a:r>
            <a:r>
              <a:rPr lang="en-US" altLang="ko-KR" sz="1100"/>
              <a:t>Velocity </a:t>
            </a:r>
            <a:r>
              <a:rPr lang="ko-KR" altLang="en-US" sz="1100"/>
              <a:t>라는 엔진을 이용해서 </a:t>
            </a:r>
            <a:r>
              <a:rPr lang="en-US" altLang="ko-KR" sz="1100"/>
              <a:t>JSP,</a:t>
            </a:r>
            <a:r>
              <a:rPr lang="ko-KR" altLang="en-US" sz="1100"/>
              <a:t> </a:t>
            </a:r>
            <a:r>
              <a:rPr lang="en-US" altLang="ko-KR" sz="1100"/>
              <a:t>Java </a:t>
            </a:r>
            <a:r>
              <a:rPr lang="ko-KR" altLang="en-US" sz="1100"/>
              <a:t>파일을 생성하는 템플릿이다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F2AEF3-9D3C-49D8-9C5C-769DDDF25018}"/>
              </a:ext>
            </a:extLst>
          </p:cNvPr>
          <p:cNvCxnSpPr/>
          <p:nvPr/>
        </p:nvCxnSpPr>
        <p:spPr>
          <a:xfrm>
            <a:off x="2649052" y="5178963"/>
            <a:ext cx="74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8BBE29-03A7-4E89-BE29-713EEAAC89A2}"/>
              </a:ext>
            </a:extLst>
          </p:cNvPr>
          <p:cNvCxnSpPr/>
          <p:nvPr/>
        </p:nvCxnSpPr>
        <p:spPr>
          <a:xfrm>
            <a:off x="5310513" y="4681137"/>
            <a:ext cx="74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37FAEDAF-74E7-4F38-B646-A1A2EBD9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7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요구사항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1" y="1543403"/>
            <a:ext cx="11480801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400" b="1"/>
              <a:t>생성 해야 하는 소스 파일 리스트</a:t>
            </a:r>
            <a:endParaRPr lang="en-US" altLang="ko-KR" sz="1400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43C5E-C382-4E59-AA45-0A64E77E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4" y="2037116"/>
            <a:ext cx="6886575" cy="3857625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93CD95E-EBCB-4A78-8BE2-AE1ED8AB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프로세스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1805956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“CURD </a:t>
            </a:r>
            <a:r>
              <a:rPr lang="ko-KR" altLang="en-US" sz="1400" b="1"/>
              <a:t>소스 생성</a:t>
            </a:r>
            <a:r>
              <a:rPr lang="en-US" altLang="ko-KR" sz="1400" b="1"/>
              <a:t>”</a:t>
            </a:r>
            <a:r>
              <a:rPr lang="ko-KR" altLang="en-US" sz="1400" b="1"/>
              <a:t> 유스케이스</a:t>
            </a:r>
            <a:endParaRPr lang="en-US" altLang="ko-KR" sz="1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3DAE0-DEC1-4E01-B6A9-ADA33DE90BC7}"/>
              </a:ext>
            </a:extLst>
          </p:cNvPr>
          <p:cNvSpPr/>
          <p:nvPr/>
        </p:nvSpPr>
        <p:spPr>
          <a:xfrm>
            <a:off x="405840" y="2434455"/>
            <a:ext cx="6474385" cy="118316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E50301-6A83-4896-A57F-0BA2473896C2}"/>
              </a:ext>
            </a:extLst>
          </p:cNvPr>
          <p:cNvSpPr/>
          <p:nvPr/>
        </p:nvSpPr>
        <p:spPr>
          <a:xfrm>
            <a:off x="2217706" y="2502294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Datasource </a:t>
            </a:r>
            <a:r>
              <a:rPr lang="ko-KR" altLang="en-US" sz="11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36BB70-C414-487B-B2A6-04EFFF968053}"/>
              </a:ext>
            </a:extLst>
          </p:cNvPr>
          <p:cNvSpPr/>
          <p:nvPr/>
        </p:nvSpPr>
        <p:spPr>
          <a:xfrm>
            <a:off x="405840" y="2236382"/>
            <a:ext cx="2158347" cy="196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/>
              <a:t>CURD </a:t>
            </a:r>
            <a:r>
              <a:rPr lang="ko-KR" altLang="en-US" sz="1050" b="1"/>
              <a:t>소스 생성 </a:t>
            </a:r>
            <a:r>
              <a:rPr lang="ko-KR" altLang="en-US" sz="1050"/>
              <a:t>프로세스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951FFA-D3A3-46E0-9947-3F6FE16785FC}"/>
              </a:ext>
            </a:extLst>
          </p:cNvPr>
          <p:cNvSpPr/>
          <p:nvPr/>
        </p:nvSpPr>
        <p:spPr>
          <a:xfrm>
            <a:off x="2217706" y="321586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Datasource </a:t>
            </a:r>
            <a:r>
              <a:rPr lang="ko-KR" altLang="en-US" sz="110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7EB58-996F-4D03-BABB-588A1C398AE3}"/>
              </a:ext>
            </a:extLst>
          </p:cNvPr>
          <p:cNvSpPr/>
          <p:nvPr/>
        </p:nvSpPr>
        <p:spPr>
          <a:xfrm>
            <a:off x="600412" y="321586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패키지 구조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E191E6-70C0-4F2B-AA07-68E09E634AD8}"/>
              </a:ext>
            </a:extLst>
          </p:cNvPr>
          <p:cNvSpPr/>
          <p:nvPr/>
        </p:nvSpPr>
        <p:spPr>
          <a:xfrm>
            <a:off x="3701949" y="321586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패키지 경로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E7E51D-CEED-4096-9869-02872A109FE2}"/>
              </a:ext>
            </a:extLst>
          </p:cNvPr>
          <p:cNvSpPr/>
          <p:nvPr/>
        </p:nvSpPr>
        <p:spPr>
          <a:xfrm>
            <a:off x="5403899" y="321586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소스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7840E7-0139-450E-99A6-3E1DC2A8A06A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1856788" y="3344457"/>
            <a:ext cx="36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F030C1-4A09-4F64-85BC-A34F73CD29C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45894" y="2759469"/>
            <a:ext cx="0" cy="4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B0F460-5756-4D2A-8030-80379B90EE6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74082" y="3344457"/>
            <a:ext cx="22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7F1306-185E-48C7-83CC-9A98714AB4E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58325" y="3344457"/>
            <a:ext cx="44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9A82C7-B5B8-4B57-8630-F4D3B09E6B11}"/>
              </a:ext>
            </a:extLst>
          </p:cNvPr>
          <p:cNvSpPr txBox="1"/>
          <p:nvPr/>
        </p:nvSpPr>
        <p:spPr>
          <a:xfrm>
            <a:off x="405840" y="3756805"/>
            <a:ext cx="7751417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/>
              <a:t>Eclise </a:t>
            </a:r>
            <a:r>
              <a:rPr lang="ko-KR" altLang="en-US" sz="1200"/>
              <a:t>에서 </a:t>
            </a:r>
            <a:r>
              <a:rPr lang="en-US" altLang="ko-KR" sz="1200"/>
              <a:t>Template Source Generator </a:t>
            </a:r>
            <a:r>
              <a:rPr lang="ko-KR" altLang="en-US" sz="1200"/>
              <a:t>플러그인에 있는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‘</a:t>
            </a:r>
            <a:r>
              <a:rPr lang="ko-KR" altLang="en-US" sz="1200"/>
              <a:t>템플릿 코드생성＇을 사용하는 흐름을 나타냈다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ko-KR" altLang="en-US" sz="1200"/>
              <a:t>각 항목에 대한 상세 설명 </a:t>
            </a:r>
            <a:endParaRPr lang="en-US" altLang="ko-KR" sz="1200"/>
          </a:p>
          <a:p>
            <a:pPr marL="685800" lvl="1" indent="-228600">
              <a:buFontTx/>
              <a:buAutoNum type="arabicPeriod"/>
            </a:pPr>
            <a:r>
              <a:rPr lang="en-US" altLang="ko-KR" sz="1050"/>
              <a:t>Datasource </a:t>
            </a:r>
            <a:r>
              <a:rPr lang="ko-KR" altLang="en-US" sz="1050"/>
              <a:t>생성</a:t>
            </a:r>
          </a:p>
          <a:p>
            <a:pPr marL="685800" lvl="1" indent="-228600">
              <a:buFontTx/>
              <a:buAutoNum type="arabicPeriod"/>
            </a:pPr>
            <a:r>
              <a:rPr lang="ko-KR" altLang="en-US" sz="1050"/>
              <a:t>패키지 구조 생성</a:t>
            </a:r>
          </a:p>
          <a:p>
            <a:pPr marL="685800" lvl="1" indent="-228600">
              <a:buFontTx/>
              <a:buAutoNum type="arabicPeriod"/>
            </a:pPr>
            <a:r>
              <a:rPr lang="en-US" altLang="ko-KR" sz="1050"/>
              <a:t>Datasource </a:t>
            </a:r>
            <a:r>
              <a:rPr lang="ko-KR" altLang="en-US" sz="1050"/>
              <a:t>선택</a:t>
            </a:r>
          </a:p>
          <a:p>
            <a:pPr marL="685800" lvl="1" indent="-228600">
              <a:buFontTx/>
              <a:buAutoNum type="arabicPeriod"/>
            </a:pPr>
            <a:r>
              <a:rPr lang="ko-KR" altLang="en-US" sz="1050"/>
              <a:t>패키지 경로 입력</a:t>
            </a:r>
          </a:p>
          <a:p>
            <a:pPr marL="685800" lvl="1" indent="-228600">
              <a:buFontTx/>
              <a:buAutoNum type="arabicPeriod"/>
            </a:pPr>
            <a:r>
              <a:rPr lang="ko-KR" altLang="en-US" sz="1050"/>
              <a:t>소스 생성</a:t>
            </a:r>
          </a:p>
          <a:p>
            <a:pPr marL="685800" lvl="1" indent="-228600">
              <a:buAutoNum type="arabicPeriod"/>
            </a:pPr>
            <a:endParaRPr lang="ko-KR" altLang="en-US" sz="120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292DBBD-A8F3-4880-9332-86DFF64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프로세스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1805956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“CURD </a:t>
            </a:r>
            <a:r>
              <a:rPr lang="ko-KR" altLang="en-US" sz="1400" b="1"/>
              <a:t>소스 생성</a:t>
            </a:r>
            <a:r>
              <a:rPr lang="en-US" altLang="ko-KR" sz="1400" b="1"/>
              <a:t>”</a:t>
            </a:r>
            <a:r>
              <a:rPr lang="ko-KR" altLang="en-US" sz="1400" b="1"/>
              <a:t> 유스케이스</a:t>
            </a:r>
            <a:endParaRPr lang="en-US" altLang="ko-KR" sz="14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34E231-EC83-47DA-8195-CDD40CFF3FB2}"/>
              </a:ext>
            </a:extLst>
          </p:cNvPr>
          <p:cNvSpPr/>
          <p:nvPr/>
        </p:nvSpPr>
        <p:spPr>
          <a:xfrm>
            <a:off x="484092" y="216495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Datasource </a:t>
            </a:r>
            <a:r>
              <a:rPr lang="ko-KR" altLang="en-US" sz="11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3789ED-FEB2-4502-A8B1-CB452562119D}"/>
              </a:ext>
            </a:extLst>
          </p:cNvPr>
          <p:cNvSpPr/>
          <p:nvPr/>
        </p:nvSpPr>
        <p:spPr>
          <a:xfrm>
            <a:off x="1868961" y="2093119"/>
            <a:ext cx="9600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40649F"/>
                </a:solidFill>
                <a:latin typeface="Arial" panose="020B0604020202020204" pitchFamily="34" charset="0"/>
              </a:rPr>
              <a:t>새</a:t>
            </a:r>
            <a:r>
              <a:rPr lang="ko-KR" altLang="ko-KR" sz="800" b="1" bmk="">
                <a:solidFill>
                  <a:srgbClr val="40649F"/>
                </a:solidFill>
                <a:latin typeface="Arial" panose="020B0604020202020204" pitchFamily="34" charset="0"/>
              </a:rPr>
              <a:t> Database Connection 생성하기</a:t>
            </a:r>
            <a:r>
              <a:rPr lang="en-US" altLang="ko-KR" sz="800" b="1" bmk="">
                <a:solidFill>
                  <a:srgbClr val="40649F"/>
                </a:solidFill>
                <a:latin typeface="Arial" panose="020B0604020202020204" pitchFamily="34" charset="0"/>
              </a:rPr>
              <a:t> </a:t>
            </a:r>
            <a:endParaRPr lang="ko-KR" altLang="ko-KR" sz="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Data Source Explorer에 있는 “Database Connections” 위에서 마우스 오른쪽 키를 누른다.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context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menu에서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“New” 를 선택하면 “New Connection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Profile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” 다이얼로그 창이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오픈된다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사용자는 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type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filter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” 라고 제시되어 있는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Filter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입력항목을 사용하여 Connection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Profile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Type를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필터링할 수 있다.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Connection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Profile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Type을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선택하고, 목록 하단에 있는 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Next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” 버튼을 누른다.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Drivers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” 선택항목에서 적절한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Driver를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선택한다.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선택한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에 대한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Definition을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지정해야 하는 데, 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Drivers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” 선택항목 우측에 있는 버튼과</a:t>
            </a: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Edit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Definition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) 버튼을 사용하여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Driver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Definition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을 입력한다.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에 대한 입력을 마친 후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Properties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그룹의 “General” 탭에서 필요한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Property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값을 입력한다.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Property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를 입력한 후 하단에 있는 “OK” 버튼을 클릭한 후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Properties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그룹 하단에 있는 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Test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Connection”버튼을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클릭하여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connection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test를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수행한다.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ko-KR" sz="800" err="1">
                <a:solidFill>
                  <a:srgbClr val="000000"/>
                </a:solidFill>
                <a:latin typeface="맑은 고딕" panose="020B0503020000020004" pitchFamily="50" charset="-127"/>
              </a:rPr>
              <a:t>Finish”버튼을</a:t>
            </a:r>
            <a:r>
              <a:rPr lang="ko-KR" altLang="ko-KR" sz="800">
                <a:solidFill>
                  <a:srgbClr val="000000"/>
                </a:solidFill>
                <a:latin typeface="맑은 고딕" panose="020B0503020000020004" pitchFamily="50" charset="-127"/>
              </a:rPr>
              <a:t> 눌러 Database Connection 을 완료하면 Database Source Explorer 뷰에 작성한 Database Connection 이 추가된다.</a:t>
            </a:r>
            <a:endParaRPr lang="ko-KR" altLang="ko-KR" sz="800" b="1">
              <a:solidFill>
                <a:srgbClr val="638C9C"/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800"/>
            </a:br>
            <a:endParaRPr lang="ko-KR" altLang="ko-KR" sz="800">
              <a:latin typeface="Arial" panose="020B0604020202020204" pitchFamily="34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1F9CC56-AC98-429F-A672-EC869372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80" y="3616463"/>
            <a:ext cx="1547877" cy="181537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5F72CBD-70D8-4B03-81D5-479A892D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01" y="3601278"/>
            <a:ext cx="2517969" cy="261556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CC4BE0F-EAFE-4D40-994E-770ED96FE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685"/>
          <a:stretch/>
        </p:blipFill>
        <p:spPr>
          <a:xfrm>
            <a:off x="331706" y="3631717"/>
            <a:ext cx="1731618" cy="924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1CE32B67-6129-4219-950F-90E6819C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930" y="3601278"/>
            <a:ext cx="1601041" cy="18124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46FA777-2DC9-42B3-A05A-E2CE861A3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470" y="3616463"/>
            <a:ext cx="2146311" cy="18124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7CF204C-2846-415E-B716-5609A177CCD1}"/>
              </a:ext>
            </a:extLst>
          </p:cNvPr>
          <p:cNvSpPr txBox="1"/>
          <p:nvPr/>
        </p:nvSpPr>
        <p:spPr>
          <a:xfrm>
            <a:off x="459973" y="4590320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Data Source Explorer</a:t>
            </a:r>
            <a:endParaRPr lang="ko-KR" altLang="en-US" sz="10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859510-7971-4436-A54F-D5F0E65C6168}"/>
              </a:ext>
            </a:extLst>
          </p:cNvPr>
          <p:cNvSpPr txBox="1"/>
          <p:nvPr/>
        </p:nvSpPr>
        <p:spPr>
          <a:xfrm>
            <a:off x="2206750" y="5428904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New Connection Profile</a:t>
            </a:r>
            <a:endParaRPr lang="ko-KR" altLang="en-US" sz="10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4D9DCB-D6A6-46BE-8B8A-BDC20CDB16C1}"/>
              </a:ext>
            </a:extLst>
          </p:cNvPr>
          <p:cNvSpPr txBox="1"/>
          <p:nvPr/>
        </p:nvSpPr>
        <p:spPr>
          <a:xfrm>
            <a:off x="4422634" y="54289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New Driver Definition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90CC5D-3AE3-43C3-9C65-4546B76A7E67}"/>
              </a:ext>
            </a:extLst>
          </p:cNvPr>
          <p:cNvSpPr txBox="1"/>
          <p:nvPr/>
        </p:nvSpPr>
        <p:spPr>
          <a:xfrm>
            <a:off x="6714527" y="5438725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Driver Definition</a:t>
            </a:r>
            <a:endParaRPr lang="ko-KR" altLang="en-US" sz="1000" b="1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74C441-56DD-4F70-9802-B49B229F810F}"/>
              </a:ext>
            </a:extLst>
          </p:cNvPr>
          <p:cNvSpPr/>
          <p:nvPr/>
        </p:nvSpPr>
        <p:spPr>
          <a:xfrm>
            <a:off x="8951389" y="6216842"/>
            <a:ext cx="15327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b="1">
                <a:solidFill>
                  <a:srgbClr val="000000"/>
                </a:solidFill>
                <a:latin typeface="맑은 고딕" panose="020B0503020000020004" pitchFamily="50" charset="-127"/>
              </a:rPr>
              <a:t>Database Connection </a:t>
            </a:r>
            <a:endParaRPr lang="ko-KR" altLang="en-US" sz="1000" b="1"/>
          </a:p>
        </p:txBody>
      </p: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195A1A5D-1030-485E-B009-B1197FC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4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CCAAC-A550-437F-A4E2-B43533A7BFCC}"/>
              </a:ext>
            </a:extLst>
          </p:cNvPr>
          <p:cNvSpPr/>
          <p:nvPr/>
        </p:nvSpPr>
        <p:spPr>
          <a:xfrm>
            <a:off x="464611" y="3203739"/>
            <a:ext cx="4167383" cy="2653722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54E4F-4536-40CB-A7F9-1F0431D0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프로세스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D41B-1A87-467E-A8FF-135D26E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1805956"/>
            <a:ext cx="11480801" cy="298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/>
              <a:t>“CURD </a:t>
            </a:r>
            <a:r>
              <a:rPr lang="ko-KR" altLang="en-US" sz="1400" b="1"/>
              <a:t>소스 생성</a:t>
            </a:r>
            <a:r>
              <a:rPr lang="en-US" altLang="ko-KR" sz="1400" b="1"/>
              <a:t>”</a:t>
            </a:r>
            <a:r>
              <a:rPr lang="ko-KR" altLang="en-US" sz="1400" b="1"/>
              <a:t> 유스케이스</a:t>
            </a:r>
            <a:endParaRPr lang="en-US" altLang="ko-KR" sz="14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36BB70-C414-487B-B2A6-04EFFF968053}"/>
              </a:ext>
            </a:extLst>
          </p:cNvPr>
          <p:cNvSpPr/>
          <p:nvPr/>
        </p:nvSpPr>
        <p:spPr>
          <a:xfrm>
            <a:off x="464611" y="3005210"/>
            <a:ext cx="2158347" cy="196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/>
              <a:t>패키지 구조</a:t>
            </a:r>
            <a:endParaRPr lang="ko-KR" alt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A82C7-B5B8-4B57-8630-F4D3B09E6B11}"/>
              </a:ext>
            </a:extLst>
          </p:cNvPr>
          <p:cNvSpPr txBox="1"/>
          <p:nvPr/>
        </p:nvSpPr>
        <p:spPr>
          <a:xfrm>
            <a:off x="1830448" y="2219817"/>
            <a:ext cx="7026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/>
              <a:t>Eclipse</a:t>
            </a:r>
            <a:r>
              <a:rPr lang="ko-KR" altLang="en-US" sz="1200"/>
              <a:t>의 </a:t>
            </a:r>
            <a:r>
              <a:rPr lang="en-US" altLang="ko-KR" sz="1200"/>
              <a:t>package explorer </a:t>
            </a:r>
            <a:r>
              <a:rPr lang="ko-KR" altLang="en-US" sz="1200"/>
              <a:t>에서 </a:t>
            </a:r>
            <a:r>
              <a:rPr lang="en-US" altLang="ko-KR" sz="1200" err="1"/>
              <a:t>src</a:t>
            </a:r>
            <a:r>
              <a:rPr lang="en-US" altLang="ko-KR" sz="1200"/>
              <a:t>/main/java </a:t>
            </a:r>
            <a:r>
              <a:rPr lang="ko-KR" altLang="en-US" sz="1200"/>
              <a:t>경로에 </a:t>
            </a:r>
            <a:r>
              <a:rPr lang="en-US" altLang="ko-KR" sz="1200"/>
              <a:t>package </a:t>
            </a:r>
            <a:r>
              <a:rPr lang="ko-KR" altLang="en-US" sz="1200"/>
              <a:t>구조를 생성한다</a:t>
            </a:r>
            <a:r>
              <a:rPr lang="en-US" altLang="ko-KR" sz="120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/>
              <a:t>Eclipse</a:t>
            </a:r>
            <a:r>
              <a:rPr lang="ko-KR" altLang="en-US" sz="1200"/>
              <a:t>의 </a:t>
            </a:r>
            <a:r>
              <a:rPr lang="en-US" altLang="ko-KR" sz="1200"/>
              <a:t>package explorer </a:t>
            </a:r>
            <a:r>
              <a:rPr lang="ko-KR" altLang="en-US" sz="1200"/>
              <a:t>에서 </a:t>
            </a:r>
            <a:r>
              <a:rPr lang="en-US" altLang="ko-KR" sz="1200" err="1"/>
              <a:t>src</a:t>
            </a:r>
            <a:r>
              <a:rPr lang="en-US" altLang="ko-KR" sz="1200"/>
              <a:t>/main/resources </a:t>
            </a:r>
            <a:r>
              <a:rPr lang="ko-KR" altLang="en-US" sz="1200"/>
              <a:t>경로에 </a:t>
            </a:r>
            <a:r>
              <a:rPr lang="en-US" altLang="ko-KR" sz="1200"/>
              <a:t>SQLMAP </a:t>
            </a:r>
            <a:r>
              <a:rPr lang="ko-KR" altLang="en-US" sz="1200"/>
              <a:t>폴더를 생성한다</a:t>
            </a:r>
            <a:r>
              <a:rPr lang="en-US" altLang="ko-KR" sz="120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/>
              <a:t>Eclipse</a:t>
            </a:r>
            <a:r>
              <a:rPr lang="ko-KR" altLang="en-US" sz="1200"/>
              <a:t>의 </a:t>
            </a:r>
            <a:r>
              <a:rPr lang="en-US" altLang="ko-KR" sz="1200"/>
              <a:t>package explorer </a:t>
            </a:r>
            <a:r>
              <a:rPr lang="ko-KR" altLang="en-US" sz="1200"/>
              <a:t>에서 </a:t>
            </a:r>
            <a:r>
              <a:rPr lang="en-US" altLang="ko-KR" sz="1200" err="1"/>
              <a:t>src</a:t>
            </a:r>
            <a:r>
              <a:rPr lang="en-US" altLang="ko-KR" sz="1200"/>
              <a:t>/main/</a:t>
            </a:r>
            <a:r>
              <a:rPr lang="en-US" altLang="ko-KR" sz="1200" err="1"/>
              <a:t>webapp</a:t>
            </a:r>
            <a:r>
              <a:rPr lang="en-US" altLang="ko-KR" sz="1200"/>
              <a:t>/WEB-INF/</a:t>
            </a:r>
            <a:r>
              <a:rPr lang="en-US" altLang="ko-KR" sz="1200" err="1"/>
              <a:t>jsp</a:t>
            </a:r>
            <a:r>
              <a:rPr lang="en-US" altLang="ko-KR" sz="1200"/>
              <a:t> </a:t>
            </a:r>
            <a:r>
              <a:rPr lang="ko-KR" altLang="en-US" sz="1200"/>
              <a:t>경로에 </a:t>
            </a:r>
            <a:r>
              <a:rPr lang="en-US" altLang="ko-KR" sz="1200"/>
              <a:t>JSP </a:t>
            </a:r>
            <a:r>
              <a:rPr lang="ko-KR" altLang="en-US" sz="1200"/>
              <a:t>폴더를 생성한다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1AA285-A2AD-4DB7-9AFA-3840C0E08986}"/>
              </a:ext>
            </a:extLst>
          </p:cNvPr>
          <p:cNvSpPr/>
          <p:nvPr/>
        </p:nvSpPr>
        <p:spPr>
          <a:xfrm>
            <a:off x="464611" y="2395039"/>
            <a:ext cx="125637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패키지 구조 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4F437-6CBC-4203-B046-CC2B74AED6DB}"/>
              </a:ext>
            </a:extLst>
          </p:cNvPr>
          <p:cNvSpPr/>
          <p:nvPr/>
        </p:nvSpPr>
        <p:spPr>
          <a:xfrm>
            <a:off x="978186" y="3346497"/>
            <a:ext cx="1187701" cy="1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</a:rPr>
              <a:t>Package Name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C4CB2E-171A-439C-AC0B-592AB6AD39AB}"/>
              </a:ext>
            </a:extLst>
          </p:cNvPr>
          <p:cNvSpPr/>
          <p:nvPr/>
        </p:nvSpPr>
        <p:spPr>
          <a:xfrm>
            <a:off x="978187" y="4127177"/>
            <a:ext cx="942536" cy="12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resource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6CDD2-978A-47E0-9E7F-EE2D6A149018}"/>
              </a:ext>
            </a:extLst>
          </p:cNvPr>
          <p:cNvSpPr/>
          <p:nvPr/>
        </p:nvSpPr>
        <p:spPr>
          <a:xfrm>
            <a:off x="2165887" y="3568533"/>
            <a:ext cx="877206" cy="1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</a:rPr>
              <a:t>Service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8945AD-7DCE-458C-B7AC-9F59DAB93ADC}"/>
              </a:ext>
            </a:extLst>
          </p:cNvPr>
          <p:cNvSpPr/>
          <p:nvPr/>
        </p:nvSpPr>
        <p:spPr>
          <a:xfrm>
            <a:off x="3087845" y="3763405"/>
            <a:ext cx="902429" cy="1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</a:rPr>
              <a:t>ServiceImpl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CE5F48-B90F-4A1A-8A45-74CE401F151D}"/>
              </a:ext>
            </a:extLst>
          </p:cNvPr>
          <p:cNvSpPr/>
          <p:nvPr/>
        </p:nvSpPr>
        <p:spPr>
          <a:xfrm>
            <a:off x="1920723" y="4345319"/>
            <a:ext cx="1167122" cy="16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Package Name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B68FE-323B-456C-8141-145D036A57E1}"/>
              </a:ext>
            </a:extLst>
          </p:cNvPr>
          <p:cNvSpPr/>
          <p:nvPr/>
        </p:nvSpPr>
        <p:spPr>
          <a:xfrm>
            <a:off x="3087845" y="4544932"/>
            <a:ext cx="942146" cy="19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Sql Map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DD1812-9152-40F6-9740-F8592CBEF124}"/>
              </a:ext>
            </a:extLst>
          </p:cNvPr>
          <p:cNvSpPr/>
          <p:nvPr/>
        </p:nvSpPr>
        <p:spPr>
          <a:xfrm>
            <a:off x="954288" y="5030589"/>
            <a:ext cx="1591532" cy="1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/>
              <a:t>webapp</a:t>
            </a:r>
            <a:r>
              <a:rPr lang="en-US" altLang="ko-KR" sz="1100"/>
              <a:t>/WEB-INF/</a:t>
            </a:r>
            <a:r>
              <a:rPr lang="en-US" altLang="ko-KR" sz="1100" err="1"/>
              <a:t>jsp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EDF72F-B3F9-4528-B4C6-713D5905C04C}"/>
              </a:ext>
            </a:extLst>
          </p:cNvPr>
          <p:cNvSpPr/>
          <p:nvPr/>
        </p:nvSpPr>
        <p:spPr>
          <a:xfrm>
            <a:off x="2539210" y="5320082"/>
            <a:ext cx="1591532" cy="1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Package Name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1770B2D-611D-4DAA-B003-1ED298E1C2B2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1799195" y="3284344"/>
            <a:ext cx="139534" cy="59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D9C6B8C-35E0-4A6B-9899-D07E3A27DF0C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2789982" y="3548045"/>
            <a:ext cx="112370" cy="4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4CCE00C-671B-4A65-9F85-1B893C81A32C}"/>
              </a:ext>
            </a:extLst>
          </p:cNvPr>
          <p:cNvCxnSpPr>
            <a:cxnSpLocks/>
            <a:stCxn id="21" idx="2"/>
            <a:endCxn id="26" idx="1"/>
          </p:cNvCxnSpPr>
          <p:nvPr/>
        </p:nvCxnSpPr>
        <p:spPr>
          <a:xfrm rot="16200000" flipH="1">
            <a:off x="1599766" y="4105454"/>
            <a:ext cx="170646" cy="47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821A316-5817-4CCD-8A98-AE588D667D1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6200000" flipH="1">
            <a:off x="2728326" y="4283459"/>
            <a:ext cx="135477" cy="58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C8A43F0-28F6-4EBC-8507-0C9B2C233AA9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2048909" y="4927826"/>
            <a:ext cx="191447" cy="789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061D173-B5E0-4AE1-AABC-A31B28F9F623}"/>
              </a:ext>
            </a:extLst>
          </p:cNvPr>
          <p:cNvCxnSpPr>
            <a:cxnSpLocks/>
            <a:stCxn id="20" idx="1"/>
            <a:endCxn id="30" idx="1"/>
          </p:cNvCxnSpPr>
          <p:nvPr/>
        </p:nvCxnSpPr>
        <p:spPr>
          <a:xfrm rot="10800000" flipV="1">
            <a:off x="954288" y="3428999"/>
            <a:ext cx="23898" cy="1699635"/>
          </a:xfrm>
          <a:prstGeom prst="bentConnector3">
            <a:avLst>
              <a:gd name="adj1" fmla="val 10565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878E58-B557-4B5A-8400-3AB9165E80AD}"/>
              </a:ext>
            </a:extLst>
          </p:cNvPr>
          <p:cNvCxnSpPr>
            <a:stCxn id="21" idx="1"/>
          </p:cNvCxnSpPr>
          <p:nvPr/>
        </p:nvCxnSpPr>
        <p:spPr>
          <a:xfrm flipH="1">
            <a:off x="722332" y="4191471"/>
            <a:ext cx="25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058B0-9410-4308-888C-4450A09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A57-C15B-4068-AC23-AD706395FA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2358</Words>
  <Application>Microsoft Office PowerPoint</Application>
  <PresentationFormat>와이드스크린</PresentationFormat>
  <Paragraphs>702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캡스톤프로젝트 </vt:lpstr>
      <vt:lpstr>목차</vt:lpstr>
      <vt:lpstr>1. 프로젝트 구현 범위 </vt:lpstr>
      <vt:lpstr>2. 요구사항 정의</vt:lpstr>
      <vt:lpstr>2. 요구사항 정의</vt:lpstr>
      <vt:lpstr>2. 요구사항 정의</vt:lpstr>
      <vt:lpstr>3. 프로세스 설계</vt:lpstr>
      <vt:lpstr>3. 프로세스 설계</vt:lpstr>
      <vt:lpstr>3. 프로세스 설계</vt:lpstr>
      <vt:lpstr>3. 프로세스 설계</vt:lpstr>
      <vt:lpstr>4. 사용자 정의 템플릿 요소 설계</vt:lpstr>
      <vt:lpstr>5. 템플릿 기능 요소 정의</vt:lpstr>
      <vt:lpstr>5. 템플릿 기능 요소 정의</vt:lpstr>
      <vt:lpstr>5. 템플릿 기능 요소 정의</vt:lpstr>
      <vt:lpstr>5. 템플릿 기능 요소 정의</vt:lpstr>
      <vt:lpstr>5. 템플릿 기능 요소 정의</vt:lpstr>
      <vt:lpstr>5. 템플릿 기능 요소 정의</vt:lpstr>
      <vt:lpstr>5. 템플릿 기능 요소 정의</vt:lpstr>
      <vt:lpstr>6. 사용자 정의 템플릿 설치</vt:lpstr>
      <vt:lpstr>6. 사용자 정의 템플릿 설치</vt:lpstr>
      <vt:lpstr>6. 사용자 정의 템플릿 설치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7. VM 상세 구현</vt:lpstr>
      <vt:lpstr>8. 결과</vt:lpstr>
      <vt:lpstr>8. 결과</vt:lpstr>
      <vt:lpstr>8. 결과</vt:lpstr>
      <vt:lpstr>8. 결과</vt:lpstr>
      <vt:lpstr>8. 결과</vt:lpstr>
      <vt:lpstr>8. 결과</vt:lpstr>
      <vt:lpstr>9.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창민 한</dc:creator>
  <cp:lastModifiedBy>창민 한</cp:lastModifiedBy>
  <cp:revision>391</cp:revision>
  <dcterms:created xsi:type="dcterms:W3CDTF">2018-12-27T12:13:24Z</dcterms:created>
  <dcterms:modified xsi:type="dcterms:W3CDTF">2019-01-20T08:43:31Z</dcterms:modified>
</cp:coreProperties>
</file>