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9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694" autoAdjust="0"/>
  </p:normalViewPr>
  <p:slideViewPr>
    <p:cSldViewPr>
      <p:cViewPr>
        <p:scale>
          <a:sx n="75" d="100"/>
          <a:sy n="75" d="100"/>
        </p:scale>
        <p:origin x="946" y="-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AE16-C719-45B3-8B38-09FAF3D50F79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2C56-ADFD-4726-8D4E-8F163075E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9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AE16-C719-45B3-8B38-09FAF3D50F79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2C56-ADFD-4726-8D4E-8F163075E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28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AE16-C719-45B3-8B38-09FAF3D50F79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2C56-ADFD-4726-8D4E-8F163075E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71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AE16-C719-45B3-8B38-09FAF3D50F79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2C56-ADFD-4726-8D4E-8F163075E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52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AE16-C719-45B3-8B38-09FAF3D50F79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2C56-ADFD-4726-8D4E-8F163075E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69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AE16-C719-45B3-8B38-09FAF3D50F79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2C56-ADFD-4726-8D4E-8F163075E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2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AE16-C719-45B3-8B38-09FAF3D50F79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2C56-ADFD-4726-8D4E-8F163075E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91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AE16-C719-45B3-8B38-09FAF3D50F79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2C56-ADFD-4726-8D4E-8F163075E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94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AE16-C719-45B3-8B38-09FAF3D50F79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2C56-ADFD-4726-8D4E-8F163075E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11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AE16-C719-45B3-8B38-09FAF3D50F79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2C56-ADFD-4726-8D4E-8F163075E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27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AE16-C719-45B3-8B38-09FAF3D50F79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2C56-ADFD-4726-8D4E-8F163075E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78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EAE16-C719-45B3-8B38-09FAF3D50F79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82C56-ADFD-4726-8D4E-8F163075E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EA </a:t>
            </a:r>
            <a:r>
              <a:rPr lang="ko-KR" altLang="en-US" dirty="0"/>
              <a:t>기말 프로젝트</a:t>
            </a:r>
            <a:br>
              <a:rPr lang="en-US" altLang="ko-KR" dirty="0"/>
            </a:br>
            <a:r>
              <a:rPr lang="en-US" altLang="ko-KR" dirty="0"/>
              <a:t>-『</a:t>
            </a:r>
            <a:r>
              <a:rPr lang="ko-KR" altLang="en-US" b="1" dirty="0"/>
              <a:t>국토연구원 </a:t>
            </a:r>
            <a:r>
              <a:rPr lang="ko-KR" altLang="en-US" b="1" dirty="0" err="1"/>
              <a:t>세종시</a:t>
            </a:r>
            <a:r>
              <a:rPr lang="ko-KR" altLang="en-US" b="1" dirty="0"/>
              <a:t> 신청사 네트워크 인프라 구축사업</a:t>
            </a:r>
            <a:r>
              <a:rPr lang="en-US" altLang="ko-KR" dirty="0"/>
              <a:t>』-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서울과학기술대학교</a:t>
            </a:r>
            <a:endParaRPr lang="en-US" altLang="ko-KR" dirty="0"/>
          </a:p>
          <a:p>
            <a:r>
              <a:rPr lang="en-US" altLang="ko-KR" dirty="0"/>
              <a:t>SW </a:t>
            </a:r>
            <a:r>
              <a:rPr lang="ko-KR" altLang="en-US" dirty="0"/>
              <a:t>분석 설계학과</a:t>
            </a:r>
            <a:endParaRPr lang="en-US" altLang="ko-KR" dirty="0"/>
          </a:p>
          <a:p>
            <a:r>
              <a:rPr lang="ko-KR" altLang="en-US" dirty="0"/>
              <a:t>한창민</a:t>
            </a:r>
          </a:p>
        </p:txBody>
      </p:sp>
    </p:spTree>
    <p:extLst>
      <p:ext uri="{BB962C8B-B14F-4D97-AF65-F5344CB8AC3E}">
        <p14:creationId xmlns:p14="http://schemas.microsoft.com/office/powerpoint/2010/main" val="553694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모서리가 둥근 직사각형 630"/>
          <p:cNvSpPr/>
          <p:nvPr/>
        </p:nvSpPr>
        <p:spPr>
          <a:xfrm>
            <a:off x="333232" y="2841387"/>
            <a:ext cx="5894952" cy="1591059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2509433" y="-20844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5. </a:t>
            </a:r>
            <a:r>
              <a:rPr lang="ko-KR" altLang="en-US" sz="2800" dirty="0"/>
              <a:t>시스템 구성도</a:t>
            </a:r>
          </a:p>
        </p:txBody>
      </p:sp>
      <p:sp>
        <p:nvSpPr>
          <p:cNvPr id="453" name="TextBox 452"/>
          <p:cNvSpPr txBox="1"/>
          <p:nvPr/>
        </p:nvSpPr>
        <p:spPr>
          <a:xfrm>
            <a:off x="4002065" y="126791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40G QSFP + Fiber</a:t>
            </a:r>
          </a:p>
          <a:p>
            <a:r>
              <a:rPr lang="en-US" altLang="ko-KR" sz="1200" dirty="0"/>
              <a:t>1G</a:t>
            </a:r>
            <a:endParaRPr lang="ko-KR" altLang="en-US" sz="1200" dirty="0"/>
          </a:p>
        </p:txBody>
      </p:sp>
      <p:cxnSp>
        <p:nvCxnSpPr>
          <p:cNvPr id="549" name="직선 연결선 548"/>
          <p:cNvCxnSpPr/>
          <p:nvPr/>
        </p:nvCxnSpPr>
        <p:spPr>
          <a:xfrm flipH="1">
            <a:off x="3567750" y="473430"/>
            <a:ext cx="437744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직선 연결선 550"/>
          <p:cNvCxnSpPr/>
          <p:nvPr/>
        </p:nvCxnSpPr>
        <p:spPr>
          <a:xfrm flipH="1">
            <a:off x="3563888" y="260648"/>
            <a:ext cx="4377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구름 413"/>
          <p:cNvSpPr/>
          <p:nvPr/>
        </p:nvSpPr>
        <p:spPr>
          <a:xfrm>
            <a:off x="384059" y="932230"/>
            <a:ext cx="1368152" cy="5760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인터넷</a:t>
            </a:r>
          </a:p>
        </p:txBody>
      </p:sp>
      <p:grpSp>
        <p:nvGrpSpPr>
          <p:cNvPr id="415" name="그룹 414"/>
          <p:cNvGrpSpPr/>
          <p:nvPr/>
        </p:nvGrpSpPr>
        <p:grpSpPr>
          <a:xfrm>
            <a:off x="249560" y="1947799"/>
            <a:ext cx="1162498" cy="719912"/>
            <a:chOff x="3242916" y="2265036"/>
            <a:chExt cx="1162498" cy="719912"/>
          </a:xfrm>
        </p:grpSpPr>
        <p:grpSp>
          <p:nvGrpSpPr>
            <p:cNvPr id="416" name="그룹 415"/>
            <p:cNvGrpSpPr/>
            <p:nvPr/>
          </p:nvGrpSpPr>
          <p:grpSpPr>
            <a:xfrm>
              <a:off x="3377283" y="2265036"/>
              <a:ext cx="844551" cy="442913"/>
              <a:chOff x="3228975" y="1191578"/>
              <a:chExt cx="844551" cy="442913"/>
            </a:xfrm>
          </p:grpSpPr>
          <p:sp>
            <p:nvSpPr>
              <p:cNvPr id="424" name="Freeform 48"/>
              <p:cNvSpPr>
                <a:spLocks/>
              </p:cNvSpPr>
              <p:nvPr/>
            </p:nvSpPr>
            <p:spPr bwMode="auto">
              <a:xfrm>
                <a:off x="3228975" y="1556703"/>
                <a:ext cx="844550" cy="77788"/>
              </a:xfrm>
              <a:custGeom>
                <a:avLst/>
                <a:gdLst>
                  <a:gd name="T0" fmla="*/ 0 w 532"/>
                  <a:gd name="T1" fmla="*/ 49 h 49"/>
                  <a:gd name="T2" fmla="*/ 53 w 532"/>
                  <a:gd name="T3" fmla="*/ 0 h 49"/>
                  <a:gd name="T4" fmla="*/ 532 w 532"/>
                  <a:gd name="T5" fmla="*/ 0 h 49"/>
                  <a:gd name="T6" fmla="*/ 479 w 532"/>
                  <a:gd name="T7" fmla="*/ 49 h 49"/>
                  <a:gd name="T8" fmla="*/ 0 w 532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2" h="49">
                    <a:moveTo>
                      <a:pt x="0" y="49"/>
                    </a:moveTo>
                    <a:lnTo>
                      <a:pt x="53" y="0"/>
                    </a:lnTo>
                    <a:lnTo>
                      <a:pt x="532" y="0"/>
                    </a:lnTo>
                    <a:lnTo>
                      <a:pt x="479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2AC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5" name="Freeform 49"/>
              <p:cNvSpPr>
                <a:spLocks/>
              </p:cNvSpPr>
              <p:nvPr/>
            </p:nvSpPr>
            <p:spPr bwMode="auto">
              <a:xfrm>
                <a:off x="3228975" y="1556703"/>
                <a:ext cx="844550" cy="77788"/>
              </a:xfrm>
              <a:custGeom>
                <a:avLst/>
                <a:gdLst>
                  <a:gd name="T0" fmla="*/ 0 w 532"/>
                  <a:gd name="T1" fmla="*/ 49 h 49"/>
                  <a:gd name="T2" fmla="*/ 53 w 532"/>
                  <a:gd name="T3" fmla="*/ 0 h 49"/>
                  <a:gd name="T4" fmla="*/ 532 w 532"/>
                  <a:gd name="T5" fmla="*/ 0 h 49"/>
                  <a:gd name="T6" fmla="*/ 479 w 532"/>
                  <a:gd name="T7" fmla="*/ 49 h 49"/>
                  <a:gd name="T8" fmla="*/ 0 w 532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2" h="49">
                    <a:moveTo>
                      <a:pt x="0" y="49"/>
                    </a:moveTo>
                    <a:lnTo>
                      <a:pt x="53" y="0"/>
                    </a:lnTo>
                    <a:lnTo>
                      <a:pt x="532" y="0"/>
                    </a:lnTo>
                    <a:lnTo>
                      <a:pt x="479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2AC0FF"/>
              </a:solidFill>
              <a:ln w="4">
                <a:solidFill>
                  <a:srgbClr val="80DA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8" name="Freeform 62"/>
              <p:cNvSpPr>
                <a:spLocks/>
              </p:cNvSpPr>
              <p:nvPr/>
            </p:nvSpPr>
            <p:spPr bwMode="auto">
              <a:xfrm>
                <a:off x="3481388" y="1515428"/>
                <a:ext cx="250825" cy="119063"/>
              </a:xfrm>
              <a:custGeom>
                <a:avLst/>
                <a:gdLst>
                  <a:gd name="T0" fmla="*/ 158 w 158"/>
                  <a:gd name="T1" fmla="*/ 75 h 75"/>
                  <a:gd name="T2" fmla="*/ 0 w 158"/>
                  <a:gd name="T3" fmla="*/ 75 h 75"/>
                  <a:gd name="T4" fmla="*/ 0 w 158"/>
                  <a:gd name="T5" fmla="*/ 4 h 75"/>
                  <a:gd name="T6" fmla="*/ 158 w 158"/>
                  <a:gd name="T7" fmla="*/ 0 h 75"/>
                  <a:gd name="T8" fmla="*/ 158 w 158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75">
                    <a:moveTo>
                      <a:pt x="158" y="75"/>
                    </a:moveTo>
                    <a:lnTo>
                      <a:pt x="0" y="75"/>
                    </a:lnTo>
                    <a:lnTo>
                      <a:pt x="0" y="4"/>
                    </a:lnTo>
                    <a:lnTo>
                      <a:pt x="158" y="0"/>
                    </a:lnTo>
                    <a:lnTo>
                      <a:pt x="158" y="75"/>
                    </a:lnTo>
                    <a:close/>
                  </a:path>
                </a:pathLst>
              </a:cu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2" name="Freeform 63"/>
              <p:cNvSpPr>
                <a:spLocks/>
              </p:cNvSpPr>
              <p:nvPr/>
            </p:nvSpPr>
            <p:spPr bwMode="auto">
              <a:xfrm>
                <a:off x="3481388" y="1515428"/>
                <a:ext cx="250825" cy="119063"/>
              </a:xfrm>
              <a:custGeom>
                <a:avLst/>
                <a:gdLst>
                  <a:gd name="T0" fmla="*/ 158 w 158"/>
                  <a:gd name="T1" fmla="*/ 75 h 75"/>
                  <a:gd name="T2" fmla="*/ 0 w 158"/>
                  <a:gd name="T3" fmla="*/ 75 h 75"/>
                  <a:gd name="T4" fmla="*/ 0 w 158"/>
                  <a:gd name="T5" fmla="*/ 4 h 75"/>
                  <a:gd name="T6" fmla="*/ 158 w 158"/>
                  <a:gd name="T7" fmla="*/ 0 h 75"/>
                  <a:gd name="T8" fmla="*/ 158 w 158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75">
                    <a:moveTo>
                      <a:pt x="158" y="75"/>
                    </a:moveTo>
                    <a:lnTo>
                      <a:pt x="0" y="75"/>
                    </a:lnTo>
                    <a:lnTo>
                      <a:pt x="0" y="4"/>
                    </a:lnTo>
                    <a:lnTo>
                      <a:pt x="158" y="0"/>
                    </a:lnTo>
                    <a:lnTo>
                      <a:pt x="158" y="75"/>
                    </a:lnTo>
                    <a:close/>
                  </a:path>
                </a:pathLst>
              </a:cu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4" name="Rectangle 64"/>
              <p:cNvSpPr>
                <a:spLocks noChangeArrowheads="1"/>
              </p:cNvSpPr>
              <p:nvPr/>
            </p:nvSpPr>
            <p:spPr bwMode="auto">
              <a:xfrm>
                <a:off x="3732213" y="1521778"/>
                <a:ext cx="252413" cy="11271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5" name="Rectangle 65"/>
              <p:cNvSpPr>
                <a:spLocks noChangeArrowheads="1"/>
              </p:cNvSpPr>
              <p:nvPr/>
            </p:nvSpPr>
            <p:spPr bwMode="auto">
              <a:xfrm>
                <a:off x="3732213" y="1521778"/>
                <a:ext cx="252413" cy="11271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7" name="Rectangle 66"/>
              <p:cNvSpPr>
                <a:spLocks noChangeArrowheads="1"/>
              </p:cNvSpPr>
              <p:nvPr/>
            </p:nvSpPr>
            <p:spPr bwMode="auto">
              <a:xfrm>
                <a:off x="3228975" y="1515428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8" name="Rectangle 67"/>
              <p:cNvSpPr>
                <a:spLocks noChangeArrowheads="1"/>
              </p:cNvSpPr>
              <p:nvPr/>
            </p:nvSpPr>
            <p:spPr bwMode="auto">
              <a:xfrm>
                <a:off x="3228975" y="1515428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9" name="Rectangle 68"/>
              <p:cNvSpPr>
                <a:spLocks noChangeArrowheads="1"/>
              </p:cNvSpPr>
              <p:nvPr/>
            </p:nvSpPr>
            <p:spPr bwMode="auto">
              <a:xfrm>
                <a:off x="3228975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0" name="Rectangle 69"/>
              <p:cNvSpPr>
                <a:spLocks noChangeArrowheads="1"/>
              </p:cNvSpPr>
              <p:nvPr/>
            </p:nvSpPr>
            <p:spPr bwMode="auto">
              <a:xfrm>
                <a:off x="3228975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1" name="Rectangle 70"/>
              <p:cNvSpPr>
                <a:spLocks noChangeArrowheads="1"/>
              </p:cNvSpPr>
              <p:nvPr/>
            </p:nvSpPr>
            <p:spPr bwMode="auto">
              <a:xfrm>
                <a:off x="3732213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3" name="Rectangle 71"/>
              <p:cNvSpPr>
                <a:spLocks noChangeArrowheads="1"/>
              </p:cNvSpPr>
              <p:nvPr/>
            </p:nvSpPr>
            <p:spPr bwMode="auto">
              <a:xfrm>
                <a:off x="3732213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4" name="Rectangle 72"/>
              <p:cNvSpPr>
                <a:spLocks noChangeArrowheads="1"/>
              </p:cNvSpPr>
              <p:nvPr/>
            </p:nvSpPr>
            <p:spPr bwMode="auto">
              <a:xfrm>
                <a:off x="3613150" y="1401128"/>
                <a:ext cx="250825" cy="120650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6" name="Rectangle 73"/>
              <p:cNvSpPr>
                <a:spLocks noChangeArrowheads="1"/>
              </p:cNvSpPr>
              <p:nvPr/>
            </p:nvSpPr>
            <p:spPr bwMode="auto">
              <a:xfrm>
                <a:off x="3613150" y="1401128"/>
                <a:ext cx="250825" cy="120650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7" name="Rectangle 74"/>
              <p:cNvSpPr>
                <a:spLocks noChangeArrowheads="1"/>
              </p:cNvSpPr>
              <p:nvPr/>
            </p:nvSpPr>
            <p:spPr bwMode="auto">
              <a:xfrm>
                <a:off x="3360738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8" name="Rectangle 75"/>
              <p:cNvSpPr>
                <a:spLocks noChangeArrowheads="1"/>
              </p:cNvSpPr>
              <p:nvPr/>
            </p:nvSpPr>
            <p:spPr bwMode="auto">
              <a:xfrm>
                <a:off x="3360738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0" name="Freeform 76"/>
              <p:cNvSpPr>
                <a:spLocks/>
              </p:cNvSpPr>
              <p:nvPr/>
            </p:nvSpPr>
            <p:spPr bwMode="auto">
              <a:xfrm>
                <a:off x="4032250" y="1191578"/>
                <a:ext cx="41275" cy="168275"/>
              </a:xfrm>
              <a:custGeom>
                <a:avLst/>
                <a:gdLst>
                  <a:gd name="T0" fmla="*/ 0 w 26"/>
                  <a:gd name="T1" fmla="*/ 106 h 106"/>
                  <a:gd name="T2" fmla="*/ 26 w 26"/>
                  <a:gd name="T3" fmla="*/ 76 h 106"/>
                  <a:gd name="T4" fmla="*/ 26 w 26"/>
                  <a:gd name="T5" fmla="*/ 0 h 106"/>
                  <a:gd name="T6" fmla="*/ 0 w 26"/>
                  <a:gd name="T7" fmla="*/ 30 h 106"/>
                  <a:gd name="T8" fmla="*/ 0 w 26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6">
                    <a:moveTo>
                      <a:pt x="0" y="106"/>
                    </a:moveTo>
                    <a:lnTo>
                      <a:pt x="26" y="76"/>
                    </a:lnTo>
                    <a:lnTo>
                      <a:pt x="26" y="0"/>
                    </a:lnTo>
                    <a:lnTo>
                      <a:pt x="0" y="3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1" name="Freeform 77"/>
              <p:cNvSpPr>
                <a:spLocks/>
              </p:cNvSpPr>
              <p:nvPr/>
            </p:nvSpPr>
            <p:spPr bwMode="auto">
              <a:xfrm>
                <a:off x="4032250" y="1191578"/>
                <a:ext cx="41275" cy="168275"/>
              </a:xfrm>
              <a:custGeom>
                <a:avLst/>
                <a:gdLst>
                  <a:gd name="T0" fmla="*/ 0 w 26"/>
                  <a:gd name="T1" fmla="*/ 106 h 106"/>
                  <a:gd name="T2" fmla="*/ 26 w 26"/>
                  <a:gd name="T3" fmla="*/ 76 h 106"/>
                  <a:gd name="T4" fmla="*/ 26 w 26"/>
                  <a:gd name="T5" fmla="*/ 0 h 106"/>
                  <a:gd name="T6" fmla="*/ 0 w 26"/>
                  <a:gd name="T7" fmla="*/ 30 h 106"/>
                  <a:gd name="T8" fmla="*/ 0 w 26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6">
                    <a:moveTo>
                      <a:pt x="0" y="106"/>
                    </a:moveTo>
                    <a:lnTo>
                      <a:pt x="26" y="76"/>
                    </a:lnTo>
                    <a:lnTo>
                      <a:pt x="26" y="0"/>
                    </a:lnTo>
                    <a:lnTo>
                      <a:pt x="0" y="3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2" name="Freeform 78"/>
              <p:cNvSpPr>
                <a:spLocks/>
              </p:cNvSpPr>
              <p:nvPr/>
            </p:nvSpPr>
            <p:spPr bwMode="auto">
              <a:xfrm>
                <a:off x="3773488" y="1191578"/>
                <a:ext cx="300038" cy="47625"/>
              </a:xfrm>
              <a:custGeom>
                <a:avLst/>
                <a:gdLst>
                  <a:gd name="T0" fmla="*/ 0 w 189"/>
                  <a:gd name="T1" fmla="*/ 30 h 30"/>
                  <a:gd name="T2" fmla="*/ 31 w 189"/>
                  <a:gd name="T3" fmla="*/ 0 h 30"/>
                  <a:gd name="T4" fmla="*/ 189 w 189"/>
                  <a:gd name="T5" fmla="*/ 0 h 30"/>
                  <a:gd name="T6" fmla="*/ 163 w 189"/>
                  <a:gd name="T7" fmla="*/ 30 h 30"/>
                  <a:gd name="T8" fmla="*/ 0 w 18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30">
                    <a:moveTo>
                      <a:pt x="0" y="30"/>
                    </a:moveTo>
                    <a:lnTo>
                      <a:pt x="31" y="0"/>
                    </a:lnTo>
                    <a:lnTo>
                      <a:pt x="189" y="0"/>
                    </a:lnTo>
                    <a:lnTo>
                      <a:pt x="163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4" name="Freeform 79"/>
              <p:cNvSpPr>
                <a:spLocks/>
              </p:cNvSpPr>
              <p:nvPr/>
            </p:nvSpPr>
            <p:spPr bwMode="auto">
              <a:xfrm>
                <a:off x="3773488" y="1191578"/>
                <a:ext cx="300038" cy="47625"/>
              </a:xfrm>
              <a:custGeom>
                <a:avLst/>
                <a:gdLst>
                  <a:gd name="T0" fmla="*/ 0 w 189"/>
                  <a:gd name="T1" fmla="*/ 30 h 30"/>
                  <a:gd name="T2" fmla="*/ 31 w 189"/>
                  <a:gd name="T3" fmla="*/ 0 h 30"/>
                  <a:gd name="T4" fmla="*/ 189 w 189"/>
                  <a:gd name="T5" fmla="*/ 0 h 30"/>
                  <a:gd name="T6" fmla="*/ 163 w 189"/>
                  <a:gd name="T7" fmla="*/ 30 h 30"/>
                  <a:gd name="T8" fmla="*/ 0 w 18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30">
                    <a:moveTo>
                      <a:pt x="0" y="30"/>
                    </a:moveTo>
                    <a:lnTo>
                      <a:pt x="31" y="0"/>
                    </a:lnTo>
                    <a:lnTo>
                      <a:pt x="189" y="0"/>
                    </a:lnTo>
                    <a:lnTo>
                      <a:pt x="163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5" name="Freeform 80"/>
              <p:cNvSpPr>
                <a:spLocks/>
              </p:cNvSpPr>
              <p:nvPr/>
            </p:nvSpPr>
            <p:spPr bwMode="auto">
              <a:xfrm>
                <a:off x="3475038" y="1232853"/>
                <a:ext cx="304800" cy="49213"/>
              </a:xfrm>
              <a:custGeom>
                <a:avLst/>
                <a:gdLst>
                  <a:gd name="T0" fmla="*/ 0 w 192"/>
                  <a:gd name="T1" fmla="*/ 31 h 31"/>
                  <a:gd name="T2" fmla="*/ 30 w 192"/>
                  <a:gd name="T3" fmla="*/ 0 h 31"/>
                  <a:gd name="T4" fmla="*/ 192 w 192"/>
                  <a:gd name="T5" fmla="*/ 0 h 31"/>
                  <a:gd name="T6" fmla="*/ 162 w 192"/>
                  <a:gd name="T7" fmla="*/ 31 h 31"/>
                  <a:gd name="T8" fmla="*/ 0 w 192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31">
                    <a:moveTo>
                      <a:pt x="0" y="31"/>
                    </a:moveTo>
                    <a:lnTo>
                      <a:pt x="30" y="0"/>
                    </a:lnTo>
                    <a:lnTo>
                      <a:pt x="192" y="0"/>
                    </a:lnTo>
                    <a:lnTo>
                      <a:pt x="162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7" name="Freeform 81"/>
              <p:cNvSpPr>
                <a:spLocks/>
              </p:cNvSpPr>
              <p:nvPr/>
            </p:nvSpPr>
            <p:spPr bwMode="auto">
              <a:xfrm>
                <a:off x="3475038" y="1232853"/>
                <a:ext cx="304800" cy="49213"/>
              </a:xfrm>
              <a:custGeom>
                <a:avLst/>
                <a:gdLst>
                  <a:gd name="T0" fmla="*/ 0 w 192"/>
                  <a:gd name="T1" fmla="*/ 31 h 31"/>
                  <a:gd name="T2" fmla="*/ 30 w 192"/>
                  <a:gd name="T3" fmla="*/ 0 h 31"/>
                  <a:gd name="T4" fmla="*/ 192 w 192"/>
                  <a:gd name="T5" fmla="*/ 0 h 31"/>
                  <a:gd name="T6" fmla="*/ 162 w 192"/>
                  <a:gd name="T7" fmla="*/ 31 h 31"/>
                  <a:gd name="T8" fmla="*/ 0 w 192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31">
                    <a:moveTo>
                      <a:pt x="0" y="31"/>
                    </a:moveTo>
                    <a:lnTo>
                      <a:pt x="30" y="0"/>
                    </a:lnTo>
                    <a:lnTo>
                      <a:pt x="192" y="0"/>
                    </a:lnTo>
                    <a:lnTo>
                      <a:pt x="162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8" name="Freeform 82"/>
              <p:cNvSpPr>
                <a:spLocks/>
              </p:cNvSpPr>
              <p:nvPr/>
            </p:nvSpPr>
            <p:spPr bwMode="auto">
              <a:xfrm>
                <a:off x="3529013" y="1191578"/>
                <a:ext cx="293688" cy="47625"/>
              </a:xfrm>
              <a:custGeom>
                <a:avLst/>
                <a:gdLst>
                  <a:gd name="T0" fmla="*/ 0 w 185"/>
                  <a:gd name="T1" fmla="*/ 30 h 30"/>
                  <a:gd name="T2" fmla="*/ 26 w 185"/>
                  <a:gd name="T3" fmla="*/ 0 h 30"/>
                  <a:gd name="T4" fmla="*/ 185 w 185"/>
                  <a:gd name="T5" fmla="*/ 0 h 30"/>
                  <a:gd name="T6" fmla="*/ 154 w 185"/>
                  <a:gd name="T7" fmla="*/ 30 h 30"/>
                  <a:gd name="T8" fmla="*/ 0 w 185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30">
                    <a:moveTo>
                      <a:pt x="0" y="30"/>
                    </a:moveTo>
                    <a:lnTo>
                      <a:pt x="26" y="0"/>
                    </a:lnTo>
                    <a:lnTo>
                      <a:pt x="185" y="0"/>
                    </a:lnTo>
                    <a:lnTo>
                      <a:pt x="154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0" name="Freeform 83"/>
              <p:cNvSpPr>
                <a:spLocks/>
              </p:cNvSpPr>
              <p:nvPr/>
            </p:nvSpPr>
            <p:spPr bwMode="auto">
              <a:xfrm>
                <a:off x="3529013" y="1191578"/>
                <a:ext cx="293688" cy="47625"/>
              </a:xfrm>
              <a:custGeom>
                <a:avLst/>
                <a:gdLst>
                  <a:gd name="T0" fmla="*/ 0 w 185"/>
                  <a:gd name="T1" fmla="*/ 30 h 30"/>
                  <a:gd name="T2" fmla="*/ 26 w 185"/>
                  <a:gd name="T3" fmla="*/ 0 h 30"/>
                  <a:gd name="T4" fmla="*/ 185 w 185"/>
                  <a:gd name="T5" fmla="*/ 0 h 30"/>
                  <a:gd name="T6" fmla="*/ 154 w 185"/>
                  <a:gd name="T7" fmla="*/ 30 h 30"/>
                  <a:gd name="T8" fmla="*/ 0 w 185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30">
                    <a:moveTo>
                      <a:pt x="0" y="30"/>
                    </a:moveTo>
                    <a:lnTo>
                      <a:pt x="26" y="0"/>
                    </a:lnTo>
                    <a:lnTo>
                      <a:pt x="185" y="0"/>
                    </a:lnTo>
                    <a:lnTo>
                      <a:pt x="154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1" name="Freeform 84"/>
              <p:cNvSpPr>
                <a:spLocks/>
              </p:cNvSpPr>
              <p:nvPr/>
            </p:nvSpPr>
            <p:spPr bwMode="auto">
              <a:xfrm>
                <a:off x="3228975" y="1239203"/>
                <a:ext cx="300038" cy="42863"/>
              </a:xfrm>
              <a:custGeom>
                <a:avLst/>
                <a:gdLst>
                  <a:gd name="T0" fmla="*/ 0 w 189"/>
                  <a:gd name="T1" fmla="*/ 27 h 27"/>
                  <a:gd name="T2" fmla="*/ 26 w 189"/>
                  <a:gd name="T3" fmla="*/ 0 h 27"/>
                  <a:gd name="T4" fmla="*/ 189 w 189"/>
                  <a:gd name="T5" fmla="*/ 0 h 27"/>
                  <a:gd name="T6" fmla="*/ 159 w 189"/>
                  <a:gd name="T7" fmla="*/ 27 h 27"/>
                  <a:gd name="T8" fmla="*/ 0 w 18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7">
                    <a:moveTo>
                      <a:pt x="0" y="27"/>
                    </a:moveTo>
                    <a:lnTo>
                      <a:pt x="26" y="0"/>
                    </a:lnTo>
                    <a:lnTo>
                      <a:pt x="189" y="0"/>
                    </a:lnTo>
                    <a:lnTo>
                      <a:pt x="159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2" name="Freeform 85"/>
              <p:cNvSpPr>
                <a:spLocks/>
              </p:cNvSpPr>
              <p:nvPr/>
            </p:nvSpPr>
            <p:spPr bwMode="auto">
              <a:xfrm>
                <a:off x="3228975" y="1239203"/>
                <a:ext cx="300038" cy="42863"/>
              </a:xfrm>
              <a:custGeom>
                <a:avLst/>
                <a:gdLst>
                  <a:gd name="T0" fmla="*/ 0 w 189"/>
                  <a:gd name="T1" fmla="*/ 27 h 27"/>
                  <a:gd name="T2" fmla="*/ 26 w 189"/>
                  <a:gd name="T3" fmla="*/ 0 h 27"/>
                  <a:gd name="T4" fmla="*/ 189 w 189"/>
                  <a:gd name="T5" fmla="*/ 0 h 27"/>
                  <a:gd name="T6" fmla="*/ 159 w 189"/>
                  <a:gd name="T7" fmla="*/ 27 h 27"/>
                  <a:gd name="T8" fmla="*/ 0 w 18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7">
                    <a:moveTo>
                      <a:pt x="0" y="27"/>
                    </a:moveTo>
                    <a:lnTo>
                      <a:pt x="26" y="0"/>
                    </a:lnTo>
                    <a:lnTo>
                      <a:pt x="189" y="0"/>
                    </a:lnTo>
                    <a:lnTo>
                      <a:pt x="159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4" name="Freeform 86"/>
              <p:cNvSpPr>
                <a:spLocks/>
              </p:cNvSpPr>
              <p:nvPr/>
            </p:nvSpPr>
            <p:spPr bwMode="auto">
              <a:xfrm>
                <a:off x="3270250" y="1191578"/>
                <a:ext cx="300038" cy="47625"/>
              </a:xfrm>
              <a:custGeom>
                <a:avLst/>
                <a:gdLst>
                  <a:gd name="T0" fmla="*/ 0 w 189"/>
                  <a:gd name="T1" fmla="*/ 30 h 30"/>
                  <a:gd name="T2" fmla="*/ 31 w 189"/>
                  <a:gd name="T3" fmla="*/ 0 h 30"/>
                  <a:gd name="T4" fmla="*/ 189 w 189"/>
                  <a:gd name="T5" fmla="*/ 0 h 30"/>
                  <a:gd name="T6" fmla="*/ 163 w 189"/>
                  <a:gd name="T7" fmla="*/ 30 h 30"/>
                  <a:gd name="T8" fmla="*/ 0 w 18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30">
                    <a:moveTo>
                      <a:pt x="0" y="30"/>
                    </a:moveTo>
                    <a:lnTo>
                      <a:pt x="31" y="0"/>
                    </a:lnTo>
                    <a:lnTo>
                      <a:pt x="189" y="0"/>
                    </a:lnTo>
                    <a:lnTo>
                      <a:pt x="163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5" name="Freeform 87"/>
              <p:cNvSpPr>
                <a:spLocks/>
              </p:cNvSpPr>
              <p:nvPr/>
            </p:nvSpPr>
            <p:spPr bwMode="auto">
              <a:xfrm>
                <a:off x="3270250" y="1191578"/>
                <a:ext cx="300038" cy="47625"/>
              </a:xfrm>
              <a:custGeom>
                <a:avLst/>
                <a:gdLst>
                  <a:gd name="T0" fmla="*/ 0 w 189"/>
                  <a:gd name="T1" fmla="*/ 30 h 30"/>
                  <a:gd name="T2" fmla="*/ 31 w 189"/>
                  <a:gd name="T3" fmla="*/ 0 h 30"/>
                  <a:gd name="T4" fmla="*/ 189 w 189"/>
                  <a:gd name="T5" fmla="*/ 0 h 30"/>
                  <a:gd name="T6" fmla="*/ 163 w 189"/>
                  <a:gd name="T7" fmla="*/ 30 h 30"/>
                  <a:gd name="T8" fmla="*/ 0 w 18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30">
                    <a:moveTo>
                      <a:pt x="0" y="30"/>
                    </a:moveTo>
                    <a:lnTo>
                      <a:pt x="31" y="0"/>
                    </a:lnTo>
                    <a:lnTo>
                      <a:pt x="189" y="0"/>
                    </a:lnTo>
                    <a:lnTo>
                      <a:pt x="163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8" name="Freeform 88"/>
              <p:cNvSpPr>
                <a:spLocks/>
              </p:cNvSpPr>
              <p:nvPr/>
            </p:nvSpPr>
            <p:spPr bwMode="auto">
              <a:xfrm>
                <a:off x="4032250" y="1312228"/>
                <a:ext cx="41275" cy="160338"/>
              </a:xfrm>
              <a:custGeom>
                <a:avLst/>
                <a:gdLst>
                  <a:gd name="T0" fmla="*/ 0 w 26"/>
                  <a:gd name="T1" fmla="*/ 101 h 101"/>
                  <a:gd name="T2" fmla="*/ 26 w 26"/>
                  <a:gd name="T3" fmla="*/ 75 h 101"/>
                  <a:gd name="T4" fmla="*/ 26 w 26"/>
                  <a:gd name="T5" fmla="*/ 0 h 101"/>
                  <a:gd name="T6" fmla="*/ 0 w 26"/>
                  <a:gd name="T7" fmla="*/ 26 h 101"/>
                  <a:gd name="T8" fmla="*/ 0 w 2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1">
                    <a:moveTo>
                      <a:pt x="0" y="101"/>
                    </a:moveTo>
                    <a:lnTo>
                      <a:pt x="26" y="75"/>
                    </a:lnTo>
                    <a:lnTo>
                      <a:pt x="26" y="0"/>
                    </a:lnTo>
                    <a:lnTo>
                      <a:pt x="0" y="26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9" name="Freeform 89"/>
              <p:cNvSpPr>
                <a:spLocks/>
              </p:cNvSpPr>
              <p:nvPr/>
            </p:nvSpPr>
            <p:spPr bwMode="auto">
              <a:xfrm>
                <a:off x="4032250" y="1312228"/>
                <a:ext cx="41275" cy="160338"/>
              </a:xfrm>
              <a:custGeom>
                <a:avLst/>
                <a:gdLst>
                  <a:gd name="T0" fmla="*/ 0 w 26"/>
                  <a:gd name="T1" fmla="*/ 101 h 101"/>
                  <a:gd name="T2" fmla="*/ 26 w 26"/>
                  <a:gd name="T3" fmla="*/ 75 h 101"/>
                  <a:gd name="T4" fmla="*/ 26 w 26"/>
                  <a:gd name="T5" fmla="*/ 0 h 101"/>
                  <a:gd name="T6" fmla="*/ 0 w 26"/>
                  <a:gd name="T7" fmla="*/ 26 h 101"/>
                  <a:gd name="T8" fmla="*/ 0 w 2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1">
                    <a:moveTo>
                      <a:pt x="0" y="101"/>
                    </a:moveTo>
                    <a:lnTo>
                      <a:pt x="26" y="75"/>
                    </a:lnTo>
                    <a:lnTo>
                      <a:pt x="26" y="0"/>
                    </a:lnTo>
                    <a:lnTo>
                      <a:pt x="0" y="26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1" name="Freeform 90"/>
              <p:cNvSpPr>
                <a:spLocks/>
              </p:cNvSpPr>
              <p:nvPr/>
            </p:nvSpPr>
            <p:spPr bwMode="auto">
              <a:xfrm>
                <a:off x="3984625" y="1353503"/>
                <a:ext cx="47625" cy="168275"/>
              </a:xfrm>
              <a:custGeom>
                <a:avLst/>
                <a:gdLst>
                  <a:gd name="T0" fmla="*/ 0 w 30"/>
                  <a:gd name="T1" fmla="*/ 106 h 106"/>
                  <a:gd name="T2" fmla="*/ 30 w 30"/>
                  <a:gd name="T3" fmla="*/ 75 h 106"/>
                  <a:gd name="T4" fmla="*/ 30 w 30"/>
                  <a:gd name="T5" fmla="*/ 0 h 106"/>
                  <a:gd name="T6" fmla="*/ 0 w 30"/>
                  <a:gd name="T7" fmla="*/ 30 h 106"/>
                  <a:gd name="T8" fmla="*/ 0 w 30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6">
                    <a:moveTo>
                      <a:pt x="0" y="106"/>
                    </a:moveTo>
                    <a:lnTo>
                      <a:pt x="30" y="75"/>
                    </a:lnTo>
                    <a:lnTo>
                      <a:pt x="30" y="0"/>
                    </a:lnTo>
                    <a:lnTo>
                      <a:pt x="0" y="3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2" name="Freeform 91"/>
              <p:cNvSpPr>
                <a:spLocks/>
              </p:cNvSpPr>
              <p:nvPr/>
            </p:nvSpPr>
            <p:spPr bwMode="auto">
              <a:xfrm>
                <a:off x="3984625" y="1353503"/>
                <a:ext cx="47625" cy="168275"/>
              </a:xfrm>
              <a:custGeom>
                <a:avLst/>
                <a:gdLst>
                  <a:gd name="T0" fmla="*/ 0 w 30"/>
                  <a:gd name="T1" fmla="*/ 106 h 106"/>
                  <a:gd name="T2" fmla="*/ 30 w 30"/>
                  <a:gd name="T3" fmla="*/ 75 h 106"/>
                  <a:gd name="T4" fmla="*/ 30 w 30"/>
                  <a:gd name="T5" fmla="*/ 0 h 106"/>
                  <a:gd name="T6" fmla="*/ 0 w 30"/>
                  <a:gd name="T7" fmla="*/ 30 h 106"/>
                  <a:gd name="T8" fmla="*/ 0 w 30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6">
                    <a:moveTo>
                      <a:pt x="0" y="106"/>
                    </a:moveTo>
                    <a:lnTo>
                      <a:pt x="30" y="75"/>
                    </a:lnTo>
                    <a:lnTo>
                      <a:pt x="30" y="0"/>
                    </a:lnTo>
                    <a:lnTo>
                      <a:pt x="0" y="3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4" name="Freeform 92"/>
              <p:cNvSpPr>
                <a:spLocks/>
              </p:cNvSpPr>
              <p:nvPr/>
            </p:nvSpPr>
            <p:spPr bwMode="auto">
              <a:xfrm>
                <a:off x="4032250" y="1431291"/>
                <a:ext cx="41275" cy="161925"/>
              </a:xfrm>
              <a:custGeom>
                <a:avLst/>
                <a:gdLst>
                  <a:gd name="T0" fmla="*/ 0 w 26"/>
                  <a:gd name="T1" fmla="*/ 102 h 102"/>
                  <a:gd name="T2" fmla="*/ 26 w 26"/>
                  <a:gd name="T3" fmla="*/ 72 h 102"/>
                  <a:gd name="T4" fmla="*/ 26 w 26"/>
                  <a:gd name="T5" fmla="*/ 0 h 102"/>
                  <a:gd name="T6" fmla="*/ 0 w 26"/>
                  <a:gd name="T7" fmla="*/ 26 h 102"/>
                  <a:gd name="T8" fmla="*/ 0 w 26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2">
                    <a:moveTo>
                      <a:pt x="0" y="102"/>
                    </a:moveTo>
                    <a:lnTo>
                      <a:pt x="26" y="72"/>
                    </a:lnTo>
                    <a:lnTo>
                      <a:pt x="26" y="0"/>
                    </a:lnTo>
                    <a:lnTo>
                      <a:pt x="0" y="2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5" name="Freeform 93"/>
              <p:cNvSpPr>
                <a:spLocks/>
              </p:cNvSpPr>
              <p:nvPr/>
            </p:nvSpPr>
            <p:spPr bwMode="auto">
              <a:xfrm>
                <a:off x="4032250" y="1431291"/>
                <a:ext cx="41275" cy="161925"/>
              </a:xfrm>
              <a:custGeom>
                <a:avLst/>
                <a:gdLst>
                  <a:gd name="T0" fmla="*/ 0 w 26"/>
                  <a:gd name="T1" fmla="*/ 102 h 102"/>
                  <a:gd name="T2" fmla="*/ 26 w 26"/>
                  <a:gd name="T3" fmla="*/ 72 h 102"/>
                  <a:gd name="T4" fmla="*/ 26 w 26"/>
                  <a:gd name="T5" fmla="*/ 0 h 102"/>
                  <a:gd name="T6" fmla="*/ 0 w 26"/>
                  <a:gd name="T7" fmla="*/ 26 h 102"/>
                  <a:gd name="T8" fmla="*/ 0 w 26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2">
                    <a:moveTo>
                      <a:pt x="0" y="102"/>
                    </a:moveTo>
                    <a:lnTo>
                      <a:pt x="26" y="72"/>
                    </a:lnTo>
                    <a:lnTo>
                      <a:pt x="26" y="0"/>
                    </a:lnTo>
                    <a:lnTo>
                      <a:pt x="0" y="2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7" name="Freeform 94"/>
              <p:cNvSpPr>
                <a:spLocks/>
              </p:cNvSpPr>
              <p:nvPr/>
            </p:nvSpPr>
            <p:spPr bwMode="auto">
              <a:xfrm>
                <a:off x="3984625" y="1472566"/>
                <a:ext cx="47625" cy="161925"/>
              </a:xfrm>
              <a:custGeom>
                <a:avLst/>
                <a:gdLst>
                  <a:gd name="T0" fmla="*/ 0 w 30"/>
                  <a:gd name="T1" fmla="*/ 102 h 102"/>
                  <a:gd name="T2" fmla="*/ 30 w 30"/>
                  <a:gd name="T3" fmla="*/ 76 h 102"/>
                  <a:gd name="T4" fmla="*/ 30 w 30"/>
                  <a:gd name="T5" fmla="*/ 0 h 102"/>
                  <a:gd name="T6" fmla="*/ 0 w 30"/>
                  <a:gd name="T7" fmla="*/ 31 h 102"/>
                  <a:gd name="T8" fmla="*/ 0 w 30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2">
                    <a:moveTo>
                      <a:pt x="0" y="102"/>
                    </a:moveTo>
                    <a:lnTo>
                      <a:pt x="30" y="76"/>
                    </a:lnTo>
                    <a:lnTo>
                      <a:pt x="30" y="0"/>
                    </a:lnTo>
                    <a:lnTo>
                      <a:pt x="0" y="31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9" name="Freeform 95"/>
              <p:cNvSpPr>
                <a:spLocks/>
              </p:cNvSpPr>
              <p:nvPr/>
            </p:nvSpPr>
            <p:spPr bwMode="auto">
              <a:xfrm>
                <a:off x="3984625" y="1472566"/>
                <a:ext cx="47625" cy="161925"/>
              </a:xfrm>
              <a:custGeom>
                <a:avLst/>
                <a:gdLst>
                  <a:gd name="T0" fmla="*/ 0 w 30"/>
                  <a:gd name="T1" fmla="*/ 102 h 102"/>
                  <a:gd name="T2" fmla="*/ 30 w 30"/>
                  <a:gd name="T3" fmla="*/ 76 h 102"/>
                  <a:gd name="T4" fmla="*/ 30 w 30"/>
                  <a:gd name="T5" fmla="*/ 0 h 102"/>
                  <a:gd name="T6" fmla="*/ 0 w 30"/>
                  <a:gd name="T7" fmla="*/ 31 h 102"/>
                  <a:gd name="T8" fmla="*/ 0 w 30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2">
                    <a:moveTo>
                      <a:pt x="0" y="102"/>
                    </a:moveTo>
                    <a:lnTo>
                      <a:pt x="30" y="76"/>
                    </a:lnTo>
                    <a:lnTo>
                      <a:pt x="30" y="0"/>
                    </a:lnTo>
                    <a:lnTo>
                      <a:pt x="0" y="31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0" name="Rectangle 96"/>
              <p:cNvSpPr>
                <a:spLocks noChangeArrowheads="1"/>
              </p:cNvSpPr>
              <p:nvPr/>
            </p:nvSpPr>
            <p:spPr bwMode="auto">
              <a:xfrm>
                <a:off x="3481388" y="1282066"/>
                <a:ext cx="250825" cy="11906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1" name="Rectangle 97"/>
              <p:cNvSpPr>
                <a:spLocks noChangeArrowheads="1"/>
              </p:cNvSpPr>
              <p:nvPr/>
            </p:nvSpPr>
            <p:spPr bwMode="auto">
              <a:xfrm>
                <a:off x="3481388" y="1282066"/>
                <a:ext cx="250825" cy="11906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4" name="Rectangle 98"/>
              <p:cNvSpPr>
                <a:spLocks noChangeArrowheads="1"/>
              </p:cNvSpPr>
              <p:nvPr/>
            </p:nvSpPr>
            <p:spPr bwMode="auto">
              <a:xfrm>
                <a:off x="3228975" y="1282066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5" name="Rectangle 99"/>
              <p:cNvSpPr>
                <a:spLocks noChangeArrowheads="1"/>
              </p:cNvSpPr>
              <p:nvPr/>
            </p:nvSpPr>
            <p:spPr bwMode="auto">
              <a:xfrm>
                <a:off x="3228975" y="1282066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1" name="Rectangle 100"/>
              <p:cNvSpPr>
                <a:spLocks noChangeArrowheads="1"/>
              </p:cNvSpPr>
              <p:nvPr/>
            </p:nvSpPr>
            <p:spPr bwMode="auto">
              <a:xfrm>
                <a:off x="3732213" y="1282066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2" name="Rectangle 101"/>
              <p:cNvSpPr>
                <a:spLocks noChangeArrowheads="1"/>
              </p:cNvSpPr>
              <p:nvPr/>
            </p:nvSpPr>
            <p:spPr bwMode="auto">
              <a:xfrm>
                <a:off x="3732213" y="1282066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4" name="Freeform 102"/>
              <p:cNvSpPr>
                <a:spLocks/>
              </p:cNvSpPr>
              <p:nvPr/>
            </p:nvSpPr>
            <p:spPr bwMode="auto">
              <a:xfrm>
                <a:off x="3732213" y="1239203"/>
                <a:ext cx="300038" cy="42863"/>
              </a:xfrm>
              <a:custGeom>
                <a:avLst/>
                <a:gdLst>
                  <a:gd name="T0" fmla="*/ 0 w 189"/>
                  <a:gd name="T1" fmla="*/ 27 h 27"/>
                  <a:gd name="T2" fmla="*/ 30 w 189"/>
                  <a:gd name="T3" fmla="*/ 0 h 27"/>
                  <a:gd name="T4" fmla="*/ 189 w 189"/>
                  <a:gd name="T5" fmla="*/ 0 h 27"/>
                  <a:gd name="T6" fmla="*/ 162 w 189"/>
                  <a:gd name="T7" fmla="*/ 27 h 27"/>
                  <a:gd name="T8" fmla="*/ 0 w 18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7">
                    <a:moveTo>
                      <a:pt x="0" y="27"/>
                    </a:moveTo>
                    <a:lnTo>
                      <a:pt x="30" y="0"/>
                    </a:lnTo>
                    <a:lnTo>
                      <a:pt x="189" y="0"/>
                    </a:lnTo>
                    <a:lnTo>
                      <a:pt x="162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5" name="Freeform 103"/>
              <p:cNvSpPr>
                <a:spLocks/>
              </p:cNvSpPr>
              <p:nvPr/>
            </p:nvSpPr>
            <p:spPr bwMode="auto">
              <a:xfrm>
                <a:off x="3732213" y="1239203"/>
                <a:ext cx="300038" cy="42863"/>
              </a:xfrm>
              <a:custGeom>
                <a:avLst/>
                <a:gdLst>
                  <a:gd name="T0" fmla="*/ 0 w 189"/>
                  <a:gd name="T1" fmla="*/ 27 h 27"/>
                  <a:gd name="T2" fmla="*/ 30 w 189"/>
                  <a:gd name="T3" fmla="*/ 0 h 27"/>
                  <a:gd name="T4" fmla="*/ 189 w 189"/>
                  <a:gd name="T5" fmla="*/ 0 h 27"/>
                  <a:gd name="T6" fmla="*/ 162 w 189"/>
                  <a:gd name="T7" fmla="*/ 27 h 27"/>
                  <a:gd name="T8" fmla="*/ 0 w 18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7">
                    <a:moveTo>
                      <a:pt x="0" y="27"/>
                    </a:moveTo>
                    <a:lnTo>
                      <a:pt x="30" y="0"/>
                    </a:lnTo>
                    <a:lnTo>
                      <a:pt x="189" y="0"/>
                    </a:lnTo>
                    <a:lnTo>
                      <a:pt x="162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7" name="Freeform 104"/>
              <p:cNvSpPr>
                <a:spLocks/>
              </p:cNvSpPr>
              <p:nvPr/>
            </p:nvSpPr>
            <p:spPr bwMode="auto">
              <a:xfrm>
                <a:off x="3984625" y="1232853"/>
                <a:ext cx="47625" cy="168275"/>
              </a:xfrm>
              <a:custGeom>
                <a:avLst/>
                <a:gdLst>
                  <a:gd name="T0" fmla="*/ 0 w 30"/>
                  <a:gd name="T1" fmla="*/ 106 h 106"/>
                  <a:gd name="T2" fmla="*/ 30 w 30"/>
                  <a:gd name="T3" fmla="*/ 76 h 106"/>
                  <a:gd name="T4" fmla="*/ 30 w 30"/>
                  <a:gd name="T5" fmla="*/ 0 h 106"/>
                  <a:gd name="T6" fmla="*/ 0 w 30"/>
                  <a:gd name="T7" fmla="*/ 31 h 106"/>
                  <a:gd name="T8" fmla="*/ 0 w 30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6">
                    <a:moveTo>
                      <a:pt x="0" y="106"/>
                    </a:moveTo>
                    <a:lnTo>
                      <a:pt x="30" y="76"/>
                    </a:lnTo>
                    <a:lnTo>
                      <a:pt x="30" y="0"/>
                    </a:lnTo>
                    <a:lnTo>
                      <a:pt x="0" y="31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9" name="Freeform 105"/>
              <p:cNvSpPr>
                <a:spLocks/>
              </p:cNvSpPr>
              <p:nvPr/>
            </p:nvSpPr>
            <p:spPr bwMode="auto">
              <a:xfrm>
                <a:off x="3984625" y="1232853"/>
                <a:ext cx="47625" cy="168275"/>
              </a:xfrm>
              <a:custGeom>
                <a:avLst/>
                <a:gdLst>
                  <a:gd name="T0" fmla="*/ 0 w 30"/>
                  <a:gd name="T1" fmla="*/ 106 h 106"/>
                  <a:gd name="T2" fmla="*/ 30 w 30"/>
                  <a:gd name="T3" fmla="*/ 76 h 106"/>
                  <a:gd name="T4" fmla="*/ 30 w 30"/>
                  <a:gd name="T5" fmla="*/ 0 h 106"/>
                  <a:gd name="T6" fmla="*/ 0 w 30"/>
                  <a:gd name="T7" fmla="*/ 31 h 106"/>
                  <a:gd name="T8" fmla="*/ 0 w 30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6">
                    <a:moveTo>
                      <a:pt x="0" y="106"/>
                    </a:moveTo>
                    <a:lnTo>
                      <a:pt x="30" y="76"/>
                    </a:lnTo>
                    <a:lnTo>
                      <a:pt x="30" y="0"/>
                    </a:lnTo>
                    <a:lnTo>
                      <a:pt x="0" y="31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18" name="TextBox 417"/>
            <p:cNvSpPr txBox="1"/>
            <p:nvPr/>
          </p:nvSpPr>
          <p:spPr>
            <a:xfrm>
              <a:off x="3242916" y="2707949"/>
              <a:ext cx="1162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차세대 방화벽</a:t>
              </a:r>
            </a:p>
          </p:txBody>
        </p:sp>
      </p:grpSp>
      <p:grpSp>
        <p:nvGrpSpPr>
          <p:cNvPr id="520" name="그룹 519"/>
          <p:cNvGrpSpPr/>
          <p:nvPr/>
        </p:nvGrpSpPr>
        <p:grpSpPr>
          <a:xfrm>
            <a:off x="1273678" y="1955173"/>
            <a:ext cx="1162498" cy="719912"/>
            <a:chOff x="3242916" y="2265036"/>
            <a:chExt cx="1162498" cy="719912"/>
          </a:xfrm>
        </p:grpSpPr>
        <p:grpSp>
          <p:nvGrpSpPr>
            <p:cNvPr id="522" name="그룹 521"/>
            <p:cNvGrpSpPr/>
            <p:nvPr/>
          </p:nvGrpSpPr>
          <p:grpSpPr>
            <a:xfrm>
              <a:off x="3377283" y="2265036"/>
              <a:ext cx="844551" cy="442913"/>
              <a:chOff x="3228975" y="1191578"/>
              <a:chExt cx="844551" cy="442913"/>
            </a:xfrm>
          </p:grpSpPr>
          <p:sp>
            <p:nvSpPr>
              <p:cNvPr id="525" name="Freeform 48"/>
              <p:cNvSpPr>
                <a:spLocks/>
              </p:cNvSpPr>
              <p:nvPr/>
            </p:nvSpPr>
            <p:spPr bwMode="auto">
              <a:xfrm>
                <a:off x="3228975" y="1556703"/>
                <a:ext cx="844550" cy="77788"/>
              </a:xfrm>
              <a:custGeom>
                <a:avLst/>
                <a:gdLst>
                  <a:gd name="T0" fmla="*/ 0 w 532"/>
                  <a:gd name="T1" fmla="*/ 49 h 49"/>
                  <a:gd name="T2" fmla="*/ 53 w 532"/>
                  <a:gd name="T3" fmla="*/ 0 h 49"/>
                  <a:gd name="T4" fmla="*/ 532 w 532"/>
                  <a:gd name="T5" fmla="*/ 0 h 49"/>
                  <a:gd name="T6" fmla="*/ 479 w 532"/>
                  <a:gd name="T7" fmla="*/ 49 h 49"/>
                  <a:gd name="T8" fmla="*/ 0 w 532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2" h="49">
                    <a:moveTo>
                      <a:pt x="0" y="49"/>
                    </a:moveTo>
                    <a:lnTo>
                      <a:pt x="53" y="0"/>
                    </a:lnTo>
                    <a:lnTo>
                      <a:pt x="532" y="0"/>
                    </a:lnTo>
                    <a:lnTo>
                      <a:pt x="479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2AC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6" name="Freeform 49"/>
              <p:cNvSpPr>
                <a:spLocks/>
              </p:cNvSpPr>
              <p:nvPr/>
            </p:nvSpPr>
            <p:spPr bwMode="auto">
              <a:xfrm>
                <a:off x="3228975" y="1556703"/>
                <a:ext cx="844550" cy="77788"/>
              </a:xfrm>
              <a:custGeom>
                <a:avLst/>
                <a:gdLst>
                  <a:gd name="T0" fmla="*/ 0 w 532"/>
                  <a:gd name="T1" fmla="*/ 49 h 49"/>
                  <a:gd name="T2" fmla="*/ 53 w 532"/>
                  <a:gd name="T3" fmla="*/ 0 h 49"/>
                  <a:gd name="T4" fmla="*/ 532 w 532"/>
                  <a:gd name="T5" fmla="*/ 0 h 49"/>
                  <a:gd name="T6" fmla="*/ 479 w 532"/>
                  <a:gd name="T7" fmla="*/ 49 h 49"/>
                  <a:gd name="T8" fmla="*/ 0 w 532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2" h="49">
                    <a:moveTo>
                      <a:pt x="0" y="49"/>
                    </a:moveTo>
                    <a:lnTo>
                      <a:pt x="53" y="0"/>
                    </a:lnTo>
                    <a:lnTo>
                      <a:pt x="532" y="0"/>
                    </a:lnTo>
                    <a:lnTo>
                      <a:pt x="479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2AC0FF"/>
              </a:solidFill>
              <a:ln w="4">
                <a:solidFill>
                  <a:srgbClr val="80DA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7" name="Freeform 62"/>
              <p:cNvSpPr>
                <a:spLocks/>
              </p:cNvSpPr>
              <p:nvPr/>
            </p:nvSpPr>
            <p:spPr bwMode="auto">
              <a:xfrm>
                <a:off x="3481388" y="1515428"/>
                <a:ext cx="250825" cy="119063"/>
              </a:xfrm>
              <a:custGeom>
                <a:avLst/>
                <a:gdLst>
                  <a:gd name="T0" fmla="*/ 158 w 158"/>
                  <a:gd name="T1" fmla="*/ 75 h 75"/>
                  <a:gd name="T2" fmla="*/ 0 w 158"/>
                  <a:gd name="T3" fmla="*/ 75 h 75"/>
                  <a:gd name="T4" fmla="*/ 0 w 158"/>
                  <a:gd name="T5" fmla="*/ 4 h 75"/>
                  <a:gd name="T6" fmla="*/ 158 w 158"/>
                  <a:gd name="T7" fmla="*/ 0 h 75"/>
                  <a:gd name="T8" fmla="*/ 158 w 158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75">
                    <a:moveTo>
                      <a:pt x="158" y="75"/>
                    </a:moveTo>
                    <a:lnTo>
                      <a:pt x="0" y="75"/>
                    </a:lnTo>
                    <a:lnTo>
                      <a:pt x="0" y="4"/>
                    </a:lnTo>
                    <a:lnTo>
                      <a:pt x="158" y="0"/>
                    </a:lnTo>
                    <a:lnTo>
                      <a:pt x="158" y="75"/>
                    </a:lnTo>
                    <a:close/>
                  </a:path>
                </a:pathLst>
              </a:cu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8" name="Freeform 63"/>
              <p:cNvSpPr>
                <a:spLocks/>
              </p:cNvSpPr>
              <p:nvPr/>
            </p:nvSpPr>
            <p:spPr bwMode="auto">
              <a:xfrm>
                <a:off x="3481388" y="1515428"/>
                <a:ext cx="250825" cy="119063"/>
              </a:xfrm>
              <a:custGeom>
                <a:avLst/>
                <a:gdLst>
                  <a:gd name="T0" fmla="*/ 158 w 158"/>
                  <a:gd name="T1" fmla="*/ 75 h 75"/>
                  <a:gd name="T2" fmla="*/ 0 w 158"/>
                  <a:gd name="T3" fmla="*/ 75 h 75"/>
                  <a:gd name="T4" fmla="*/ 0 w 158"/>
                  <a:gd name="T5" fmla="*/ 4 h 75"/>
                  <a:gd name="T6" fmla="*/ 158 w 158"/>
                  <a:gd name="T7" fmla="*/ 0 h 75"/>
                  <a:gd name="T8" fmla="*/ 158 w 158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75">
                    <a:moveTo>
                      <a:pt x="158" y="75"/>
                    </a:moveTo>
                    <a:lnTo>
                      <a:pt x="0" y="75"/>
                    </a:lnTo>
                    <a:lnTo>
                      <a:pt x="0" y="4"/>
                    </a:lnTo>
                    <a:lnTo>
                      <a:pt x="158" y="0"/>
                    </a:lnTo>
                    <a:lnTo>
                      <a:pt x="158" y="75"/>
                    </a:lnTo>
                    <a:close/>
                  </a:path>
                </a:pathLst>
              </a:cu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0" name="Rectangle 64"/>
              <p:cNvSpPr>
                <a:spLocks noChangeArrowheads="1"/>
              </p:cNvSpPr>
              <p:nvPr/>
            </p:nvSpPr>
            <p:spPr bwMode="auto">
              <a:xfrm>
                <a:off x="3732213" y="1521778"/>
                <a:ext cx="252413" cy="11271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1" name="Rectangle 65"/>
              <p:cNvSpPr>
                <a:spLocks noChangeArrowheads="1"/>
              </p:cNvSpPr>
              <p:nvPr/>
            </p:nvSpPr>
            <p:spPr bwMode="auto">
              <a:xfrm>
                <a:off x="3732213" y="1521778"/>
                <a:ext cx="252413" cy="11271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3" name="Rectangle 66"/>
              <p:cNvSpPr>
                <a:spLocks noChangeArrowheads="1"/>
              </p:cNvSpPr>
              <p:nvPr/>
            </p:nvSpPr>
            <p:spPr bwMode="auto">
              <a:xfrm>
                <a:off x="3228975" y="1515428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4" name="Rectangle 67"/>
              <p:cNvSpPr>
                <a:spLocks noChangeArrowheads="1"/>
              </p:cNvSpPr>
              <p:nvPr/>
            </p:nvSpPr>
            <p:spPr bwMode="auto">
              <a:xfrm>
                <a:off x="3228975" y="1515428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5" name="Rectangle 68"/>
              <p:cNvSpPr>
                <a:spLocks noChangeArrowheads="1"/>
              </p:cNvSpPr>
              <p:nvPr/>
            </p:nvSpPr>
            <p:spPr bwMode="auto">
              <a:xfrm>
                <a:off x="3228975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9" name="Rectangle 69"/>
              <p:cNvSpPr>
                <a:spLocks noChangeArrowheads="1"/>
              </p:cNvSpPr>
              <p:nvPr/>
            </p:nvSpPr>
            <p:spPr bwMode="auto">
              <a:xfrm>
                <a:off x="3228975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0" name="Rectangle 70"/>
              <p:cNvSpPr>
                <a:spLocks noChangeArrowheads="1"/>
              </p:cNvSpPr>
              <p:nvPr/>
            </p:nvSpPr>
            <p:spPr bwMode="auto">
              <a:xfrm>
                <a:off x="3732213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1" name="Rectangle 71"/>
              <p:cNvSpPr>
                <a:spLocks noChangeArrowheads="1"/>
              </p:cNvSpPr>
              <p:nvPr/>
            </p:nvSpPr>
            <p:spPr bwMode="auto">
              <a:xfrm>
                <a:off x="3732213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5" name="Rectangle 72"/>
              <p:cNvSpPr>
                <a:spLocks noChangeArrowheads="1"/>
              </p:cNvSpPr>
              <p:nvPr/>
            </p:nvSpPr>
            <p:spPr bwMode="auto">
              <a:xfrm>
                <a:off x="3613150" y="1401128"/>
                <a:ext cx="250825" cy="120650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6" name="Rectangle 73"/>
              <p:cNvSpPr>
                <a:spLocks noChangeArrowheads="1"/>
              </p:cNvSpPr>
              <p:nvPr/>
            </p:nvSpPr>
            <p:spPr bwMode="auto">
              <a:xfrm>
                <a:off x="3613150" y="1401128"/>
                <a:ext cx="250825" cy="120650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8" name="Rectangle 74"/>
              <p:cNvSpPr>
                <a:spLocks noChangeArrowheads="1"/>
              </p:cNvSpPr>
              <p:nvPr/>
            </p:nvSpPr>
            <p:spPr bwMode="auto">
              <a:xfrm>
                <a:off x="3360738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3" name="Rectangle 75"/>
              <p:cNvSpPr>
                <a:spLocks noChangeArrowheads="1"/>
              </p:cNvSpPr>
              <p:nvPr/>
            </p:nvSpPr>
            <p:spPr bwMode="auto">
              <a:xfrm>
                <a:off x="3360738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5" name="Freeform 76"/>
              <p:cNvSpPr>
                <a:spLocks/>
              </p:cNvSpPr>
              <p:nvPr/>
            </p:nvSpPr>
            <p:spPr bwMode="auto">
              <a:xfrm>
                <a:off x="4032250" y="1191578"/>
                <a:ext cx="41275" cy="168275"/>
              </a:xfrm>
              <a:custGeom>
                <a:avLst/>
                <a:gdLst>
                  <a:gd name="T0" fmla="*/ 0 w 26"/>
                  <a:gd name="T1" fmla="*/ 106 h 106"/>
                  <a:gd name="T2" fmla="*/ 26 w 26"/>
                  <a:gd name="T3" fmla="*/ 76 h 106"/>
                  <a:gd name="T4" fmla="*/ 26 w 26"/>
                  <a:gd name="T5" fmla="*/ 0 h 106"/>
                  <a:gd name="T6" fmla="*/ 0 w 26"/>
                  <a:gd name="T7" fmla="*/ 30 h 106"/>
                  <a:gd name="T8" fmla="*/ 0 w 26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6">
                    <a:moveTo>
                      <a:pt x="0" y="106"/>
                    </a:moveTo>
                    <a:lnTo>
                      <a:pt x="26" y="76"/>
                    </a:lnTo>
                    <a:lnTo>
                      <a:pt x="26" y="0"/>
                    </a:lnTo>
                    <a:lnTo>
                      <a:pt x="0" y="3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6" name="Freeform 77"/>
              <p:cNvSpPr>
                <a:spLocks/>
              </p:cNvSpPr>
              <p:nvPr/>
            </p:nvSpPr>
            <p:spPr bwMode="auto">
              <a:xfrm>
                <a:off x="4032250" y="1191578"/>
                <a:ext cx="41275" cy="168275"/>
              </a:xfrm>
              <a:custGeom>
                <a:avLst/>
                <a:gdLst>
                  <a:gd name="T0" fmla="*/ 0 w 26"/>
                  <a:gd name="T1" fmla="*/ 106 h 106"/>
                  <a:gd name="T2" fmla="*/ 26 w 26"/>
                  <a:gd name="T3" fmla="*/ 76 h 106"/>
                  <a:gd name="T4" fmla="*/ 26 w 26"/>
                  <a:gd name="T5" fmla="*/ 0 h 106"/>
                  <a:gd name="T6" fmla="*/ 0 w 26"/>
                  <a:gd name="T7" fmla="*/ 30 h 106"/>
                  <a:gd name="T8" fmla="*/ 0 w 26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6">
                    <a:moveTo>
                      <a:pt x="0" y="106"/>
                    </a:moveTo>
                    <a:lnTo>
                      <a:pt x="26" y="76"/>
                    </a:lnTo>
                    <a:lnTo>
                      <a:pt x="26" y="0"/>
                    </a:lnTo>
                    <a:lnTo>
                      <a:pt x="0" y="3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8" name="Freeform 78"/>
              <p:cNvSpPr>
                <a:spLocks/>
              </p:cNvSpPr>
              <p:nvPr/>
            </p:nvSpPr>
            <p:spPr bwMode="auto">
              <a:xfrm>
                <a:off x="3773488" y="1191578"/>
                <a:ext cx="300038" cy="47625"/>
              </a:xfrm>
              <a:custGeom>
                <a:avLst/>
                <a:gdLst>
                  <a:gd name="T0" fmla="*/ 0 w 189"/>
                  <a:gd name="T1" fmla="*/ 30 h 30"/>
                  <a:gd name="T2" fmla="*/ 31 w 189"/>
                  <a:gd name="T3" fmla="*/ 0 h 30"/>
                  <a:gd name="T4" fmla="*/ 189 w 189"/>
                  <a:gd name="T5" fmla="*/ 0 h 30"/>
                  <a:gd name="T6" fmla="*/ 163 w 189"/>
                  <a:gd name="T7" fmla="*/ 30 h 30"/>
                  <a:gd name="T8" fmla="*/ 0 w 18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30">
                    <a:moveTo>
                      <a:pt x="0" y="30"/>
                    </a:moveTo>
                    <a:lnTo>
                      <a:pt x="31" y="0"/>
                    </a:lnTo>
                    <a:lnTo>
                      <a:pt x="189" y="0"/>
                    </a:lnTo>
                    <a:lnTo>
                      <a:pt x="163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9" name="Freeform 79"/>
              <p:cNvSpPr>
                <a:spLocks/>
              </p:cNvSpPr>
              <p:nvPr/>
            </p:nvSpPr>
            <p:spPr bwMode="auto">
              <a:xfrm>
                <a:off x="3773488" y="1191578"/>
                <a:ext cx="300038" cy="47625"/>
              </a:xfrm>
              <a:custGeom>
                <a:avLst/>
                <a:gdLst>
                  <a:gd name="T0" fmla="*/ 0 w 189"/>
                  <a:gd name="T1" fmla="*/ 30 h 30"/>
                  <a:gd name="T2" fmla="*/ 31 w 189"/>
                  <a:gd name="T3" fmla="*/ 0 h 30"/>
                  <a:gd name="T4" fmla="*/ 189 w 189"/>
                  <a:gd name="T5" fmla="*/ 0 h 30"/>
                  <a:gd name="T6" fmla="*/ 163 w 189"/>
                  <a:gd name="T7" fmla="*/ 30 h 30"/>
                  <a:gd name="T8" fmla="*/ 0 w 18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30">
                    <a:moveTo>
                      <a:pt x="0" y="30"/>
                    </a:moveTo>
                    <a:lnTo>
                      <a:pt x="31" y="0"/>
                    </a:lnTo>
                    <a:lnTo>
                      <a:pt x="189" y="0"/>
                    </a:lnTo>
                    <a:lnTo>
                      <a:pt x="163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1" name="Freeform 80"/>
              <p:cNvSpPr>
                <a:spLocks/>
              </p:cNvSpPr>
              <p:nvPr/>
            </p:nvSpPr>
            <p:spPr bwMode="auto">
              <a:xfrm>
                <a:off x="3475038" y="1232853"/>
                <a:ext cx="304800" cy="49213"/>
              </a:xfrm>
              <a:custGeom>
                <a:avLst/>
                <a:gdLst>
                  <a:gd name="T0" fmla="*/ 0 w 192"/>
                  <a:gd name="T1" fmla="*/ 31 h 31"/>
                  <a:gd name="T2" fmla="*/ 30 w 192"/>
                  <a:gd name="T3" fmla="*/ 0 h 31"/>
                  <a:gd name="T4" fmla="*/ 192 w 192"/>
                  <a:gd name="T5" fmla="*/ 0 h 31"/>
                  <a:gd name="T6" fmla="*/ 162 w 192"/>
                  <a:gd name="T7" fmla="*/ 31 h 31"/>
                  <a:gd name="T8" fmla="*/ 0 w 192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31">
                    <a:moveTo>
                      <a:pt x="0" y="31"/>
                    </a:moveTo>
                    <a:lnTo>
                      <a:pt x="30" y="0"/>
                    </a:lnTo>
                    <a:lnTo>
                      <a:pt x="192" y="0"/>
                    </a:lnTo>
                    <a:lnTo>
                      <a:pt x="162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2" name="Freeform 81"/>
              <p:cNvSpPr>
                <a:spLocks/>
              </p:cNvSpPr>
              <p:nvPr/>
            </p:nvSpPr>
            <p:spPr bwMode="auto">
              <a:xfrm>
                <a:off x="3475038" y="1232853"/>
                <a:ext cx="304800" cy="49213"/>
              </a:xfrm>
              <a:custGeom>
                <a:avLst/>
                <a:gdLst>
                  <a:gd name="T0" fmla="*/ 0 w 192"/>
                  <a:gd name="T1" fmla="*/ 31 h 31"/>
                  <a:gd name="T2" fmla="*/ 30 w 192"/>
                  <a:gd name="T3" fmla="*/ 0 h 31"/>
                  <a:gd name="T4" fmla="*/ 192 w 192"/>
                  <a:gd name="T5" fmla="*/ 0 h 31"/>
                  <a:gd name="T6" fmla="*/ 162 w 192"/>
                  <a:gd name="T7" fmla="*/ 31 h 31"/>
                  <a:gd name="T8" fmla="*/ 0 w 192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31">
                    <a:moveTo>
                      <a:pt x="0" y="31"/>
                    </a:moveTo>
                    <a:lnTo>
                      <a:pt x="30" y="0"/>
                    </a:lnTo>
                    <a:lnTo>
                      <a:pt x="192" y="0"/>
                    </a:lnTo>
                    <a:lnTo>
                      <a:pt x="162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5" name="Freeform 82"/>
              <p:cNvSpPr>
                <a:spLocks/>
              </p:cNvSpPr>
              <p:nvPr/>
            </p:nvSpPr>
            <p:spPr bwMode="auto">
              <a:xfrm>
                <a:off x="3529013" y="1191578"/>
                <a:ext cx="293688" cy="47625"/>
              </a:xfrm>
              <a:custGeom>
                <a:avLst/>
                <a:gdLst>
                  <a:gd name="T0" fmla="*/ 0 w 185"/>
                  <a:gd name="T1" fmla="*/ 30 h 30"/>
                  <a:gd name="T2" fmla="*/ 26 w 185"/>
                  <a:gd name="T3" fmla="*/ 0 h 30"/>
                  <a:gd name="T4" fmla="*/ 185 w 185"/>
                  <a:gd name="T5" fmla="*/ 0 h 30"/>
                  <a:gd name="T6" fmla="*/ 154 w 185"/>
                  <a:gd name="T7" fmla="*/ 30 h 30"/>
                  <a:gd name="T8" fmla="*/ 0 w 185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30">
                    <a:moveTo>
                      <a:pt x="0" y="30"/>
                    </a:moveTo>
                    <a:lnTo>
                      <a:pt x="26" y="0"/>
                    </a:lnTo>
                    <a:lnTo>
                      <a:pt x="185" y="0"/>
                    </a:lnTo>
                    <a:lnTo>
                      <a:pt x="154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7" name="Freeform 83"/>
              <p:cNvSpPr>
                <a:spLocks/>
              </p:cNvSpPr>
              <p:nvPr/>
            </p:nvSpPr>
            <p:spPr bwMode="auto">
              <a:xfrm>
                <a:off x="3529013" y="1191578"/>
                <a:ext cx="293688" cy="47625"/>
              </a:xfrm>
              <a:custGeom>
                <a:avLst/>
                <a:gdLst>
                  <a:gd name="T0" fmla="*/ 0 w 185"/>
                  <a:gd name="T1" fmla="*/ 30 h 30"/>
                  <a:gd name="T2" fmla="*/ 26 w 185"/>
                  <a:gd name="T3" fmla="*/ 0 h 30"/>
                  <a:gd name="T4" fmla="*/ 185 w 185"/>
                  <a:gd name="T5" fmla="*/ 0 h 30"/>
                  <a:gd name="T6" fmla="*/ 154 w 185"/>
                  <a:gd name="T7" fmla="*/ 30 h 30"/>
                  <a:gd name="T8" fmla="*/ 0 w 185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30">
                    <a:moveTo>
                      <a:pt x="0" y="30"/>
                    </a:moveTo>
                    <a:lnTo>
                      <a:pt x="26" y="0"/>
                    </a:lnTo>
                    <a:lnTo>
                      <a:pt x="185" y="0"/>
                    </a:lnTo>
                    <a:lnTo>
                      <a:pt x="154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8" name="Freeform 84"/>
              <p:cNvSpPr>
                <a:spLocks/>
              </p:cNvSpPr>
              <p:nvPr/>
            </p:nvSpPr>
            <p:spPr bwMode="auto">
              <a:xfrm>
                <a:off x="3228975" y="1239203"/>
                <a:ext cx="300038" cy="42863"/>
              </a:xfrm>
              <a:custGeom>
                <a:avLst/>
                <a:gdLst>
                  <a:gd name="T0" fmla="*/ 0 w 189"/>
                  <a:gd name="T1" fmla="*/ 27 h 27"/>
                  <a:gd name="T2" fmla="*/ 26 w 189"/>
                  <a:gd name="T3" fmla="*/ 0 h 27"/>
                  <a:gd name="T4" fmla="*/ 189 w 189"/>
                  <a:gd name="T5" fmla="*/ 0 h 27"/>
                  <a:gd name="T6" fmla="*/ 159 w 189"/>
                  <a:gd name="T7" fmla="*/ 27 h 27"/>
                  <a:gd name="T8" fmla="*/ 0 w 18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7">
                    <a:moveTo>
                      <a:pt x="0" y="27"/>
                    </a:moveTo>
                    <a:lnTo>
                      <a:pt x="26" y="0"/>
                    </a:lnTo>
                    <a:lnTo>
                      <a:pt x="189" y="0"/>
                    </a:lnTo>
                    <a:lnTo>
                      <a:pt x="159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0" name="Freeform 85"/>
              <p:cNvSpPr>
                <a:spLocks/>
              </p:cNvSpPr>
              <p:nvPr/>
            </p:nvSpPr>
            <p:spPr bwMode="auto">
              <a:xfrm>
                <a:off x="3228975" y="1239203"/>
                <a:ext cx="300038" cy="42863"/>
              </a:xfrm>
              <a:custGeom>
                <a:avLst/>
                <a:gdLst>
                  <a:gd name="T0" fmla="*/ 0 w 189"/>
                  <a:gd name="T1" fmla="*/ 27 h 27"/>
                  <a:gd name="T2" fmla="*/ 26 w 189"/>
                  <a:gd name="T3" fmla="*/ 0 h 27"/>
                  <a:gd name="T4" fmla="*/ 189 w 189"/>
                  <a:gd name="T5" fmla="*/ 0 h 27"/>
                  <a:gd name="T6" fmla="*/ 159 w 189"/>
                  <a:gd name="T7" fmla="*/ 27 h 27"/>
                  <a:gd name="T8" fmla="*/ 0 w 18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7">
                    <a:moveTo>
                      <a:pt x="0" y="27"/>
                    </a:moveTo>
                    <a:lnTo>
                      <a:pt x="26" y="0"/>
                    </a:lnTo>
                    <a:lnTo>
                      <a:pt x="189" y="0"/>
                    </a:lnTo>
                    <a:lnTo>
                      <a:pt x="159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1" name="Freeform 86"/>
              <p:cNvSpPr>
                <a:spLocks/>
              </p:cNvSpPr>
              <p:nvPr/>
            </p:nvSpPr>
            <p:spPr bwMode="auto">
              <a:xfrm>
                <a:off x="3270250" y="1191578"/>
                <a:ext cx="300038" cy="47625"/>
              </a:xfrm>
              <a:custGeom>
                <a:avLst/>
                <a:gdLst>
                  <a:gd name="T0" fmla="*/ 0 w 189"/>
                  <a:gd name="T1" fmla="*/ 30 h 30"/>
                  <a:gd name="T2" fmla="*/ 31 w 189"/>
                  <a:gd name="T3" fmla="*/ 0 h 30"/>
                  <a:gd name="T4" fmla="*/ 189 w 189"/>
                  <a:gd name="T5" fmla="*/ 0 h 30"/>
                  <a:gd name="T6" fmla="*/ 163 w 189"/>
                  <a:gd name="T7" fmla="*/ 30 h 30"/>
                  <a:gd name="T8" fmla="*/ 0 w 18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30">
                    <a:moveTo>
                      <a:pt x="0" y="30"/>
                    </a:moveTo>
                    <a:lnTo>
                      <a:pt x="31" y="0"/>
                    </a:lnTo>
                    <a:lnTo>
                      <a:pt x="189" y="0"/>
                    </a:lnTo>
                    <a:lnTo>
                      <a:pt x="163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3" name="Freeform 87"/>
              <p:cNvSpPr>
                <a:spLocks/>
              </p:cNvSpPr>
              <p:nvPr/>
            </p:nvSpPr>
            <p:spPr bwMode="auto">
              <a:xfrm>
                <a:off x="3270250" y="1191578"/>
                <a:ext cx="300038" cy="47625"/>
              </a:xfrm>
              <a:custGeom>
                <a:avLst/>
                <a:gdLst>
                  <a:gd name="T0" fmla="*/ 0 w 189"/>
                  <a:gd name="T1" fmla="*/ 30 h 30"/>
                  <a:gd name="T2" fmla="*/ 31 w 189"/>
                  <a:gd name="T3" fmla="*/ 0 h 30"/>
                  <a:gd name="T4" fmla="*/ 189 w 189"/>
                  <a:gd name="T5" fmla="*/ 0 h 30"/>
                  <a:gd name="T6" fmla="*/ 163 w 189"/>
                  <a:gd name="T7" fmla="*/ 30 h 30"/>
                  <a:gd name="T8" fmla="*/ 0 w 18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30">
                    <a:moveTo>
                      <a:pt x="0" y="30"/>
                    </a:moveTo>
                    <a:lnTo>
                      <a:pt x="31" y="0"/>
                    </a:lnTo>
                    <a:lnTo>
                      <a:pt x="189" y="0"/>
                    </a:lnTo>
                    <a:lnTo>
                      <a:pt x="163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4" name="Freeform 88"/>
              <p:cNvSpPr>
                <a:spLocks/>
              </p:cNvSpPr>
              <p:nvPr/>
            </p:nvSpPr>
            <p:spPr bwMode="auto">
              <a:xfrm>
                <a:off x="4032250" y="1312228"/>
                <a:ext cx="41275" cy="160338"/>
              </a:xfrm>
              <a:custGeom>
                <a:avLst/>
                <a:gdLst>
                  <a:gd name="T0" fmla="*/ 0 w 26"/>
                  <a:gd name="T1" fmla="*/ 101 h 101"/>
                  <a:gd name="T2" fmla="*/ 26 w 26"/>
                  <a:gd name="T3" fmla="*/ 75 h 101"/>
                  <a:gd name="T4" fmla="*/ 26 w 26"/>
                  <a:gd name="T5" fmla="*/ 0 h 101"/>
                  <a:gd name="T6" fmla="*/ 0 w 26"/>
                  <a:gd name="T7" fmla="*/ 26 h 101"/>
                  <a:gd name="T8" fmla="*/ 0 w 2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1">
                    <a:moveTo>
                      <a:pt x="0" y="101"/>
                    </a:moveTo>
                    <a:lnTo>
                      <a:pt x="26" y="75"/>
                    </a:lnTo>
                    <a:lnTo>
                      <a:pt x="26" y="0"/>
                    </a:lnTo>
                    <a:lnTo>
                      <a:pt x="0" y="26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6" name="Freeform 89"/>
              <p:cNvSpPr>
                <a:spLocks/>
              </p:cNvSpPr>
              <p:nvPr/>
            </p:nvSpPr>
            <p:spPr bwMode="auto">
              <a:xfrm>
                <a:off x="4032250" y="1312228"/>
                <a:ext cx="41275" cy="160338"/>
              </a:xfrm>
              <a:custGeom>
                <a:avLst/>
                <a:gdLst>
                  <a:gd name="T0" fmla="*/ 0 w 26"/>
                  <a:gd name="T1" fmla="*/ 101 h 101"/>
                  <a:gd name="T2" fmla="*/ 26 w 26"/>
                  <a:gd name="T3" fmla="*/ 75 h 101"/>
                  <a:gd name="T4" fmla="*/ 26 w 26"/>
                  <a:gd name="T5" fmla="*/ 0 h 101"/>
                  <a:gd name="T6" fmla="*/ 0 w 26"/>
                  <a:gd name="T7" fmla="*/ 26 h 101"/>
                  <a:gd name="T8" fmla="*/ 0 w 2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1">
                    <a:moveTo>
                      <a:pt x="0" y="101"/>
                    </a:moveTo>
                    <a:lnTo>
                      <a:pt x="26" y="75"/>
                    </a:lnTo>
                    <a:lnTo>
                      <a:pt x="26" y="0"/>
                    </a:lnTo>
                    <a:lnTo>
                      <a:pt x="0" y="26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7" name="Freeform 90"/>
              <p:cNvSpPr>
                <a:spLocks/>
              </p:cNvSpPr>
              <p:nvPr/>
            </p:nvSpPr>
            <p:spPr bwMode="auto">
              <a:xfrm>
                <a:off x="3984625" y="1353503"/>
                <a:ext cx="47625" cy="168275"/>
              </a:xfrm>
              <a:custGeom>
                <a:avLst/>
                <a:gdLst>
                  <a:gd name="T0" fmla="*/ 0 w 30"/>
                  <a:gd name="T1" fmla="*/ 106 h 106"/>
                  <a:gd name="T2" fmla="*/ 30 w 30"/>
                  <a:gd name="T3" fmla="*/ 75 h 106"/>
                  <a:gd name="T4" fmla="*/ 30 w 30"/>
                  <a:gd name="T5" fmla="*/ 0 h 106"/>
                  <a:gd name="T6" fmla="*/ 0 w 30"/>
                  <a:gd name="T7" fmla="*/ 30 h 106"/>
                  <a:gd name="T8" fmla="*/ 0 w 30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6">
                    <a:moveTo>
                      <a:pt x="0" y="106"/>
                    </a:moveTo>
                    <a:lnTo>
                      <a:pt x="30" y="75"/>
                    </a:lnTo>
                    <a:lnTo>
                      <a:pt x="30" y="0"/>
                    </a:lnTo>
                    <a:lnTo>
                      <a:pt x="0" y="3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9" name="Freeform 91"/>
              <p:cNvSpPr>
                <a:spLocks/>
              </p:cNvSpPr>
              <p:nvPr/>
            </p:nvSpPr>
            <p:spPr bwMode="auto">
              <a:xfrm>
                <a:off x="3984625" y="1353503"/>
                <a:ext cx="47625" cy="168275"/>
              </a:xfrm>
              <a:custGeom>
                <a:avLst/>
                <a:gdLst>
                  <a:gd name="T0" fmla="*/ 0 w 30"/>
                  <a:gd name="T1" fmla="*/ 106 h 106"/>
                  <a:gd name="T2" fmla="*/ 30 w 30"/>
                  <a:gd name="T3" fmla="*/ 75 h 106"/>
                  <a:gd name="T4" fmla="*/ 30 w 30"/>
                  <a:gd name="T5" fmla="*/ 0 h 106"/>
                  <a:gd name="T6" fmla="*/ 0 w 30"/>
                  <a:gd name="T7" fmla="*/ 30 h 106"/>
                  <a:gd name="T8" fmla="*/ 0 w 30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6">
                    <a:moveTo>
                      <a:pt x="0" y="106"/>
                    </a:moveTo>
                    <a:lnTo>
                      <a:pt x="30" y="75"/>
                    </a:lnTo>
                    <a:lnTo>
                      <a:pt x="30" y="0"/>
                    </a:lnTo>
                    <a:lnTo>
                      <a:pt x="0" y="3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0" name="Freeform 92"/>
              <p:cNvSpPr>
                <a:spLocks/>
              </p:cNvSpPr>
              <p:nvPr/>
            </p:nvSpPr>
            <p:spPr bwMode="auto">
              <a:xfrm>
                <a:off x="4032250" y="1431291"/>
                <a:ext cx="41275" cy="161925"/>
              </a:xfrm>
              <a:custGeom>
                <a:avLst/>
                <a:gdLst>
                  <a:gd name="T0" fmla="*/ 0 w 26"/>
                  <a:gd name="T1" fmla="*/ 102 h 102"/>
                  <a:gd name="T2" fmla="*/ 26 w 26"/>
                  <a:gd name="T3" fmla="*/ 72 h 102"/>
                  <a:gd name="T4" fmla="*/ 26 w 26"/>
                  <a:gd name="T5" fmla="*/ 0 h 102"/>
                  <a:gd name="T6" fmla="*/ 0 w 26"/>
                  <a:gd name="T7" fmla="*/ 26 h 102"/>
                  <a:gd name="T8" fmla="*/ 0 w 26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2">
                    <a:moveTo>
                      <a:pt x="0" y="102"/>
                    </a:moveTo>
                    <a:lnTo>
                      <a:pt x="26" y="72"/>
                    </a:lnTo>
                    <a:lnTo>
                      <a:pt x="26" y="0"/>
                    </a:lnTo>
                    <a:lnTo>
                      <a:pt x="0" y="2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2" name="Freeform 93"/>
              <p:cNvSpPr>
                <a:spLocks/>
              </p:cNvSpPr>
              <p:nvPr/>
            </p:nvSpPr>
            <p:spPr bwMode="auto">
              <a:xfrm>
                <a:off x="4032250" y="1431291"/>
                <a:ext cx="41275" cy="161925"/>
              </a:xfrm>
              <a:custGeom>
                <a:avLst/>
                <a:gdLst>
                  <a:gd name="T0" fmla="*/ 0 w 26"/>
                  <a:gd name="T1" fmla="*/ 102 h 102"/>
                  <a:gd name="T2" fmla="*/ 26 w 26"/>
                  <a:gd name="T3" fmla="*/ 72 h 102"/>
                  <a:gd name="T4" fmla="*/ 26 w 26"/>
                  <a:gd name="T5" fmla="*/ 0 h 102"/>
                  <a:gd name="T6" fmla="*/ 0 w 26"/>
                  <a:gd name="T7" fmla="*/ 26 h 102"/>
                  <a:gd name="T8" fmla="*/ 0 w 26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2">
                    <a:moveTo>
                      <a:pt x="0" y="102"/>
                    </a:moveTo>
                    <a:lnTo>
                      <a:pt x="26" y="72"/>
                    </a:lnTo>
                    <a:lnTo>
                      <a:pt x="26" y="0"/>
                    </a:lnTo>
                    <a:lnTo>
                      <a:pt x="0" y="2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4" name="Freeform 94"/>
              <p:cNvSpPr>
                <a:spLocks/>
              </p:cNvSpPr>
              <p:nvPr/>
            </p:nvSpPr>
            <p:spPr bwMode="auto">
              <a:xfrm>
                <a:off x="3984625" y="1472566"/>
                <a:ext cx="47625" cy="161925"/>
              </a:xfrm>
              <a:custGeom>
                <a:avLst/>
                <a:gdLst>
                  <a:gd name="T0" fmla="*/ 0 w 30"/>
                  <a:gd name="T1" fmla="*/ 102 h 102"/>
                  <a:gd name="T2" fmla="*/ 30 w 30"/>
                  <a:gd name="T3" fmla="*/ 76 h 102"/>
                  <a:gd name="T4" fmla="*/ 30 w 30"/>
                  <a:gd name="T5" fmla="*/ 0 h 102"/>
                  <a:gd name="T6" fmla="*/ 0 w 30"/>
                  <a:gd name="T7" fmla="*/ 31 h 102"/>
                  <a:gd name="T8" fmla="*/ 0 w 30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2">
                    <a:moveTo>
                      <a:pt x="0" y="102"/>
                    </a:moveTo>
                    <a:lnTo>
                      <a:pt x="30" y="76"/>
                    </a:lnTo>
                    <a:lnTo>
                      <a:pt x="30" y="0"/>
                    </a:lnTo>
                    <a:lnTo>
                      <a:pt x="0" y="31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5" name="Freeform 95"/>
              <p:cNvSpPr>
                <a:spLocks/>
              </p:cNvSpPr>
              <p:nvPr/>
            </p:nvSpPr>
            <p:spPr bwMode="auto">
              <a:xfrm>
                <a:off x="3984625" y="1472566"/>
                <a:ext cx="47625" cy="161925"/>
              </a:xfrm>
              <a:custGeom>
                <a:avLst/>
                <a:gdLst>
                  <a:gd name="T0" fmla="*/ 0 w 30"/>
                  <a:gd name="T1" fmla="*/ 102 h 102"/>
                  <a:gd name="T2" fmla="*/ 30 w 30"/>
                  <a:gd name="T3" fmla="*/ 76 h 102"/>
                  <a:gd name="T4" fmla="*/ 30 w 30"/>
                  <a:gd name="T5" fmla="*/ 0 h 102"/>
                  <a:gd name="T6" fmla="*/ 0 w 30"/>
                  <a:gd name="T7" fmla="*/ 31 h 102"/>
                  <a:gd name="T8" fmla="*/ 0 w 30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2">
                    <a:moveTo>
                      <a:pt x="0" y="102"/>
                    </a:moveTo>
                    <a:lnTo>
                      <a:pt x="30" y="76"/>
                    </a:lnTo>
                    <a:lnTo>
                      <a:pt x="30" y="0"/>
                    </a:lnTo>
                    <a:lnTo>
                      <a:pt x="0" y="31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1" name="Rectangle 96"/>
              <p:cNvSpPr>
                <a:spLocks noChangeArrowheads="1"/>
              </p:cNvSpPr>
              <p:nvPr/>
            </p:nvSpPr>
            <p:spPr bwMode="auto">
              <a:xfrm>
                <a:off x="3481388" y="1282066"/>
                <a:ext cx="250825" cy="11906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3" name="Rectangle 97"/>
              <p:cNvSpPr>
                <a:spLocks noChangeArrowheads="1"/>
              </p:cNvSpPr>
              <p:nvPr/>
            </p:nvSpPr>
            <p:spPr bwMode="auto">
              <a:xfrm>
                <a:off x="3481388" y="1282066"/>
                <a:ext cx="250825" cy="11906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4" name="Rectangle 98"/>
              <p:cNvSpPr>
                <a:spLocks noChangeArrowheads="1"/>
              </p:cNvSpPr>
              <p:nvPr/>
            </p:nvSpPr>
            <p:spPr bwMode="auto">
              <a:xfrm>
                <a:off x="3228975" y="1282066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5" name="Rectangle 99"/>
              <p:cNvSpPr>
                <a:spLocks noChangeArrowheads="1"/>
              </p:cNvSpPr>
              <p:nvPr/>
            </p:nvSpPr>
            <p:spPr bwMode="auto">
              <a:xfrm>
                <a:off x="3228975" y="1282066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6" name="Rectangle 100"/>
              <p:cNvSpPr>
                <a:spLocks noChangeArrowheads="1"/>
              </p:cNvSpPr>
              <p:nvPr/>
            </p:nvSpPr>
            <p:spPr bwMode="auto">
              <a:xfrm>
                <a:off x="3732213" y="1282066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7" name="Rectangle 101"/>
              <p:cNvSpPr>
                <a:spLocks noChangeArrowheads="1"/>
              </p:cNvSpPr>
              <p:nvPr/>
            </p:nvSpPr>
            <p:spPr bwMode="auto">
              <a:xfrm>
                <a:off x="3732213" y="1282066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8" name="Freeform 102"/>
              <p:cNvSpPr>
                <a:spLocks/>
              </p:cNvSpPr>
              <p:nvPr/>
            </p:nvSpPr>
            <p:spPr bwMode="auto">
              <a:xfrm>
                <a:off x="3732213" y="1239203"/>
                <a:ext cx="300038" cy="42863"/>
              </a:xfrm>
              <a:custGeom>
                <a:avLst/>
                <a:gdLst>
                  <a:gd name="T0" fmla="*/ 0 w 189"/>
                  <a:gd name="T1" fmla="*/ 27 h 27"/>
                  <a:gd name="T2" fmla="*/ 30 w 189"/>
                  <a:gd name="T3" fmla="*/ 0 h 27"/>
                  <a:gd name="T4" fmla="*/ 189 w 189"/>
                  <a:gd name="T5" fmla="*/ 0 h 27"/>
                  <a:gd name="T6" fmla="*/ 162 w 189"/>
                  <a:gd name="T7" fmla="*/ 27 h 27"/>
                  <a:gd name="T8" fmla="*/ 0 w 18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7">
                    <a:moveTo>
                      <a:pt x="0" y="27"/>
                    </a:moveTo>
                    <a:lnTo>
                      <a:pt x="30" y="0"/>
                    </a:lnTo>
                    <a:lnTo>
                      <a:pt x="189" y="0"/>
                    </a:lnTo>
                    <a:lnTo>
                      <a:pt x="162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9" name="Freeform 103"/>
              <p:cNvSpPr>
                <a:spLocks/>
              </p:cNvSpPr>
              <p:nvPr/>
            </p:nvSpPr>
            <p:spPr bwMode="auto">
              <a:xfrm>
                <a:off x="3732213" y="1239203"/>
                <a:ext cx="300038" cy="42863"/>
              </a:xfrm>
              <a:custGeom>
                <a:avLst/>
                <a:gdLst>
                  <a:gd name="T0" fmla="*/ 0 w 189"/>
                  <a:gd name="T1" fmla="*/ 27 h 27"/>
                  <a:gd name="T2" fmla="*/ 30 w 189"/>
                  <a:gd name="T3" fmla="*/ 0 h 27"/>
                  <a:gd name="T4" fmla="*/ 189 w 189"/>
                  <a:gd name="T5" fmla="*/ 0 h 27"/>
                  <a:gd name="T6" fmla="*/ 162 w 189"/>
                  <a:gd name="T7" fmla="*/ 27 h 27"/>
                  <a:gd name="T8" fmla="*/ 0 w 18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7">
                    <a:moveTo>
                      <a:pt x="0" y="27"/>
                    </a:moveTo>
                    <a:lnTo>
                      <a:pt x="30" y="0"/>
                    </a:lnTo>
                    <a:lnTo>
                      <a:pt x="189" y="0"/>
                    </a:lnTo>
                    <a:lnTo>
                      <a:pt x="162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0" name="Freeform 104"/>
              <p:cNvSpPr>
                <a:spLocks/>
              </p:cNvSpPr>
              <p:nvPr/>
            </p:nvSpPr>
            <p:spPr bwMode="auto">
              <a:xfrm>
                <a:off x="3984625" y="1232853"/>
                <a:ext cx="47625" cy="168275"/>
              </a:xfrm>
              <a:custGeom>
                <a:avLst/>
                <a:gdLst>
                  <a:gd name="T0" fmla="*/ 0 w 30"/>
                  <a:gd name="T1" fmla="*/ 106 h 106"/>
                  <a:gd name="T2" fmla="*/ 30 w 30"/>
                  <a:gd name="T3" fmla="*/ 76 h 106"/>
                  <a:gd name="T4" fmla="*/ 30 w 30"/>
                  <a:gd name="T5" fmla="*/ 0 h 106"/>
                  <a:gd name="T6" fmla="*/ 0 w 30"/>
                  <a:gd name="T7" fmla="*/ 31 h 106"/>
                  <a:gd name="T8" fmla="*/ 0 w 30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6">
                    <a:moveTo>
                      <a:pt x="0" y="106"/>
                    </a:moveTo>
                    <a:lnTo>
                      <a:pt x="30" y="76"/>
                    </a:lnTo>
                    <a:lnTo>
                      <a:pt x="30" y="0"/>
                    </a:lnTo>
                    <a:lnTo>
                      <a:pt x="0" y="31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1" name="Freeform 105"/>
              <p:cNvSpPr>
                <a:spLocks/>
              </p:cNvSpPr>
              <p:nvPr/>
            </p:nvSpPr>
            <p:spPr bwMode="auto">
              <a:xfrm>
                <a:off x="3984625" y="1232853"/>
                <a:ext cx="47625" cy="168275"/>
              </a:xfrm>
              <a:custGeom>
                <a:avLst/>
                <a:gdLst>
                  <a:gd name="T0" fmla="*/ 0 w 30"/>
                  <a:gd name="T1" fmla="*/ 106 h 106"/>
                  <a:gd name="T2" fmla="*/ 30 w 30"/>
                  <a:gd name="T3" fmla="*/ 76 h 106"/>
                  <a:gd name="T4" fmla="*/ 30 w 30"/>
                  <a:gd name="T5" fmla="*/ 0 h 106"/>
                  <a:gd name="T6" fmla="*/ 0 w 30"/>
                  <a:gd name="T7" fmla="*/ 31 h 106"/>
                  <a:gd name="T8" fmla="*/ 0 w 30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6">
                    <a:moveTo>
                      <a:pt x="0" y="106"/>
                    </a:moveTo>
                    <a:lnTo>
                      <a:pt x="30" y="76"/>
                    </a:lnTo>
                    <a:lnTo>
                      <a:pt x="30" y="0"/>
                    </a:lnTo>
                    <a:lnTo>
                      <a:pt x="0" y="31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523" name="TextBox 522"/>
            <p:cNvSpPr txBox="1"/>
            <p:nvPr/>
          </p:nvSpPr>
          <p:spPr>
            <a:xfrm>
              <a:off x="3242916" y="2707949"/>
              <a:ext cx="1162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차세대 방화벽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869" y="2996952"/>
            <a:ext cx="457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047" y="1471919"/>
            <a:ext cx="6286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388" y="833814"/>
            <a:ext cx="457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3" name="TextBox 602"/>
          <p:cNvSpPr txBox="1"/>
          <p:nvPr/>
        </p:nvSpPr>
        <p:spPr>
          <a:xfrm>
            <a:off x="7615187" y="957788"/>
            <a:ext cx="122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가상 </a:t>
            </a:r>
            <a:r>
              <a:rPr lang="en-US" altLang="ko-KR" sz="1200" dirty="0"/>
              <a:t>L3 </a:t>
            </a:r>
            <a:r>
              <a:rPr lang="ko-KR" altLang="en-US" sz="1200" dirty="0"/>
              <a:t>스위치</a:t>
            </a:r>
          </a:p>
        </p:txBody>
      </p:sp>
      <p:pic>
        <p:nvPicPr>
          <p:cNvPr id="6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65" y="4005064"/>
            <a:ext cx="6286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5" name="TextBox 604"/>
          <p:cNvSpPr txBox="1"/>
          <p:nvPr/>
        </p:nvSpPr>
        <p:spPr>
          <a:xfrm>
            <a:off x="7671900" y="1471919"/>
            <a:ext cx="122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가상 </a:t>
            </a:r>
            <a:r>
              <a:rPr lang="en-US" altLang="ko-KR" sz="1200" dirty="0"/>
              <a:t>L2 </a:t>
            </a:r>
            <a:r>
              <a:rPr lang="ko-KR" altLang="en-US" sz="1200" dirty="0"/>
              <a:t>스위치</a:t>
            </a:r>
          </a:p>
        </p:txBody>
      </p:sp>
      <p:pic>
        <p:nvPicPr>
          <p:cNvPr id="60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446" y="4005064"/>
            <a:ext cx="6286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07" name="직선 연결선 606"/>
          <p:cNvCxnSpPr/>
          <p:nvPr/>
        </p:nvCxnSpPr>
        <p:spPr>
          <a:xfrm>
            <a:off x="2436176" y="4166989"/>
            <a:ext cx="695505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110" y="3975450"/>
            <a:ext cx="6286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975450"/>
            <a:ext cx="6286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05064"/>
            <a:ext cx="6286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1" name="모서리가 둥근 직사각형 610"/>
          <p:cNvSpPr/>
          <p:nvPr/>
        </p:nvSpPr>
        <p:spPr>
          <a:xfrm>
            <a:off x="4237425" y="4565593"/>
            <a:ext cx="1688770" cy="2113756"/>
          </a:xfrm>
          <a:prstGeom prst="roundRect">
            <a:avLst/>
          </a:pr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2" name="TextBox 611"/>
          <p:cNvSpPr txBox="1"/>
          <p:nvPr/>
        </p:nvSpPr>
        <p:spPr>
          <a:xfrm>
            <a:off x="4354771" y="46615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내부서버팜</a:t>
            </a:r>
            <a:endParaRPr lang="ko-KR" altLang="en-US" dirty="0"/>
          </a:p>
        </p:txBody>
      </p:sp>
      <p:sp>
        <p:nvSpPr>
          <p:cNvPr id="613" name="모서리가 둥근 직사각형 612"/>
          <p:cNvSpPr/>
          <p:nvPr/>
        </p:nvSpPr>
        <p:spPr>
          <a:xfrm>
            <a:off x="4479149" y="5174888"/>
            <a:ext cx="1158093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NAC</a:t>
            </a:r>
            <a:endParaRPr lang="ko-KR" altLang="en-US" dirty="0"/>
          </a:p>
        </p:txBody>
      </p:sp>
      <p:sp>
        <p:nvSpPr>
          <p:cNvPr id="614" name="모서리가 둥근 직사각형 613"/>
          <p:cNvSpPr/>
          <p:nvPr/>
        </p:nvSpPr>
        <p:spPr>
          <a:xfrm>
            <a:off x="4472940" y="5534928"/>
            <a:ext cx="1158093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KVM</a:t>
            </a:r>
            <a:endParaRPr lang="ko-KR" altLang="en-US" dirty="0"/>
          </a:p>
        </p:txBody>
      </p:sp>
      <p:sp>
        <p:nvSpPr>
          <p:cNvPr id="615" name="모서리가 둥근 직사각형 614"/>
          <p:cNvSpPr/>
          <p:nvPr/>
        </p:nvSpPr>
        <p:spPr>
          <a:xfrm>
            <a:off x="4466228" y="5894968"/>
            <a:ext cx="1158093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616" name="모서리가 둥근 직사각형 615"/>
          <p:cNvSpPr/>
          <p:nvPr/>
        </p:nvSpPr>
        <p:spPr>
          <a:xfrm>
            <a:off x="4454408" y="6231108"/>
            <a:ext cx="1158093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cxnSp>
        <p:nvCxnSpPr>
          <p:cNvPr id="617" name="직선 연결선 616"/>
          <p:cNvCxnSpPr>
            <a:stCxn id="609" idx="2"/>
          </p:cNvCxnSpPr>
          <p:nvPr/>
        </p:nvCxnSpPr>
        <p:spPr>
          <a:xfrm>
            <a:off x="4526285" y="4299300"/>
            <a:ext cx="0" cy="26629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직선 연결선 617"/>
          <p:cNvCxnSpPr/>
          <p:nvPr/>
        </p:nvCxnSpPr>
        <p:spPr>
          <a:xfrm>
            <a:off x="5446691" y="4328914"/>
            <a:ext cx="0" cy="33262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모서리가 둥근 직사각형 618"/>
          <p:cNvSpPr/>
          <p:nvPr/>
        </p:nvSpPr>
        <p:spPr>
          <a:xfrm>
            <a:off x="435419" y="4934810"/>
            <a:ext cx="1625884" cy="1584330"/>
          </a:xfrm>
          <a:prstGeom prst="roundRect">
            <a:avLst/>
          </a:prstGeom>
          <a:solidFill>
            <a:schemeClr val="bg1">
              <a:lumMod val="85000"/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0" name="TextBox 619"/>
          <p:cNvSpPr txBox="1"/>
          <p:nvPr/>
        </p:nvSpPr>
        <p:spPr>
          <a:xfrm>
            <a:off x="614111" y="5047507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(2F ~ 7F)</a:t>
            </a:r>
            <a:endParaRPr lang="ko-KR" altLang="en-US" dirty="0"/>
          </a:p>
        </p:txBody>
      </p:sp>
      <p:sp>
        <p:nvSpPr>
          <p:cNvPr id="621" name="모서리가 둥근 직사각형 620"/>
          <p:cNvSpPr/>
          <p:nvPr/>
        </p:nvSpPr>
        <p:spPr>
          <a:xfrm>
            <a:off x="626349" y="5534928"/>
            <a:ext cx="1158093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</a:t>
            </a:r>
            <a:endParaRPr lang="ko-KR" altLang="en-US" dirty="0"/>
          </a:p>
        </p:txBody>
      </p:sp>
      <p:sp>
        <p:nvSpPr>
          <p:cNvPr id="622" name="모서리가 둥근 직사각형 621"/>
          <p:cNvSpPr/>
          <p:nvPr/>
        </p:nvSpPr>
        <p:spPr>
          <a:xfrm>
            <a:off x="608156" y="6118852"/>
            <a:ext cx="1158093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</a:t>
            </a:r>
            <a:endParaRPr lang="ko-KR" altLang="en-US" dirty="0"/>
          </a:p>
        </p:txBody>
      </p:sp>
      <p:cxnSp>
        <p:nvCxnSpPr>
          <p:cNvPr id="623" name="직선 연결선 622"/>
          <p:cNvCxnSpPr>
            <a:endCxn id="622" idx="0"/>
          </p:cNvCxnSpPr>
          <p:nvPr/>
        </p:nvCxnSpPr>
        <p:spPr>
          <a:xfrm>
            <a:off x="1187203" y="5822961"/>
            <a:ext cx="0" cy="295891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직선 연결선 623"/>
          <p:cNvCxnSpPr>
            <a:stCxn id="604" idx="0"/>
            <a:endCxn id="2050" idx="2"/>
          </p:cNvCxnSpPr>
          <p:nvPr/>
        </p:nvCxnSpPr>
        <p:spPr>
          <a:xfrm flipV="1">
            <a:off x="1201490" y="3501777"/>
            <a:ext cx="226979" cy="5032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직선 연결선 624"/>
          <p:cNvCxnSpPr>
            <a:stCxn id="606" idx="0"/>
            <a:endCxn id="2050" idx="2"/>
          </p:cNvCxnSpPr>
          <p:nvPr/>
        </p:nvCxnSpPr>
        <p:spPr>
          <a:xfrm flipH="1" flipV="1">
            <a:off x="1428469" y="3501777"/>
            <a:ext cx="573302" cy="5032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직선 연결선 625"/>
          <p:cNvCxnSpPr>
            <a:stCxn id="2050" idx="2"/>
            <a:endCxn id="608" idx="0"/>
          </p:cNvCxnSpPr>
          <p:nvPr/>
        </p:nvCxnSpPr>
        <p:spPr>
          <a:xfrm>
            <a:off x="1428469" y="3501777"/>
            <a:ext cx="2039966" cy="4736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직선 연결선 626"/>
          <p:cNvCxnSpPr>
            <a:stCxn id="609" idx="0"/>
            <a:endCxn id="2050" idx="2"/>
          </p:cNvCxnSpPr>
          <p:nvPr/>
        </p:nvCxnSpPr>
        <p:spPr>
          <a:xfrm flipH="1" flipV="1">
            <a:off x="1428469" y="3501777"/>
            <a:ext cx="3097816" cy="4736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직선 연결선 627"/>
          <p:cNvCxnSpPr>
            <a:stCxn id="610" idx="0"/>
            <a:endCxn id="2050" idx="2"/>
          </p:cNvCxnSpPr>
          <p:nvPr/>
        </p:nvCxnSpPr>
        <p:spPr>
          <a:xfrm flipH="1" flipV="1">
            <a:off x="1428469" y="3501777"/>
            <a:ext cx="4105928" cy="5032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직선 연결선 628"/>
          <p:cNvCxnSpPr>
            <a:stCxn id="523" idx="0"/>
            <a:endCxn id="2050" idx="0"/>
          </p:cNvCxnSpPr>
          <p:nvPr/>
        </p:nvCxnSpPr>
        <p:spPr>
          <a:xfrm flipH="1">
            <a:off x="1428469" y="2398086"/>
            <a:ext cx="426458" cy="59886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직선 연결선 629"/>
          <p:cNvCxnSpPr>
            <a:stCxn id="418" idx="0"/>
            <a:endCxn id="2050" idx="0"/>
          </p:cNvCxnSpPr>
          <p:nvPr/>
        </p:nvCxnSpPr>
        <p:spPr>
          <a:xfrm>
            <a:off x="830809" y="2390712"/>
            <a:ext cx="597660" cy="60624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TextBox 631"/>
          <p:cNvSpPr txBox="1"/>
          <p:nvPr/>
        </p:nvSpPr>
        <p:spPr>
          <a:xfrm>
            <a:off x="4526285" y="2996952"/>
            <a:ext cx="1525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SDN </a:t>
            </a:r>
            <a:r>
              <a:rPr lang="ko-KR" altLang="en-US" sz="1200" dirty="0" err="1"/>
              <a:t>업무망</a:t>
            </a:r>
            <a:r>
              <a:rPr lang="ko-KR" altLang="en-US" sz="1200" dirty="0"/>
              <a:t> </a:t>
            </a:r>
            <a:r>
              <a:rPr lang="en-US" altLang="ko-KR" sz="1200" dirty="0"/>
              <a:t>Tenant</a:t>
            </a:r>
            <a:endParaRPr lang="ko-KR" altLang="en-US" sz="1200" dirty="0"/>
          </a:p>
        </p:txBody>
      </p:sp>
      <p:sp>
        <p:nvSpPr>
          <p:cNvPr id="633" name="모서리가 둥근 직사각형 632"/>
          <p:cNvSpPr/>
          <p:nvPr/>
        </p:nvSpPr>
        <p:spPr>
          <a:xfrm>
            <a:off x="2783928" y="953388"/>
            <a:ext cx="4020320" cy="1744131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4" name="직선 연결선 633"/>
          <p:cNvCxnSpPr>
            <a:stCxn id="480" idx="1"/>
            <a:endCxn id="414" idx="1"/>
          </p:cNvCxnSpPr>
          <p:nvPr/>
        </p:nvCxnSpPr>
        <p:spPr>
          <a:xfrm flipV="1">
            <a:off x="725240" y="1507681"/>
            <a:ext cx="342895" cy="44011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직선 연결선 634"/>
          <p:cNvCxnSpPr>
            <a:stCxn id="561" idx="1"/>
            <a:endCxn id="414" idx="1"/>
          </p:cNvCxnSpPr>
          <p:nvPr/>
        </p:nvCxnSpPr>
        <p:spPr>
          <a:xfrm flipH="1" flipV="1">
            <a:off x="1068135" y="1507681"/>
            <a:ext cx="633598" cy="48876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직선 연결선 635"/>
          <p:cNvCxnSpPr>
            <a:stCxn id="638" idx="1"/>
            <a:endCxn id="556" idx="0"/>
          </p:cNvCxnSpPr>
          <p:nvPr/>
        </p:nvCxnSpPr>
        <p:spPr>
          <a:xfrm flipH="1">
            <a:off x="2211320" y="1840873"/>
            <a:ext cx="766057" cy="28257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TextBox 636"/>
          <p:cNvSpPr txBox="1"/>
          <p:nvPr/>
        </p:nvSpPr>
        <p:spPr>
          <a:xfrm>
            <a:off x="5163550" y="1035664"/>
            <a:ext cx="1405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SDN DMZ</a:t>
            </a:r>
            <a:r>
              <a:rPr lang="ko-KR" altLang="en-US" sz="1200" dirty="0"/>
              <a:t> </a:t>
            </a:r>
            <a:r>
              <a:rPr lang="en-US" altLang="ko-KR" sz="1200" dirty="0"/>
              <a:t>Tenant</a:t>
            </a:r>
            <a:endParaRPr lang="ko-KR" altLang="en-US" sz="1200" dirty="0"/>
          </a:p>
        </p:txBody>
      </p:sp>
      <p:pic>
        <p:nvPicPr>
          <p:cNvPr id="63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377" y="1678948"/>
            <a:ext cx="6286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0" name="그룹 639"/>
          <p:cNvGrpSpPr/>
          <p:nvPr/>
        </p:nvGrpSpPr>
        <p:grpSpPr>
          <a:xfrm>
            <a:off x="3779912" y="1412776"/>
            <a:ext cx="844551" cy="442913"/>
            <a:chOff x="3228975" y="1191578"/>
            <a:chExt cx="844551" cy="442913"/>
          </a:xfrm>
        </p:grpSpPr>
        <p:sp>
          <p:nvSpPr>
            <p:cNvPr id="642" name="Freeform 48"/>
            <p:cNvSpPr>
              <a:spLocks/>
            </p:cNvSpPr>
            <p:nvPr/>
          </p:nvSpPr>
          <p:spPr bwMode="auto">
            <a:xfrm>
              <a:off x="3228975" y="1556703"/>
              <a:ext cx="844550" cy="77788"/>
            </a:xfrm>
            <a:custGeom>
              <a:avLst/>
              <a:gdLst>
                <a:gd name="T0" fmla="*/ 0 w 532"/>
                <a:gd name="T1" fmla="*/ 49 h 49"/>
                <a:gd name="T2" fmla="*/ 53 w 532"/>
                <a:gd name="T3" fmla="*/ 0 h 49"/>
                <a:gd name="T4" fmla="*/ 532 w 532"/>
                <a:gd name="T5" fmla="*/ 0 h 49"/>
                <a:gd name="T6" fmla="*/ 479 w 532"/>
                <a:gd name="T7" fmla="*/ 49 h 49"/>
                <a:gd name="T8" fmla="*/ 0 w 532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" h="49">
                  <a:moveTo>
                    <a:pt x="0" y="49"/>
                  </a:moveTo>
                  <a:lnTo>
                    <a:pt x="53" y="0"/>
                  </a:lnTo>
                  <a:lnTo>
                    <a:pt x="532" y="0"/>
                  </a:lnTo>
                  <a:lnTo>
                    <a:pt x="479" y="49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2AC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3" name="Freeform 49"/>
            <p:cNvSpPr>
              <a:spLocks/>
            </p:cNvSpPr>
            <p:nvPr/>
          </p:nvSpPr>
          <p:spPr bwMode="auto">
            <a:xfrm>
              <a:off x="3228975" y="1556703"/>
              <a:ext cx="844550" cy="77788"/>
            </a:xfrm>
            <a:custGeom>
              <a:avLst/>
              <a:gdLst>
                <a:gd name="T0" fmla="*/ 0 w 532"/>
                <a:gd name="T1" fmla="*/ 49 h 49"/>
                <a:gd name="T2" fmla="*/ 53 w 532"/>
                <a:gd name="T3" fmla="*/ 0 h 49"/>
                <a:gd name="T4" fmla="*/ 532 w 532"/>
                <a:gd name="T5" fmla="*/ 0 h 49"/>
                <a:gd name="T6" fmla="*/ 479 w 532"/>
                <a:gd name="T7" fmla="*/ 49 h 49"/>
                <a:gd name="T8" fmla="*/ 0 w 532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" h="49">
                  <a:moveTo>
                    <a:pt x="0" y="49"/>
                  </a:moveTo>
                  <a:lnTo>
                    <a:pt x="53" y="0"/>
                  </a:lnTo>
                  <a:lnTo>
                    <a:pt x="532" y="0"/>
                  </a:lnTo>
                  <a:lnTo>
                    <a:pt x="479" y="49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2AC0FF"/>
            </a:solidFill>
            <a:ln w="4">
              <a:solidFill>
                <a:srgbClr val="80DA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4" name="Freeform 62"/>
            <p:cNvSpPr>
              <a:spLocks/>
            </p:cNvSpPr>
            <p:nvPr/>
          </p:nvSpPr>
          <p:spPr bwMode="auto">
            <a:xfrm>
              <a:off x="3481388" y="1515428"/>
              <a:ext cx="250825" cy="119063"/>
            </a:xfrm>
            <a:custGeom>
              <a:avLst/>
              <a:gdLst>
                <a:gd name="T0" fmla="*/ 158 w 158"/>
                <a:gd name="T1" fmla="*/ 75 h 75"/>
                <a:gd name="T2" fmla="*/ 0 w 158"/>
                <a:gd name="T3" fmla="*/ 75 h 75"/>
                <a:gd name="T4" fmla="*/ 0 w 158"/>
                <a:gd name="T5" fmla="*/ 4 h 75"/>
                <a:gd name="T6" fmla="*/ 158 w 158"/>
                <a:gd name="T7" fmla="*/ 0 h 75"/>
                <a:gd name="T8" fmla="*/ 158 w 158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75">
                  <a:moveTo>
                    <a:pt x="158" y="75"/>
                  </a:moveTo>
                  <a:lnTo>
                    <a:pt x="0" y="75"/>
                  </a:lnTo>
                  <a:lnTo>
                    <a:pt x="0" y="4"/>
                  </a:lnTo>
                  <a:lnTo>
                    <a:pt x="158" y="0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FF5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5" name="Freeform 63"/>
            <p:cNvSpPr>
              <a:spLocks/>
            </p:cNvSpPr>
            <p:nvPr/>
          </p:nvSpPr>
          <p:spPr bwMode="auto">
            <a:xfrm>
              <a:off x="3481388" y="1515428"/>
              <a:ext cx="250825" cy="119063"/>
            </a:xfrm>
            <a:custGeom>
              <a:avLst/>
              <a:gdLst>
                <a:gd name="T0" fmla="*/ 158 w 158"/>
                <a:gd name="T1" fmla="*/ 75 h 75"/>
                <a:gd name="T2" fmla="*/ 0 w 158"/>
                <a:gd name="T3" fmla="*/ 75 h 75"/>
                <a:gd name="T4" fmla="*/ 0 w 158"/>
                <a:gd name="T5" fmla="*/ 4 h 75"/>
                <a:gd name="T6" fmla="*/ 158 w 158"/>
                <a:gd name="T7" fmla="*/ 0 h 75"/>
                <a:gd name="T8" fmla="*/ 158 w 158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75">
                  <a:moveTo>
                    <a:pt x="158" y="75"/>
                  </a:moveTo>
                  <a:lnTo>
                    <a:pt x="0" y="75"/>
                  </a:lnTo>
                  <a:lnTo>
                    <a:pt x="0" y="4"/>
                  </a:lnTo>
                  <a:lnTo>
                    <a:pt x="158" y="0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FF555D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6" name="Rectangle 64"/>
            <p:cNvSpPr>
              <a:spLocks noChangeArrowheads="1"/>
            </p:cNvSpPr>
            <p:nvPr/>
          </p:nvSpPr>
          <p:spPr bwMode="auto">
            <a:xfrm>
              <a:off x="3732213" y="1521778"/>
              <a:ext cx="252413" cy="112713"/>
            </a:xfrm>
            <a:prstGeom prst="rect">
              <a:avLst/>
            </a:prstGeom>
            <a:solidFill>
              <a:srgbClr val="FF5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7" name="Rectangle 65"/>
            <p:cNvSpPr>
              <a:spLocks noChangeArrowheads="1"/>
            </p:cNvSpPr>
            <p:nvPr/>
          </p:nvSpPr>
          <p:spPr bwMode="auto">
            <a:xfrm>
              <a:off x="3732213" y="1521778"/>
              <a:ext cx="252413" cy="112713"/>
            </a:xfrm>
            <a:prstGeom prst="rect">
              <a:avLst/>
            </a:prstGeom>
            <a:solidFill>
              <a:srgbClr val="FF555D"/>
            </a:solidFill>
            <a:ln w="4">
              <a:solidFill>
                <a:srgbClr val="E3E3E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8" name="Rectangle 66"/>
            <p:cNvSpPr>
              <a:spLocks noChangeArrowheads="1"/>
            </p:cNvSpPr>
            <p:nvPr/>
          </p:nvSpPr>
          <p:spPr bwMode="auto">
            <a:xfrm>
              <a:off x="3228975" y="1515428"/>
              <a:ext cx="252413" cy="119063"/>
            </a:xfrm>
            <a:prstGeom prst="rect">
              <a:avLst/>
            </a:prstGeom>
            <a:solidFill>
              <a:srgbClr val="FF5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9" name="Rectangle 67"/>
            <p:cNvSpPr>
              <a:spLocks noChangeArrowheads="1"/>
            </p:cNvSpPr>
            <p:nvPr/>
          </p:nvSpPr>
          <p:spPr bwMode="auto">
            <a:xfrm>
              <a:off x="3228975" y="1515428"/>
              <a:ext cx="252413" cy="119063"/>
            </a:xfrm>
            <a:prstGeom prst="rect">
              <a:avLst/>
            </a:prstGeom>
            <a:solidFill>
              <a:srgbClr val="FF555D"/>
            </a:solidFill>
            <a:ln w="4">
              <a:solidFill>
                <a:srgbClr val="E3E3E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0" name="Rectangle 68"/>
            <p:cNvSpPr>
              <a:spLocks noChangeArrowheads="1"/>
            </p:cNvSpPr>
            <p:nvPr/>
          </p:nvSpPr>
          <p:spPr bwMode="auto">
            <a:xfrm>
              <a:off x="3228975" y="1401128"/>
              <a:ext cx="252413" cy="120650"/>
            </a:xfrm>
            <a:prstGeom prst="rect">
              <a:avLst/>
            </a:prstGeom>
            <a:solidFill>
              <a:srgbClr val="FF5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1" name="Rectangle 69"/>
            <p:cNvSpPr>
              <a:spLocks noChangeArrowheads="1"/>
            </p:cNvSpPr>
            <p:nvPr/>
          </p:nvSpPr>
          <p:spPr bwMode="auto">
            <a:xfrm>
              <a:off x="3228975" y="1401128"/>
              <a:ext cx="252413" cy="120650"/>
            </a:xfrm>
            <a:prstGeom prst="rect">
              <a:avLst/>
            </a:prstGeom>
            <a:solidFill>
              <a:srgbClr val="FF555D"/>
            </a:solidFill>
            <a:ln w="4">
              <a:solidFill>
                <a:srgbClr val="E3E3E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2" name="Rectangle 70"/>
            <p:cNvSpPr>
              <a:spLocks noChangeArrowheads="1"/>
            </p:cNvSpPr>
            <p:nvPr/>
          </p:nvSpPr>
          <p:spPr bwMode="auto">
            <a:xfrm>
              <a:off x="3732213" y="1401128"/>
              <a:ext cx="252413" cy="120650"/>
            </a:xfrm>
            <a:prstGeom prst="rect">
              <a:avLst/>
            </a:prstGeom>
            <a:solidFill>
              <a:srgbClr val="FF5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3" name="Rectangle 71"/>
            <p:cNvSpPr>
              <a:spLocks noChangeArrowheads="1"/>
            </p:cNvSpPr>
            <p:nvPr/>
          </p:nvSpPr>
          <p:spPr bwMode="auto">
            <a:xfrm>
              <a:off x="3732213" y="1401128"/>
              <a:ext cx="252413" cy="120650"/>
            </a:xfrm>
            <a:prstGeom prst="rect">
              <a:avLst/>
            </a:prstGeom>
            <a:solidFill>
              <a:srgbClr val="FF555D"/>
            </a:solidFill>
            <a:ln w="4">
              <a:solidFill>
                <a:srgbClr val="E3E3E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4" name="Rectangle 72"/>
            <p:cNvSpPr>
              <a:spLocks noChangeArrowheads="1"/>
            </p:cNvSpPr>
            <p:nvPr/>
          </p:nvSpPr>
          <p:spPr bwMode="auto">
            <a:xfrm>
              <a:off x="3613150" y="1401128"/>
              <a:ext cx="250825" cy="120650"/>
            </a:xfrm>
            <a:prstGeom prst="rect">
              <a:avLst/>
            </a:prstGeom>
            <a:solidFill>
              <a:srgbClr val="FF5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5" name="Rectangle 73"/>
            <p:cNvSpPr>
              <a:spLocks noChangeArrowheads="1"/>
            </p:cNvSpPr>
            <p:nvPr/>
          </p:nvSpPr>
          <p:spPr bwMode="auto">
            <a:xfrm>
              <a:off x="3613150" y="1401128"/>
              <a:ext cx="250825" cy="120650"/>
            </a:xfrm>
            <a:prstGeom prst="rect">
              <a:avLst/>
            </a:prstGeom>
            <a:solidFill>
              <a:srgbClr val="FF555D"/>
            </a:solidFill>
            <a:ln w="4">
              <a:solidFill>
                <a:srgbClr val="E3E3E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6" name="Rectangle 74"/>
            <p:cNvSpPr>
              <a:spLocks noChangeArrowheads="1"/>
            </p:cNvSpPr>
            <p:nvPr/>
          </p:nvSpPr>
          <p:spPr bwMode="auto">
            <a:xfrm>
              <a:off x="3360738" y="1401128"/>
              <a:ext cx="252413" cy="120650"/>
            </a:xfrm>
            <a:prstGeom prst="rect">
              <a:avLst/>
            </a:prstGeom>
            <a:solidFill>
              <a:srgbClr val="FF5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7" name="Rectangle 75"/>
            <p:cNvSpPr>
              <a:spLocks noChangeArrowheads="1"/>
            </p:cNvSpPr>
            <p:nvPr/>
          </p:nvSpPr>
          <p:spPr bwMode="auto">
            <a:xfrm>
              <a:off x="3360738" y="1401128"/>
              <a:ext cx="252413" cy="120650"/>
            </a:xfrm>
            <a:prstGeom prst="rect">
              <a:avLst/>
            </a:prstGeom>
            <a:solidFill>
              <a:srgbClr val="FF555D"/>
            </a:solidFill>
            <a:ln w="4">
              <a:solidFill>
                <a:srgbClr val="E3E3E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8" name="Freeform 76"/>
            <p:cNvSpPr>
              <a:spLocks/>
            </p:cNvSpPr>
            <p:nvPr/>
          </p:nvSpPr>
          <p:spPr bwMode="auto">
            <a:xfrm>
              <a:off x="4032250" y="1191578"/>
              <a:ext cx="41275" cy="168275"/>
            </a:xfrm>
            <a:custGeom>
              <a:avLst/>
              <a:gdLst>
                <a:gd name="T0" fmla="*/ 0 w 26"/>
                <a:gd name="T1" fmla="*/ 106 h 106"/>
                <a:gd name="T2" fmla="*/ 26 w 26"/>
                <a:gd name="T3" fmla="*/ 76 h 106"/>
                <a:gd name="T4" fmla="*/ 26 w 26"/>
                <a:gd name="T5" fmla="*/ 0 h 106"/>
                <a:gd name="T6" fmla="*/ 0 w 26"/>
                <a:gd name="T7" fmla="*/ 30 h 106"/>
                <a:gd name="T8" fmla="*/ 0 w 26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6">
                  <a:moveTo>
                    <a:pt x="0" y="106"/>
                  </a:moveTo>
                  <a:lnTo>
                    <a:pt x="26" y="76"/>
                  </a:lnTo>
                  <a:lnTo>
                    <a:pt x="26" y="0"/>
                  </a:lnTo>
                  <a:lnTo>
                    <a:pt x="0" y="3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F2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9" name="Freeform 77"/>
            <p:cNvSpPr>
              <a:spLocks/>
            </p:cNvSpPr>
            <p:nvPr/>
          </p:nvSpPr>
          <p:spPr bwMode="auto">
            <a:xfrm>
              <a:off x="4032250" y="1191578"/>
              <a:ext cx="41275" cy="168275"/>
            </a:xfrm>
            <a:custGeom>
              <a:avLst/>
              <a:gdLst>
                <a:gd name="T0" fmla="*/ 0 w 26"/>
                <a:gd name="T1" fmla="*/ 106 h 106"/>
                <a:gd name="T2" fmla="*/ 26 w 26"/>
                <a:gd name="T3" fmla="*/ 76 h 106"/>
                <a:gd name="T4" fmla="*/ 26 w 26"/>
                <a:gd name="T5" fmla="*/ 0 h 106"/>
                <a:gd name="T6" fmla="*/ 0 w 26"/>
                <a:gd name="T7" fmla="*/ 30 h 106"/>
                <a:gd name="T8" fmla="*/ 0 w 26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6">
                  <a:moveTo>
                    <a:pt x="0" y="106"/>
                  </a:moveTo>
                  <a:lnTo>
                    <a:pt x="26" y="76"/>
                  </a:lnTo>
                  <a:lnTo>
                    <a:pt x="26" y="0"/>
                  </a:lnTo>
                  <a:lnTo>
                    <a:pt x="0" y="3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F2A35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0" name="Freeform 78"/>
            <p:cNvSpPr>
              <a:spLocks/>
            </p:cNvSpPr>
            <p:nvPr/>
          </p:nvSpPr>
          <p:spPr bwMode="auto">
            <a:xfrm>
              <a:off x="3773488" y="1191578"/>
              <a:ext cx="300038" cy="47625"/>
            </a:xfrm>
            <a:custGeom>
              <a:avLst/>
              <a:gdLst>
                <a:gd name="T0" fmla="*/ 0 w 189"/>
                <a:gd name="T1" fmla="*/ 30 h 30"/>
                <a:gd name="T2" fmla="*/ 31 w 189"/>
                <a:gd name="T3" fmla="*/ 0 h 30"/>
                <a:gd name="T4" fmla="*/ 189 w 189"/>
                <a:gd name="T5" fmla="*/ 0 h 30"/>
                <a:gd name="T6" fmla="*/ 163 w 189"/>
                <a:gd name="T7" fmla="*/ 30 h 30"/>
                <a:gd name="T8" fmla="*/ 0 w 189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30">
                  <a:moveTo>
                    <a:pt x="0" y="30"/>
                  </a:moveTo>
                  <a:lnTo>
                    <a:pt x="31" y="0"/>
                  </a:lnTo>
                  <a:lnTo>
                    <a:pt x="189" y="0"/>
                  </a:lnTo>
                  <a:lnTo>
                    <a:pt x="163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1" name="Freeform 79"/>
            <p:cNvSpPr>
              <a:spLocks/>
            </p:cNvSpPr>
            <p:nvPr/>
          </p:nvSpPr>
          <p:spPr bwMode="auto">
            <a:xfrm>
              <a:off x="3773488" y="1191578"/>
              <a:ext cx="300038" cy="47625"/>
            </a:xfrm>
            <a:custGeom>
              <a:avLst/>
              <a:gdLst>
                <a:gd name="T0" fmla="*/ 0 w 189"/>
                <a:gd name="T1" fmla="*/ 30 h 30"/>
                <a:gd name="T2" fmla="*/ 31 w 189"/>
                <a:gd name="T3" fmla="*/ 0 h 30"/>
                <a:gd name="T4" fmla="*/ 189 w 189"/>
                <a:gd name="T5" fmla="*/ 0 h 30"/>
                <a:gd name="T6" fmla="*/ 163 w 189"/>
                <a:gd name="T7" fmla="*/ 30 h 30"/>
                <a:gd name="T8" fmla="*/ 0 w 189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30">
                  <a:moveTo>
                    <a:pt x="0" y="30"/>
                  </a:moveTo>
                  <a:lnTo>
                    <a:pt x="31" y="0"/>
                  </a:lnTo>
                  <a:lnTo>
                    <a:pt x="189" y="0"/>
                  </a:lnTo>
                  <a:lnTo>
                    <a:pt x="163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8086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2" name="Freeform 80"/>
            <p:cNvSpPr>
              <a:spLocks/>
            </p:cNvSpPr>
            <p:nvPr/>
          </p:nvSpPr>
          <p:spPr bwMode="auto">
            <a:xfrm>
              <a:off x="3475038" y="1232853"/>
              <a:ext cx="304800" cy="49213"/>
            </a:xfrm>
            <a:custGeom>
              <a:avLst/>
              <a:gdLst>
                <a:gd name="T0" fmla="*/ 0 w 192"/>
                <a:gd name="T1" fmla="*/ 31 h 31"/>
                <a:gd name="T2" fmla="*/ 30 w 192"/>
                <a:gd name="T3" fmla="*/ 0 h 31"/>
                <a:gd name="T4" fmla="*/ 192 w 192"/>
                <a:gd name="T5" fmla="*/ 0 h 31"/>
                <a:gd name="T6" fmla="*/ 162 w 192"/>
                <a:gd name="T7" fmla="*/ 31 h 31"/>
                <a:gd name="T8" fmla="*/ 0 w 192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1">
                  <a:moveTo>
                    <a:pt x="0" y="31"/>
                  </a:moveTo>
                  <a:lnTo>
                    <a:pt x="30" y="0"/>
                  </a:lnTo>
                  <a:lnTo>
                    <a:pt x="192" y="0"/>
                  </a:lnTo>
                  <a:lnTo>
                    <a:pt x="162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3" name="Freeform 81"/>
            <p:cNvSpPr>
              <a:spLocks/>
            </p:cNvSpPr>
            <p:nvPr/>
          </p:nvSpPr>
          <p:spPr bwMode="auto">
            <a:xfrm>
              <a:off x="3475038" y="1232853"/>
              <a:ext cx="304800" cy="49213"/>
            </a:xfrm>
            <a:custGeom>
              <a:avLst/>
              <a:gdLst>
                <a:gd name="T0" fmla="*/ 0 w 192"/>
                <a:gd name="T1" fmla="*/ 31 h 31"/>
                <a:gd name="T2" fmla="*/ 30 w 192"/>
                <a:gd name="T3" fmla="*/ 0 h 31"/>
                <a:gd name="T4" fmla="*/ 192 w 192"/>
                <a:gd name="T5" fmla="*/ 0 h 31"/>
                <a:gd name="T6" fmla="*/ 162 w 192"/>
                <a:gd name="T7" fmla="*/ 31 h 31"/>
                <a:gd name="T8" fmla="*/ 0 w 192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1">
                  <a:moveTo>
                    <a:pt x="0" y="31"/>
                  </a:moveTo>
                  <a:lnTo>
                    <a:pt x="30" y="0"/>
                  </a:lnTo>
                  <a:lnTo>
                    <a:pt x="192" y="0"/>
                  </a:lnTo>
                  <a:lnTo>
                    <a:pt x="162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8086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4" name="Freeform 82"/>
            <p:cNvSpPr>
              <a:spLocks/>
            </p:cNvSpPr>
            <p:nvPr/>
          </p:nvSpPr>
          <p:spPr bwMode="auto">
            <a:xfrm>
              <a:off x="3529013" y="1191578"/>
              <a:ext cx="293688" cy="47625"/>
            </a:xfrm>
            <a:custGeom>
              <a:avLst/>
              <a:gdLst>
                <a:gd name="T0" fmla="*/ 0 w 185"/>
                <a:gd name="T1" fmla="*/ 30 h 30"/>
                <a:gd name="T2" fmla="*/ 26 w 185"/>
                <a:gd name="T3" fmla="*/ 0 h 30"/>
                <a:gd name="T4" fmla="*/ 185 w 185"/>
                <a:gd name="T5" fmla="*/ 0 h 30"/>
                <a:gd name="T6" fmla="*/ 154 w 185"/>
                <a:gd name="T7" fmla="*/ 30 h 30"/>
                <a:gd name="T8" fmla="*/ 0 w 185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30">
                  <a:moveTo>
                    <a:pt x="0" y="30"/>
                  </a:moveTo>
                  <a:lnTo>
                    <a:pt x="26" y="0"/>
                  </a:lnTo>
                  <a:lnTo>
                    <a:pt x="185" y="0"/>
                  </a:lnTo>
                  <a:lnTo>
                    <a:pt x="154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5" name="Freeform 83"/>
            <p:cNvSpPr>
              <a:spLocks/>
            </p:cNvSpPr>
            <p:nvPr/>
          </p:nvSpPr>
          <p:spPr bwMode="auto">
            <a:xfrm>
              <a:off x="3529013" y="1191578"/>
              <a:ext cx="293688" cy="47625"/>
            </a:xfrm>
            <a:custGeom>
              <a:avLst/>
              <a:gdLst>
                <a:gd name="T0" fmla="*/ 0 w 185"/>
                <a:gd name="T1" fmla="*/ 30 h 30"/>
                <a:gd name="T2" fmla="*/ 26 w 185"/>
                <a:gd name="T3" fmla="*/ 0 h 30"/>
                <a:gd name="T4" fmla="*/ 185 w 185"/>
                <a:gd name="T5" fmla="*/ 0 h 30"/>
                <a:gd name="T6" fmla="*/ 154 w 185"/>
                <a:gd name="T7" fmla="*/ 30 h 30"/>
                <a:gd name="T8" fmla="*/ 0 w 185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30">
                  <a:moveTo>
                    <a:pt x="0" y="30"/>
                  </a:moveTo>
                  <a:lnTo>
                    <a:pt x="26" y="0"/>
                  </a:lnTo>
                  <a:lnTo>
                    <a:pt x="185" y="0"/>
                  </a:lnTo>
                  <a:lnTo>
                    <a:pt x="154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8086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6" name="Freeform 84"/>
            <p:cNvSpPr>
              <a:spLocks/>
            </p:cNvSpPr>
            <p:nvPr/>
          </p:nvSpPr>
          <p:spPr bwMode="auto">
            <a:xfrm>
              <a:off x="3228975" y="1239203"/>
              <a:ext cx="300038" cy="42863"/>
            </a:xfrm>
            <a:custGeom>
              <a:avLst/>
              <a:gdLst>
                <a:gd name="T0" fmla="*/ 0 w 189"/>
                <a:gd name="T1" fmla="*/ 27 h 27"/>
                <a:gd name="T2" fmla="*/ 26 w 189"/>
                <a:gd name="T3" fmla="*/ 0 h 27"/>
                <a:gd name="T4" fmla="*/ 189 w 189"/>
                <a:gd name="T5" fmla="*/ 0 h 27"/>
                <a:gd name="T6" fmla="*/ 159 w 189"/>
                <a:gd name="T7" fmla="*/ 27 h 27"/>
                <a:gd name="T8" fmla="*/ 0 w 18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27">
                  <a:moveTo>
                    <a:pt x="0" y="27"/>
                  </a:moveTo>
                  <a:lnTo>
                    <a:pt x="26" y="0"/>
                  </a:lnTo>
                  <a:lnTo>
                    <a:pt x="189" y="0"/>
                  </a:lnTo>
                  <a:lnTo>
                    <a:pt x="159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7" name="Freeform 85"/>
            <p:cNvSpPr>
              <a:spLocks/>
            </p:cNvSpPr>
            <p:nvPr/>
          </p:nvSpPr>
          <p:spPr bwMode="auto">
            <a:xfrm>
              <a:off x="3228975" y="1239203"/>
              <a:ext cx="300038" cy="42863"/>
            </a:xfrm>
            <a:custGeom>
              <a:avLst/>
              <a:gdLst>
                <a:gd name="T0" fmla="*/ 0 w 189"/>
                <a:gd name="T1" fmla="*/ 27 h 27"/>
                <a:gd name="T2" fmla="*/ 26 w 189"/>
                <a:gd name="T3" fmla="*/ 0 h 27"/>
                <a:gd name="T4" fmla="*/ 189 w 189"/>
                <a:gd name="T5" fmla="*/ 0 h 27"/>
                <a:gd name="T6" fmla="*/ 159 w 189"/>
                <a:gd name="T7" fmla="*/ 27 h 27"/>
                <a:gd name="T8" fmla="*/ 0 w 18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27">
                  <a:moveTo>
                    <a:pt x="0" y="27"/>
                  </a:moveTo>
                  <a:lnTo>
                    <a:pt x="26" y="0"/>
                  </a:lnTo>
                  <a:lnTo>
                    <a:pt x="189" y="0"/>
                  </a:lnTo>
                  <a:lnTo>
                    <a:pt x="159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8086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8" name="Freeform 86"/>
            <p:cNvSpPr>
              <a:spLocks/>
            </p:cNvSpPr>
            <p:nvPr/>
          </p:nvSpPr>
          <p:spPr bwMode="auto">
            <a:xfrm>
              <a:off x="3270250" y="1191578"/>
              <a:ext cx="300038" cy="47625"/>
            </a:xfrm>
            <a:custGeom>
              <a:avLst/>
              <a:gdLst>
                <a:gd name="T0" fmla="*/ 0 w 189"/>
                <a:gd name="T1" fmla="*/ 30 h 30"/>
                <a:gd name="T2" fmla="*/ 31 w 189"/>
                <a:gd name="T3" fmla="*/ 0 h 30"/>
                <a:gd name="T4" fmla="*/ 189 w 189"/>
                <a:gd name="T5" fmla="*/ 0 h 30"/>
                <a:gd name="T6" fmla="*/ 163 w 189"/>
                <a:gd name="T7" fmla="*/ 30 h 30"/>
                <a:gd name="T8" fmla="*/ 0 w 189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30">
                  <a:moveTo>
                    <a:pt x="0" y="30"/>
                  </a:moveTo>
                  <a:lnTo>
                    <a:pt x="31" y="0"/>
                  </a:lnTo>
                  <a:lnTo>
                    <a:pt x="189" y="0"/>
                  </a:lnTo>
                  <a:lnTo>
                    <a:pt x="163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9" name="Freeform 87"/>
            <p:cNvSpPr>
              <a:spLocks/>
            </p:cNvSpPr>
            <p:nvPr/>
          </p:nvSpPr>
          <p:spPr bwMode="auto">
            <a:xfrm>
              <a:off x="3270250" y="1191578"/>
              <a:ext cx="300038" cy="47625"/>
            </a:xfrm>
            <a:custGeom>
              <a:avLst/>
              <a:gdLst>
                <a:gd name="T0" fmla="*/ 0 w 189"/>
                <a:gd name="T1" fmla="*/ 30 h 30"/>
                <a:gd name="T2" fmla="*/ 31 w 189"/>
                <a:gd name="T3" fmla="*/ 0 h 30"/>
                <a:gd name="T4" fmla="*/ 189 w 189"/>
                <a:gd name="T5" fmla="*/ 0 h 30"/>
                <a:gd name="T6" fmla="*/ 163 w 189"/>
                <a:gd name="T7" fmla="*/ 30 h 30"/>
                <a:gd name="T8" fmla="*/ 0 w 189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30">
                  <a:moveTo>
                    <a:pt x="0" y="30"/>
                  </a:moveTo>
                  <a:lnTo>
                    <a:pt x="31" y="0"/>
                  </a:lnTo>
                  <a:lnTo>
                    <a:pt x="189" y="0"/>
                  </a:lnTo>
                  <a:lnTo>
                    <a:pt x="163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8086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0" name="Freeform 88"/>
            <p:cNvSpPr>
              <a:spLocks/>
            </p:cNvSpPr>
            <p:nvPr/>
          </p:nvSpPr>
          <p:spPr bwMode="auto">
            <a:xfrm>
              <a:off x="4032250" y="1312228"/>
              <a:ext cx="41275" cy="160338"/>
            </a:xfrm>
            <a:custGeom>
              <a:avLst/>
              <a:gdLst>
                <a:gd name="T0" fmla="*/ 0 w 26"/>
                <a:gd name="T1" fmla="*/ 101 h 101"/>
                <a:gd name="T2" fmla="*/ 26 w 26"/>
                <a:gd name="T3" fmla="*/ 75 h 101"/>
                <a:gd name="T4" fmla="*/ 26 w 26"/>
                <a:gd name="T5" fmla="*/ 0 h 101"/>
                <a:gd name="T6" fmla="*/ 0 w 26"/>
                <a:gd name="T7" fmla="*/ 26 h 101"/>
                <a:gd name="T8" fmla="*/ 0 w 26"/>
                <a:gd name="T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1">
                  <a:moveTo>
                    <a:pt x="0" y="101"/>
                  </a:moveTo>
                  <a:lnTo>
                    <a:pt x="26" y="75"/>
                  </a:lnTo>
                  <a:lnTo>
                    <a:pt x="26" y="0"/>
                  </a:lnTo>
                  <a:lnTo>
                    <a:pt x="0" y="26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2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1" name="Freeform 89"/>
            <p:cNvSpPr>
              <a:spLocks/>
            </p:cNvSpPr>
            <p:nvPr/>
          </p:nvSpPr>
          <p:spPr bwMode="auto">
            <a:xfrm>
              <a:off x="4032250" y="1312228"/>
              <a:ext cx="41275" cy="160338"/>
            </a:xfrm>
            <a:custGeom>
              <a:avLst/>
              <a:gdLst>
                <a:gd name="T0" fmla="*/ 0 w 26"/>
                <a:gd name="T1" fmla="*/ 101 h 101"/>
                <a:gd name="T2" fmla="*/ 26 w 26"/>
                <a:gd name="T3" fmla="*/ 75 h 101"/>
                <a:gd name="T4" fmla="*/ 26 w 26"/>
                <a:gd name="T5" fmla="*/ 0 h 101"/>
                <a:gd name="T6" fmla="*/ 0 w 26"/>
                <a:gd name="T7" fmla="*/ 26 h 101"/>
                <a:gd name="T8" fmla="*/ 0 w 26"/>
                <a:gd name="T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1">
                  <a:moveTo>
                    <a:pt x="0" y="101"/>
                  </a:moveTo>
                  <a:lnTo>
                    <a:pt x="26" y="75"/>
                  </a:lnTo>
                  <a:lnTo>
                    <a:pt x="26" y="0"/>
                  </a:lnTo>
                  <a:lnTo>
                    <a:pt x="0" y="26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2A35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2" name="Freeform 90"/>
            <p:cNvSpPr>
              <a:spLocks/>
            </p:cNvSpPr>
            <p:nvPr/>
          </p:nvSpPr>
          <p:spPr bwMode="auto">
            <a:xfrm>
              <a:off x="3984625" y="1353503"/>
              <a:ext cx="47625" cy="168275"/>
            </a:xfrm>
            <a:custGeom>
              <a:avLst/>
              <a:gdLst>
                <a:gd name="T0" fmla="*/ 0 w 30"/>
                <a:gd name="T1" fmla="*/ 106 h 106"/>
                <a:gd name="T2" fmla="*/ 30 w 30"/>
                <a:gd name="T3" fmla="*/ 75 h 106"/>
                <a:gd name="T4" fmla="*/ 30 w 30"/>
                <a:gd name="T5" fmla="*/ 0 h 106"/>
                <a:gd name="T6" fmla="*/ 0 w 30"/>
                <a:gd name="T7" fmla="*/ 30 h 106"/>
                <a:gd name="T8" fmla="*/ 0 w 30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06">
                  <a:moveTo>
                    <a:pt x="0" y="106"/>
                  </a:moveTo>
                  <a:lnTo>
                    <a:pt x="30" y="75"/>
                  </a:lnTo>
                  <a:lnTo>
                    <a:pt x="30" y="0"/>
                  </a:lnTo>
                  <a:lnTo>
                    <a:pt x="0" y="3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F2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3" name="Freeform 91"/>
            <p:cNvSpPr>
              <a:spLocks/>
            </p:cNvSpPr>
            <p:nvPr/>
          </p:nvSpPr>
          <p:spPr bwMode="auto">
            <a:xfrm>
              <a:off x="3984625" y="1353503"/>
              <a:ext cx="47625" cy="168275"/>
            </a:xfrm>
            <a:custGeom>
              <a:avLst/>
              <a:gdLst>
                <a:gd name="T0" fmla="*/ 0 w 30"/>
                <a:gd name="T1" fmla="*/ 106 h 106"/>
                <a:gd name="T2" fmla="*/ 30 w 30"/>
                <a:gd name="T3" fmla="*/ 75 h 106"/>
                <a:gd name="T4" fmla="*/ 30 w 30"/>
                <a:gd name="T5" fmla="*/ 0 h 106"/>
                <a:gd name="T6" fmla="*/ 0 w 30"/>
                <a:gd name="T7" fmla="*/ 30 h 106"/>
                <a:gd name="T8" fmla="*/ 0 w 30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06">
                  <a:moveTo>
                    <a:pt x="0" y="106"/>
                  </a:moveTo>
                  <a:lnTo>
                    <a:pt x="30" y="75"/>
                  </a:lnTo>
                  <a:lnTo>
                    <a:pt x="30" y="0"/>
                  </a:lnTo>
                  <a:lnTo>
                    <a:pt x="0" y="3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F2A35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4" name="Freeform 92"/>
            <p:cNvSpPr>
              <a:spLocks/>
            </p:cNvSpPr>
            <p:nvPr/>
          </p:nvSpPr>
          <p:spPr bwMode="auto">
            <a:xfrm>
              <a:off x="4032250" y="1431291"/>
              <a:ext cx="41275" cy="161925"/>
            </a:xfrm>
            <a:custGeom>
              <a:avLst/>
              <a:gdLst>
                <a:gd name="T0" fmla="*/ 0 w 26"/>
                <a:gd name="T1" fmla="*/ 102 h 102"/>
                <a:gd name="T2" fmla="*/ 26 w 26"/>
                <a:gd name="T3" fmla="*/ 72 h 102"/>
                <a:gd name="T4" fmla="*/ 26 w 26"/>
                <a:gd name="T5" fmla="*/ 0 h 102"/>
                <a:gd name="T6" fmla="*/ 0 w 26"/>
                <a:gd name="T7" fmla="*/ 26 h 102"/>
                <a:gd name="T8" fmla="*/ 0 w 26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2">
                  <a:moveTo>
                    <a:pt x="0" y="102"/>
                  </a:moveTo>
                  <a:lnTo>
                    <a:pt x="26" y="72"/>
                  </a:lnTo>
                  <a:lnTo>
                    <a:pt x="26" y="0"/>
                  </a:lnTo>
                  <a:lnTo>
                    <a:pt x="0" y="26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2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5" name="Freeform 93"/>
            <p:cNvSpPr>
              <a:spLocks/>
            </p:cNvSpPr>
            <p:nvPr/>
          </p:nvSpPr>
          <p:spPr bwMode="auto">
            <a:xfrm>
              <a:off x="4032250" y="1431291"/>
              <a:ext cx="41275" cy="161925"/>
            </a:xfrm>
            <a:custGeom>
              <a:avLst/>
              <a:gdLst>
                <a:gd name="T0" fmla="*/ 0 w 26"/>
                <a:gd name="T1" fmla="*/ 102 h 102"/>
                <a:gd name="T2" fmla="*/ 26 w 26"/>
                <a:gd name="T3" fmla="*/ 72 h 102"/>
                <a:gd name="T4" fmla="*/ 26 w 26"/>
                <a:gd name="T5" fmla="*/ 0 h 102"/>
                <a:gd name="T6" fmla="*/ 0 w 26"/>
                <a:gd name="T7" fmla="*/ 26 h 102"/>
                <a:gd name="T8" fmla="*/ 0 w 26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2">
                  <a:moveTo>
                    <a:pt x="0" y="102"/>
                  </a:moveTo>
                  <a:lnTo>
                    <a:pt x="26" y="72"/>
                  </a:lnTo>
                  <a:lnTo>
                    <a:pt x="26" y="0"/>
                  </a:lnTo>
                  <a:lnTo>
                    <a:pt x="0" y="26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2A35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6" name="Freeform 94"/>
            <p:cNvSpPr>
              <a:spLocks/>
            </p:cNvSpPr>
            <p:nvPr/>
          </p:nvSpPr>
          <p:spPr bwMode="auto">
            <a:xfrm>
              <a:off x="3984625" y="1472566"/>
              <a:ext cx="47625" cy="161925"/>
            </a:xfrm>
            <a:custGeom>
              <a:avLst/>
              <a:gdLst>
                <a:gd name="T0" fmla="*/ 0 w 30"/>
                <a:gd name="T1" fmla="*/ 102 h 102"/>
                <a:gd name="T2" fmla="*/ 30 w 30"/>
                <a:gd name="T3" fmla="*/ 76 h 102"/>
                <a:gd name="T4" fmla="*/ 30 w 30"/>
                <a:gd name="T5" fmla="*/ 0 h 102"/>
                <a:gd name="T6" fmla="*/ 0 w 30"/>
                <a:gd name="T7" fmla="*/ 31 h 102"/>
                <a:gd name="T8" fmla="*/ 0 w 30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02">
                  <a:moveTo>
                    <a:pt x="0" y="102"/>
                  </a:moveTo>
                  <a:lnTo>
                    <a:pt x="30" y="76"/>
                  </a:lnTo>
                  <a:lnTo>
                    <a:pt x="30" y="0"/>
                  </a:lnTo>
                  <a:lnTo>
                    <a:pt x="0" y="31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2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7" name="Freeform 95"/>
            <p:cNvSpPr>
              <a:spLocks/>
            </p:cNvSpPr>
            <p:nvPr/>
          </p:nvSpPr>
          <p:spPr bwMode="auto">
            <a:xfrm>
              <a:off x="3984625" y="1472566"/>
              <a:ext cx="47625" cy="161925"/>
            </a:xfrm>
            <a:custGeom>
              <a:avLst/>
              <a:gdLst>
                <a:gd name="T0" fmla="*/ 0 w 30"/>
                <a:gd name="T1" fmla="*/ 102 h 102"/>
                <a:gd name="T2" fmla="*/ 30 w 30"/>
                <a:gd name="T3" fmla="*/ 76 h 102"/>
                <a:gd name="T4" fmla="*/ 30 w 30"/>
                <a:gd name="T5" fmla="*/ 0 h 102"/>
                <a:gd name="T6" fmla="*/ 0 w 30"/>
                <a:gd name="T7" fmla="*/ 31 h 102"/>
                <a:gd name="T8" fmla="*/ 0 w 30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02">
                  <a:moveTo>
                    <a:pt x="0" y="102"/>
                  </a:moveTo>
                  <a:lnTo>
                    <a:pt x="30" y="76"/>
                  </a:lnTo>
                  <a:lnTo>
                    <a:pt x="30" y="0"/>
                  </a:lnTo>
                  <a:lnTo>
                    <a:pt x="0" y="31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2A35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8" name="Rectangle 96"/>
            <p:cNvSpPr>
              <a:spLocks noChangeArrowheads="1"/>
            </p:cNvSpPr>
            <p:nvPr/>
          </p:nvSpPr>
          <p:spPr bwMode="auto">
            <a:xfrm>
              <a:off x="3481388" y="1282066"/>
              <a:ext cx="250825" cy="119063"/>
            </a:xfrm>
            <a:prstGeom prst="rect">
              <a:avLst/>
            </a:prstGeom>
            <a:solidFill>
              <a:srgbClr val="FF5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9" name="Rectangle 97"/>
            <p:cNvSpPr>
              <a:spLocks noChangeArrowheads="1"/>
            </p:cNvSpPr>
            <p:nvPr/>
          </p:nvSpPr>
          <p:spPr bwMode="auto">
            <a:xfrm>
              <a:off x="3481388" y="1282066"/>
              <a:ext cx="250825" cy="119063"/>
            </a:xfrm>
            <a:prstGeom prst="rect">
              <a:avLst/>
            </a:prstGeom>
            <a:solidFill>
              <a:srgbClr val="FF555D"/>
            </a:solidFill>
            <a:ln w="4">
              <a:solidFill>
                <a:srgbClr val="E3E3E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0" name="Rectangle 98"/>
            <p:cNvSpPr>
              <a:spLocks noChangeArrowheads="1"/>
            </p:cNvSpPr>
            <p:nvPr/>
          </p:nvSpPr>
          <p:spPr bwMode="auto">
            <a:xfrm>
              <a:off x="3228975" y="1282066"/>
              <a:ext cx="252413" cy="119063"/>
            </a:xfrm>
            <a:prstGeom prst="rect">
              <a:avLst/>
            </a:prstGeom>
            <a:solidFill>
              <a:srgbClr val="FF5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1" name="Rectangle 99"/>
            <p:cNvSpPr>
              <a:spLocks noChangeArrowheads="1"/>
            </p:cNvSpPr>
            <p:nvPr/>
          </p:nvSpPr>
          <p:spPr bwMode="auto">
            <a:xfrm>
              <a:off x="3228975" y="1282066"/>
              <a:ext cx="252413" cy="119063"/>
            </a:xfrm>
            <a:prstGeom prst="rect">
              <a:avLst/>
            </a:prstGeom>
            <a:solidFill>
              <a:srgbClr val="FF555D"/>
            </a:solidFill>
            <a:ln w="4">
              <a:solidFill>
                <a:srgbClr val="E3E3E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2" name="Rectangle 100"/>
            <p:cNvSpPr>
              <a:spLocks noChangeArrowheads="1"/>
            </p:cNvSpPr>
            <p:nvPr/>
          </p:nvSpPr>
          <p:spPr bwMode="auto">
            <a:xfrm>
              <a:off x="3732213" y="1282066"/>
              <a:ext cx="252413" cy="119063"/>
            </a:xfrm>
            <a:prstGeom prst="rect">
              <a:avLst/>
            </a:prstGeom>
            <a:solidFill>
              <a:srgbClr val="FF5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3" name="Rectangle 101"/>
            <p:cNvSpPr>
              <a:spLocks noChangeArrowheads="1"/>
            </p:cNvSpPr>
            <p:nvPr/>
          </p:nvSpPr>
          <p:spPr bwMode="auto">
            <a:xfrm>
              <a:off x="3732213" y="1282066"/>
              <a:ext cx="252413" cy="119063"/>
            </a:xfrm>
            <a:prstGeom prst="rect">
              <a:avLst/>
            </a:prstGeom>
            <a:solidFill>
              <a:srgbClr val="FF555D"/>
            </a:solidFill>
            <a:ln w="4">
              <a:solidFill>
                <a:srgbClr val="E3E3E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4" name="Freeform 102"/>
            <p:cNvSpPr>
              <a:spLocks/>
            </p:cNvSpPr>
            <p:nvPr/>
          </p:nvSpPr>
          <p:spPr bwMode="auto">
            <a:xfrm>
              <a:off x="3732213" y="1239203"/>
              <a:ext cx="300038" cy="42863"/>
            </a:xfrm>
            <a:custGeom>
              <a:avLst/>
              <a:gdLst>
                <a:gd name="T0" fmla="*/ 0 w 189"/>
                <a:gd name="T1" fmla="*/ 27 h 27"/>
                <a:gd name="T2" fmla="*/ 30 w 189"/>
                <a:gd name="T3" fmla="*/ 0 h 27"/>
                <a:gd name="T4" fmla="*/ 189 w 189"/>
                <a:gd name="T5" fmla="*/ 0 h 27"/>
                <a:gd name="T6" fmla="*/ 162 w 189"/>
                <a:gd name="T7" fmla="*/ 27 h 27"/>
                <a:gd name="T8" fmla="*/ 0 w 18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27">
                  <a:moveTo>
                    <a:pt x="0" y="27"/>
                  </a:moveTo>
                  <a:lnTo>
                    <a:pt x="30" y="0"/>
                  </a:lnTo>
                  <a:lnTo>
                    <a:pt x="189" y="0"/>
                  </a:lnTo>
                  <a:lnTo>
                    <a:pt x="162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5" name="Freeform 103"/>
            <p:cNvSpPr>
              <a:spLocks/>
            </p:cNvSpPr>
            <p:nvPr/>
          </p:nvSpPr>
          <p:spPr bwMode="auto">
            <a:xfrm>
              <a:off x="3732213" y="1239203"/>
              <a:ext cx="300038" cy="42863"/>
            </a:xfrm>
            <a:custGeom>
              <a:avLst/>
              <a:gdLst>
                <a:gd name="T0" fmla="*/ 0 w 189"/>
                <a:gd name="T1" fmla="*/ 27 h 27"/>
                <a:gd name="T2" fmla="*/ 30 w 189"/>
                <a:gd name="T3" fmla="*/ 0 h 27"/>
                <a:gd name="T4" fmla="*/ 189 w 189"/>
                <a:gd name="T5" fmla="*/ 0 h 27"/>
                <a:gd name="T6" fmla="*/ 162 w 189"/>
                <a:gd name="T7" fmla="*/ 27 h 27"/>
                <a:gd name="T8" fmla="*/ 0 w 18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27">
                  <a:moveTo>
                    <a:pt x="0" y="27"/>
                  </a:moveTo>
                  <a:lnTo>
                    <a:pt x="30" y="0"/>
                  </a:lnTo>
                  <a:lnTo>
                    <a:pt x="189" y="0"/>
                  </a:lnTo>
                  <a:lnTo>
                    <a:pt x="162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8086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6" name="Freeform 104"/>
            <p:cNvSpPr>
              <a:spLocks/>
            </p:cNvSpPr>
            <p:nvPr/>
          </p:nvSpPr>
          <p:spPr bwMode="auto">
            <a:xfrm>
              <a:off x="3984625" y="1232853"/>
              <a:ext cx="47625" cy="168275"/>
            </a:xfrm>
            <a:custGeom>
              <a:avLst/>
              <a:gdLst>
                <a:gd name="T0" fmla="*/ 0 w 30"/>
                <a:gd name="T1" fmla="*/ 106 h 106"/>
                <a:gd name="T2" fmla="*/ 30 w 30"/>
                <a:gd name="T3" fmla="*/ 76 h 106"/>
                <a:gd name="T4" fmla="*/ 30 w 30"/>
                <a:gd name="T5" fmla="*/ 0 h 106"/>
                <a:gd name="T6" fmla="*/ 0 w 30"/>
                <a:gd name="T7" fmla="*/ 31 h 106"/>
                <a:gd name="T8" fmla="*/ 0 w 30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06">
                  <a:moveTo>
                    <a:pt x="0" y="106"/>
                  </a:moveTo>
                  <a:lnTo>
                    <a:pt x="30" y="76"/>
                  </a:lnTo>
                  <a:lnTo>
                    <a:pt x="30" y="0"/>
                  </a:lnTo>
                  <a:lnTo>
                    <a:pt x="0" y="31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F2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7" name="Freeform 105"/>
            <p:cNvSpPr>
              <a:spLocks/>
            </p:cNvSpPr>
            <p:nvPr/>
          </p:nvSpPr>
          <p:spPr bwMode="auto">
            <a:xfrm>
              <a:off x="3984625" y="1232853"/>
              <a:ext cx="47625" cy="168275"/>
            </a:xfrm>
            <a:custGeom>
              <a:avLst/>
              <a:gdLst>
                <a:gd name="T0" fmla="*/ 0 w 30"/>
                <a:gd name="T1" fmla="*/ 106 h 106"/>
                <a:gd name="T2" fmla="*/ 30 w 30"/>
                <a:gd name="T3" fmla="*/ 76 h 106"/>
                <a:gd name="T4" fmla="*/ 30 w 30"/>
                <a:gd name="T5" fmla="*/ 0 h 106"/>
                <a:gd name="T6" fmla="*/ 0 w 30"/>
                <a:gd name="T7" fmla="*/ 31 h 106"/>
                <a:gd name="T8" fmla="*/ 0 w 30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06">
                  <a:moveTo>
                    <a:pt x="0" y="106"/>
                  </a:moveTo>
                  <a:lnTo>
                    <a:pt x="30" y="76"/>
                  </a:lnTo>
                  <a:lnTo>
                    <a:pt x="30" y="0"/>
                  </a:lnTo>
                  <a:lnTo>
                    <a:pt x="0" y="31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F2A35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41" name="TextBox 640"/>
          <p:cNvSpPr txBox="1"/>
          <p:nvPr/>
        </p:nvSpPr>
        <p:spPr>
          <a:xfrm>
            <a:off x="3821187" y="196824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웹 방화벽</a:t>
            </a:r>
          </a:p>
        </p:txBody>
      </p:sp>
      <p:grpSp>
        <p:nvGrpSpPr>
          <p:cNvPr id="737" name="그룹 736"/>
          <p:cNvGrpSpPr/>
          <p:nvPr/>
        </p:nvGrpSpPr>
        <p:grpSpPr>
          <a:xfrm>
            <a:off x="4023560" y="1538188"/>
            <a:ext cx="844551" cy="442913"/>
            <a:chOff x="3228975" y="1191578"/>
            <a:chExt cx="844551" cy="442913"/>
          </a:xfrm>
        </p:grpSpPr>
        <p:sp>
          <p:nvSpPr>
            <p:cNvPr id="738" name="Freeform 48"/>
            <p:cNvSpPr>
              <a:spLocks/>
            </p:cNvSpPr>
            <p:nvPr/>
          </p:nvSpPr>
          <p:spPr bwMode="auto">
            <a:xfrm>
              <a:off x="3228975" y="1556703"/>
              <a:ext cx="844550" cy="77788"/>
            </a:xfrm>
            <a:custGeom>
              <a:avLst/>
              <a:gdLst>
                <a:gd name="T0" fmla="*/ 0 w 532"/>
                <a:gd name="T1" fmla="*/ 49 h 49"/>
                <a:gd name="T2" fmla="*/ 53 w 532"/>
                <a:gd name="T3" fmla="*/ 0 h 49"/>
                <a:gd name="T4" fmla="*/ 532 w 532"/>
                <a:gd name="T5" fmla="*/ 0 h 49"/>
                <a:gd name="T6" fmla="*/ 479 w 532"/>
                <a:gd name="T7" fmla="*/ 49 h 49"/>
                <a:gd name="T8" fmla="*/ 0 w 532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" h="49">
                  <a:moveTo>
                    <a:pt x="0" y="49"/>
                  </a:moveTo>
                  <a:lnTo>
                    <a:pt x="53" y="0"/>
                  </a:lnTo>
                  <a:lnTo>
                    <a:pt x="532" y="0"/>
                  </a:lnTo>
                  <a:lnTo>
                    <a:pt x="479" y="49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2AC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9" name="Freeform 49"/>
            <p:cNvSpPr>
              <a:spLocks/>
            </p:cNvSpPr>
            <p:nvPr/>
          </p:nvSpPr>
          <p:spPr bwMode="auto">
            <a:xfrm>
              <a:off x="3228975" y="1556703"/>
              <a:ext cx="844550" cy="77788"/>
            </a:xfrm>
            <a:custGeom>
              <a:avLst/>
              <a:gdLst>
                <a:gd name="T0" fmla="*/ 0 w 532"/>
                <a:gd name="T1" fmla="*/ 49 h 49"/>
                <a:gd name="T2" fmla="*/ 53 w 532"/>
                <a:gd name="T3" fmla="*/ 0 h 49"/>
                <a:gd name="T4" fmla="*/ 532 w 532"/>
                <a:gd name="T5" fmla="*/ 0 h 49"/>
                <a:gd name="T6" fmla="*/ 479 w 532"/>
                <a:gd name="T7" fmla="*/ 49 h 49"/>
                <a:gd name="T8" fmla="*/ 0 w 532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" h="49">
                  <a:moveTo>
                    <a:pt x="0" y="49"/>
                  </a:moveTo>
                  <a:lnTo>
                    <a:pt x="53" y="0"/>
                  </a:lnTo>
                  <a:lnTo>
                    <a:pt x="532" y="0"/>
                  </a:lnTo>
                  <a:lnTo>
                    <a:pt x="479" y="49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2AC0FF"/>
            </a:solidFill>
            <a:ln w="4">
              <a:solidFill>
                <a:srgbClr val="80DA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0" name="Freeform 62"/>
            <p:cNvSpPr>
              <a:spLocks/>
            </p:cNvSpPr>
            <p:nvPr/>
          </p:nvSpPr>
          <p:spPr bwMode="auto">
            <a:xfrm>
              <a:off x="3481388" y="1515428"/>
              <a:ext cx="250825" cy="119063"/>
            </a:xfrm>
            <a:custGeom>
              <a:avLst/>
              <a:gdLst>
                <a:gd name="T0" fmla="*/ 158 w 158"/>
                <a:gd name="T1" fmla="*/ 75 h 75"/>
                <a:gd name="T2" fmla="*/ 0 w 158"/>
                <a:gd name="T3" fmla="*/ 75 h 75"/>
                <a:gd name="T4" fmla="*/ 0 w 158"/>
                <a:gd name="T5" fmla="*/ 4 h 75"/>
                <a:gd name="T6" fmla="*/ 158 w 158"/>
                <a:gd name="T7" fmla="*/ 0 h 75"/>
                <a:gd name="T8" fmla="*/ 158 w 158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75">
                  <a:moveTo>
                    <a:pt x="158" y="75"/>
                  </a:moveTo>
                  <a:lnTo>
                    <a:pt x="0" y="75"/>
                  </a:lnTo>
                  <a:lnTo>
                    <a:pt x="0" y="4"/>
                  </a:lnTo>
                  <a:lnTo>
                    <a:pt x="158" y="0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FF5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1" name="Freeform 63"/>
            <p:cNvSpPr>
              <a:spLocks/>
            </p:cNvSpPr>
            <p:nvPr/>
          </p:nvSpPr>
          <p:spPr bwMode="auto">
            <a:xfrm>
              <a:off x="3481388" y="1515428"/>
              <a:ext cx="250825" cy="119063"/>
            </a:xfrm>
            <a:custGeom>
              <a:avLst/>
              <a:gdLst>
                <a:gd name="T0" fmla="*/ 158 w 158"/>
                <a:gd name="T1" fmla="*/ 75 h 75"/>
                <a:gd name="T2" fmla="*/ 0 w 158"/>
                <a:gd name="T3" fmla="*/ 75 h 75"/>
                <a:gd name="T4" fmla="*/ 0 w 158"/>
                <a:gd name="T5" fmla="*/ 4 h 75"/>
                <a:gd name="T6" fmla="*/ 158 w 158"/>
                <a:gd name="T7" fmla="*/ 0 h 75"/>
                <a:gd name="T8" fmla="*/ 158 w 158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75">
                  <a:moveTo>
                    <a:pt x="158" y="75"/>
                  </a:moveTo>
                  <a:lnTo>
                    <a:pt x="0" y="75"/>
                  </a:lnTo>
                  <a:lnTo>
                    <a:pt x="0" y="4"/>
                  </a:lnTo>
                  <a:lnTo>
                    <a:pt x="158" y="0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FF555D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2" name="Rectangle 64"/>
            <p:cNvSpPr>
              <a:spLocks noChangeArrowheads="1"/>
            </p:cNvSpPr>
            <p:nvPr/>
          </p:nvSpPr>
          <p:spPr bwMode="auto">
            <a:xfrm>
              <a:off x="3732213" y="1521778"/>
              <a:ext cx="252413" cy="112713"/>
            </a:xfrm>
            <a:prstGeom prst="rect">
              <a:avLst/>
            </a:prstGeom>
            <a:solidFill>
              <a:srgbClr val="FF5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3" name="Rectangle 65"/>
            <p:cNvSpPr>
              <a:spLocks noChangeArrowheads="1"/>
            </p:cNvSpPr>
            <p:nvPr/>
          </p:nvSpPr>
          <p:spPr bwMode="auto">
            <a:xfrm>
              <a:off x="3732213" y="1521778"/>
              <a:ext cx="252413" cy="112713"/>
            </a:xfrm>
            <a:prstGeom prst="rect">
              <a:avLst/>
            </a:prstGeom>
            <a:solidFill>
              <a:srgbClr val="FF555D"/>
            </a:solidFill>
            <a:ln w="4">
              <a:solidFill>
                <a:srgbClr val="E3E3E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4" name="Rectangle 66"/>
            <p:cNvSpPr>
              <a:spLocks noChangeArrowheads="1"/>
            </p:cNvSpPr>
            <p:nvPr/>
          </p:nvSpPr>
          <p:spPr bwMode="auto">
            <a:xfrm>
              <a:off x="3228975" y="1515428"/>
              <a:ext cx="252413" cy="119063"/>
            </a:xfrm>
            <a:prstGeom prst="rect">
              <a:avLst/>
            </a:prstGeom>
            <a:solidFill>
              <a:srgbClr val="FF5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5" name="Rectangle 67"/>
            <p:cNvSpPr>
              <a:spLocks noChangeArrowheads="1"/>
            </p:cNvSpPr>
            <p:nvPr/>
          </p:nvSpPr>
          <p:spPr bwMode="auto">
            <a:xfrm>
              <a:off x="3228975" y="1515428"/>
              <a:ext cx="252413" cy="119063"/>
            </a:xfrm>
            <a:prstGeom prst="rect">
              <a:avLst/>
            </a:prstGeom>
            <a:solidFill>
              <a:srgbClr val="FF555D"/>
            </a:solidFill>
            <a:ln w="4">
              <a:solidFill>
                <a:srgbClr val="E3E3E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6" name="Rectangle 68"/>
            <p:cNvSpPr>
              <a:spLocks noChangeArrowheads="1"/>
            </p:cNvSpPr>
            <p:nvPr/>
          </p:nvSpPr>
          <p:spPr bwMode="auto">
            <a:xfrm>
              <a:off x="3228975" y="1401128"/>
              <a:ext cx="252413" cy="120650"/>
            </a:xfrm>
            <a:prstGeom prst="rect">
              <a:avLst/>
            </a:prstGeom>
            <a:solidFill>
              <a:srgbClr val="FF5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7" name="Rectangle 69"/>
            <p:cNvSpPr>
              <a:spLocks noChangeArrowheads="1"/>
            </p:cNvSpPr>
            <p:nvPr/>
          </p:nvSpPr>
          <p:spPr bwMode="auto">
            <a:xfrm>
              <a:off x="3228975" y="1401128"/>
              <a:ext cx="252413" cy="120650"/>
            </a:xfrm>
            <a:prstGeom prst="rect">
              <a:avLst/>
            </a:prstGeom>
            <a:solidFill>
              <a:srgbClr val="FF555D"/>
            </a:solidFill>
            <a:ln w="4">
              <a:solidFill>
                <a:srgbClr val="E3E3E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8" name="Rectangle 70"/>
            <p:cNvSpPr>
              <a:spLocks noChangeArrowheads="1"/>
            </p:cNvSpPr>
            <p:nvPr/>
          </p:nvSpPr>
          <p:spPr bwMode="auto">
            <a:xfrm>
              <a:off x="3732213" y="1401128"/>
              <a:ext cx="252413" cy="120650"/>
            </a:xfrm>
            <a:prstGeom prst="rect">
              <a:avLst/>
            </a:prstGeom>
            <a:solidFill>
              <a:srgbClr val="FF5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9" name="Rectangle 71"/>
            <p:cNvSpPr>
              <a:spLocks noChangeArrowheads="1"/>
            </p:cNvSpPr>
            <p:nvPr/>
          </p:nvSpPr>
          <p:spPr bwMode="auto">
            <a:xfrm>
              <a:off x="3732213" y="1401128"/>
              <a:ext cx="252413" cy="120650"/>
            </a:xfrm>
            <a:prstGeom prst="rect">
              <a:avLst/>
            </a:prstGeom>
            <a:solidFill>
              <a:srgbClr val="FF555D"/>
            </a:solidFill>
            <a:ln w="4">
              <a:solidFill>
                <a:srgbClr val="E3E3E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0" name="Rectangle 72"/>
            <p:cNvSpPr>
              <a:spLocks noChangeArrowheads="1"/>
            </p:cNvSpPr>
            <p:nvPr/>
          </p:nvSpPr>
          <p:spPr bwMode="auto">
            <a:xfrm>
              <a:off x="3613150" y="1401128"/>
              <a:ext cx="250825" cy="120650"/>
            </a:xfrm>
            <a:prstGeom prst="rect">
              <a:avLst/>
            </a:prstGeom>
            <a:solidFill>
              <a:srgbClr val="FF5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1" name="Rectangle 73"/>
            <p:cNvSpPr>
              <a:spLocks noChangeArrowheads="1"/>
            </p:cNvSpPr>
            <p:nvPr/>
          </p:nvSpPr>
          <p:spPr bwMode="auto">
            <a:xfrm>
              <a:off x="3613150" y="1401128"/>
              <a:ext cx="250825" cy="120650"/>
            </a:xfrm>
            <a:prstGeom prst="rect">
              <a:avLst/>
            </a:prstGeom>
            <a:solidFill>
              <a:srgbClr val="FF555D"/>
            </a:solidFill>
            <a:ln w="4">
              <a:solidFill>
                <a:srgbClr val="E3E3E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2" name="Rectangle 74"/>
            <p:cNvSpPr>
              <a:spLocks noChangeArrowheads="1"/>
            </p:cNvSpPr>
            <p:nvPr/>
          </p:nvSpPr>
          <p:spPr bwMode="auto">
            <a:xfrm>
              <a:off x="3360738" y="1401128"/>
              <a:ext cx="252413" cy="120650"/>
            </a:xfrm>
            <a:prstGeom prst="rect">
              <a:avLst/>
            </a:prstGeom>
            <a:solidFill>
              <a:srgbClr val="FF5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3" name="Rectangle 75"/>
            <p:cNvSpPr>
              <a:spLocks noChangeArrowheads="1"/>
            </p:cNvSpPr>
            <p:nvPr/>
          </p:nvSpPr>
          <p:spPr bwMode="auto">
            <a:xfrm>
              <a:off x="3360738" y="1401128"/>
              <a:ext cx="252413" cy="120650"/>
            </a:xfrm>
            <a:prstGeom prst="rect">
              <a:avLst/>
            </a:prstGeom>
            <a:solidFill>
              <a:srgbClr val="FF555D"/>
            </a:solidFill>
            <a:ln w="4">
              <a:solidFill>
                <a:srgbClr val="E3E3E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4" name="Freeform 76"/>
            <p:cNvSpPr>
              <a:spLocks/>
            </p:cNvSpPr>
            <p:nvPr/>
          </p:nvSpPr>
          <p:spPr bwMode="auto">
            <a:xfrm>
              <a:off x="4032250" y="1191578"/>
              <a:ext cx="41275" cy="168275"/>
            </a:xfrm>
            <a:custGeom>
              <a:avLst/>
              <a:gdLst>
                <a:gd name="T0" fmla="*/ 0 w 26"/>
                <a:gd name="T1" fmla="*/ 106 h 106"/>
                <a:gd name="T2" fmla="*/ 26 w 26"/>
                <a:gd name="T3" fmla="*/ 76 h 106"/>
                <a:gd name="T4" fmla="*/ 26 w 26"/>
                <a:gd name="T5" fmla="*/ 0 h 106"/>
                <a:gd name="T6" fmla="*/ 0 w 26"/>
                <a:gd name="T7" fmla="*/ 30 h 106"/>
                <a:gd name="T8" fmla="*/ 0 w 26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6">
                  <a:moveTo>
                    <a:pt x="0" y="106"/>
                  </a:moveTo>
                  <a:lnTo>
                    <a:pt x="26" y="76"/>
                  </a:lnTo>
                  <a:lnTo>
                    <a:pt x="26" y="0"/>
                  </a:lnTo>
                  <a:lnTo>
                    <a:pt x="0" y="3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F2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5" name="Freeform 77"/>
            <p:cNvSpPr>
              <a:spLocks/>
            </p:cNvSpPr>
            <p:nvPr/>
          </p:nvSpPr>
          <p:spPr bwMode="auto">
            <a:xfrm>
              <a:off x="4032250" y="1191578"/>
              <a:ext cx="41275" cy="168275"/>
            </a:xfrm>
            <a:custGeom>
              <a:avLst/>
              <a:gdLst>
                <a:gd name="T0" fmla="*/ 0 w 26"/>
                <a:gd name="T1" fmla="*/ 106 h 106"/>
                <a:gd name="T2" fmla="*/ 26 w 26"/>
                <a:gd name="T3" fmla="*/ 76 h 106"/>
                <a:gd name="T4" fmla="*/ 26 w 26"/>
                <a:gd name="T5" fmla="*/ 0 h 106"/>
                <a:gd name="T6" fmla="*/ 0 w 26"/>
                <a:gd name="T7" fmla="*/ 30 h 106"/>
                <a:gd name="T8" fmla="*/ 0 w 26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6">
                  <a:moveTo>
                    <a:pt x="0" y="106"/>
                  </a:moveTo>
                  <a:lnTo>
                    <a:pt x="26" y="76"/>
                  </a:lnTo>
                  <a:lnTo>
                    <a:pt x="26" y="0"/>
                  </a:lnTo>
                  <a:lnTo>
                    <a:pt x="0" y="3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F2A35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6" name="Freeform 78"/>
            <p:cNvSpPr>
              <a:spLocks/>
            </p:cNvSpPr>
            <p:nvPr/>
          </p:nvSpPr>
          <p:spPr bwMode="auto">
            <a:xfrm>
              <a:off x="3773488" y="1191578"/>
              <a:ext cx="300038" cy="47625"/>
            </a:xfrm>
            <a:custGeom>
              <a:avLst/>
              <a:gdLst>
                <a:gd name="T0" fmla="*/ 0 w 189"/>
                <a:gd name="T1" fmla="*/ 30 h 30"/>
                <a:gd name="T2" fmla="*/ 31 w 189"/>
                <a:gd name="T3" fmla="*/ 0 h 30"/>
                <a:gd name="T4" fmla="*/ 189 w 189"/>
                <a:gd name="T5" fmla="*/ 0 h 30"/>
                <a:gd name="T6" fmla="*/ 163 w 189"/>
                <a:gd name="T7" fmla="*/ 30 h 30"/>
                <a:gd name="T8" fmla="*/ 0 w 189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30">
                  <a:moveTo>
                    <a:pt x="0" y="30"/>
                  </a:moveTo>
                  <a:lnTo>
                    <a:pt x="31" y="0"/>
                  </a:lnTo>
                  <a:lnTo>
                    <a:pt x="189" y="0"/>
                  </a:lnTo>
                  <a:lnTo>
                    <a:pt x="163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7" name="Freeform 79"/>
            <p:cNvSpPr>
              <a:spLocks/>
            </p:cNvSpPr>
            <p:nvPr/>
          </p:nvSpPr>
          <p:spPr bwMode="auto">
            <a:xfrm>
              <a:off x="3773488" y="1191578"/>
              <a:ext cx="300038" cy="47625"/>
            </a:xfrm>
            <a:custGeom>
              <a:avLst/>
              <a:gdLst>
                <a:gd name="T0" fmla="*/ 0 w 189"/>
                <a:gd name="T1" fmla="*/ 30 h 30"/>
                <a:gd name="T2" fmla="*/ 31 w 189"/>
                <a:gd name="T3" fmla="*/ 0 h 30"/>
                <a:gd name="T4" fmla="*/ 189 w 189"/>
                <a:gd name="T5" fmla="*/ 0 h 30"/>
                <a:gd name="T6" fmla="*/ 163 w 189"/>
                <a:gd name="T7" fmla="*/ 30 h 30"/>
                <a:gd name="T8" fmla="*/ 0 w 189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30">
                  <a:moveTo>
                    <a:pt x="0" y="30"/>
                  </a:moveTo>
                  <a:lnTo>
                    <a:pt x="31" y="0"/>
                  </a:lnTo>
                  <a:lnTo>
                    <a:pt x="189" y="0"/>
                  </a:lnTo>
                  <a:lnTo>
                    <a:pt x="163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8086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8" name="Freeform 80"/>
            <p:cNvSpPr>
              <a:spLocks/>
            </p:cNvSpPr>
            <p:nvPr/>
          </p:nvSpPr>
          <p:spPr bwMode="auto">
            <a:xfrm>
              <a:off x="3475038" y="1232853"/>
              <a:ext cx="304800" cy="49213"/>
            </a:xfrm>
            <a:custGeom>
              <a:avLst/>
              <a:gdLst>
                <a:gd name="T0" fmla="*/ 0 w 192"/>
                <a:gd name="T1" fmla="*/ 31 h 31"/>
                <a:gd name="T2" fmla="*/ 30 w 192"/>
                <a:gd name="T3" fmla="*/ 0 h 31"/>
                <a:gd name="T4" fmla="*/ 192 w 192"/>
                <a:gd name="T5" fmla="*/ 0 h 31"/>
                <a:gd name="T6" fmla="*/ 162 w 192"/>
                <a:gd name="T7" fmla="*/ 31 h 31"/>
                <a:gd name="T8" fmla="*/ 0 w 192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1">
                  <a:moveTo>
                    <a:pt x="0" y="31"/>
                  </a:moveTo>
                  <a:lnTo>
                    <a:pt x="30" y="0"/>
                  </a:lnTo>
                  <a:lnTo>
                    <a:pt x="192" y="0"/>
                  </a:lnTo>
                  <a:lnTo>
                    <a:pt x="162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9" name="Freeform 81"/>
            <p:cNvSpPr>
              <a:spLocks/>
            </p:cNvSpPr>
            <p:nvPr/>
          </p:nvSpPr>
          <p:spPr bwMode="auto">
            <a:xfrm>
              <a:off x="3475038" y="1232853"/>
              <a:ext cx="304800" cy="49213"/>
            </a:xfrm>
            <a:custGeom>
              <a:avLst/>
              <a:gdLst>
                <a:gd name="T0" fmla="*/ 0 w 192"/>
                <a:gd name="T1" fmla="*/ 31 h 31"/>
                <a:gd name="T2" fmla="*/ 30 w 192"/>
                <a:gd name="T3" fmla="*/ 0 h 31"/>
                <a:gd name="T4" fmla="*/ 192 w 192"/>
                <a:gd name="T5" fmla="*/ 0 h 31"/>
                <a:gd name="T6" fmla="*/ 162 w 192"/>
                <a:gd name="T7" fmla="*/ 31 h 31"/>
                <a:gd name="T8" fmla="*/ 0 w 192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1">
                  <a:moveTo>
                    <a:pt x="0" y="31"/>
                  </a:moveTo>
                  <a:lnTo>
                    <a:pt x="30" y="0"/>
                  </a:lnTo>
                  <a:lnTo>
                    <a:pt x="192" y="0"/>
                  </a:lnTo>
                  <a:lnTo>
                    <a:pt x="162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8086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0" name="Freeform 82"/>
            <p:cNvSpPr>
              <a:spLocks/>
            </p:cNvSpPr>
            <p:nvPr/>
          </p:nvSpPr>
          <p:spPr bwMode="auto">
            <a:xfrm>
              <a:off x="3529013" y="1191578"/>
              <a:ext cx="293688" cy="47625"/>
            </a:xfrm>
            <a:custGeom>
              <a:avLst/>
              <a:gdLst>
                <a:gd name="T0" fmla="*/ 0 w 185"/>
                <a:gd name="T1" fmla="*/ 30 h 30"/>
                <a:gd name="T2" fmla="*/ 26 w 185"/>
                <a:gd name="T3" fmla="*/ 0 h 30"/>
                <a:gd name="T4" fmla="*/ 185 w 185"/>
                <a:gd name="T5" fmla="*/ 0 h 30"/>
                <a:gd name="T6" fmla="*/ 154 w 185"/>
                <a:gd name="T7" fmla="*/ 30 h 30"/>
                <a:gd name="T8" fmla="*/ 0 w 185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30">
                  <a:moveTo>
                    <a:pt x="0" y="30"/>
                  </a:moveTo>
                  <a:lnTo>
                    <a:pt x="26" y="0"/>
                  </a:lnTo>
                  <a:lnTo>
                    <a:pt x="185" y="0"/>
                  </a:lnTo>
                  <a:lnTo>
                    <a:pt x="154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1" name="Freeform 83"/>
            <p:cNvSpPr>
              <a:spLocks/>
            </p:cNvSpPr>
            <p:nvPr/>
          </p:nvSpPr>
          <p:spPr bwMode="auto">
            <a:xfrm>
              <a:off x="3529013" y="1191578"/>
              <a:ext cx="293688" cy="47625"/>
            </a:xfrm>
            <a:custGeom>
              <a:avLst/>
              <a:gdLst>
                <a:gd name="T0" fmla="*/ 0 w 185"/>
                <a:gd name="T1" fmla="*/ 30 h 30"/>
                <a:gd name="T2" fmla="*/ 26 w 185"/>
                <a:gd name="T3" fmla="*/ 0 h 30"/>
                <a:gd name="T4" fmla="*/ 185 w 185"/>
                <a:gd name="T5" fmla="*/ 0 h 30"/>
                <a:gd name="T6" fmla="*/ 154 w 185"/>
                <a:gd name="T7" fmla="*/ 30 h 30"/>
                <a:gd name="T8" fmla="*/ 0 w 185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30">
                  <a:moveTo>
                    <a:pt x="0" y="30"/>
                  </a:moveTo>
                  <a:lnTo>
                    <a:pt x="26" y="0"/>
                  </a:lnTo>
                  <a:lnTo>
                    <a:pt x="185" y="0"/>
                  </a:lnTo>
                  <a:lnTo>
                    <a:pt x="154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8086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2" name="Freeform 84"/>
            <p:cNvSpPr>
              <a:spLocks/>
            </p:cNvSpPr>
            <p:nvPr/>
          </p:nvSpPr>
          <p:spPr bwMode="auto">
            <a:xfrm>
              <a:off x="3228975" y="1239203"/>
              <a:ext cx="300038" cy="42863"/>
            </a:xfrm>
            <a:custGeom>
              <a:avLst/>
              <a:gdLst>
                <a:gd name="T0" fmla="*/ 0 w 189"/>
                <a:gd name="T1" fmla="*/ 27 h 27"/>
                <a:gd name="T2" fmla="*/ 26 w 189"/>
                <a:gd name="T3" fmla="*/ 0 h 27"/>
                <a:gd name="T4" fmla="*/ 189 w 189"/>
                <a:gd name="T5" fmla="*/ 0 h 27"/>
                <a:gd name="T6" fmla="*/ 159 w 189"/>
                <a:gd name="T7" fmla="*/ 27 h 27"/>
                <a:gd name="T8" fmla="*/ 0 w 18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27">
                  <a:moveTo>
                    <a:pt x="0" y="27"/>
                  </a:moveTo>
                  <a:lnTo>
                    <a:pt x="26" y="0"/>
                  </a:lnTo>
                  <a:lnTo>
                    <a:pt x="189" y="0"/>
                  </a:lnTo>
                  <a:lnTo>
                    <a:pt x="159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3" name="Freeform 85"/>
            <p:cNvSpPr>
              <a:spLocks/>
            </p:cNvSpPr>
            <p:nvPr/>
          </p:nvSpPr>
          <p:spPr bwMode="auto">
            <a:xfrm>
              <a:off x="3228975" y="1239203"/>
              <a:ext cx="300038" cy="42863"/>
            </a:xfrm>
            <a:custGeom>
              <a:avLst/>
              <a:gdLst>
                <a:gd name="T0" fmla="*/ 0 w 189"/>
                <a:gd name="T1" fmla="*/ 27 h 27"/>
                <a:gd name="T2" fmla="*/ 26 w 189"/>
                <a:gd name="T3" fmla="*/ 0 h 27"/>
                <a:gd name="T4" fmla="*/ 189 w 189"/>
                <a:gd name="T5" fmla="*/ 0 h 27"/>
                <a:gd name="T6" fmla="*/ 159 w 189"/>
                <a:gd name="T7" fmla="*/ 27 h 27"/>
                <a:gd name="T8" fmla="*/ 0 w 18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27">
                  <a:moveTo>
                    <a:pt x="0" y="27"/>
                  </a:moveTo>
                  <a:lnTo>
                    <a:pt x="26" y="0"/>
                  </a:lnTo>
                  <a:lnTo>
                    <a:pt x="189" y="0"/>
                  </a:lnTo>
                  <a:lnTo>
                    <a:pt x="159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8086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4" name="Freeform 86"/>
            <p:cNvSpPr>
              <a:spLocks/>
            </p:cNvSpPr>
            <p:nvPr/>
          </p:nvSpPr>
          <p:spPr bwMode="auto">
            <a:xfrm>
              <a:off x="3270250" y="1191578"/>
              <a:ext cx="300038" cy="47625"/>
            </a:xfrm>
            <a:custGeom>
              <a:avLst/>
              <a:gdLst>
                <a:gd name="T0" fmla="*/ 0 w 189"/>
                <a:gd name="T1" fmla="*/ 30 h 30"/>
                <a:gd name="T2" fmla="*/ 31 w 189"/>
                <a:gd name="T3" fmla="*/ 0 h 30"/>
                <a:gd name="T4" fmla="*/ 189 w 189"/>
                <a:gd name="T5" fmla="*/ 0 h 30"/>
                <a:gd name="T6" fmla="*/ 163 w 189"/>
                <a:gd name="T7" fmla="*/ 30 h 30"/>
                <a:gd name="T8" fmla="*/ 0 w 189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30">
                  <a:moveTo>
                    <a:pt x="0" y="30"/>
                  </a:moveTo>
                  <a:lnTo>
                    <a:pt x="31" y="0"/>
                  </a:lnTo>
                  <a:lnTo>
                    <a:pt x="189" y="0"/>
                  </a:lnTo>
                  <a:lnTo>
                    <a:pt x="163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5" name="Freeform 87"/>
            <p:cNvSpPr>
              <a:spLocks/>
            </p:cNvSpPr>
            <p:nvPr/>
          </p:nvSpPr>
          <p:spPr bwMode="auto">
            <a:xfrm>
              <a:off x="3270250" y="1191578"/>
              <a:ext cx="300038" cy="47625"/>
            </a:xfrm>
            <a:custGeom>
              <a:avLst/>
              <a:gdLst>
                <a:gd name="T0" fmla="*/ 0 w 189"/>
                <a:gd name="T1" fmla="*/ 30 h 30"/>
                <a:gd name="T2" fmla="*/ 31 w 189"/>
                <a:gd name="T3" fmla="*/ 0 h 30"/>
                <a:gd name="T4" fmla="*/ 189 w 189"/>
                <a:gd name="T5" fmla="*/ 0 h 30"/>
                <a:gd name="T6" fmla="*/ 163 w 189"/>
                <a:gd name="T7" fmla="*/ 30 h 30"/>
                <a:gd name="T8" fmla="*/ 0 w 189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30">
                  <a:moveTo>
                    <a:pt x="0" y="30"/>
                  </a:moveTo>
                  <a:lnTo>
                    <a:pt x="31" y="0"/>
                  </a:lnTo>
                  <a:lnTo>
                    <a:pt x="189" y="0"/>
                  </a:lnTo>
                  <a:lnTo>
                    <a:pt x="163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8086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6" name="Freeform 88"/>
            <p:cNvSpPr>
              <a:spLocks/>
            </p:cNvSpPr>
            <p:nvPr/>
          </p:nvSpPr>
          <p:spPr bwMode="auto">
            <a:xfrm>
              <a:off x="4032250" y="1312228"/>
              <a:ext cx="41275" cy="160338"/>
            </a:xfrm>
            <a:custGeom>
              <a:avLst/>
              <a:gdLst>
                <a:gd name="T0" fmla="*/ 0 w 26"/>
                <a:gd name="T1" fmla="*/ 101 h 101"/>
                <a:gd name="T2" fmla="*/ 26 w 26"/>
                <a:gd name="T3" fmla="*/ 75 h 101"/>
                <a:gd name="T4" fmla="*/ 26 w 26"/>
                <a:gd name="T5" fmla="*/ 0 h 101"/>
                <a:gd name="T6" fmla="*/ 0 w 26"/>
                <a:gd name="T7" fmla="*/ 26 h 101"/>
                <a:gd name="T8" fmla="*/ 0 w 26"/>
                <a:gd name="T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1">
                  <a:moveTo>
                    <a:pt x="0" y="101"/>
                  </a:moveTo>
                  <a:lnTo>
                    <a:pt x="26" y="75"/>
                  </a:lnTo>
                  <a:lnTo>
                    <a:pt x="26" y="0"/>
                  </a:lnTo>
                  <a:lnTo>
                    <a:pt x="0" y="26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2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7" name="Freeform 89"/>
            <p:cNvSpPr>
              <a:spLocks/>
            </p:cNvSpPr>
            <p:nvPr/>
          </p:nvSpPr>
          <p:spPr bwMode="auto">
            <a:xfrm>
              <a:off x="4032250" y="1312228"/>
              <a:ext cx="41275" cy="160338"/>
            </a:xfrm>
            <a:custGeom>
              <a:avLst/>
              <a:gdLst>
                <a:gd name="T0" fmla="*/ 0 w 26"/>
                <a:gd name="T1" fmla="*/ 101 h 101"/>
                <a:gd name="T2" fmla="*/ 26 w 26"/>
                <a:gd name="T3" fmla="*/ 75 h 101"/>
                <a:gd name="T4" fmla="*/ 26 w 26"/>
                <a:gd name="T5" fmla="*/ 0 h 101"/>
                <a:gd name="T6" fmla="*/ 0 w 26"/>
                <a:gd name="T7" fmla="*/ 26 h 101"/>
                <a:gd name="T8" fmla="*/ 0 w 26"/>
                <a:gd name="T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1">
                  <a:moveTo>
                    <a:pt x="0" y="101"/>
                  </a:moveTo>
                  <a:lnTo>
                    <a:pt x="26" y="75"/>
                  </a:lnTo>
                  <a:lnTo>
                    <a:pt x="26" y="0"/>
                  </a:lnTo>
                  <a:lnTo>
                    <a:pt x="0" y="26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2A35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8" name="Freeform 90"/>
            <p:cNvSpPr>
              <a:spLocks/>
            </p:cNvSpPr>
            <p:nvPr/>
          </p:nvSpPr>
          <p:spPr bwMode="auto">
            <a:xfrm>
              <a:off x="3984625" y="1353503"/>
              <a:ext cx="47625" cy="168275"/>
            </a:xfrm>
            <a:custGeom>
              <a:avLst/>
              <a:gdLst>
                <a:gd name="T0" fmla="*/ 0 w 30"/>
                <a:gd name="T1" fmla="*/ 106 h 106"/>
                <a:gd name="T2" fmla="*/ 30 w 30"/>
                <a:gd name="T3" fmla="*/ 75 h 106"/>
                <a:gd name="T4" fmla="*/ 30 w 30"/>
                <a:gd name="T5" fmla="*/ 0 h 106"/>
                <a:gd name="T6" fmla="*/ 0 w 30"/>
                <a:gd name="T7" fmla="*/ 30 h 106"/>
                <a:gd name="T8" fmla="*/ 0 w 30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06">
                  <a:moveTo>
                    <a:pt x="0" y="106"/>
                  </a:moveTo>
                  <a:lnTo>
                    <a:pt x="30" y="75"/>
                  </a:lnTo>
                  <a:lnTo>
                    <a:pt x="30" y="0"/>
                  </a:lnTo>
                  <a:lnTo>
                    <a:pt x="0" y="3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F2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9" name="Freeform 91"/>
            <p:cNvSpPr>
              <a:spLocks/>
            </p:cNvSpPr>
            <p:nvPr/>
          </p:nvSpPr>
          <p:spPr bwMode="auto">
            <a:xfrm>
              <a:off x="3984625" y="1353503"/>
              <a:ext cx="47625" cy="168275"/>
            </a:xfrm>
            <a:custGeom>
              <a:avLst/>
              <a:gdLst>
                <a:gd name="T0" fmla="*/ 0 w 30"/>
                <a:gd name="T1" fmla="*/ 106 h 106"/>
                <a:gd name="T2" fmla="*/ 30 w 30"/>
                <a:gd name="T3" fmla="*/ 75 h 106"/>
                <a:gd name="T4" fmla="*/ 30 w 30"/>
                <a:gd name="T5" fmla="*/ 0 h 106"/>
                <a:gd name="T6" fmla="*/ 0 w 30"/>
                <a:gd name="T7" fmla="*/ 30 h 106"/>
                <a:gd name="T8" fmla="*/ 0 w 30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06">
                  <a:moveTo>
                    <a:pt x="0" y="106"/>
                  </a:moveTo>
                  <a:lnTo>
                    <a:pt x="30" y="75"/>
                  </a:lnTo>
                  <a:lnTo>
                    <a:pt x="30" y="0"/>
                  </a:lnTo>
                  <a:lnTo>
                    <a:pt x="0" y="3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F2A35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0" name="Freeform 92"/>
            <p:cNvSpPr>
              <a:spLocks/>
            </p:cNvSpPr>
            <p:nvPr/>
          </p:nvSpPr>
          <p:spPr bwMode="auto">
            <a:xfrm>
              <a:off x="4032250" y="1431291"/>
              <a:ext cx="41275" cy="161925"/>
            </a:xfrm>
            <a:custGeom>
              <a:avLst/>
              <a:gdLst>
                <a:gd name="T0" fmla="*/ 0 w 26"/>
                <a:gd name="T1" fmla="*/ 102 h 102"/>
                <a:gd name="T2" fmla="*/ 26 w 26"/>
                <a:gd name="T3" fmla="*/ 72 h 102"/>
                <a:gd name="T4" fmla="*/ 26 w 26"/>
                <a:gd name="T5" fmla="*/ 0 h 102"/>
                <a:gd name="T6" fmla="*/ 0 w 26"/>
                <a:gd name="T7" fmla="*/ 26 h 102"/>
                <a:gd name="T8" fmla="*/ 0 w 26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2">
                  <a:moveTo>
                    <a:pt x="0" y="102"/>
                  </a:moveTo>
                  <a:lnTo>
                    <a:pt x="26" y="72"/>
                  </a:lnTo>
                  <a:lnTo>
                    <a:pt x="26" y="0"/>
                  </a:lnTo>
                  <a:lnTo>
                    <a:pt x="0" y="26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2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1" name="Freeform 93"/>
            <p:cNvSpPr>
              <a:spLocks/>
            </p:cNvSpPr>
            <p:nvPr/>
          </p:nvSpPr>
          <p:spPr bwMode="auto">
            <a:xfrm>
              <a:off x="4032250" y="1431291"/>
              <a:ext cx="41275" cy="161925"/>
            </a:xfrm>
            <a:custGeom>
              <a:avLst/>
              <a:gdLst>
                <a:gd name="T0" fmla="*/ 0 w 26"/>
                <a:gd name="T1" fmla="*/ 102 h 102"/>
                <a:gd name="T2" fmla="*/ 26 w 26"/>
                <a:gd name="T3" fmla="*/ 72 h 102"/>
                <a:gd name="T4" fmla="*/ 26 w 26"/>
                <a:gd name="T5" fmla="*/ 0 h 102"/>
                <a:gd name="T6" fmla="*/ 0 w 26"/>
                <a:gd name="T7" fmla="*/ 26 h 102"/>
                <a:gd name="T8" fmla="*/ 0 w 26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2">
                  <a:moveTo>
                    <a:pt x="0" y="102"/>
                  </a:moveTo>
                  <a:lnTo>
                    <a:pt x="26" y="72"/>
                  </a:lnTo>
                  <a:lnTo>
                    <a:pt x="26" y="0"/>
                  </a:lnTo>
                  <a:lnTo>
                    <a:pt x="0" y="26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2A35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2" name="Freeform 94"/>
            <p:cNvSpPr>
              <a:spLocks/>
            </p:cNvSpPr>
            <p:nvPr/>
          </p:nvSpPr>
          <p:spPr bwMode="auto">
            <a:xfrm>
              <a:off x="3984625" y="1472566"/>
              <a:ext cx="47625" cy="161925"/>
            </a:xfrm>
            <a:custGeom>
              <a:avLst/>
              <a:gdLst>
                <a:gd name="T0" fmla="*/ 0 w 30"/>
                <a:gd name="T1" fmla="*/ 102 h 102"/>
                <a:gd name="T2" fmla="*/ 30 w 30"/>
                <a:gd name="T3" fmla="*/ 76 h 102"/>
                <a:gd name="T4" fmla="*/ 30 w 30"/>
                <a:gd name="T5" fmla="*/ 0 h 102"/>
                <a:gd name="T6" fmla="*/ 0 w 30"/>
                <a:gd name="T7" fmla="*/ 31 h 102"/>
                <a:gd name="T8" fmla="*/ 0 w 30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02">
                  <a:moveTo>
                    <a:pt x="0" y="102"/>
                  </a:moveTo>
                  <a:lnTo>
                    <a:pt x="30" y="76"/>
                  </a:lnTo>
                  <a:lnTo>
                    <a:pt x="30" y="0"/>
                  </a:lnTo>
                  <a:lnTo>
                    <a:pt x="0" y="31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2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3" name="Freeform 95"/>
            <p:cNvSpPr>
              <a:spLocks/>
            </p:cNvSpPr>
            <p:nvPr/>
          </p:nvSpPr>
          <p:spPr bwMode="auto">
            <a:xfrm>
              <a:off x="3984625" y="1472566"/>
              <a:ext cx="47625" cy="161925"/>
            </a:xfrm>
            <a:custGeom>
              <a:avLst/>
              <a:gdLst>
                <a:gd name="T0" fmla="*/ 0 w 30"/>
                <a:gd name="T1" fmla="*/ 102 h 102"/>
                <a:gd name="T2" fmla="*/ 30 w 30"/>
                <a:gd name="T3" fmla="*/ 76 h 102"/>
                <a:gd name="T4" fmla="*/ 30 w 30"/>
                <a:gd name="T5" fmla="*/ 0 h 102"/>
                <a:gd name="T6" fmla="*/ 0 w 30"/>
                <a:gd name="T7" fmla="*/ 31 h 102"/>
                <a:gd name="T8" fmla="*/ 0 w 30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02">
                  <a:moveTo>
                    <a:pt x="0" y="102"/>
                  </a:moveTo>
                  <a:lnTo>
                    <a:pt x="30" y="76"/>
                  </a:lnTo>
                  <a:lnTo>
                    <a:pt x="30" y="0"/>
                  </a:lnTo>
                  <a:lnTo>
                    <a:pt x="0" y="31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2A35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4" name="Rectangle 96"/>
            <p:cNvSpPr>
              <a:spLocks noChangeArrowheads="1"/>
            </p:cNvSpPr>
            <p:nvPr/>
          </p:nvSpPr>
          <p:spPr bwMode="auto">
            <a:xfrm>
              <a:off x="3481388" y="1282066"/>
              <a:ext cx="250825" cy="119063"/>
            </a:xfrm>
            <a:prstGeom prst="rect">
              <a:avLst/>
            </a:prstGeom>
            <a:solidFill>
              <a:srgbClr val="FF5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5" name="Rectangle 97"/>
            <p:cNvSpPr>
              <a:spLocks noChangeArrowheads="1"/>
            </p:cNvSpPr>
            <p:nvPr/>
          </p:nvSpPr>
          <p:spPr bwMode="auto">
            <a:xfrm>
              <a:off x="3481388" y="1282066"/>
              <a:ext cx="250825" cy="119063"/>
            </a:xfrm>
            <a:prstGeom prst="rect">
              <a:avLst/>
            </a:prstGeom>
            <a:solidFill>
              <a:srgbClr val="FF555D"/>
            </a:solidFill>
            <a:ln w="4">
              <a:solidFill>
                <a:srgbClr val="E3E3E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6" name="Rectangle 98"/>
            <p:cNvSpPr>
              <a:spLocks noChangeArrowheads="1"/>
            </p:cNvSpPr>
            <p:nvPr/>
          </p:nvSpPr>
          <p:spPr bwMode="auto">
            <a:xfrm>
              <a:off x="3228975" y="1282066"/>
              <a:ext cx="252413" cy="119063"/>
            </a:xfrm>
            <a:prstGeom prst="rect">
              <a:avLst/>
            </a:prstGeom>
            <a:solidFill>
              <a:srgbClr val="FF5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7" name="Rectangle 99"/>
            <p:cNvSpPr>
              <a:spLocks noChangeArrowheads="1"/>
            </p:cNvSpPr>
            <p:nvPr/>
          </p:nvSpPr>
          <p:spPr bwMode="auto">
            <a:xfrm>
              <a:off x="3228975" y="1282066"/>
              <a:ext cx="252413" cy="119063"/>
            </a:xfrm>
            <a:prstGeom prst="rect">
              <a:avLst/>
            </a:prstGeom>
            <a:solidFill>
              <a:srgbClr val="FF555D"/>
            </a:solidFill>
            <a:ln w="4">
              <a:solidFill>
                <a:srgbClr val="E3E3E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8" name="Rectangle 100"/>
            <p:cNvSpPr>
              <a:spLocks noChangeArrowheads="1"/>
            </p:cNvSpPr>
            <p:nvPr/>
          </p:nvSpPr>
          <p:spPr bwMode="auto">
            <a:xfrm>
              <a:off x="3732213" y="1282066"/>
              <a:ext cx="252413" cy="119063"/>
            </a:xfrm>
            <a:prstGeom prst="rect">
              <a:avLst/>
            </a:prstGeom>
            <a:solidFill>
              <a:srgbClr val="FF5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9" name="Rectangle 101"/>
            <p:cNvSpPr>
              <a:spLocks noChangeArrowheads="1"/>
            </p:cNvSpPr>
            <p:nvPr/>
          </p:nvSpPr>
          <p:spPr bwMode="auto">
            <a:xfrm>
              <a:off x="3732213" y="1282066"/>
              <a:ext cx="252413" cy="119063"/>
            </a:xfrm>
            <a:prstGeom prst="rect">
              <a:avLst/>
            </a:prstGeom>
            <a:solidFill>
              <a:srgbClr val="FF555D"/>
            </a:solidFill>
            <a:ln w="4">
              <a:solidFill>
                <a:srgbClr val="E3E3E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0" name="Freeform 102"/>
            <p:cNvSpPr>
              <a:spLocks/>
            </p:cNvSpPr>
            <p:nvPr/>
          </p:nvSpPr>
          <p:spPr bwMode="auto">
            <a:xfrm>
              <a:off x="3732213" y="1239203"/>
              <a:ext cx="300038" cy="42863"/>
            </a:xfrm>
            <a:custGeom>
              <a:avLst/>
              <a:gdLst>
                <a:gd name="T0" fmla="*/ 0 w 189"/>
                <a:gd name="T1" fmla="*/ 27 h 27"/>
                <a:gd name="T2" fmla="*/ 30 w 189"/>
                <a:gd name="T3" fmla="*/ 0 h 27"/>
                <a:gd name="T4" fmla="*/ 189 w 189"/>
                <a:gd name="T5" fmla="*/ 0 h 27"/>
                <a:gd name="T6" fmla="*/ 162 w 189"/>
                <a:gd name="T7" fmla="*/ 27 h 27"/>
                <a:gd name="T8" fmla="*/ 0 w 18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27">
                  <a:moveTo>
                    <a:pt x="0" y="27"/>
                  </a:moveTo>
                  <a:lnTo>
                    <a:pt x="30" y="0"/>
                  </a:lnTo>
                  <a:lnTo>
                    <a:pt x="189" y="0"/>
                  </a:lnTo>
                  <a:lnTo>
                    <a:pt x="162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1" name="Freeform 103"/>
            <p:cNvSpPr>
              <a:spLocks/>
            </p:cNvSpPr>
            <p:nvPr/>
          </p:nvSpPr>
          <p:spPr bwMode="auto">
            <a:xfrm>
              <a:off x="3732213" y="1239203"/>
              <a:ext cx="300038" cy="42863"/>
            </a:xfrm>
            <a:custGeom>
              <a:avLst/>
              <a:gdLst>
                <a:gd name="T0" fmla="*/ 0 w 189"/>
                <a:gd name="T1" fmla="*/ 27 h 27"/>
                <a:gd name="T2" fmla="*/ 30 w 189"/>
                <a:gd name="T3" fmla="*/ 0 h 27"/>
                <a:gd name="T4" fmla="*/ 189 w 189"/>
                <a:gd name="T5" fmla="*/ 0 h 27"/>
                <a:gd name="T6" fmla="*/ 162 w 189"/>
                <a:gd name="T7" fmla="*/ 27 h 27"/>
                <a:gd name="T8" fmla="*/ 0 w 18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27">
                  <a:moveTo>
                    <a:pt x="0" y="27"/>
                  </a:moveTo>
                  <a:lnTo>
                    <a:pt x="30" y="0"/>
                  </a:lnTo>
                  <a:lnTo>
                    <a:pt x="189" y="0"/>
                  </a:lnTo>
                  <a:lnTo>
                    <a:pt x="162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8086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2" name="Freeform 104"/>
            <p:cNvSpPr>
              <a:spLocks/>
            </p:cNvSpPr>
            <p:nvPr/>
          </p:nvSpPr>
          <p:spPr bwMode="auto">
            <a:xfrm>
              <a:off x="3984625" y="1232853"/>
              <a:ext cx="47625" cy="168275"/>
            </a:xfrm>
            <a:custGeom>
              <a:avLst/>
              <a:gdLst>
                <a:gd name="T0" fmla="*/ 0 w 30"/>
                <a:gd name="T1" fmla="*/ 106 h 106"/>
                <a:gd name="T2" fmla="*/ 30 w 30"/>
                <a:gd name="T3" fmla="*/ 76 h 106"/>
                <a:gd name="T4" fmla="*/ 30 w 30"/>
                <a:gd name="T5" fmla="*/ 0 h 106"/>
                <a:gd name="T6" fmla="*/ 0 w 30"/>
                <a:gd name="T7" fmla="*/ 31 h 106"/>
                <a:gd name="T8" fmla="*/ 0 w 30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06">
                  <a:moveTo>
                    <a:pt x="0" y="106"/>
                  </a:moveTo>
                  <a:lnTo>
                    <a:pt x="30" y="76"/>
                  </a:lnTo>
                  <a:lnTo>
                    <a:pt x="30" y="0"/>
                  </a:lnTo>
                  <a:lnTo>
                    <a:pt x="0" y="31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F2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3" name="Freeform 105"/>
            <p:cNvSpPr>
              <a:spLocks/>
            </p:cNvSpPr>
            <p:nvPr/>
          </p:nvSpPr>
          <p:spPr bwMode="auto">
            <a:xfrm>
              <a:off x="3984625" y="1232853"/>
              <a:ext cx="47625" cy="168275"/>
            </a:xfrm>
            <a:custGeom>
              <a:avLst/>
              <a:gdLst>
                <a:gd name="T0" fmla="*/ 0 w 30"/>
                <a:gd name="T1" fmla="*/ 106 h 106"/>
                <a:gd name="T2" fmla="*/ 30 w 30"/>
                <a:gd name="T3" fmla="*/ 76 h 106"/>
                <a:gd name="T4" fmla="*/ 30 w 30"/>
                <a:gd name="T5" fmla="*/ 0 h 106"/>
                <a:gd name="T6" fmla="*/ 0 w 30"/>
                <a:gd name="T7" fmla="*/ 31 h 106"/>
                <a:gd name="T8" fmla="*/ 0 w 30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06">
                  <a:moveTo>
                    <a:pt x="0" y="106"/>
                  </a:moveTo>
                  <a:lnTo>
                    <a:pt x="30" y="76"/>
                  </a:lnTo>
                  <a:lnTo>
                    <a:pt x="30" y="0"/>
                  </a:lnTo>
                  <a:lnTo>
                    <a:pt x="0" y="31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F2A35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784" name="직선 연결선 783"/>
          <p:cNvCxnSpPr>
            <a:stCxn id="649" idx="1"/>
            <a:endCxn id="638" idx="3"/>
          </p:cNvCxnSpPr>
          <p:nvPr/>
        </p:nvCxnSpPr>
        <p:spPr>
          <a:xfrm flipH="1">
            <a:off x="3606027" y="1796158"/>
            <a:ext cx="173885" cy="4471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직선 연결선 784"/>
          <p:cNvCxnSpPr/>
          <p:nvPr/>
        </p:nvCxnSpPr>
        <p:spPr>
          <a:xfrm flipH="1">
            <a:off x="4894797" y="1697958"/>
            <a:ext cx="173885" cy="4471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371" y="1475482"/>
            <a:ext cx="6286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7" name="모서리가 둥근 직사각형 786"/>
          <p:cNvSpPr/>
          <p:nvPr/>
        </p:nvSpPr>
        <p:spPr>
          <a:xfrm>
            <a:off x="5534396" y="2024229"/>
            <a:ext cx="1158093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Web Server</a:t>
            </a:r>
            <a:endParaRPr lang="ko-KR" altLang="en-US" sz="1200" dirty="0"/>
          </a:p>
        </p:txBody>
      </p:sp>
      <p:sp>
        <p:nvSpPr>
          <p:cNvPr id="788" name="모서리가 둥근 직사각형 787"/>
          <p:cNvSpPr/>
          <p:nvPr/>
        </p:nvSpPr>
        <p:spPr>
          <a:xfrm>
            <a:off x="5534397" y="2353631"/>
            <a:ext cx="1158093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Web Server</a:t>
            </a:r>
            <a:endParaRPr lang="ko-KR" altLang="en-US" sz="1200" dirty="0"/>
          </a:p>
        </p:txBody>
      </p:sp>
      <p:cxnSp>
        <p:nvCxnSpPr>
          <p:cNvPr id="789" name="직선 연결선 788"/>
          <p:cNvCxnSpPr>
            <a:stCxn id="786" idx="2"/>
            <a:endCxn id="787" idx="1"/>
          </p:cNvCxnSpPr>
          <p:nvPr/>
        </p:nvCxnSpPr>
        <p:spPr>
          <a:xfrm>
            <a:off x="5384696" y="1799332"/>
            <a:ext cx="149700" cy="36891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직선 연결선 789"/>
          <p:cNvCxnSpPr>
            <a:stCxn id="786" idx="2"/>
            <a:endCxn id="788" idx="1"/>
          </p:cNvCxnSpPr>
          <p:nvPr/>
        </p:nvCxnSpPr>
        <p:spPr>
          <a:xfrm>
            <a:off x="5384696" y="1799332"/>
            <a:ext cx="149701" cy="69831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직선 연결선 790"/>
          <p:cNvCxnSpPr>
            <a:endCxn id="621" idx="3"/>
          </p:cNvCxnSpPr>
          <p:nvPr/>
        </p:nvCxnSpPr>
        <p:spPr>
          <a:xfrm flipH="1">
            <a:off x="1784442" y="5678944"/>
            <a:ext cx="531654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1771351" y="6262868"/>
            <a:ext cx="531654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endCxn id="606" idx="3"/>
          </p:cNvCxnSpPr>
          <p:nvPr/>
        </p:nvCxnSpPr>
        <p:spPr>
          <a:xfrm flipV="1">
            <a:off x="2252597" y="4166989"/>
            <a:ext cx="63499" cy="2095879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5" name="TextBox 794"/>
          <p:cNvSpPr txBox="1"/>
          <p:nvPr/>
        </p:nvSpPr>
        <p:spPr>
          <a:xfrm>
            <a:off x="5711814" y="226981"/>
            <a:ext cx="223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내부 </a:t>
            </a:r>
            <a:r>
              <a:rPr lang="ko-KR" altLang="en-US" b="1" dirty="0" err="1"/>
              <a:t>업무망</a:t>
            </a:r>
            <a:r>
              <a:rPr lang="ko-KR" altLang="en-US" b="1" dirty="0"/>
              <a:t> </a:t>
            </a:r>
            <a:r>
              <a:rPr lang="en-US" altLang="ko-KR" b="1" dirty="0"/>
              <a:t>Tenant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07672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모서리가 둥근 직사각형 630"/>
          <p:cNvSpPr/>
          <p:nvPr/>
        </p:nvSpPr>
        <p:spPr>
          <a:xfrm>
            <a:off x="333232" y="2841387"/>
            <a:ext cx="5894952" cy="1591059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2509433" y="-20844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5. </a:t>
            </a:r>
            <a:r>
              <a:rPr lang="ko-KR" altLang="en-US" sz="2800" dirty="0"/>
              <a:t>시스템 구성도</a:t>
            </a:r>
          </a:p>
        </p:txBody>
      </p:sp>
      <p:sp>
        <p:nvSpPr>
          <p:cNvPr id="453" name="TextBox 452"/>
          <p:cNvSpPr txBox="1"/>
          <p:nvPr/>
        </p:nvSpPr>
        <p:spPr>
          <a:xfrm>
            <a:off x="4002065" y="126791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40G QSFP + Fiber</a:t>
            </a:r>
          </a:p>
          <a:p>
            <a:r>
              <a:rPr lang="en-US" altLang="ko-KR" sz="1200" dirty="0"/>
              <a:t>1G</a:t>
            </a:r>
          </a:p>
          <a:p>
            <a:r>
              <a:rPr lang="en-US" altLang="ko-KR" sz="1200" dirty="0"/>
              <a:t>10G</a:t>
            </a:r>
            <a:endParaRPr lang="ko-KR" altLang="en-US" sz="1200" dirty="0"/>
          </a:p>
        </p:txBody>
      </p:sp>
      <p:cxnSp>
        <p:nvCxnSpPr>
          <p:cNvPr id="549" name="직선 연결선 548"/>
          <p:cNvCxnSpPr/>
          <p:nvPr/>
        </p:nvCxnSpPr>
        <p:spPr>
          <a:xfrm flipH="1">
            <a:off x="3567750" y="473430"/>
            <a:ext cx="437744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직선 연결선 550"/>
          <p:cNvCxnSpPr/>
          <p:nvPr/>
        </p:nvCxnSpPr>
        <p:spPr>
          <a:xfrm flipH="1">
            <a:off x="3563888" y="260648"/>
            <a:ext cx="4377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구름 413"/>
          <p:cNvSpPr/>
          <p:nvPr/>
        </p:nvSpPr>
        <p:spPr>
          <a:xfrm>
            <a:off x="384059" y="932230"/>
            <a:ext cx="1368152" cy="5760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인터넷</a:t>
            </a:r>
          </a:p>
        </p:txBody>
      </p:sp>
      <p:grpSp>
        <p:nvGrpSpPr>
          <p:cNvPr id="415" name="그룹 414"/>
          <p:cNvGrpSpPr/>
          <p:nvPr/>
        </p:nvGrpSpPr>
        <p:grpSpPr>
          <a:xfrm>
            <a:off x="249560" y="1947799"/>
            <a:ext cx="1162498" cy="719912"/>
            <a:chOff x="3242916" y="2265036"/>
            <a:chExt cx="1162498" cy="719912"/>
          </a:xfrm>
        </p:grpSpPr>
        <p:grpSp>
          <p:nvGrpSpPr>
            <p:cNvPr id="416" name="그룹 415"/>
            <p:cNvGrpSpPr/>
            <p:nvPr/>
          </p:nvGrpSpPr>
          <p:grpSpPr>
            <a:xfrm>
              <a:off x="3377283" y="2265036"/>
              <a:ext cx="844551" cy="442913"/>
              <a:chOff x="3228975" y="1191578"/>
              <a:chExt cx="844551" cy="442913"/>
            </a:xfrm>
          </p:grpSpPr>
          <p:sp>
            <p:nvSpPr>
              <p:cNvPr id="424" name="Freeform 48"/>
              <p:cNvSpPr>
                <a:spLocks/>
              </p:cNvSpPr>
              <p:nvPr/>
            </p:nvSpPr>
            <p:spPr bwMode="auto">
              <a:xfrm>
                <a:off x="3228975" y="1556703"/>
                <a:ext cx="844550" cy="77788"/>
              </a:xfrm>
              <a:custGeom>
                <a:avLst/>
                <a:gdLst>
                  <a:gd name="T0" fmla="*/ 0 w 532"/>
                  <a:gd name="T1" fmla="*/ 49 h 49"/>
                  <a:gd name="T2" fmla="*/ 53 w 532"/>
                  <a:gd name="T3" fmla="*/ 0 h 49"/>
                  <a:gd name="T4" fmla="*/ 532 w 532"/>
                  <a:gd name="T5" fmla="*/ 0 h 49"/>
                  <a:gd name="T6" fmla="*/ 479 w 532"/>
                  <a:gd name="T7" fmla="*/ 49 h 49"/>
                  <a:gd name="T8" fmla="*/ 0 w 532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2" h="49">
                    <a:moveTo>
                      <a:pt x="0" y="49"/>
                    </a:moveTo>
                    <a:lnTo>
                      <a:pt x="53" y="0"/>
                    </a:lnTo>
                    <a:lnTo>
                      <a:pt x="532" y="0"/>
                    </a:lnTo>
                    <a:lnTo>
                      <a:pt x="479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2AC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5" name="Freeform 49"/>
              <p:cNvSpPr>
                <a:spLocks/>
              </p:cNvSpPr>
              <p:nvPr/>
            </p:nvSpPr>
            <p:spPr bwMode="auto">
              <a:xfrm>
                <a:off x="3228975" y="1556703"/>
                <a:ext cx="844550" cy="77788"/>
              </a:xfrm>
              <a:custGeom>
                <a:avLst/>
                <a:gdLst>
                  <a:gd name="T0" fmla="*/ 0 w 532"/>
                  <a:gd name="T1" fmla="*/ 49 h 49"/>
                  <a:gd name="T2" fmla="*/ 53 w 532"/>
                  <a:gd name="T3" fmla="*/ 0 h 49"/>
                  <a:gd name="T4" fmla="*/ 532 w 532"/>
                  <a:gd name="T5" fmla="*/ 0 h 49"/>
                  <a:gd name="T6" fmla="*/ 479 w 532"/>
                  <a:gd name="T7" fmla="*/ 49 h 49"/>
                  <a:gd name="T8" fmla="*/ 0 w 532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2" h="49">
                    <a:moveTo>
                      <a:pt x="0" y="49"/>
                    </a:moveTo>
                    <a:lnTo>
                      <a:pt x="53" y="0"/>
                    </a:lnTo>
                    <a:lnTo>
                      <a:pt x="532" y="0"/>
                    </a:lnTo>
                    <a:lnTo>
                      <a:pt x="479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2AC0FF"/>
              </a:solidFill>
              <a:ln w="4">
                <a:solidFill>
                  <a:srgbClr val="80DA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8" name="Freeform 62"/>
              <p:cNvSpPr>
                <a:spLocks/>
              </p:cNvSpPr>
              <p:nvPr/>
            </p:nvSpPr>
            <p:spPr bwMode="auto">
              <a:xfrm>
                <a:off x="3481388" y="1515428"/>
                <a:ext cx="250825" cy="119063"/>
              </a:xfrm>
              <a:custGeom>
                <a:avLst/>
                <a:gdLst>
                  <a:gd name="T0" fmla="*/ 158 w 158"/>
                  <a:gd name="T1" fmla="*/ 75 h 75"/>
                  <a:gd name="T2" fmla="*/ 0 w 158"/>
                  <a:gd name="T3" fmla="*/ 75 h 75"/>
                  <a:gd name="T4" fmla="*/ 0 w 158"/>
                  <a:gd name="T5" fmla="*/ 4 h 75"/>
                  <a:gd name="T6" fmla="*/ 158 w 158"/>
                  <a:gd name="T7" fmla="*/ 0 h 75"/>
                  <a:gd name="T8" fmla="*/ 158 w 158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75">
                    <a:moveTo>
                      <a:pt x="158" y="75"/>
                    </a:moveTo>
                    <a:lnTo>
                      <a:pt x="0" y="75"/>
                    </a:lnTo>
                    <a:lnTo>
                      <a:pt x="0" y="4"/>
                    </a:lnTo>
                    <a:lnTo>
                      <a:pt x="158" y="0"/>
                    </a:lnTo>
                    <a:lnTo>
                      <a:pt x="158" y="75"/>
                    </a:lnTo>
                    <a:close/>
                  </a:path>
                </a:pathLst>
              </a:cu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2" name="Freeform 63"/>
              <p:cNvSpPr>
                <a:spLocks/>
              </p:cNvSpPr>
              <p:nvPr/>
            </p:nvSpPr>
            <p:spPr bwMode="auto">
              <a:xfrm>
                <a:off x="3481388" y="1515428"/>
                <a:ext cx="250825" cy="119063"/>
              </a:xfrm>
              <a:custGeom>
                <a:avLst/>
                <a:gdLst>
                  <a:gd name="T0" fmla="*/ 158 w 158"/>
                  <a:gd name="T1" fmla="*/ 75 h 75"/>
                  <a:gd name="T2" fmla="*/ 0 w 158"/>
                  <a:gd name="T3" fmla="*/ 75 h 75"/>
                  <a:gd name="T4" fmla="*/ 0 w 158"/>
                  <a:gd name="T5" fmla="*/ 4 h 75"/>
                  <a:gd name="T6" fmla="*/ 158 w 158"/>
                  <a:gd name="T7" fmla="*/ 0 h 75"/>
                  <a:gd name="T8" fmla="*/ 158 w 158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75">
                    <a:moveTo>
                      <a:pt x="158" y="75"/>
                    </a:moveTo>
                    <a:lnTo>
                      <a:pt x="0" y="75"/>
                    </a:lnTo>
                    <a:lnTo>
                      <a:pt x="0" y="4"/>
                    </a:lnTo>
                    <a:lnTo>
                      <a:pt x="158" y="0"/>
                    </a:lnTo>
                    <a:lnTo>
                      <a:pt x="158" y="75"/>
                    </a:lnTo>
                    <a:close/>
                  </a:path>
                </a:pathLst>
              </a:cu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4" name="Rectangle 64"/>
              <p:cNvSpPr>
                <a:spLocks noChangeArrowheads="1"/>
              </p:cNvSpPr>
              <p:nvPr/>
            </p:nvSpPr>
            <p:spPr bwMode="auto">
              <a:xfrm>
                <a:off x="3732213" y="1521778"/>
                <a:ext cx="252413" cy="11271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5" name="Rectangle 65"/>
              <p:cNvSpPr>
                <a:spLocks noChangeArrowheads="1"/>
              </p:cNvSpPr>
              <p:nvPr/>
            </p:nvSpPr>
            <p:spPr bwMode="auto">
              <a:xfrm>
                <a:off x="3732213" y="1521778"/>
                <a:ext cx="252413" cy="11271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7" name="Rectangle 66"/>
              <p:cNvSpPr>
                <a:spLocks noChangeArrowheads="1"/>
              </p:cNvSpPr>
              <p:nvPr/>
            </p:nvSpPr>
            <p:spPr bwMode="auto">
              <a:xfrm>
                <a:off x="3228975" y="1515428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8" name="Rectangle 67"/>
              <p:cNvSpPr>
                <a:spLocks noChangeArrowheads="1"/>
              </p:cNvSpPr>
              <p:nvPr/>
            </p:nvSpPr>
            <p:spPr bwMode="auto">
              <a:xfrm>
                <a:off x="3228975" y="1515428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9" name="Rectangle 68"/>
              <p:cNvSpPr>
                <a:spLocks noChangeArrowheads="1"/>
              </p:cNvSpPr>
              <p:nvPr/>
            </p:nvSpPr>
            <p:spPr bwMode="auto">
              <a:xfrm>
                <a:off x="3228975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0" name="Rectangle 69"/>
              <p:cNvSpPr>
                <a:spLocks noChangeArrowheads="1"/>
              </p:cNvSpPr>
              <p:nvPr/>
            </p:nvSpPr>
            <p:spPr bwMode="auto">
              <a:xfrm>
                <a:off x="3228975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1" name="Rectangle 70"/>
              <p:cNvSpPr>
                <a:spLocks noChangeArrowheads="1"/>
              </p:cNvSpPr>
              <p:nvPr/>
            </p:nvSpPr>
            <p:spPr bwMode="auto">
              <a:xfrm>
                <a:off x="3732213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3" name="Rectangle 71"/>
              <p:cNvSpPr>
                <a:spLocks noChangeArrowheads="1"/>
              </p:cNvSpPr>
              <p:nvPr/>
            </p:nvSpPr>
            <p:spPr bwMode="auto">
              <a:xfrm>
                <a:off x="3732213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4" name="Rectangle 72"/>
              <p:cNvSpPr>
                <a:spLocks noChangeArrowheads="1"/>
              </p:cNvSpPr>
              <p:nvPr/>
            </p:nvSpPr>
            <p:spPr bwMode="auto">
              <a:xfrm>
                <a:off x="3613150" y="1401128"/>
                <a:ext cx="250825" cy="120650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6" name="Rectangle 73"/>
              <p:cNvSpPr>
                <a:spLocks noChangeArrowheads="1"/>
              </p:cNvSpPr>
              <p:nvPr/>
            </p:nvSpPr>
            <p:spPr bwMode="auto">
              <a:xfrm>
                <a:off x="3613150" y="1401128"/>
                <a:ext cx="250825" cy="120650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7" name="Rectangle 74"/>
              <p:cNvSpPr>
                <a:spLocks noChangeArrowheads="1"/>
              </p:cNvSpPr>
              <p:nvPr/>
            </p:nvSpPr>
            <p:spPr bwMode="auto">
              <a:xfrm>
                <a:off x="3360738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8" name="Rectangle 75"/>
              <p:cNvSpPr>
                <a:spLocks noChangeArrowheads="1"/>
              </p:cNvSpPr>
              <p:nvPr/>
            </p:nvSpPr>
            <p:spPr bwMode="auto">
              <a:xfrm>
                <a:off x="3360738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0" name="Freeform 76"/>
              <p:cNvSpPr>
                <a:spLocks/>
              </p:cNvSpPr>
              <p:nvPr/>
            </p:nvSpPr>
            <p:spPr bwMode="auto">
              <a:xfrm>
                <a:off x="4032250" y="1191578"/>
                <a:ext cx="41275" cy="168275"/>
              </a:xfrm>
              <a:custGeom>
                <a:avLst/>
                <a:gdLst>
                  <a:gd name="T0" fmla="*/ 0 w 26"/>
                  <a:gd name="T1" fmla="*/ 106 h 106"/>
                  <a:gd name="T2" fmla="*/ 26 w 26"/>
                  <a:gd name="T3" fmla="*/ 76 h 106"/>
                  <a:gd name="T4" fmla="*/ 26 w 26"/>
                  <a:gd name="T5" fmla="*/ 0 h 106"/>
                  <a:gd name="T6" fmla="*/ 0 w 26"/>
                  <a:gd name="T7" fmla="*/ 30 h 106"/>
                  <a:gd name="T8" fmla="*/ 0 w 26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6">
                    <a:moveTo>
                      <a:pt x="0" y="106"/>
                    </a:moveTo>
                    <a:lnTo>
                      <a:pt x="26" y="76"/>
                    </a:lnTo>
                    <a:lnTo>
                      <a:pt x="26" y="0"/>
                    </a:lnTo>
                    <a:lnTo>
                      <a:pt x="0" y="3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1" name="Freeform 77"/>
              <p:cNvSpPr>
                <a:spLocks/>
              </p:cNvSpPr>
              <p:nvPr/>
            </p:nvSpPr>
            <p:spPr bwMode="auto">
              <a:xfrm>
                <a:off x="4032250" y="1191578"/>
                <a:ext cx="41275" cy="168275"/>
              </a:xfrm>
              <a:custGeom>
                <a:avLst/>
                <a:gdLst>
                  <a:gd name="T0" fmla="*/ 0 w 26"/>
                  <a:gd name="T1" fmla="*/ 106 h 106"/>
                  <a:gd name="T2" fmla="*/ 26 w 26"/>
                  <a:gd name="T3" fmla="*/ 76 h 106"/>
                  <a:gd name="T4" fmla="*/ 26 w 26"/>
                  <a:gd name="T5" fmla="*/ 0 h 106"/>
                  <a:gd name="T6" fmla="*/ 0 w 26"/>
                  <a:gd name="T7" fmla="*/ 30 h 106"/>
                  <a:gd name="T8" fmla="*/ 0 w 26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6">
                    <a:moveTo>
                      <a:pt x="0" y="106"/>
                    </a:moveTo>
                    <a:lnTo>
                      <a:pt x="26" y="76"/>
                    </a:lnTo>
                    <a:lnTo>
                      <a:pt x="26" y="0"/>
                    </a:lnTo>
                    <a:lnTo>
                      <a:pt x="0" y="3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2" name="Freeform 78"/>
              <p:cNvSpPr>
                <a:spLocks/>
              </p:cNvSpPr>
              <p:nvPr/>
            </p:nvSpPr>
            <p:spPr bwMode="auto">
              <a:xfrm>
                <a:off x="3773488" y="1191578"/>
                <a:ext cx="300038" cy="47625"/>
              </a:xfrm>
              <a:custGeom>
                <a:avLst/>
                <a:gdLst>
                  <a:gd name="T0" fmla="*/ 0 w 189"/>
                  <a:gd name="T1" fmla="*/ 30 h 30"/>
                  <a:gd name="T2" fmla="*/ 31 w 189"/>
                  <a:gd name="T3" fmla="*/ 0 h 30"/>
                  <a:gd name="T4" fmla="*/ 189 w 189"/>
                  <a:gd name="T5" fmla="*/ 0 h 30"/>
                  <a:gd name="T6" fmla="*/ 163 w 189"/>
                  <a:gd name="T7" fmla="*/ 30 h 30"/>
                  <a:gd name="T8" fmla="*/ 0 w 18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30">
                    <a:moveTo>
                      <a:pt x="0" y="30"/>
                    </a:moveTo>
                    <a:lnTo>
                      <a:pt x="31" y="0"/>
                    </a:lnTo>
                    <a:lnTo>
                      <a:pt x="189" y="0"/>
                    </a:lnTo>
                    <a:lnTo>
                      <a:pt x="163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4" name="Freeform 79"/>
              <p:cNvSpPr>
                <a:spLocks/>
              </p:cNvSpPr>
              <p:nvPr/>
            </p:nvSpPr>
            <p:spPr bwMode="auto">
              <a:xfrm>
                <a:off x="3773488" y="1191578"/>
                <a:ext cx="300038" cy="47625"/>
              </a:xfrm>
              <a:custGeom>
                <a:avLst/>
                <a:gdLst>
                  <a:gd name="T0" fmla="*/ 0 w 189"/>
                  <a:gd name="T1" fmla="*/ 30 h 30"/>
                  <a:gd name="T2" fmla="*/ 31 w 189"/>
                  <a:gd name="T3" fmla="*/ 0 h 30"/>
                  <a:gd name="T4" fmla="*/ 189 w 189"/>
                  <a:gd name="T5" fmla="*/ 0 h 30"/>
                  <a:gd name="T6" fmla="*/ 163 w 189"/>
                  <a:gd name="T7" fmla="*/ 30 h 30"/>
                  <a:gd name="T8" fmla="*/ 0 w 18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30">
                    <a:moveTo>
                      <a:pt x="0" y="30"/>
                    </a:moveTo>
                    <a:lnTo>
                      <a:pt x="31" y="0"/>
                    </a:lnTo>
                    <a:lnTo>
                      <a:pt x="189" y="0"/>
                    </a:lnTo>
                    <a:lnTo>
                      <a:pt x="163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5" name="Freeform 80"/>
              <p:cNvSpPr>
                <a:spLocks/>
              </p:cNvSpPr>
              <p:nvPr/>
            </p:nvSpPr>
            <p:spPr bwMode="auto">
              <a:xfrm>
                <a:off x="3475038" y="1232853"/>
                <a:ext cx="304800" cy="49213"/>
              </a:xfrm>
              <a:custGeom>
                <a:avLst/>
                <a:gdLst>
                  <a:gd name="T0" fmla="*/ 0 w 192"/>
                  <a:gd name="T1" fmla="*/ 31 h 31"/>
                  <a:gd name="T2" fmla="*/ 30 w 192"/>
                  <a:gd name="T3" fmla="*/ 0 h 31"/>
                  <a:gd name="T4" fmla="*/ 192 w 192"/>
                  <a:gd name="T5" fmla="*/ 0 h 31"/>
                  <a:gd name="T6" fmla="*/ 162 w 192"/>
                  <a:gd name="T7" fmla="*/ 31 h 31"/>
                  <a:gd name="T8" fmla="*/ 0 w 192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31">
                    <a:moveTo>
                      <a:pt x="0" y="31"/>
                    </a:moveTo>
                    <a:lnTo>
                      <a:pt x="30" y="0"/>
                    </a:lnTo>
                    <a:lnTo>
                      <a:pt x="192" y="0"/>
                    </a:lnTo>
                    <a:lnTo>
                      <a:pt x="162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7" name="Freeform 81"/>
              <p:cNvSpPr>
                <a:spLocks/>
              </p:cNvSpPr>
              <p:nvPr/>
            </p:nvSpPr>
            <p:spPr bwMode="auto">
              <a:xfrm>
                <a:off x="3475038" y="1232853"/>
                <a:ext cx="304800" cy="49213"/>
              </a:xfrm>
              <a:custGeom>
                <a:avLst/>
                <a:gdLst>
                  <a:gd name="T0" fmla="*/ 0 w 192"/>
                  <a:gd name="T1" fmla="*/ 31 h 31"/>
                  <a:gd name="T2" fmla="*/ 30 w 192"/>
                  <a:gd name="T3" fmla="*/ 0 h 31"/>
                  <a:gd name="T4" fmla="*/ 192 w 192"/>
                  <a:gd name="T5" fmla="*/ 0 h 31"/>
                  <a:gd name="T6" fmla="*/ 162 w 192"/>
                  <a:gd name="T7" fmla="*/ 31 h 31"/>
                  <a:gd name="T8" fmla="*/ 0 w 192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31">
                    <a:moveTo>
                      <a:pt x="0" y="31"/>
                    </a:moveTo>
                    <a:lnTo>
                      <a:pt x="30" y="0"/>
                    </a:lnTo>
                    <a:lnTo>
                      <a:pt x="192" y="0"/>
                    </a:lnTo>
                    <a:lnTo>
                      <a:pt x="162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8" name="Freeform 82"/>
              <p:cNvSpPr>
                <a:spLocks/>
              </p:cNvSpPr>
              <p:nvPr/>
            </p:nvSpPr>
            <p:spPr bwMode="auto">
              <a:xfrm>
                <a:off x="3529013" y="1191578"/>
                <a:ext cx="293688" cy="47625"/>
              </a:xfrm>
              <a:custGeom>
                <a:avLst/>
                <a:gdLst>
                  <a:gd name="T0" fmla="*/ 0 w 185"/>
                  <a:gd name="T1" fmla="*/ 30 h 30"/>
                  <a:gd name="T2" fmla="*/ 26 w 185"/>
                  <a:gd name="T3" fmla="*/ 0 h 30"/>
                  <a:gd name="T4" fmla="*/ 185 w 185"/>
                  <a:gd name="T5" fmla="*/ 0 h 30"/>
                  <a:gd name="T6" fmla="*/ 154 w 185"/>
                  <a:gd name="T7" fmla="*/ 30 h 30"/>
                  <a:gd name="T8" fmla="*/ 0 w 185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30">
                    <a:moveTo>
                      <a:pt x="0" y="30"/>
                    </a:moveTo>
                    <a:lnTo>
                      <a:pt x="26" y="0"/>
                    </a:lnTo>
                    <a:lnTo>
                      <a:pt x="185" y="0"/>
                    </a:lnTo>
                    <a:lnTo>
                      <a:pt x="154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0" name="Freeform 83"/>
              <p:cNvSpPr>
                <a:spLocks/>
              </p:cNvSpPr>
              <p:nvPr/>
            </p:nvSpPr>
            <p:spPr bwMode="auto">
              <a:xfrm>
                <a:off x="3529013" y="1191578"/>
                <a:ext cx="293688" cy="47625"/>
              </a:xfrm>
              <a:custGeom>
                <a:avLst/>
                <a:gdLst>
                  <a:gd name="T0" fmla="*/ 0 w 185"/>
                  <a:gd name="T1" fmla="*/ 30 h 30"/>
                  <a:gd name="T2" fmla="*/ 26 w 185"/>
                  <a:gd name="T3" fmla="*/ 0 h 30"/>
                  <a:gd name="T4" fmla="*/ 185 w 185"/>
                  <a:gd name="T5" fmla="*/ 0 h 30"/>
                  <a:gd name="T6" fmla="*/ 154 w 185"/>
                  <a:gd name="T7" fmla="*/ 30 h 30"/>
                  <a:gd name="T8" fmla="*/ 0 w 185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30">
                    <a:moveTo>
                      <a:pt x="0" y="30"/>
                    </a:moveTo>
                    <a:lnTo>
                      <a:pt x="26" y="0"/>
                    </a:lnTo>
                    <a:lnTo>
                      <a:pt x="185" y="0"/>
                    </a:lnTo>
                    <a:lnTo>
                      <a:pt x="154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1" name="Freeform 84"/>
              <p:cNvSpPr>
                <a:spLocks/>
              </p:cNvSpPr>
              <p:nvPr/>
            </p:nvSpPr>
            <p:spPr bwMode="auto">
              <a:xfrm>
                <a:off x="3228975" y="1239203"/>
                <a:ext cx="300038" cy="42863"/>
              </a:xfrm>
              <a:custGeom>
                <a:avLst/>
                <a:gdLst>
                  <a:gd name="T0" fmla="*/ 0 w 189"/>
                  <a:gd name="T1" fmla="*/ 27 h 27"/>
                  <a:gd name="T2" fmla="*/ 26 w 189"/>
                  <a:gd name="T3" fmla="*/ 0 h 27"/>
                  <a:gd name="T4" fmla="*/ 189 w 189"/>
                  <a:gd name="T5" fmla="*/ 0 h 27"/>
                  <a:gd name="T6" fmla="*/ 159 w 189"/>
                  <a:gd name="T7" fmla="*/ 27 h 27"/>
                  <a:gd name="T8" fmla="*/ 0 w 18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7">
                    <a:moveTo>
                      <a:pt x="0" y="27"/>
                    </a:moveTo>
                    <a:lnTo>
                      <a:pt x="26" y="0"/>
                    </a:lnTo>
                    <a:lnTo>
                      <a:pt x="189" y="0"/>
                    </a:lnTo>
                    <a:lnTo>
                      <a:pt x="159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2" name="Freeform 85"/>
              <p:cNvSpPr>
                <a:spLocks/>
              </p:cNvSpPr>
              <p:nvPr/>
            </p:nvSpPr>
            <p:spPr bwMode="auto">
              <a:xfrm>
                <a:off x="3228975" y="1239203"/>
                <a:ext cx="300038" cy="42863"/>
              </a:xfrm>
              <a:custGeom>
                <a:avLst/>
                <a:gdLst>
                  <a:gd name="T0" fmla="*/ 0 w 189"/>
                  <a:gd name="T1" fmla="*/ 27 h 27"/>
                  <a:gd name="T2" fmla="*/ 26 w 189"/>
                  <a:gd name="T3" fmla="*/ 0 h 27"/>
                  <a:gd name="T4" fmla="*/ 189 w 189"/>
                  <a:gd name="T5" fmla="*/ 0 h 27"/>
                  <a:gd name="T6" fmla="*/ 159 w 189"/>
                  <a:gd name="T7" fmla="*/ 27 h 27"/>
                  <a:gd name="T8" fmla="*/ 0 w 18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7">
                    <a:moveTo>
                      <a:pt x="0" y="27"/>
                    </a:moveTo>
                    <a:lnTo>
                      <a:pt x="26" y="0"/>
                    </a:lnTo>
                    <a:lnTo>
                      <a:pt x="189" y="0"/>
                    </a:lnTo>
                    <a:lnTo>
                      <a:pt x="159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4" name="Freeform 86"/>
              <p:cNvSpPr>
                <a:spLocks/>
              </p:cNvSpPr>
              <p:nvPr/>
            </p:nvSpPr>
            <p:spPr bwMode="auto">
              <a:xfrm>
                <a:off x="3270250" y="1191578"/>
                <a:ext cx="300038" cy="47625"/>
              </a:xfrm>
              <a:custGeom>
                <a:avLst/>
                <a:gdLst>
                  <a:gd name="T0" fmla="*/ 0 w 189"/>
                  <a:gd name="T1" fmla="*/ 30 h 30"/>
                  <a:gd name="T2" fmla="*/ 31 w 189"/>
                  <a:gd name="T3" fmla="*/ 0 h 30"/>
                  <a:gd name="T4" fmla="*/ 189 w 189"/>
                  <a:gd name="T5" fmla="*/ 0 h 30"/>
                  <a:gd name="T6" fmla="*/ 163 w 189"/>
                  <a:gd name="T7" fmla="*/ 30 h 30"/>
                  <a:gd name="T8" fmla="*/ 0 w 18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30">
                    <a:moveTo>
                      <a:pt x="0" y="30"/>
                    </a:moveTo>
                    <a:lnTo>
                      <a:pt x="31" y="0"/>
                    </a:lnTo>
                    <a:lnTo>
                      <a:pt x="189" y="0"/>
                    </a:lnTo>
                    <a:lnTo>
                      <a:pt x="163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5" name="Freeform 87"/>
              <p:cNvSpPr>
                <a:spLocks/>
              </p:cNvSpPr>
              <p:nvPr/>
            </p:nvSpPr>
            <p:spPr bwMode="auto">
              <a:xfrm>
                <a:off x="3270250" y="1191578"/>
                <a:ext cx="300038" cy="47625"/>
              </a:xfrm>
              <a:custGeom>
                <a:avLst/>
                <a:gdLst>
                  <a:gd name="T0" fmla="*/ 0 w 189"/>
                  <a:gd name="T1" fmla="*/ 30 h 30"/>
                  <a:gd name="T2" fmla="*/ 31 w 189"/>
                  <a:gd name="T3" fmla="*/ 0 h 30"/>
                  <a:gd name="T4" fmla="*/ 189 w 189"/>
                  <a:gd name="T5" fmla="*/ 0 h 30"/>
                  <a:gd name="T6" fmla="*/ 163 w 189"/>
                  <a:gd name="T7" fmla="*/ 30 h 30"/>
                  <a:gd name="T8" fmla="*/ 0 w 18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30">
                    <a:moveTo>
                      <a:pt x="0" y="30"/>
                    </a:moveTo>
                    <a:lnTo>
                      <a:pt x="31" y="0"/>
                    </a:lnTo>
                    <a:lnTo>
                      <a:pt x="189" y="0"/>
                    </a:lnTo>
                    <a:lnTo>
                      <a:pt x="163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8" name="Freeform 88"/>
              <p:cNvSpPr>
                <a:spLocks/>
              </p:cNvSpPr>
              <p:nvPr/>
            </p:nvSpPr>
            <p:spPr bwMode="auto">
              <a:xfrm>
                <a:off x="4032250" y="1312228"/>
                <a:ext cx="41275" cy="160338"/>
              </a:xfrm>
              <a:custGeom>
                <a:avLst/>
                <a:gdLst>
                  <a:gd name="T0" fmla="*/ 0 w 26"/>
                  <a:gd name="T1" fmla="*/ 101 h 101"/>
                  <a:gd name="T2" fmla="*/ 26 w 26"/>
                  <a:gd name="T3" fmla="*/ 75 h 101"/>
                  <a:gd name="T4" fmla="*/ 26 w 26"/>
                  <a:gd name="T5" fmla="*/ 0 h 101"/>
                  <a:gd name="T6" fmla="*/ 0 w 26"/>
                  <a:gd name="T7" fmla="*/ 26 h 101"/>
                  <a:gd name="T8" fmla="*/ 0 w 2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1">
                    <a:moveTo>
                      <a:pt x="0" y="101"/>
                    </a:moveTo>
                    <a:lnTo>
                      <a:pt x="26" y="75"/>
                    </a:lnTo>
                    <a:lnTo>
                      <a:pt x="26" y="0"/>
                    </a:lnTo>
                    <a:lnTo>
                      <a:pt x="0" y="26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9" name="Freeform 89"/>
              <p:cNvSpPr>
                <a:spLocks/>
              </p:cNvSpPr>
              <p:nvPr/>
            </p:nvSpPr>
            <p:spPr bwMode="auto">
              <a:xfrm>
                <a:off x="4032250" y="1312228"/>
                <a:ext cx="41275" cy="160338"/>
              </a:xfrm>
              <a:custGeom>
                <a:avLst/>
                <a:gdLst>
                  <a:gd name="T0" fmla="*/ 0 w 26"/>
                  <a:gd name="T1" fmla="*/ 101 h 101"/>
                  <a:gd name="T2" fmla="*/ 26 w 26"/>
                  <a:gd name="T3" fmla="*/ 75 h 101"/>
                  <a:gd name="T4" fmla="*/ 26 w 26"/>
                  <a:gd name="T5" fmla="*/ 0 h 101"/>
                  <a:gd name="T6" fmla="*/ 0 w 26"/>
                  <a:gd name="T7" fmla="*/ 26 h 101"/>
                  <a:gd name="T8" fmla="*/ 0 w 2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1">
                    <a:moveTo>
                      <a:pt x="0" y="101"/>
                    </a:moveTo>
                    <a:lnTo>
                      <a:pt x="26" y="75"/>
                    </a:lnTo>
                    <a:lnTo>
                      <a:pt x="26" y="0"/>
                    </a:lnTo>
                    <a:lnTo>
                      <a:pt x="0" y="26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1" name="Freeform 90"/>
              <p:cNvSpPr>
                <a:spLocks/>
              </p:cNvSpPr>
              <p:nvPr/>
            </p:nvSpPr>
            <p:spPr bwMode="auto">
              <a:xfrm>
                <a:off x="3984625" y="1353503"/>
                <a:ext cx="47625" cy="168275"/>
              </a:xfrm>
              <a:custGeom>
                <a:avLst/>
                <a:gdLst>
                  <a:gd name="T0" fmla="*/ 0 w 30"/>
                  <a:gd name="T1" fmla="*/ 106 h 106"/>
                  <a:gd name="T2" fmla="*/ 30 w 30"/>
                  <a:gd name="T3" fmla="*/ 75 h 106"/>
                  <a:gd name="T4" fmla="*/ 30 w 30"/>
                  <a:gd name="T5" fmla="*/ 0 h 106"/>
                  <a:gd name="T6" fmla="*/ 0 w 30"/>
                  <a:gd name="T7" fmla="*/ 30 h 106"/>
                  <a:gd name="T8" fmla="*/ 0 w 30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6">
                    <a:moveTo>
                      <a:pt x="0" y="106"/>
                    </a:moveTo>
                    <a:lnTo>
                      <a:pt x="30" y="75"/>
                    </a:lnTo>
                    <a:lnTo>
                      <a:pt x="30" y="0"/>
                    </a:lnTo>
                    <a:lnTo>
                      <a:pt x="0" y="3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2" name="Freeform 91"/>
              <p:cNvSpPr>
                <a:spLocks/>
              </p:cNvSpPr>
              <p:nvPr/>
            </p:nvSpPr>
            <p:spPr bwMode="auto">
              <a:xfrm>
                <a:off x="3984625" y="1353503"/>
                <a:ext cx="47625" cy="168275"/>
              </a:xfrm>
              <a:custGeom>
                <a:avLst/>
                <a:gdLst>
                  <a:gd name="T0" fmla="*/ 0 w 30"/>
                  <a:gd name="T1" fmla="*/ 106 h 106"/>
                  <a:gd name="T2" fmla="*/ 30 w 30"/>
                  <a:gd name="T3" fmla="*/ 75 h 106"/>
                  <a:gd name="T4" fmla="*/ 30 w 30"/>
                  <a:gd name="T5" fmla="*/ 0 h 106"/>
                  <a:gd name="T6" fmla="*/ 0 w 30"/>
                  <a:gd name="T7" fmla="*/ 30 h 106"/>
                  <a:gd name="T8" fmla="*/ 0 w 30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6">
                    <a:moveTo>
                      <a:pt x="0" y="106"/>
                    </a:moveTo>
                    <a:lnTo>
                      <a:pt x="30" y="75"/>
                    </a:lnTo>
                    <a:lnTo>
                      <a:pt x="30" y="0"/>
                    </a:lnTo>
                    <a:lnTo>
                      <a:pt x="0" y="3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4" name="Freeform 92"/>
              <p:cNvSpPr>
                <a:spLocks/>
              </p:cNvSpPr>
              <p:nvPr/>
            </p:nvSpPr>
            <p:spPr bwMode="auto">
              <a:xfrm>
                <a:off x="4032250" y="1431291"/>
                <a:ext cx="41275" cy="161925"/>
              </a:xfrm>
              <a:custGeom>
                <a:avLst/>
                <a:gdLst>
                  <a:gd name="T0" fmla="*/ 0 w 26"/>
                  <a:gd name="T1" fmla="*/ 102 h 102"/>
                  <a:gd name="T2" fmla="*/ 26 w 26"/>
                  <a:gd name="T3" fmla="*/ 72 h 102"/>
                  <a:gd name="T4" fmla="*/ 26 w 26"/>
                  <a:gd name="T5" fmla="*/ 0 h 102"/>
                  <a:gd name="T6" fmla="*/ 0 w 26"/>
                  <a:gd name="T7" fmla="*/ 26 h 102"/>
                  <a:gd name="T8" fmla="*/ 0 w 26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2">
                    <a:moveTo>
                      <a:pt x="0" y="102"/>
                    </a:moveTo>
                    <a:lnTo>
                      <a:pt x="26" y="72"/>
                    </a:lnTo>
                    <a:lnTo>
                      <a:pt x="26" y="0"/>
                    </a:lnTo>
                    <a:lnTo>
                      <a:pt x="0" y="2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5" name="Freeform 93"/>
              <p:cNvSpPr>
                <a:spLocks/>
              </p:cNvSpPr>
              <p:nvPr/>
            </p:nvSpPr>
            <p:spPr bwMode="auto">
              <a:xfrm>
                <a:off x="4032250" y="1431291"/>
                <a:ext cx="41275" cy="161925"/>
              </a:xfrm>
              <a:custGeom>
                <a:avLst/>
                <a:gdLst>
                  <a:gd name="T0" fmla="*/ 0 w 26"/>
                  <a:gd name="T1" fmla="*/ 102 h 102"/>
                  <a:gd name="T2" fmla="*/ 26 w 26"/>
                  <a:gd name="T3" fmla="*/ 72 h 102"/>
                  <a:gd name="T4" fmla="*/ 26 w 26"/>
                  <a:gd name="T5" fmla="*/ 0 h 102"/>
                  <a:gd name="T6" fmla="*/ 0 w 26"/>
                  <a:gd name="T7" fmla="*/ 26 h 102"/>
                  <a:gd name="T8" fmla="*/ 0 w 26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2">
                    <a:moveTo>
                      <a:pt x="0" y="102"/>
                    </a:moveTo>
                    <a:lnTo>
                      <a:pt x="26" y="72"/>
                    </a:lnTo>
                    <a:lnTo>
                      <a:pt x="26" y="0"/>
                    </a:lnTo>
                    <a:lnTo>
                      <a:pt x="0" y="2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7" name="Freeform 94"/>
              <p:cNvSpPr>
                <a:spLocks/>
              </p:cNvSpPr>
              <p:nvPr/>
            </p:nvSpPr>
            <p:spPr bwMode="auto">
              <a:xfrm>
                <a:off x="3984625" y="1472566"/>
                <a:ext cx="47625" cy="161925"/>
              </a:xfrm>
              <a:custGeom>
                <a:avLst/>
                <a:gdLst>
                  <a:gd name="T0" fmla="*/ 0 w 30"/>
                  <a:gd name="T1" fmla="*/ 102 h 102"/>
                  <a:gd name="T2" fmla="*/ 30 w 30"/>
                  <a:gd name="T3" fmla="*/ 76 h 102"/>
                  <a:gd name="T4" fmla="*/ 30 w 30"/>
                  <a:gd name="T5" fmla="*/ 0 h 102"/>
                  <a:gd name="T6" fmla="*/ 0 w 30"/>
                  <a:gd name="T7" fmla="*/ 31 h 102"/>
                  <a:gd name="T8" fmla="*/ 0 w 30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2">
                    <a:moveTo>
                      <a:pt x="0" y="102"/>
                    </a:moveTo>
                    <a:lnTo>
                      <a:pt x="30" y="76"/>
                    </a:lnTo>
                    <a:lnTo>
                      <a:pt x="30" y="0"/>
                    </a:lnTo>
                    <a:lnTo>
                      <a:pt x="0" y="31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9" name="Freeform 95"/>
              <p:cNvSpPr>
                <a:spLocks/>
              </p:cNvSpPr>
              <p:nvPr/>
            </p:nvSpPr>
            <p:spPr bwMode="auto">
              <a:xfrm>
                <a:off x="3984625" y="1472566"/>
                <a:ext cx="47625" cy="161925"/>
              </a:xfrm>
              <a:custGeom>
                <a:avLst/>
                <a:gdLst>
                  <a:gd name="T0" fmla="*/ 0 w 30"/>
                  <a:gd name="T1" fmla="*/ 102 h 102"/>
                  <a:gd name="T2" fmla="*/ 30 w 30"/>
                  <a:gd name="T3" fmla="*/ 76 h 102"/>
                  <a:gd name="T4" fmla="*/ 30 w 30"/>
                  <a:gd name="T5" fmla="*/ 0 h 102"/>
                  <a:gd name="T6" fmla="*/ 0 w 30"/>
                  <a:gd name="T7" fmla="*/ 31 h 102"/>
                  <a:gd name="T8" fmla="*/ 0 w 30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2">
                    <a:moveTo>
                      <a:pt x="0" y="102"/>
                    </a:moveTo>
                    <a:lnTo>
                      <a:pt x="30" y="76"/>
                    </a:lnTo>
                    <a:lnTo>
                      <a:pt x="30" y="0"/>
                    </a:lnTo>
                    <a:lnTo>
                      <a:pt x="0" y="31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0" name="Rectangle 96"/>
              <p:cNvSpPr>
                <a:spLocks noChangeArrowheads="1"/>
              </p:cNvSpPr>
              <p:nvPr/>
            </p:nvSpPr>
            <p:spPr bwMode="auto">
              <a:xfrm>
                <a:off x="3481388" y="1282066"/>
                <a:ext cx="250825" cy="11906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1" name="Rectangle 97"/>
              <p:cNvSpPr>
                <a:spLocks noChangeArrowheads="1"/>
              </p:cNvSpPr>
              <p:nvPr/>
            </p:nvSpPr>
            <p:spPr bwMode="auto">
              <a:xfrm>
                <a:off x="3481388" y="1282066"/>
                <a:ext cx="250825" cy="11906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4" name="Rectangle 98"/>
              <p:cNvSpPr>
                <a:spLocks noChangeArrowheads="1"/>
              </p:cNvSpPr>
              <p:nvPr/>
            </p:nvSpPr>
            <p:spPr bwMode="auto">
              <a:xfrm>
                <a:off x="3228975" y="1282066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5" name="Rectangle 99"/>
              <p:cNvSpPr>
                <a:spLocks noChangeArrowheads="1"/>
              </p:cNvSpPr>
              <p:nvPr/>
            </p:nvSpPr>
            <p:spPr bwMode="auto">
              <a:xfrm>
                <a:off x="3228975" y="1282066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1" name="Rectangle 100"/>
              <p:cNvSpPr>
                <a:spLocks noChangeArrowheads="1"/>
              </p:cNvSpPr>
              <p:nvPr/>
            </p:nvSpPr>
            <p:spPr bwMode="auto">
              <a:xfrm>
                <a:off x="3732213" y="1282066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2" name="Rectangle 101"/>
              <p:cNvSpPr>
                <a:spLocks noChangeArrowheads="1"/>
              </p:cNvSpPr>
              <p:nvPr/>
            </p:nvSpPr>
            <p:spPr bwMode="auto">
              <a:xfrm>
                <a:off x="3732213" y="1282066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4" name="Freeform 102"/>
              <p:cNvSpPr>
                <a:spLocks/>
              </p:cNvSpPr>
              <p:nvPr/>
            </p:nvSpPr>
            <p:spPr bwMode="auto">
              <a:xfrm>
                <a:off x="3732213" y="1239203"/>
                <a:ext cx="300038" cy="42863"/>
              </a:xfrm>
              <a:custGeom>
                <a:avLst/>
                <a:gdLst>
                  <a:gd name="T0" fmla="*/ 0 w 189"/>
                  <a:gd name="T1" fmla="*/ 27 h 27"/>
                  <a:gd name="T2" fmla="*/ 30 w 189"/>
                  <a:gd name="T3" fmla="*/ 0 h 27"/>
                  <a:gd name="T4" fmla="*/ 189 w 189"/>
                  <a:gd name="T5" fmla="*/ 0 h 27"/>
                  <a:gd name="T6" fmla="*/ 162 w 189"/>
                  <a:gd name="T7" fmla="*/ 27 h 27"/>
                  <a:gd name="T8" fmla="*/ 0 w 18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7">
                    <a:moveTo>
                      <a:pt x="0" y="27"/>
                    </a:moveTo>
                    <a:lnTo>
                      <a:pt x="30" y="0"/>
                    </a:lnTo>
                    <a:lnTo>
                      <a:pt x="189" y="0"/>
                    </a:lnTo>
                    <a:lnTo>
                      <a:pt x="162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5" name="Freeform 103"/>
              <p:cNvSpPr>
                <a:spLocks/>
              </p:cNvSpPr>
              <p:nvPr/>
            </p:nvSpPr>
            <p:spPr bwMode="auto">
              <a:xfrm>
                <a:off x="3732213" y="1239203"/>
                <a:ext cx="300038" cy="42863"/>
              </a:xfrm>
              <a:custGeom>
                <a:avLst/>
                <a:gdLst>
                  <a:gd name="T0" fmla="*/ 0 w 189"/>
                  <a:gd name="T1" fmla="*/ 27 h 27"/>
                  <a:gd name="T2" fmla="*/ 30 w 189"/>
                  <a:gd name="T3" fmla="*/ 0 h 27"/>
                  <a:gd name="T4" fmla="*/ 189 w 189"/>
                  <a:gd name="T5" fmla="*/ 0 h 27"/>
                  <a:gd name="T6" fmla="*/ 162 w 189"/>
                  <a:gd name="T7" fmla="*/ 27 h 27"/>
                  <a:gd name="T8" fmla="*/ 0 w 18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7">
                    <a:moveTo>
                      <a:pt x="0" y="27"/>
                    </a:moveTo>
                    <a:lnTo>
                      <a:pt x="30" y="0"/>
                    </a:lnTo>
                    <a:lnTo>
                      <a:pt x="189" y="0"/>
                    </a:lnTo>
                    <a:lnTo>
                      <a:pt x="162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7" name="Freeform 104"/>
              <p:cNvSpPr>
                <a:spLocks/>
              </p:cNvSpPr>
              <p:nvPr/>
            </p:nvSpPr>
            <p:spPr bwMode="auto">
              <a:xfrm>
                <a:off x="3984625" y="1232853"/>
                <a:ext cx="47625" cy="168275"/>
              </a:xfrm>
              <a:custGeom>
                <a:avLst/>
                <a:gdLst>
                  <a:gd name="T0" fmla="*/ 0 w 30"/>
                  <a:gd name="T1" fmla="*/ 106 h 106"/>
                  <a:gd name="T2" fmla="*/ 30 w 30"/>
                  <a:gd name="T3" fmla="*/ 76 h 106"/>
                  <a:gd name="T4" fmla="*/ 30 w 30"/>
                  <a:gd name="T5" fmla="*/ 0 h 106"/>
                  <a:gd name="T6" fmla="*/ 0 w 30"/>
                  <a:gd name="T7" fmla="*/ 31 h 106"/>
                  <a:gd name="T8" fmla="*/ 0 w 30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6">
                    <a:moveTo>
                      <a:pt x="0" y="106"/>
                    </a:moveTo>
                    <a:lnTo>
                      <a:pt x="30" y="76"/>
                    </a:lnTo>
                    <a:lnTo>
                      <a:pt x="30" y="0"/>
                    </a:lnTo>
                    <a:lnTo>
                      <a:pt x="0" y="31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9" name="Freeform 105"/>
              <p:cNvSpPr>
                <a:spLocks/>
              </p:cNvSpPr>
              <p:nvPr/>
            </p:nvSpPr>
            <p:spPr bwMode="auto">
              <a:xfrm>
                <a:off x="3984625" y="1232853"/>
                <a:ext cx="47625" cy="168275"/>
              </a:xfrm>
              <a:custGeom>
                <a:avLst/>
                <a:gdLst>
                  <a:gd name="T0" fmla="*/ 0 w 30"/>
                  <a:gd name="T1" fmla="*/ 106 h 106"/>
                  <a:gd name="T2" fmla="*/ 30 w 30"/>
                  <a:gd name="T3" fmla="*/ 76 h 106"/>
                  <a:gd name="T4" fmla="*/ 30 w 30"/>
                  <a:gd name="T5" fmla="*/ 0 h 106"/>
                  <a:gd name="T6" fmla="*/ 0 w 30"/>
                  <a:gd name="T7" fmla="*/ 31 h 106"/>
                  <a:gd name="T8" fmla="*/ 0 w 30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6">
                    <a:moveTo>
                      <a:pt x="0" y="106"/>
                    </a:moveTo>
                    <a:lnTo>
                      <a:pt x="30" y="76"/>
                    </a:lnTo>
                    <a:lnTo>
                      <a:pt x="30" y="0"/>
                    </a:lnTo>
                    <a:lnTo>
                      <a:pt x="0" y="31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18" name="TextBox 417"/>
            <p:cNvSpPr txBox="1"/>
            <p:nvPr/>
          </p:nvSpPr>
          <p:spPr>
            <a:xfrm>
              <a:off x="3242916" y="2707949"/>
              <a:ext cx="1162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차세대 방화벽</a:t>
              </a:r>
            </a:p>
          </p:txBody>
        </p:sp>
      </p:grpSp>
      <p:grpSp>
        <p:nvGrpSpPr>
          <p:cNvPr id="520" name="그룹 519"/>
          <p:cNvGrpSpPr/>
          <p:nvPr/>
        </p:nvGrpSpPr>
        <p:grpSpPr>
          <a:xfrm>
            <a:off x="1273678" y="1955173"/>
            <a:ext cx="1162498" cy="719912"/>
            <a:chOff x="3242916" y="2265036"/>
            <a:chExt cx="1162498" cy="719912"/>
          </a:xfrm>
        </p:grpSpPr>
        <p:grpSp>
          <p:nvGrpSpPr>
            <p:cNvPr id="522" name="그룹 521"/>
            <p:cNvGrpSpPr/>
            <p:nvPr/>
          </p:nvGrpSpPr>
          <p:grpSpPr>
            <a:xfrm>
              <a:off x="3377283" y="2265036"/>
              <a:ext cx="844551" cy="442913"/>
              <a:chOff x="3228975" y="1191578"/>
              <a:chExt cx="844551" cy="442913"/>
            </a:xfrm>
          </p:grpSpPr>
          <p:sp>
            <p:nvSpPr>
              <p:cNvPr id="525" name="Freeform 48"/>
              <p:cNvSpPr>
                <a:spLocks/>
              </p:cNvSpPr>
              <p:nvPr/>
            </p:nvSpPr>
            <p:spPr bwMode="auto">
              <a:xfrm>
                <a:off x="3228975" y="1556703"/>
                <a:ext cx="844550" cy="77788"/>
              </a:xfrm>
              <a:custGeom>
                <a:avLst/>
                <a:gdLst>
                  <a:gd name="T0" fmla="*/ 0 w 532"/>
                  <a:gd name="T1" fmla="*/ 49 h 49"/>
                  <a:gd name="T2" fmla="*/ 53 w 532"/>
                  <a:gd name="T3" fmla="*/ 0 h 49"/>
                  <a:gd name="T4" fmla="*/ 532 w 532"/>
                  <a:gd name="T5" fmla="*/ 0 h 49"/>
                  <a:gd name="T6" fmla="*/ 479 w 532"/>
                  <a:gd name="T7" fmla="*/ 49 h 49"/>
                  <a:gd name="T8" fmla="*/ 0 w 532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2" h="49">
                    <a:moveTo>
                      <a:pt x="0" y="49"/>
                    </a:moveTo>
                    <a:lnTo>
                      <a:pt x="53" y="0"/>
                    </a:lnTo>
                    <a:lnTo>
                      <a:pt x="532" y="0"/>
                    </a:lnTo>
                    <a:lnTo>
                      <a:pt x="479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2AC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6" name="Freeform 49"/>
              <p:cNvSpPr>
                <a:spLocks/>
              </p:cNvSpPr>
              <p:nvPr/>
            </p:nvSpPr>
            <p:spPr bwMode="auto">
              <a:xfrm>
                <a:off x="3228975" y="1556703"/>
                <a:ext cx="844550" cy="77788"/>
              </a:xfrm>
              <a:custGeom>
                <a:avLst/>
                <a:gdLst>
                  <a:gd name="T0" fmla="*/ 0 w 532"/>
                  <a:gd name="T1" fmla="*/ 49 h 49"/>
                  <a:gd name="T2" fmla="*/ 53 w 532"/>
                  <a:gd name="T3" fmla="*/ 0 h 49"/>
                  <a:gd name="T4" fmla="*/ 532 w 532"/>
                  <a:gd name="T5" fmla="*/ 0 h 49"/>
                  <a:gd name="T6" fmla="*/ 479 w 532"/>
                  <a:gd name="T7" fmla="*/ 49 h 49"/>
                  <a:gd name="T8" fmla="*/ 0 w 532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2" h="49">
                    <a:moveTo>
                      <a:pt x="0" y="49"/>
                    </a:moveTo>
                    <a:lnTo>
                      <a:pt x="53" y="0"/>
                    </a:lnTo>
                    <a:lnTo>
                      <a:pt x="532" y="0"/>
                    </a:lnTo>
                    <a:lnTo>
                      <a:pt x="479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2AC0FF"/>
              </a:solidFill>
              <a:ln w="4">
                <a:solidFill>
                  <a:srgbClr val="80DA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7" name="Freeform 62"/>
              <p:cNvSpPr>
                <a:spLocks/>
              </p:cNvSpPr>
              <p:nvPr/>
            </p:nvSpPr>
            <p:spPr bwMode="auto">
              <a:xfrm>
                <a:off x="3481388" y="1515428"/>
                <a:ext cx="250825" cy="119063"/>
              </a:xfrm>
              <a:custGeom>
                <a:avLst/>
                <a:gdLst>
                  <a:gd name="T0" fmla="*/ 158 w 158"/>
                  <a:gd name="T1" fmla="*/ 75 h 75"/>
                  <a:gd name="T2" fmla="*/ 0 w 158"/>
                  <a:gd name="T3" fmla="*/ 75 h 75"/>
                  <a:gd name="T4" fmla="*/ 0 w 158"/>
                  <a:gd name="T5" fmla="*/ 4 h 75"/>
                  <a:gd name="T6" fmla="*/ 158 w 158"/>
                  <a:gd name="T7" fmla="*/ 0 h 75"/>
                  <a:gd name="T8" fmla="*/ 158 w 158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75">
                    <a:moveTo>
                      <a:pt x="158" y="75"/>
                    </a:moveTo>
                    <a:lnTo>
                      <a:pt x="0" y="75"/>
                    </a:lnTo>
                    <a:lnTo>
                      <a:pt x="0" y="4"/>
                    </a:lnTo>
                    <a:lnTo>
                      <a:pt x="158" y="0"/>
                    </a:lnTo>
                    <a:lnTo>
                      <a:pt x="158" y="75"/>
                    </a:lnTo>
                    <a:close/>
                  </a:path>
                </a:pathLst>
              </a:cu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8" name="Freeform 63"/>
              <p:cNvSpPr>
                <a:spLocks/>
              </p:cNvSpPr>
              <p:nvPr/>
            </p:nvSpPr>
            <p:spPr bwMode="auto">
              <a:xfrm>
                <a:off x="3481388" y="1515428"/>
                <a:ext cx="250825" cy="119063"/>
              </a:xfrm>
              <a:custGeom>
                <a:avLst/>
                <a:gdLst>
                  <a:gd name="T0" fmla="*/ 158 w 158"/>
                  <a:gd name="T1" fmla="*/ 75 h 75"/>
                  <a:gd name="T2" fmla="*/ 0 w 158"/>
                  <a:gd name="T3" fmla="*/ 75 h 75"/>
                  <a:gd name="T4" fmla="*/ 0 w 158"/>
                  <a:gd name="T5" fmla="*/ 4 h 75"/>
                  <a:gd name="T6" fmla="*/ 158 w 158"/>
                  <a:gd name="T7" fmla="*/ 0 h 75"/>
                  <a:gd name="T8" fmla="*/ 158 w 158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75">
                    <a:moveTo>
                      <a:pt x="158" y="75"/>
                    </a:moveTo>
                    <a:lnTo>
                      <a:pt x="0" y="75"/>
                    </a:lnTo>
                    <a:lnTo>
                      <a:pt x="0" y="4"/>
                    </a:lnTo>
                    <a:lnTo>
                      <a:pt x="158" y="0"/>
                    </a:lnTo>
                    <a:lnTo>
                      <a:pt x="158" y="75"/>
                    </a:lnTo>
                    <a:close/>
                  </a:path>
                </a:pathLst>
              </a:cu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0" name="Rectangle 64"/>
              <p:cNvSpPr>
                <a:spLocks noChangeArrowheads="1"/>
              </p:cNvSpPr>
              <p:nvPr/>
            </p:nvSpPr>
            <p:spPr bwMode="auto">
              <a:xfrm>
                <a:off x="3732213" y="1521778"/>
                <a:ext cx="252413" cy="11271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1" name="Rectangle 65"/>
              <p:cNvSpPr>
                <a:spLocks noChangeArrowheads="1"/>
              </p:cNvSpPr>
              <p:nvPr/>
            </p:nvSpPr>
            <p:spPr bwMode="auto">
              <a:xfrm>
                <a:off x="3732213" y="1521778"/>
                <a:ext cx="252413" cy="11271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3" name="Rectangle 66"/>
              <p:cNvSpPr>
                <a:spLocks noChangeArrowheads="1"/>
              </p:cNvSpPr>
              <p:nvPr/>
            </p:nvSpPr>
            <p:spPr bwMode="auto">
              <a:xfrm>
                <a:off x="3228975" y="1515428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4" name="Rectangle 67"/>
              <p:cNvSpPr>
                <a:spLocks noChangeArrowheads="1"/>
              </p:cNvSpPr>
              <p:nvPr/>
            </p:nvSpPr>
            <p:spPr bwMode="auto">
              <a:xfrm>
                <a:off x="3228975" y="1515428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5" name="Rectangle 68"/>
              <p:cNvSpPr>
                <a:spLocks noChangeArrowheads="1"/>
              </p:cNvSpPr>
              <p:nvPr/>
            </p:nvSpPr>
            <p:spPr bwMode="auto">
              <a:xfrm>
                <a:off x="3228975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9" name="Rectangle 69"/>
              <p:cNvSpPr>
                <a:spLocks noChangeArrowheads="1"/>
              </p:cNvSpPr>
              <p:nvPr/>
            </p:nvSpPr>
            <p:spPr bwMode="auto">
              <a:xfrm>
                <a:off x="3228975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0" name="Rectangle 70"/>
              <p:cNvSpPr>
                <a:spLocks noChangeArrowheads="1"/>
              </p:cNvSpPr>
              <p:nvPr/>
            </p:nvSpPr>
            <p:spPr bwMode="auto">
              <a:xfrm>
                <a:off x="3732213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1" name="Rectangle 71"/>
              <p:cNvSpPr>
                <a:spLocks noChangeArrowheads="1"/>
              </p:cNvSpPr>
              <p:nvPr/>
            </p:nvSpPr>
            <p:spPr bwMode="auto">
              <a:xfrm>
                <a:off x="3732213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5" name="Rectangle 72"/>
              <p:cNvSpPr>
                <a:spLocks noChangeArrowheads="1"/>
              </p:cNvSpPr>
              <p:nvPr/>
            </p:nvSpPr>
            <p:spPr bwMode="auto">
              <a:xfrm>
                <a:off x="3613150" y="1401128"/>
                <a:ext cx="250825" cy="120650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6" name="Rectangle 73"/>
              <p:cNvSpPr>
                <a:spLocks noChangeArrowheads="1"/>
              </p:cNvSpPr>
              <p:nvPr/>
            </p:nvSpPr>
            <p:spPr bwMode="auto">
              <a:xfrm>
                <a:off x="3613150" y="1401128"/>
                <a:ext cx="250825" cy="120650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8" name="Rectangle 74"/>
              <p:cNvSpPr>
                <a:spLocks noChangeArrowheads="1"/>
              </p:cNvSpPr>
              <p:nvPr/>
            </p:nvSpPr>
            <p:spPr bwMode="auto">
              <a:xfrm>
                <a:off x="3360738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3" name="Rectangle 75"/>
              <p:cNvSpPr>
                <a:spLocks noChangeArrowheads="1"/>
              </p:cNvSpPr>
              <p:nvPr/>
            </p:nvSpPr>
            <p:spPr bwMode="auto">
              <a:xfrm>
                <a:off x="3360738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5" name="Freeform 76"/>
              <p:cNvSpPr>
                <a:spLocks/>
              </p:cNvSpPr>
              <p:nvPr/>
            </p:nvSpPr>
            <p:spPr bwMode="auto">
              <a:xfrm>
                <a:off x="4032250" y="1191578"/>
                <a:ext cx="41275" cy="168275"/>
              </a:xfrm>
              <a:custGeom>
                <a:avLst/>
                <a:gdLst>
                  <a:gd name="T0" fmla="*/ 0 w 26"/>
                  <a:gd name="T1" fmla="*/ 106 h 106"/>
                  <a:gd name="T2" fmla="*/ 26 w 26"/>
                  <a:gd name="T3" fmla="*/ 76 h 106"/>
                  <a:gd name="T4" fmla="*/ 26 w 26"/>
                  <a:gd name="T5" fmla="*/ 0 h 106"/>
                  <a:gd name="T6" fmla="*/ 0 w 26"/>
                  <a:gd name="T7" fmla="*/ 30 h 106"/>
                  <a:gd name="T8" fmla="*/ 0 w 26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6">
                    <a:moveTo>
                      <a:pt x="0" y="106"/>
                    </a:moveTo>
                    <a:lnTo>
                      <a:pt x="26" y="76"/>
                    </a:lnTo>
                    <a:lnTo>
                      <a:pt x="26" y="0"/>
                    </a:lnTo>
                    <a:lnTo>
                      <a:pt x="0" y="3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6" name="Freeform 77"/>
              <p:cNvSpPr>
                <a:spLocks/>
              </p:cNvSpPr>
              <p:nvPr/>
            </p:nvSpPr>
            <p:spPr bwMode="auto">
              <a:xfrm>
                <a:off x="4032250" y="1191578"/>
                <a:ext cx="41275" cy="168275"/>
              </a:xfrm>
              <a:custGeom>
                <a:avLst/>
                <a:gdLst>
                  <a:gd name="T0" fmla="*/ 0 w 26"/>
                  <a:gd name="T1" fmla="*/ 106 h 106"/>
                  <a:gd name="T2" fmla="*/ 26 w 26"/>
                  <a:gd name="T3" fmla="*/ 76 h 106"/>
                  <a:gd name="T4" fmla="*/ 26 w 26"/>
                  <a:gd name="T5" fmla="*/ 0 h 106"/>
                  <a:gd name="T6" fmla="*/ 0 w 26"/>
                  <a:gd name="T7" fmla="*/ 30 h 106"/>
                  <a:gd name="T8" fmla="*/ 0 w 26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6">
                    <a:moveTo>
                      <a:pt x="0" y="106"/>
                    </a:moveTo>
                    <a:lnTo>
                      <a:pt x="26" y="76"/>
                    </a:lnTo>
                    <a:lnTo>
                      <a:pt x="26" y="0"/>
                    </a:lnTo>
                    <a:lnTo>
                      <a:pt x="0" y="3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8" name="Freeform 78"/>
              <p:cNvSpPr>
                <a:spLocks/>
              </p:cNvSpPr>
              <p:nvPr/>
            </p:nvSpPr>
            <p:spPr bwMode="auto">
              <a:xfrm>
                <a:off x="3773488" y="1191578"/>
                <a:ext cx="300038" cy="47625"/>
              </a:xfrm>
              <a:custGeom>
                <a:avLst/>
                <a:gdLst>
                  <a:gd name="T0" fmla="*/ 0 w 189"/>
                  <a:gd name="T1" fmla="*/ 30 h 30"/>
                  <a:gd name="T2" fmla="*/ 31 w 189"/>
                  <a:gd name="T3" fmla="*/ 0 h 30"/>
                  <a:gd name="T4" fmla="*/ 189 w 189"/>
                  <a:gd name="T5" fmla="*/ 0 h 30"/>
                  <a:gd name="T6" fmla="*/ 163 w 189"/>
                  <a:gd name="T7" fmla="*/ 30 h 30"/>
                  <a:gd name="T8" fmla="*/ 0 w 18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30">
                    <a:moveTo>
                      <a:pt x="0" y="30"/>
                    </a:moveTo>
                    <a:lnTo>
                      <a:pt x="31" y="0"/>
                    </a:lnTo>
                    <a:lnTo>
                      <a:pt x="189" y="0"/>
                    </a:lnTo>
                    <a:lnTo>
                      <a:pt x="163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9" name="Freeform 79"/>
              <p:cNvSpPr>
                <a:spLocks/>
              </p:cNvSpPr>
              <p:nvPr/>
            </p:nvSpPr>
            <p:spPr bwMode="auto">
              <a:xfrm>
                <a:off x="3773488" y="1191578"/>
                <a:ext cx="300038" cy="47625"/>
              </a:xfrm>
              <a:custGeom>
                <a:avLst/>
                <a:gdLst>
                  <a:gd name="T0" fmla="*/ 0 w 189"/>
                  <a:gd name="T1" fmla="*/ 30 h 30"/>
                  <a:gd name="T2" fmla="*/ 31 w 189"/>
                  <a:gd name="T3" fmla="*/ 0 h 30"/>
                  <a:gd name="T4" fmla="*/ 189 w 189"/>
                  <a:gd name="T5" fmla="*/ 0 h 30"/>
                  <a:gd name="T6" fmla="*/ 163 w 189"/>
                  <a:gd name="T7" fmla="*/ 30 h 30"/>
                  <a:gd name="T8" fmla="*/ 0 w 18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30">
                    <a:moveTo>
                      <a:pt x="0" y="30"/>
                    </a:moveTo>
                    <a:lnTo>
                      <a:pt x="31" y="0"/>
                    </a:lnTo>
                    <a:lnTo>
                      <a:pt x="189" y="0"/>
                    </a:lnTo>
                    <a:lnTo>
                      <a:pt x="163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1" name="Freeform 80"/>
              <p:cNvSpPr>
                <a:spLocks/>
              </p:cNvSpPr>
              <p:nvPr/>
            </p:nvSpPr>
            <p:spPr bwMode="auto">
              <a:xfrm>
                <a:off x="3475038" y="1232853"/>
                <a:ext cx="304800" cy="49213"/>
              </a:xfrm>
              <a:custGeom>
                <a:avLst/>
                <a:gdLst>
                  <a:gd name="T0" fmla="*/ 0 w 192"/>
                  <a:gd name="T1" fmla="*/ 31 h 31"/>
                  <a:gd name="T2" fmla="*/ 30 w 192"/>
                  <a:gd name="T3" fmla="*/ 0 h 31"/>
                  <a:gd name="T4" fmla="*/ 192 w 192"/>
                  <a:gd name="T5" fmla="*/ 0 h 31"/>
                  <a:gd name="T6" fmla="*/ 162 w 192"/>
                  <a:gd name="T7" fmla="*/ 31 h 31"/>
                  <a:gd name="T8" fmla="*/ 0 w 192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31">
                    <a:moveTo>
                      <a:pt x="0" y="31"/>
                    </a:moveTo>
                    <a:lnTo>
                      <a:pt x="30" y="0"/>
                    </a:lnTo>
                    <a:lnTo>
                      <a:pt x="192" y="0"/>
                    </a:lnTo>
                    <a:lnTo>
                      <a:pt x="162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2" name="Freeform 81"/>
              <p:cNvSpPr>
                <a:spLocks/>
              </p:cNvSpPr>
              <p:nvPr/>
            </p:nvSpPr>
            <p:spPr bwMode="auto">
              <a:xfrm>
                <a:off x="3475038" y="1232853"/>
                <a:ext cx="304800" cy="49213"/>
              </a:xfrm>
              <a:custGeom>
                <a:avLst/>
                <a:gdLst>
                  <a:gd name="T0" fmla="*/ 0 w 192"/>
                  <a:gd name="T1" fmla="*/ 31 h 31"/>
                  <a:gd name="T2" fmla="*/ 30 w 192"/>
                  <a:gd name="T3" fmla="*/ 0 h 31"/>
                  <a:gd name="T4" fmla="*/ 192 w 192"/>
                  <a:gd name="T5" fmla="*/ 0 h 31"/>
                  <a:gd name="T6" fmla="*/ 162 w 192"/>
                  <a:gd name="T7" fmla="*/ 31 h 31"/>
                  <a:gd name="T8" fmla="*/ 0 w 192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31">
                    <a:moveTo>
                      <a:pt x="0" y="31"/>
                    </a:moveTo>
                    <a:lnTo>
                      <a:pt x="30" y="0"/>
                    </a:lnTo>
                    <a:lnTo>
                      <a:pt x="192" y="0"/>
                    </a:lnTo>
                    <a:lnTo>
                      <a:pt x="162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5" name="Freeform 82"/>
              <p:cNvSpPr>
                <a:spLocks/>
              </p:cNvSpPr>
              <p:nvPr/>
            </p:nvSpPr>
            <p:spPr bwMode="auto">
              <a:xfrm>
                <a:off x="3529013" y="1191578"/>
                <a:ext cx="293688" cy="47625"/>
              </a:xfrm>
              <a:custGeom>
                <a:avLst/>
                <a:gdLst>
                  <a:gd name="T0" fmla="*/ 0 w 185"/>
                  <a:gd name="T1" fmla="*/ 30 h 30"/>
                  <a:gd name="T2" fmla="*/ 26 w 185"/>
                  <a:gd name="T3" fmla="*/ 0 h 30"/>
                  <a:gd name="T4" fmla="*/ 185 w 185"/>
                  <a:gd name="T5" fmla="*/ 0 h 30"/>
                  <a:gd name="T6" fmla="*/ 154 w 185"/>
                  <a:gd name="T7" fmla="*/ 30 h 30"/>
                  <a:gd name="T8" fmla="*/ 0 w 185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30">
                    <a:moveTo>
                      <a:pt x="0" y="30"/>
                    </a:moveTo>
                    <a:lnTo>
                      <a:pt x="26" y="0"/>
                    </a:lnTo>
                    <a:lnTo>
                      <a:pt x="185" y="0"/>
                    </a:lnTo>
                    <a:lnTo>
                      <a:pt x="154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7" name="Freeform 83"/>
              <p:cNvSpPr>
                <a:spLocks/>
              </p:cNvSpPr>
              <p:nvPr/>
            </p:nvSpPr>
            <p:spPr bwMode="auto">
              <a:xfrm>
                <a:off x="3529013" y="1191578"/>
                <a:ext cx="293688" cy="47625"/>
              </a:xfrm>
              <a:custGeom>
                <a:avLst/>
                <a:gdLst>
                  <a:gd name="T0" fmla="*/ 0 w 185"/>
                  <a:gd name="T1" fmla="*/ 30 h 30"/>
                  <a:gd name="T2" fmla="*/ 26 w 185"/>
                  <a:gd name="T3" fmla="*/ 0 h 30"/>
                  <a:gd name="T4" fmla="*/ 185 w 185"/>
                  <a:gd name="T5" fmla="*/ 0 h 30"/>
                  <a:gd name="T6" fmla="*/ 154 w 185"/>
                  <a:gd name="T7" fmla="*/ 30 h 30"/>
                  <a:gd name="T8" fmla="*/ 0 w 185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30">
                    <a:moveTo>
                      <a:pt x="0" y="30"/>
                    </a:moveTo>
                    <a:lnTo>
                      <a:pt x="26" y="0"/>
                    </a:lnTo>
                    <a:lnTo>
                      <a:pt x="185" y="0"/>
                    </a:lnTo>
                    <a:lnTo>
                      <a:pt x="154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8" name="Freeform 84"/>
              <p:cNvSpPr>
                <a:spLocks/>
              </p:cNvSpPr>
              <p:nvPr/>
            </p:nvSpPr>
            <p:spPr bwMode="auto">
              <a:xfrm>
                <a:off x="3228975" y="1239203"/>
                <a:ext cx="300038" cy="42863"/>
              </a:xfrm>
              <a:custGeom>
                <a:avLst/>
                <a:gdLst>
                  <a:gd name="T0" fmla="*/ 0 w 189"/>
                  <a:gd name="T1" fmla="*/ 27 h 27"/>
                  <a:gd name="T2" fmla="*/ 26 w 189"/>
                  <a:gd name="T3" fmla="*/ 0 h 27"/>
                  <a:gd name="T4" fmla="*/ 189 w 189"/>
                  <a:gd name="T5" fmla="*/ 0 h 27"/>
                  <a:gd name="T6" fmla="*/ 159 w 189"/>
                  <a:gd name="T7" fmla="*/ 27 h 27"/>
                  <a:gd name="T8" fmla="*/ 0 w 18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7">
                    <a:moveTo>
                      <a:pt x="0" y="27"/>
                    </a:moveTo>
                    <a:lnTo>
                      <a:pt x="26" y="0"/>
                    </a:lnTo>
                    <a:lnTo>
                      <a:pt x="189" y="0"/>
                    </a:lnTo>
                    <a:lnTo>
                      <a:pt x="159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0" name="Freeform 85"/>
              <p:cNvSpPr>
                <a:spLocks/>
              </p:cNvSpPr>
              <p:nvPr/>
            </p:nvSpPr>
            <p:spPr bwMode="auto">
              <a:xfrm>
                <a:off x="3228975" y="1239203"/>
                <a:ext cx="300038" cy="42863"/>
              </a:xfrm>
              <a:custGeom>
                <a:avLst/>
                <a:gdLst>
                  <a:gd name="T0" fmla="*/ 0 w 189"/>
                  <a:gd name="T1" fmla="*/ 27 h 27"/>
                  <a:gd name="T2" fmla="*/ 26 w 189"/>
                  <a:gd name="T3" fmla="*/ 0 h 27"/>
                  <a:gd name="T4" fmla="*/ 189 w 189"/>
                  <a:gd name="T5" fmla="*/ 0 h 27"/>
                  <a:gd name="T6" fmla="*/ 159 w 189"/>
                  <a:gd name="T7" fmla="*/ 27 h 27"/>
                  <a:gd name="T8" fmla="*/ 0 w 18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7">
                    <a:moveTo>
                      <a:pt x="0" y="27"/>
                    </a:moveTo>
                    <a:lnTo>
                      <a:pt x="26" y="0"/>
                    </a:lnTo>
                    <a:lnTo>
                      <a:pt x="189" y="0"/>
                    </a:lnTo>
                    <a:lnTo>
                      <a:pt x="159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1" name="Freeform 86"/>
              <p:cNvSpPr>
                <a:spLocks/>
              </p:cNvSpPr>
              <p:nvPr/>
            </p:nvSpPr>
            <p:spPr bwMode="auto">
              <a:xfrm>
                <a:off x="3270250" y="1191578"/>
                <a:ext cx="300038" cy="47625"/>
              </a:xfrm>
              <a:custGeom>
                <a:avLst/>
                <a:gdLst>
                  <a:gd name="T0" fmla="*/ 0 w 189"/>
                  <a:gd name="T1" fmla="*/ 30 h 30"/>
                  <a:gd name="T2" fmla="*/ 31 w 189"/>
                  <a:gd name="T3" fmla="*/ 0 h 30"/>
                  <a:gd name="T4" fmla="*/ 189 w 189"/>
                  <a:gd name="T5" fmla="*/ 0 h 30"/>
                  <a:gd name="T6" fmla="*/ 163 w 189"/>
                  <a:gd name="T7" fmla="*/ 30 h 30"/>
                  <a:gd name="T8" fmla="*/ 0 w 18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30">
                    <a:moveTo>
                      <a:pt x="0" y="30"/>
                    </a:moveTo>
                    <a:lnTo>
                      <a:pt x="31" y="0"/>
                    </a:lnTo>
                    <a:lnTo>
                      <a:pt x="189" y="0"/>
                    </a:lnTo>
                    <a:lnTo>
                      <a:pt x="163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3" name="Freeform 87"/>
              <p:cNvSpPr>
                <a:spLocks/>
              </p:cNvSpPr>
              <p:nvPr/>
            </p:nvSpPr>
            <p:spPr bwMode="auto">
              <a:xfrm>
                <a:off x="3270250" y="1191578"/>
                <a:ext cx="300038" cy="47625"/>
              </a:xfrm>
              <a:custGeom>
                <a:avLst/>
                <a:gdLst>
                  <a:gd name="T0" fmla="*/ 0 w 189"/>
                  <a:gd name="T1" fmla="*/ 30 h 30"/>
                  <a:gd name="T2" fmla="*/ 31 w 189"/>
                  <a:gd name="T3" fmla="*/ 0 h 30"/>
                  <a:gd name="T4" fmla="*/ 189 w 189"/>
                  <a:gd name="T5" fmla="*/ 0 h 30"/>
                  <a:gd name="T6" fmla="*/ 163 w 189"/>
                  <a:gd name="T7" fmla="*/ 30 h 30"/>
                  <a:gd name="T8" fmla="*/ 0 w 18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30">
                    <a:moveTo>
                      <a:pt x="0" y="30"/>
                    </a:moveTo>
                    <a:lnTo>
                      <a:pt x="31" y="0"/>
                    </a:lnTo>
                    <a:lnTo>
                      <a:pt x="189" y="0"/>
                    </a:lnTo>
                    <a:lnTo>
                      <a:pt x="163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4" name="Freeform 88"/>
              <p:cNvSpPr>
                <a:spLocks/>
              </p:cNvSpPr>
              <p:nvPr/>
            </p:nvSpPr>
            <p:spPr bwMode="auto">
              <a:xfrm>
                <a:off x="4032250" y="1312228"/>
                <a:ext cx="41275" cy="160338"/>
              </a:xfrm>
              <a:custGeom>
                <a:avLst/>
                <a:gdLst>
                  <a:gd name="T0" fmla="*/ 0 w 26"/>
                  <a:gd name="T1" fmla="*/ 101 h 101"/>
                  <a:gd name="T2" fmla="*/ 26 w 26"/>
                  <a:gd name="T3" fmla="*/ 75 h 101"/>
                  <a:gd name="T4" fmla="*/ 26 w 26"/>
                  <a:gd name="T5" fmla="*/ 0 h 101"/>
                  <a:gd name="T6" fmla="*/ 0 w 26"/>
                  <a:gd name="T7" fmla="*/ 26 h 101"/>
                  <a:gd name="T8" fmla="*/ 0 w 2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1">
                    <a:moveTo>
                      <a:pt x="0" y="101"/>
                    </a:moveTo>
                    <a:lnTo>
                      <a:pt x="26" y="75"/>
                    </a:lnTo>
                    <a:lnTo>
                      <a:pt x="26" y="0"/>
                    </a:lnTo>
                    <a:lnTo>
                      <a:pt x="0" y="26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6" name="Freeform 89"/>
              <p:cNvSpPr>
                <a:spLocks/>
              </p:cNvSpPr>
              <p:nvPr/>
            </p:nvSpPr>
            <p:spPr bwMode="auto">
              <a:xfrm>
                <a:off x="4032250" y="1312228"/>
                <a:ext cx="41275" cy="160338"/>
              </a:xfrm>
              <a:custGeom>
                <a:avLst/>
                <a:gdLst>
                  <a:gd name="T0" fmla="*/ 0 w 26"/>
                  <a:gd name="T1" fmla="*/ 101 h 101"/>
                  <a:gd name="T2" fmla="*/ 26 w 26"/>
                  <a:gd name="T3" fmla="*/ 75 h 101"/>
                  <a:gd name="T4" fmla="*/ 26 w 26"/>
                  <a:gd name="T5" fmla="*/ 0 h 101"/>
                  <a:gd name="T6" fmla="*/ 0 w 26"/>
                  <a:gd name="T7" fmla="*/ 26 h 101"/>
                  <a:gd name="T8" fmla="*/ 0 w 2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1">
                    <a:moveTo>
                      <a:pt x="0" y="101"/>
                    </a:moveTo>
                    <a:lnTo>
                      <a:pt x="26" y="75"/>
                    </a:lnTo>
                    <a:lnTo>
                      <a:pt x="26" y="0"/>
                    </a:lnTo>
                    <a:lnTo>
                      <a:pt x="0" y="26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7" name="Freeform 90"/>
              <p:cNvSpPr>
                <a:spLocks/>
              </p:cNvSpPr>
              <p:nvPr/>
            </p:nvSpPr>
            <p:spPr bwMode="auto">
              <a:xfrm>
                <a:off x="3984625" y="1353503"/>
                <a:ext cx="47625" cy="168275"/>
              </a:xfrm>
              <a:custGeom>
                <a:avLst/>
                <a:gdLst>
                  <a:gd name="T0" fmla="*/ 0 w 30"/>
                  <a:gd name="T1" fmla="*/ 106 h 106"/>
                  <a:gd name="T2" fmla="*/ 30 w 30"/>
                  <a:gd name="T3" fmla="*/ 75 h 106"/>
                  <a:gd name="T4" fmla="*/ 30 w 30"/>
                  <a:gd name="T5" fmla="*/ 0 h 106"/>
                  <a:gd name="T6" fmla="*/ 0 w 30"/>
                  <a:gd name="T7" fmla="*/ 30 h 106"/>
                  <a:gd name="T8" fmla="*/ 0 w 30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6">
                    <a:moveTo>
                      <a:pt x="0" y="106"/>
                    </a:moveTo>
                    <a:lnTo>
                      <a:pt x="30" y="75"/>
                    </a:lnTo>
                    <a:lnTo>
                      <a:pt x="30" y="0"/>
                    </a:lnTo>
                    <a:lnTo>
                      <a:pt x="0" y="3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9" name="Freeform 91"/>
              <p:cNvSpPr>
                <a:spLocks/>
              </p:cNvSpPr>
              <p:nvPr/>
            </p:nvSpPr>
            <p:spPr bwMode="auto">
              <a:xfrm>
                <a:off x="3984625" y="1353503"/>
                <a:ext cx="47625" cy="168275"/>
              </a:xfrm>
              <a:custGeom>
                <a:avLst/>
                <a:gdLst>
                  <a:gd name="T0" fmla="*/ 0 w 30"/>
                  <a:gd name="T1" fmla="*/ 106 h 106"/>
                  <a:gd name="T2" fmla="*/ 30 w 30"/>
                  <a:gd name="T3" fmla="*/ 75 h 106"/>
                  <a:gd name="T4" fmla="*/ 30 w 30"/>
                  <a:gd name="T5" fmla="*/ 0 h 106"/>
                  <a:gd name="T6" fmla="*/ 0 w 30"/>
                  <a:gd name="T7" fmla="*/ 30 h 106"/>
                  <a:gd name="T8" fmla="*/ 0 w 30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6">
                    <a:moveTo>
                      <a:pt x="0" y="106"/>
                    </a:moveTo>
                    <a:lnTo>
                      <a:pt x="30" y="75"/>
                    </a:lnTo>
                    <a:lnTo>
                      <a:pt x="30" y="0"/>
                    </a:lnTo>
                    <a:lnTo>
                      <a:pt x="0" y="3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0" name="Freeform 92"/>
              <p:cNvSpPr>
                <a:spLocks/>
              </p:cNvSpPr>
              <p:nvPr/>
            </p:nvSpPr>
            <p:spPr bwMode="auto">
              <a:xfrm>
                <a:off x="4032250" y="1431291"/>
                <a:ext cx="41275" cy="161925"/>
              </a:xfrm>
              <a:custGeom>
                <a:avLst/>
                <a:gdLst>
                  <a:gd name="T0" fmla="*/ 0 w 26"/>
                  <a:gd name="T1" fmla="*/ 102 h 102"/>
                  <a:gd name="T2" fmla="*/ 26 w 26"/>
                  <a:gd name="T3" fmla="*/ 72 h 102"/>
                  <a:gd name="T4" fmla="*/ 26 w 26"/>
                  <a:gd name="T5" fmla="*/ 0 h 102"/>
                  <a:gd name="T6" fmla="*/ 0 w 26"/>
                  <a:gd name="T7" fmla="*/ 26 h 102"/>
                  <a:gd name="T8" fmla="*/ 0 w 26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2">
                    <a:moveTo>
                      <a:pt x="0" y="102"/>
                    </a:moveTo>
                    <a:lnTo>
                      <a:pt x="26" y="72"/>
                    </a:lnTo>
                    <a:lnTo>
                      <a:pt x="26" y="0"/>
                    </a:lnTo>
                    <a:lnTo>
                      <a:pt x="0" y="2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2" name="Freeform 93"/>
              <p:cNvSpPr>
                <a:spLocks/>
              </p:cNvSpPr>
              <p:nvPr/>
            </p:nvSpPr>
            <p:spPr bwMode="auto">
              <a:xfrm>
                <a:off x="4032250" y="1431291"/>
                <a:ext cx="41275" cy="161925"/>
              </a:xfrm>
              <a:custGeom>
                <a:avLst/>
                <a:gdLst>
                  <a:gd name="T0" fmla="*/ 0 w 26"/>
                  <a:gd name="T1" fmla="*/ 102 h 102"/>
                  <a:gd name="T2" fmla="*/ 26 w 26"/>
                  <a:gd name="T3" fmla="*/ 72 h 102"/>
                  <a:gd name="T4" fmla="*/ 26 w 26"/>
                  <a:gd name="T5" fmla="*/ 0 h 102"/>
                  <a:gd name="T6" fmla="*/ 0 w 26"/>
                  <a:gd name="T7" fmla="*/ 26 h 102"/>
                  <a:gd name="T8" fmla="*/ 0 w 26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2">
                    <a:moveTo>
                      <a:pt x="0" y="102"/>
                    </a:moveTo>
                    <a:lnTo>
                      <a:pt x="26" y="72"/>
                    </a:lnTo>
                    <a:lnTo>
                      <a:pt x="26" y="0"/>
                    </a:lnTo>
                    <a:lnTo>
                      <a:pt x="0" y="2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4" name="Freeform 94"/>
              <p:cNvSpPr>
                <a:spLocks/>
              </p:cNvSpPr>
              <p:nvPr/>
            </p:nvSpPr>
            <p:spPr bwMode="auto">
              <a:xfrm>
                <a:off x="3984625" y="1472566"/>
                <a:ext cx="47625" cy="161925"/>
              </a:xfrm>
              <a:custGeom>
                <a:avLst/>
                <a:gdLst>
                  <a:gd name="T0" fmla="*/ 0 w 30"/>
                  <a:gd name="T1" fmla="*/ 102 h 102"/>
                  <a:gd name="T2" fmla="*/ 30 w 30"/>
                  <a:gd name="T3" fmla="*/ 76 h 102"/>
                  <a:gd name="T4" fmla="*/ 30 w 30"/>
                  <a:gd name="T5" fmla="*/ 0 h 102"/>
                  <a:gd name="T6" fmla="*/ 0 w 30"/>
                  <a:gd name="T7" fmla="*/ 31 h 102"/>
                  <a:gd name="T8" fmla="*/ 0 w 30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2">
                    <a:moveTo>
                      <a:pt x="0" y="102"/>
                    </a:moveTo>
                    <a:lnTo>
                      <a:pt x="30" y="76"/>
                    </a:lnTo>
                    <a:lnTo>
                      <a:pt x="30" y="0"/>
                    </a:lnTo>
                    <a:lnTo>
                      <a:pt x="0" y="31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5" name="Freeform 95"/>
              <p:cNvSpPr>
                <a:spLocks/>
              </p:cNvSpPr>
              <p:nvPr/>
            </p:nvSpPr>
            <p:spPr bwMode="auto">
              <a:xfrm>
                <a:off x="3984625" y="1472566"/>
                <a:ext cx="47625" cy="161925"/>
              </a:xfrm>
              <a:custGeom>
                <a:avLst/>
                <a:gdLst>
                  <a:gd name="T0" fmla="*/ 0 w 30"/>
                  <a:gd name="T1" fmla="*/ 102 h 102"/>
                  <a:gd name="T2" fmla="*/ 30 w 30"/>
                  <a:gd name="T3" fmla="*/ 76 h 102"/>
                  <a:gd name="T4" fmla="*/ 30 w 30"/>
                  <a:gd name="T5" fmla="*/ 0 h 102"/>
                  <a:gd name="T6" fmla="*/ 0 w 30"/>
                  <a:gd name="T7" fmla="*/ 31 h 102"/>
                  <a:gd name="T8" fmla="*/ 0 w 30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2">
                    <a:moveTo>
                      <a:pt x="0" y="102"/>
                    </a:moveTo>
                    <a:lnTo>
                      <a:pt x="30" y="76"/>
                    </a:lnTo>
                    <a:lnTo>
                      <a:pt x="30" y="0"/>
                    </a:lnTo>
                    <a:lnTo>
                      <a:pt x="0" y="31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1" name="Rectangle 96"/>
              <p:cNvSpPr>
                <a:spLocks noChangeArrowheads="1"/>
              </p:cNvSpPr>
              <p:nvPr/>
            </p:nvSpPr>
            <p:spPr bwMode="auto">
              <a:xfrm>
                <a:off x="3481388" y="1282066"/>
                <a:ext cx="250825" cy="11906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3" name="Rectangle 97"/>
              <p:cNvSpPr>
                <a:spLocks noChangeArrowheads="1"/>
              </p:cNvSpPr>
              <p:nvPr/>
            </p:nvSpPr>
            <p:spPr bwMode="auto">
              <a:xfrm>
                <a:off x="3481388" y="1282066"/>
                <a:ext cx="250825" cy="11906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4" name="Rectangle 98"/>
              <p:cNvSpPr>
                <a:spLocks noChangeArrowheads="1"/>
              </p:cNvSpPr>
              <p:nvPr/>
            </p:nvSpPr>
            <p:spPr bwMode="auto">
              <a:xfrm>
                <a:off x="3228975" y="1282066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5" name="Rectangle 99"/>
              <p:cNvSpPr>
                <a:spLocks noChangeArrowheads="1"/>
              </p:cNvSpPr>
              <p:nvPr/>
            </p:nvSpPr>
            <p:spPr bwMode="auto">
              <a:xfrm>
                <a:off x="3228975" y="1282066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6" name="Rectangle 100"/>
              <p:cNvSpPr>
                <a:spLocks noChangeArrowheads="1"/>
              </p:cNvSpPr>
              <p:nvPr/>
            </p:nvSpPr>
            <p:spPr bwMode="auto">
              <a:xfrm>
                <a:off x="3732213" y="1282066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7" name="Rectangle 101"/>
              <p:cNvSpPr>
                <a:spLocks noChangeArrowheads="1"/>
              </p:cNvSpPr>
              <p:nvPr/>
            </p:nvSpPr>
            <p:spPr bwMode="auto">
              <a:xfrm>
                <a:off x="3732213" y="1282066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8" name="Freeform 102"/>
              <p:cNvSpPr>
                <a:spLocks/>
              </p:cNvSpPr>
              <p:nvPr/>
            </p:nvSpPr>
            <p:spPr bwMode="auto">
              <a:xfrm>
                <a:off x="3732213" y="1239203"/>
                <a:ext cx="300038" cy="42863"/>
              </a:xfrm>
              <a:custGeom>
                <a:avLst/>
                <a:gdLst>
                  <a:gd name="T0" fmla="*/ 0 w 189"/>
                  <a:gd name="T1" fmla="*/ 27 h 27"/>
                  <a:gd name="T2" fmla="*/ 30 w 189"/>
                  <a:gd name="T3" fmla="*/ 0 h 27"/>
                  <a:gd name="T4" fmla="*/ 189 w 189"/>
                  <a:gd name="T5" fmla="*/ 0 h 27"/>
                  <a:gd name="T6" fmla="*/ 162 w 189"/>
                  <a:gd name="T7" fmla="*/ 27 h 27"/>
                  <a:gd name="T8" fmla="*/ 0 w 18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7">
                    <a:moveTo>
                      <a:pt x="0" y="27"/>
                    </a:moveTo>
                    <a:lnTo>
                      <a:pt x="30" y="0"/>
                    </a:lnTo>
                    <a:lnTo>
                      <a:pt x="189" y="0"/>
                    </a:lnTo>
                    <a:lnTo>
                      <a:pt x="162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9" name="Freeform 103"/>
              <p:cNvSpPr>
                <a:spLocks/>
              </p:cNvSpPr>
              <p:nvPr/>
            </p:nvSpPr>
            <p:spPr bwMode="auto">
              <a:xfrm>
                <a:off x="3732213" y="1239203"/>
                <a:ext cx="300038" cy="42863"/>
              </a:xfrm>
              <a:custGeom>
                <a:avLst/>
                <a:gdLst>
                  <a:gd name="T0" fmla="*/ 0 w 189"/>
                  <a:gd name="T1" fmla="*/ 27 h 27"/>
                  <a:gd name="T2" fmla="*/ 30 w 189"/>
                  <a:gd name="T3" fmla="*/ 0 h 27"/>
                  <a:gd name="T4" fmla="*/ 189 w 189"/>
                  <a:gd name="T5" fmla="*/ 0 h 27"/>
                  <a:gd name="T6" fmla="*/ 162 w 189"/>
                  <a:gd name="T7" fmla="*/ 27 h 27"/>
                  <a:gd name="T8" fmla="*/ 0 w 18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7">
                    <a:moveTo>
                      <a:pt x="0" y="27"/>
                    </a:moveTo>
                    <a:lnTo>
                      <a:pt x="30" y="0"/>
                    </a:lnTo>
                    <a:lnTo>
                      <a:pt x="189" y="0"/>
                    </a:lnTo>
                    <a:lnTo>
                      <a:pt x="162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0" name="Freeform 104"/>
              <p:cNvSpPr>
                <a:spLocks/>
              </p:cNvSpPr>
              <p:nvPr/>
            </p:nvSpPr>
            <p:spPr bwMode="auto">
              <a:xfrm>
                <a:off x="3984625" y="1232853"/>
                <a:ext cx="47625" cy="168275"/>
              </a:xfrm>
              <a:custGeom>
                <a:avLst/>
                <a:gdLst>
                  <a:gd name="T0" fmla="*/ 0 w 30"/>
                  <a:gd name="T1" fmla="*/ 106 h 106"/>
                  <a:gd name="T2" fmla="*/ 30 w 30"/>
                  <a:gd name="T3" fmla="*/ 76 h 106"/>
                  <a:gd name="T4" fmla="*/ 30 w 30"/>
                  <a:gd name="T5" fmla="*/ 0 h 106"/>
                  <a:gd name="T6" fmla="*/ 0 w 30"/>
                  <a:gd name="T7" fmla="*/ 31 h 106"/>
                  <a:gd name="T8" fmla="*/ 0 w 30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6">
                    <a:moveTo>
                      <a:pt x="0" y="106"/>
                    </a:moveTo>
                    <a:lnTo>
                      <a:pt x="30" y="76"/>
                    </a:lnTo>
                    <a:lnTo>
                      <a:pt x="30" y="0"/>
                    </a:lnTo>
                    <a:lnTo>
                      <a:pt x="0" y="31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1" name="Freeform 105"/>
              <p:cNvSpPr>
                <a:spLocks/>
              </p:cNvSpPr>
              <p:nvPr/>
            </p:nvSpPr>
            <p:spPr bwMode="auto">
              <a:xfrm>
                <a:off x="3984625" y="1232853"/>
                <a:ext cx="47625" cy="168275"/>
              </a:xfrm>
              <a:custGeom>
                <a:avLst/>
                <a:gdLst>
                  <a:gd name="T0" fmla="*/ 0 w 30"/>
                  <a:gd name="T1" fmla="*/ 106 h 106"/>
                  <a:gd name="T2" fmla="*/ 30 w 30"/>
                  <a:gd name="T3" fmla="*/ 76 h 106"/>
                  <a:gd name="T4" fmla="*/ 30 w 30"/>
                  <a:gd name="T5" fmla="*/ 0 h 106"/>
                  <a:gd name="T6" fmla="*/ 0 w 30"/>
                  <a:gd name="T7" fmla="*/ 31 h 106"/>
                  <a:gd name="T8" fmla="*/ 0 w 30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6">
                    <a:moveTo>
                      <a:pt x="0" y="106"/>
                    </a:moveTo>
                    <a:lnTo>
                      <a:pt x="30" y="76"/>
                    </a:lnTo>
                    <a:lnTo>
                      <a:pt x="30" y="0"/>
                    </a:lnTo>
                    <a:lnTo>
                      <a:pt x="0" y="31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523" name="TextBox 522"/>
            <p:cNvSpPr txBox="1"/>
            <p:nvPr/>
          </p:nvSpPr>
          <p:spPr>
            <a:xfrm>
              <a:off x="3242916" y="2707949"/>
              <a:ext cx="1162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차세대 방화벽</a:t>
              </a:r>
            </a:p>
          </p:txBody>
        </p:sp>
      </p:grpSp>
      <p:sp>
        <p:nvSpPr>
          <p:cNvPr id="603" name="TextBox 602"/>
          <p:cNvSpPr txBox="1"/>
          <p:nvPr/>
        </p:nvSpPr>
        <p:spPr>
          <a:xfrm>
            <a:off x="7615187" y="957788"/>
            <a:ext cx="122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가상 </a:t>
            </a:r>
            <a:r>
              <a:rPr lang="en-US" altLang="ko-KR" sz="1200" dirty="0"/>
              <a:t>L3 </a:t>
            </a:r>
            <a:r>
              <a:rPr lang="ko-KR" altLang="en-US" sz="1200" dirty="0"/>
              <a:t>스위치</a:t>
            </a:r>
          </a:p>
        </p:txBody>
      </p:sp>
      <p:sp>
        <p:nvSpPr>
          <p:cNvPr id="605" name="TextBox 604"/>
          <p:cNvSpPr txBox="1"/>
          <p:nvPr/>
        </p:nvSpPr>
        <p:spPr>
          <a:xfrm>
            <a:off x="7671900" y="1471919"/>
            <a:ext cx="122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가상 </a:t>
            </a:r>
            <a:r>
              <a:rPr lang="en-US" altLang="ko-KR" sz="1200" dirty="0"/>
              <a:t>L2 </a:t>
            </a:r>
            <a:r>
              <a:rPr lang="ko-KR" altLang="en-US" sz="1200" dirty="0"/>
              <a:t>스위치</a:t>
            </a:r>
          </a:p>
        </p:txBody>
      </p:sp>
      <p:cxnSp>
        <p:nvCxnSpPr>
          <p:cNvPr id="607" name="직선 연결선 606"/>
          <p:cNvCxnSpPr/>
          <p:nvPr/>
        </p:nvCxnSpPr>
        <p:spPr>
          <a:xfrm>
            <a:off x="2436176" y="4166989"/>
            <a:ext cx="695505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모서리가 둥근 직사각형 610"/>
          <p:cNvSpPr/>
          <p:nvPr/>
        </p:nvSpPr>
        <p:spPr>
          <a:xfrm>
            <a:off x="4002064" y="4565593"/>
            <a:ext cx="2049509" cy="1809531"/>
          </a:xfrm>
          <a:prstGeom prst="roundRect">
            <a:avLst/>
          </a:pr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2" name="TextBox 611"/>
          <p:cNvSpPr txBox="1"/>
          <p:nvPr/>
        </p:nvSpPr>
        <p:spPr>
          <a:xfrm>
            <a:off x="4354771" y="46615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관리서버</a:t>
            </a:r>
          </a:p>
        </p:txBody>
      </p:sp>
      <p:sp>
        <p:nvSpPr>
          <p:cNvPr id="613" name="모서리가 둥근 직사각형 612"/>
          <p:cNvSpPr/>
          <p:nvPr/>
        </p:nvSpPr>
        <p:spPr>
          <a:xfrm>
            <a:off x="4479149" y="5174888"/>
            <a:ext cx="1158093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WIPS </a:t>
            </a:r>
            <a:r>
              <a:rPr lang="ko-KR" altLang="en-US" sz="1200" dirty="0"/>
              <a:t>관리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616" name="모서리가 둥근 직사각형 615"/>
          <p:cNvSpPr/>
          <p:nvPr/>
        </p:nvSpPr>
        <p:spPr>
          <a:xfrm>
            <a:off x="4434916" y="5919738"/>
            <a:ext cx="1158093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무선 인증 서버</a:t>
            </a:r>
          </a:p>
        </p:txBody>
      </p:sp>
      <p:cxnSp>
        <p:nvCxnSpPr>
          <p:cNvPr id="617" name="직선 연결선 616"/>
          <p:cNvCxnSpPr/>
          <p:nvPr/>
        </p:nvCxnSpPr>
        <p:spPr>
          <a:xfrm>
            <a:off x="4526285" y="4299300"/>
            <a:ext cx="0" cy="26629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직선 연결선 617"/>
          <p:cNvCxnSpPr/>
          <p:nvPr/>
        </p:nvCxnSpPr>
        <p:spPr>
          <a:xfrm>
            <a:off x="5446691" y="4328914"/>
            <a:ext cx="0" cy="33262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모서리가 둥근 직사각형 618"/>
          <p:cNvSpPr/>
          <p:nvPr/>
        </p:nvSpPr>
        <p:spPr>
          <a:xfrm>
            <a:off x="435419" y="4934810"/>
            <a:ext cx="1625884" cy="1584330"/>
          </a:xfrm>
          <a:prstGeom prst="roundRect">
            <a:avLst/>
          </a:prstGeom>
          <a:solidFill>
            <a:schemeClr val="bg1">
              <a:lumMod val="85000"/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0" name="TextBox 619"/>
          <p:cNvSpPr txBox="1"/>
          <p:nvPr/>
        </p:nvSpPr>
        <p:spPr>
          <a:xfrm>
            <a:off x="614111" y="5047507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(1F ~ 7F)</a:t>
            </a:r>
            <a:endParaRPr lang="ko-KR" altLang="en-US" dirty="0"/>
          </a:p>
        </p:txBody>
      </p:sp>
      <p:cxnSp>
        <p:nvCxnSpPr>
          <p:cNvPr id="624" name="직선 연결선 623"/>
          <p:cNvCxnSpPr/>
          <p:nvPr/>
        </p:nvCxnSpPr>
        <p:spPr>
          <a:xfrm flipV="1">
            <a:off x="1201490" y="3501777"/>
            <a:ext cx="226979" cy="5032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직선 연결선 624"/>
          <p:cNvCxnSpPr/>
          <p:nvPr/>
        </p:nvCxnSpPr>
        <p:spPr>
          <a:xfrm flipH="1" flipV="1">
            <a:off x="1428469" y="3501777"/>
            <a:ext cx="573302" cy="5032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직선 연결선 625"/>
          <p:cNvCxnSpPr/>
          <p:nvPr/>
        </p:nvCxnSpPr>
        <p:spPr>
          <a:xfrm>
            <a:off x="1428469" y="3501777"/>
            <a:ext cx="2039966" cy="4736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직선 연결선 626"/>
          <p:cNvCxnSpPr/>
          <p:nvPr/>
        </p:nvCxnSpPr>
        <p:spPr>
          <a:xfrm flipH="1" flipV="1">
            <a:off x="1428469" y="3501777"/>
            <a:ext cx="3097816" cy="4736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직선 연결선 627"/>
          <p:cNvCxnSpPr/>
          <p:nvPr/>
        </p:nvCxnSpPr>
        <p:spPr>
          <a:xfrm flipH="1" flipV="1">
            <a:off x="1428469" y="3501777"/>
            <a:ext cx="4105928" cy="5032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직선 연결선 628"/>
          <p:cNvCxnSpPr>
            <a:stCxn id="523" idx="0"/>
          </p:cNvCxnSpPr>
          <p:nvPr/>
        </p:nvCxnSpPr>
        <p:spPr>
          <a:xfrm flipH="1">
            <a:off x="1428469" y="2398086"/>
            <a:ext cx="426458" cy="59886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직선 연결선 629"/>
          <p:cNvCxnSpPr>
            <a:stCxn id="418" idx="0"/>
          </p:cNvCxnSpPr>
          <p:nvPr/>
        </p:nvCxnSpPr>
        <p:spPr>
          <a:xfrm>
            <a:off x="830809" y="2390712"/>
            <a:ext cx="597660" cy="60624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TextBox 631"/>
          <p:cNvSpPr txBox="1"/>
          <p:nvPr/>
        </p:nvSpPr>
        <p:spPr>
          <a:xfrm>
            <a:off x="4526285" y="2996952"/>
            <a:ext cx="1525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SDN </a:t>
            </a:r>
            <a:r>
              <a:rPr lang="ko-KR" altLang="en-US" sz="1200" dirty="0"/>
              <a:t>무선망 </a:t>
            </a:r>
            <a:r>
              <a:rPr lang="en-US" altLang="ko-KR" sz="1200" dirty="0"/>
              <a:t>Tenant</a:t>
            </a:r>
            <a:endParaRPr lang="ko-KR" altLang="en-US" sz="1200" dirty="0"/>
          </a:p>
        </p:txBody>
      </p:sp>
      <p:sp>
        <p:nvSpPr>
          <p:cNvPr id="633" name="모서리가 둥근 직사각형 632"/>
          <p:cNvSpPr/>
          <p:nvPr/>
        </p:nvSpPr>
        <p:spPr>
          <a:xfrm>
            <a:off x="2783928" y="953388"/>
            <a:ext cx="4020320" cy="1744131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4" name="직선 연결선 633"/>
          <p:cNvCxnSpPr>
            <a:stCxn id="480" idx="1"/>
            <a:endCxn id="414" idx="1"/>
          </p:cNvCxnSpPr>
          <p:nvPr/>
        </p:nvCxnSpPr>
        <p:spPr>
          <a:xfrm flipV="1">
            <a:off x="725240" y="1507681"/>
            <a:ext cx="342895" cy="44011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직선 연결선 634"/>
          <p:cNvCxnSpPr>
            <a:stCxn id="561" idx="1"/>
            <a:endCxn id="414" idx="1"/>
          </p:cNvCxnSpPr>
          <p:nvPr/>
        </p:nvCxnSpPr>
        <p:spPr>
          <a:xfrm flipH="1" flipV="1">
            <a:off x="1068135" y="1507681"/>
            <a:ext cx="633598" cy="48876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직선 연결선 635"/>
          <p:cNvCxnSpPr>
            <a:stCxn id="638" idx="1"/>
            <a:endCxn id="556" idx="0"/>
          </p:cNvCxnSpPr>
          <p:nvPr/>
        </p:nvCxnSpPr>
        <p:spPr>
          <a:xfrm flipH="1">
            <a:off x="2211320" y="1840873"/>
            <a:ext cx="766057" cy="28257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TextBox 636"/>
          <p:cNvSpPr txBox="1"/>
          <p:nvPr/>
        </p:nvSpPr>
        <p:spPr>
          <a:xfrm>
            <a:off x="5163550" y="1035664"/>
            <a:ext cx="1405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SDN DMZ</a:t>
            </a:r>
            <a:r>
              <a:rPr lang="ko-KR" altLang="en-US" sz="1200" dirty="0"/>
              <a:t> </a:t>
            </a:r>
            <a:r>
              <a:rPr lang="en-US" altLang="ko-KR" sz="1200" dirty="0"/>
              <a:t>Tenant</a:t>
            </a:r>
            <a:endParaRPr lang="ko-KR" altLang="en-US" sz="1200" dirty="0"/>
          </a:p>
        </p:txBody>
      </p:sp>
      <p:pic>
        <p:nvPicPr>
          <p:cNvPr id="63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377" y="1678948"/>
            <a:ext cx="6286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0" name="그룹 639"/>
          <p:cNvGrpSpPr/>
          <p:nvPr/>
        </p:nvGrpSpPr>
        <p:grpSpPr>
          <a:xfrm>
            <a:off x="3779912" y="1412776"/>
            <a:ext cx="844551" cy="442913"/>
            <a:chOff x="3228975" y="1191578"/>
            <a:chExt cx="844551" cy="442913"/>
          </a:xfrm>
        </p:grpSpPr>
        <p:sp>
          <p:nvSpPr>
            <p:cNvPr id="642" name="Freeform 48"/>
            <p:cNvSpPr>
              <a:spLocks/>
            </p:cNvSpPr>
            <p:nvPr/>
          </p:nvSpPr>
          <p:spPr bwMode="auto">
            <a:xfrm>
              <a:off x="3228975" y="1556703"/>
              <a:ext cx="844550" cy="77788"/>
            </a:xfrm>
            <a:custGeom>
              <a:avLst/>
              <a:gdLst>
                <a:gd name="T0" fmla="*/ 0 w 532"/>
                <a:gd name="T1" fmla="*/ 49 h 49"/>
                <a:gd name="T2" fmla="*/ 53 w 532"/>
                <a:gd name="T3" fmla="*/ 0 h 49"/>
                <a:gd name="T4" fmla="*/ 532 w 532"/>
                <a:gd name="T5" fmla="*/ 0 h 49"/>
                <a:gd name="T6" fmla="*/ 479 w 532"/>
                <a:gd name="T7" fmla="*/ 49 h 49"/>
                <a:gd name="T8" fmla="*/ 0 w 532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" h="49">
                  <a:moveTo>
                    <a:pt x="0" y="49"/>
                  </a:moveTo>
                  <a:lnTo>
                    <a:pt x="53" y="0"/>
                  </a:lnTo>
                  <a:lnTo>
                    <a:pt x="532" y="0"/>
                  </a:lnTo>
                  <a:lnTo>
                    <a:pt x="479" y="49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2AC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3" name="Freeform 49"/>
            <p:cNvSpPr>
              <a:spLocks/>
            </p:cNvSpPr>
            <p:nvPr/>
          </p:nvSpPr>
          <p:spPr bwMode="auto">
            <a:xfrm>
              <a:off x="3228975" y="1556703"/>
              <a:ext cx="844550" cy="77788"/>
            </a:xfrm>
            <a:custGeom>
              <a:avLst/>
              <a:gdLst>
                <a:gd name="T0" fmla="*/ 0 w 532"/>
                <a:gd name="T1" fmla="*/ 49 h 49"/>
                <a:gd name="T2" fmla="*/ 53 w 532"/>
                <a:gd name="T3" fmla="*/ 0 h 49"/>
                <a:gd name="T4" fmla="*/ 532 w 532"/>
                <a:gd name="T5" fmla="*/ 0 h 49"/>
                <a:gd name="T6" fmla="*/ 479 w 532"/>
                <a:gd name="T7" fmla="*/ 49 h 49"/>
                <a:gd name="T8" fmla="*/ 0 w 532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" h="49">
                  <a:moveTo>
                    <a:pt x="0" y="49"/>
                  </a:moveTo>
                  <a:lnTo>
                    <a:pt x="53" y="0"/>
                  </a:lnTo>
                  <a:lnTo>
                    <a:pt x="532" y="0"/>
                  </a:lnTo>
                  <a:lnTo>
                    <a:pt x="479" y="49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2AC0FF"/>
            </a:solidFill>
            <a:ln w="4">
              <a:solidFill>
                <a:srgbClr val="80DA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4" name="Freeform 62"/>
            <p:cNvSpPr>
              <a:spLocks/>
            </p:cNvSpPr>
            <p:nvPr/>
          </p:nvSpPr>
          <p:spPr bwMode="auto">
            <a:xfrm>
              <a:off x="3481388" y="1515428"/>
              <a:ext cx="250825" cy="119063"/>
            </a:xfrm>
            <a:custGeom>
              <a:avLst/>
              <a:gdLst>
                <a:gd name="T0" fmla="*/ 158 w 158"/>
                <a:gd name="T1" fmla="*/ 75 h 75"/>
                <a:gd name="T2" fmla="*/ 0 w 158"/>
                <a:gd name="T3" fmla="*/ 75 h 75"/>
                <a:gd name="T4" fmla="*/ 0 w 158"/>
                <a:gd name="T5" fmla="*/ 4 h 75"/>
                <a:gd name="T6" fmla="*/ 158 w 158"/>
                <a:gd name="T7" fmla="*/ 0 h 75"/>
                <a:gd name="T8" fmla="*/ 158 w 158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75">
                  <a:moveTo>
                    <a:pt x="158" y="75"/>
                  </a:moveTo>
                  <a:lnTo>
                    <a:pt x="0" y="75"/>
                  </a:lnTo>
                  <a:lnTo>
                    <a:pt x="0" y="4"/>
                  </a:lnTo>
                  <a:lnTo>
                    <a:pt x="158" y="0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FF5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5" name="Freeform 63"/>
            <p:cNvSpPr>
              <a:spLocks/>
            </p:cNvSpPr>
            <p:nvPr/>
          </p:nvSpPr>
          <p:spPr bwMode="auto">
            <a:xfrm>
              <a:off x="3481388" y="1515428"/>
              <a:ext cx="250825" cy="119063"/>
            </a:xfrm>
            <a:custGeom>
              <a:avLst/>
              <a:gdLst>
                <a:gd name="T0" fmla="*/ 158 w 158"/>
                <a:gd name="T1" fmla="*/ 75 h 75"/>
                <a:gd name="T2" fmla="*/ 0 w 158"/>
                <a:gd name="T3" fmla="*/ 75 h 75"/>
                <a:gd name="T4" fmla="*/ 0 w 158"/>
                <a:gd name="T5" fmla="*/ 4 h 75"/>
                <a:gd name="T6" fmla="*/ 158 w 158"/>
                <a:gd name="T7" fmla="*/ 0 h 75"/>
                <a:gd name="T8" fmla="*/ 158 w 158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75">
                  <a:moveTo>
                    <a:pt x="158" y="75"/>
                  </a:moveTo>
                  <a:lnTo>
                    <a:pt x="0" y="75"/>
                  </a:lnTo>
                  <a:lnTo>
                    <a:pt x="0" y="4"/>
                  </a:lnTo>
                  <a:lnTo>
                    <a:pt x="158" y="0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FF555D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6" name="Rectangle 64"/>
            <p:cNvSpPr>
              <a:spLocks noChangeArrowheads="1"/>
            </p:cNvSpPr>
            <p:nvPr/>
          </p:nvSpPr>
          <p:spPr bwMode="auto">
            <a:xfrm>
              <a:off x="3732213" y="1521778"/>
              <a:ext cx="252413" cy="112713"/>
            </a:xfrm>
            <a:prstGeom prst="rect">
              <a:avLst/>
            </a:prstGeom>
            <a:solidFill>
              <a:srgbClr val="FF5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7" name="Rectangle 65"/>
            <p:cNvSpPr>
              <a:spLocks noChangeArrowheads="1"/>
            </p:cNvSpPr>
            <p:nvPr/>
          </p:nvSpPr>
          <p:spPr bwMode="auto">
            <a:xfrm>
              <a:off x="3732213" y="1521778"/>
              <a:ext cx="252413" cy="112713"/>
            </a:xfrm>
            <a:prstGeom prst="rect">
              <a:avLst/>
            </a:prstGeom>
            <a:solidFill>
              <a:srgbClr val="FF555D"/>
            </a:solidFill>
            <a:ln w="4">
              <a:solidFill>
                <a:srgbClr val="E3E3E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8" name="Rectangle 66"/>
            <p:cNvSpPr>
              <a:spLocks noChangeArrowheads="1"/>
            </p:cNvSpPr>
            <p:nvPr/>
          </p:nvSpPr>
          <p:spPr bwMode="auto">
            <a:xfrm>
              <a:off x="3228975" y="1515428"/>
              <a:ext cx="252413" cy="119063"/>
            </a:xfrm>
            <a:prstGeom prst="rect">
              <a:avLst/>
            </a:prstGeom>
            <a:solidFill>
              <a:srgbClr val="FF5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9" name="Rectangle 67"/>
            <p:cNvSpPr>
              <a:spLocks noChangeArrowheads="1"/>
            </p:cNvSpPr>
            <p:nvPr/>
          </p:nvSpPr>
          <p:spPr bwMode="auto">
            <a:xfrm>
              <a:off x="3228975" y="1515428"/>
              <a:ext cx="252413" cy="119063"/>
            </a:xfrm>
            <a:prstGeom prst="rect">
              <a:avLst/>
            </a:prstGeom>
            <a:solidFill>
              <a:srgbClr val="FF555D"/>
            </a:solidFill>
            <a:ln w="4">
              <a:solidFill>
                <a:srgbClr val="E3E3E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0" name="Rectangle 68"/>
            <p:cNvSpPr>
              <a:spLocks noChangeArrowheads="1"/>
            </p:cNvSpPr>
            <p:nvPr/>
          </p:nvSpPr>
          <p:spPr bwMode="auto">
            <a:xfrm>
              <a:off x="3228975" y="1401128"/>
              <a:ext cx="252413" cy="120650"/>
            </a:xfrm>
            <a:prstGeom prst="rect">
              <a:avLst/>
            </a:prstGeom>
            <a:solidFill>
              <a:srgbClr val="FF5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1" name="Rectangle 69"/>
            <p:cNvSpPr>
              <a:spLocks noChangeArrowheads="1"/>
            </p:cNvSpPr>
            <p:nvPr/>
          </p:nvSpPr>
          <p:spPr bwMode="auto">
            <a:xfrm>
              <a:off x="3228975" y="1401128"/>
              <a:ext cx="252413" cy="120650"/>
            </a:xfrm>
            <a:prstGeom prst="rect">
              <a:avLst/>
            </a:prstGeom>
            <a:solidFill>
              <a:srgbClr val="FF555D"/>
            </a:solidFill>
            <a:ln w="4">
              <a:solidFill>
                <a:srgbClr val="E3E3E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2" name="Rectangle 70"/>
            <p:cNvSpPr>
              <a:spLocks noChangeArrowheads="1"/>
            </p:cNvSpPr>
            <p:nvPr/>
          </p:nvSpPr>
          <p:spPr bwMode="auto">
            <a:xfrm>
              <a:off x="3732213" y="1401128"/>
              <a:ext cx="252413" cy="120650"/>
            </a:xfrm>
            <a:prstGeom prst="rect">
              <a:avLst/>
            </a:prstGeom>
            <a:solidFill>
              <a:srgbClr val="FF5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3" name="Rectangle 71"/>
            <p:cNvSpPr>
              <a:spLocks noChangeArrowheads="1"/>
            </p:cNvSpPr>
            <p:nvPr/>
          </p:nvSpPr>
          <p:spPr bwMode="auto">
            <a:xfrm>
              <a:off x="3732213" y="1401128"/>
              <a:ext cx="252413" cy="120650"/>
            </a:xfrm>
            <a:prstGeom prst="rect">
              <a:avLst/>
            </a:prstGeom>
            <a:solidFill>
              <a:srgbClr val="FF555D"/>
            </a:solidFill>
            <a:ln w="4">
              <a:solidFill>
                <a:srgbClr val="E3E3E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4" name="Rectangle 72"/>
            <p:cNvSpPr>
              <a:spLocks noChangeArrowheads="1"/>
            </p:cNvSpPr>
            <p:nvPr/>
          </p:nvSpPr>
          <p:spPr bwMode="auto">
            <a:xfrm>
              <a:off x="3613150" y="1401128"/>
              <a:ext cx="250825" cy="120650"/>
            </a:xfrm>
            <a:prstGeom prst="rect">
              <a:avLst/>
            </a:prstGeom>
            <a:solidFill>
              <a:srgbClr val="FF5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5" name="Rectangle 73"/>
            <p:cNvSpPr>
              <a:spLocks noChangeArrowheads="1"/>
            </p:cNvSpPr>
            <p:nvPr/>
          </p:nvSpPr>
          <p:spPr bwMode="auto">
            <a:xfrm>
              <a:off x="3613150" y="1401128"/>
              <a:ext cx="250825" cy="120650"/>
            </a:xfrm>
            <a:prstGeom prst="rect">
              <a:avLst/>
            </a:prstGeom>
            <a:solidFill>
              <a:srgbClr val="FF555D"/>
            </a:solidFill>
            <a:ln w="4">
              <a:solidFill>
                <a:srgbClr val="E3E3E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6" name="Rectangle 74"/>
            <p:cNvSpPr>
              <a:spLocks noChangeArrowheads="1"/>
            </p:cNvSpPr>
            <p:nvPr/>
          </p:nvSpPr>
          <p:spPr bwMode="auto">
            <a:xfrm>
              <a:off x="3360738" y="1401128"/>
              <a:ext cx="252413" cy="120650"/>
            </a:xfrm>
            <a:prstGeom prst="rect">
              <a:avLst/>
            </a:prstGeom>
            <a:solidFill>
              <a:srgbClr val="FF5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7" name="Rectangle 75"/>
            <p:cNvSpPr>
              <a:spLocks noChangeArrowheads="1"/>
            </p:cNvSpPr>
            <p:nvPr/>
          </p:nvSpPr>
          <p:spPr bwMode="auto">
            <a:xfrm>
              <a:off x="3360738" y="1401128"/>
              <a:ext cx="252413" cy="120650"/>
            </a:xfrm>
            <a:prstGeom prst="rect">
              <a:avLst/>
            </a:prstGeom>
            <a:solidFill>
              <a:srgbClr val="FF555D"/>
            </a:solidFill>
            <a:ln w="4">
              <a:solidFill>
                <a:srgbClr val="E3E3E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8" name="Freeform 76"/>
            <p:cNvSpPr>
              <a:spLocks/>
            </p:cNvSpPr>
            <p:nvPr/>
          </p:nvSpPr>
          <p:spPr bwMode="auto">
            <a:xfrm>
              <a:off x="4032250" y="1191578"/>
              <a:ext cx="41275" cy="168275"/>
            </a:xfrm>
            <a:custGeom>
              <a:avLst/>
              <a:gdLst>
                <a:gd name="T0" fmla="*/ 0 w 26"/>
                <a:gd name="T1" fmla="*/ 106 h 106"/>
                <a:gd name="T2" fmla="*/ 26 w 26"/>
                <a:gd name="T3" fmla="*/ 76 h 106"/>
                <a:gd name="T4" fmla="*/ 26 w 26"/>
                <a:gd name="T5" fmla="*/ 0 h 106"/>
                <a:gd name="T6" fmla="*/ 0 w 26"/>
                <a:gd name="T7" fmla="*/ 30 h 106"/>
                <a:gd name="T8" fmla="*/ 0 w 26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6">
                  <a:moveTo>
                    <a:pt x="0" y="106"/>
                  </a:moveTo>
                  <a:lnTo>
                    <a:pt x="26" y="76"/>
                  </a:lnTo>
                  <a:lnTo>
                    <a:pt x="26" y="0"/>
                  </a:lnTo>
                  <a:lnTo>
                    <a:pt x="0" y="3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F2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9" name="Freeform 77"/>
            <p:cNvSpPr>
              <a:spLocks/>
            </p:cNvSpPr>
            <p:nvPr/>
          </p:nvSpPr>
          <p:spPr bwMode="auto">
            <a:xfrm>
              <a:off x="4032250" y="1191578"/>
              <a:ext cx="41275" cy="168275"/>
            </a:xfrm>
            <a:custGeom>
              <a:avLst/>
              <a:gdLst>
                <a:gd name="T0" fmla="*/ 0 w 26"/>
                <a:gd name="T1" fmla="*/ 106 h 106"/>
                <a:gd name="T2" fmla="*/ 26 w 26"/>
                <a:gd name="T3" fmla="*/ 76 h 106"/>
                <a:gd name="T4" fmla="*/ 26 w 26"/>
                <a:gd name="T5" fmla="*/ 0 h 106"/>
                <a:gd name="T6" fmla="*/ 0 w 26"/>
                <a:gd name="T7" fmla="*/ 30 h 106"/>
                <a:gd name="T8" fmla="*/ 0 w 26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6">
                  <a:moveTo>
                    <a:pt x="0" y="106"/>
                  </a:moveTo>
                  <a:lnTo>
                    <a:pt x="26" y="76"/>
                  </a:lnTo>
                  <a:lnTo>
                    <a:pt x="26" y="0"/>
                  </a:lnTo>
                  <a:lnTo>
                    <a:pt x="0" y="3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F2A35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0" name="Freeform 78"/>
            <p:cNvSpPr>
              <a:spLocks/>
            </p:cNvSpPr>
            <p:nvPr/>
          </p:nvSpPr>
          <p:spPr bwMode="auto">
            <a:xfrm>
              <a:off x="3773488" y="1191578"/>
              <a:ext cx="300038" cy="47625"/>
            </a:xfrm>
            <a:custGeom>
              <a:avLst/>
              <a:gdLst>
                <a:gd name="T0" fmla="*/ 0 w 189"/>
                <a:gd name="T1" fmla="*/ 30 h 30"/>
                <a:gd name="T2" fmla="*/ 31 w 189"/>
                <a:gd name="T3" fmla="*/ 0 h 30"/>
                <a:gd name="T4" fmla="*/ 189 w 189"/>
                <a:gd name="T5" fmla="*/ 0 h 30"/>
                <a:gd name="T6" fmla="*/ 163 w 189"/>
                <a:gd name="T7" fmla="*/ 30 h 30"/>
                <a:gd name="T8" fmla="*/ 0 w 189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30">
                  <a:moveTo>
                    <a:pt x="0" y="30"/>
                  </a:moveTo>
                  <a:lnTo>
                    <a:pt x="31" y="0"/>
                  </a:lnTo>
                  <a:lnTo>
                    <a:pt x="189" y="0"/>
                  </a:lnTo>
                  <a:lnTo>
                    <a:pt x="163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1" name="Freeform 79"/>
            <p:cNvSpPr>
              <a:spLocks/>
            </p:cNvSpPr>
            <p:nvPr/>
          </p:nvSpPr>
          <p:spPr bwMode="auto">
            <a:xfrm>
              <a:off x="3773488" y="1191578"/>
              <a:ext cx="300038" cy="47625"/>
            </a:xfrm>
            <a:custGeom>
              <a:avLst/>
              <a:gdLst>
                <a:gd name="T0" fmla="*/ 0 w 189"/>
                <a:gd name="T1" fmla="*/ 30 h 30"/>
                <a:gd name="T2" fmla="*/ 31 w 189"/>
                <a:gd name="T3" fmla="*/ 0 h 30"/>
                <a:gd name="T4" fmla="*/ 189 w 189"/>
                <a:gd name="T5" fmla="*/ 0 h 30"/>
                <a:gd name="T6" fmla="*/ 163 w 189"/>
                <a:gd name="T7" fmla="*/ 30 h 30"/>
                <a:gd name="T8" fmla="*/ 0 w 189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30">
                  <a:moveTo>
                    <a:pt x="0" y="30"/>
                  </a:moveTo>
                  <a:lnTo>
                    <a:pt x="31" y="0"/>
                  </a:lnTo>
                  <a:lnTo>
                    <a:pt x="189" y="0"/>
                  </a:lnTo>
                  <a:lnTo>
                    <a:pt x="163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8086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2" name="Freeform 80"/>
            <p:cNvSpPr>
              <a:spLocks/>
            </p:cNvSpPr>
            <p:nvPr/>
          </p:nvSpPr>
          <p:spPr bwMode="auto">
            <a:xfrm>
              <a:off x="3475038" y="1232853"/>
              <a:ext cx="304800" cy="49213"/>
            </a:xfrm>
            <a:custGeom>
              <a:avLst/>
              <a:gdLst>
                <a:gd name="T0" fmla="*/ 0 w 192"/>
                <a:gd name="T1" fmla="*/ 31 h 31"/>
                <a:gd name="T2" fmla="*/ 30 w 192"/>
                <a:gd name="T3" fmla="*/ 0 h 31"/>
                <a:gd name="T4" fmla="*/ 192 w 192"/>
                <a:gd name="T5" fmla="*/ 0 h 31"/>
                <a:gd name="T6" fmla="*/ 162 w 192"/>
                <a:gd name="T7" fmla="*/ 31 h 31"/>
                <a:gd name="T8" fmla="*/ 0 w 192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1">
                  <a:moveTo>
                    <a:pt x="0" y="31"/>
                  </a:moveTo>
                  <a:lnTo>
                    <a:pt x="30" y="0"/>
                  </a:lnTo>
                  <a:lnTo>
                    <a:pt x="192" y="0"/>
                  </a:lnTo>
                  <a:lnTo>
                    <a:pt x="162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3" name="Freeform 81"/>
            <p:cNvSpPr>
              <a:spLocks/>
            </p:cNvSpPr>
            <p:nvPr/>
          </p:nvSpPr>
          <p:spPr bwMode="auto">
            <a:xfrm>
              <a:off x="3475038" y="1232853"/>
              <a:ext cx="304800" cy="49213"/>
            </a:xfrm>
            <a:custGeom>
              <a:avLst/>
              <a:gdLst>
                <a:gd name="T0" fmla="*/ 0 w 192"/>
                <a:gd name="T1" fmla="*/ 31 h 31"/>
                <a:gd name="T2" fmla="*/ 30 w 192"/>
                <a:gd name="T3" fmla="*/ 0 h 31"/>
                <a:gd name="T4" fmla="*/ 192 w 192"/>
                <a:gd name="T5" fmla="*/ 0 h 31"/>
                <a:gd name="T6" fmla="*/ 162 w 192"/>
                <a:gd name="T7" fmla="*/ 31 h 31"/>
                <a:gd name="T8" fmla="*/ 0 w 192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1">
                  <a:moveTo>
                    <a:pt x="0" y="31"/>
                  </a:moveTo>
                  <a:lnTo>
                    <a:pt x="30" y="0"/>
                  </a:lnTo>
                  <a:lnTo>
                    <a:pt x="192" y="0"/>
                  </a:lnTo>
                  <a:lnTo>
                    <a:pt x="162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8086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4" name="Freeform 82"/>
            <p:cNvSpPr>
              <a:spLocks/>
            </p:cNvSpPr>
            <p:nvPr/>
          </p:nvSpPr>
          <p:spPr bwMode="auto">
            <a:xfrm>
              <a:off x="3529013" y="1191578"/>
              <a:ext cx="293688" cy="47625"/>
            </a:xfrm>
            <a:custGeom>
              <a:avLst/>
              <a:gdLst>
                <a:gd name="T0" fmla="*/ 0 w 185"/>
                <a:gd name="T1" fmla="*/ 30 h 30"/>
                <a:gd name="T2" fmla="*/ 26 w 185"/>
                <a:gd name="T3" fmla="*/ 0 h 30"/>
                <a:gd name="T4" fmla="*/ 185 w 185"/>
                <a:gd name="T5" fmla="*/ 0 h 30"/>
                <a:gd name="T6" fmla="*/ 154 w 185"/>
                <a:gd name="T7" fmla="*/ 30 h 30"/>
                <a:gd name="T8" fmla="*/ 0 w 185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30">
                  <a:moveTo>
                    <a:pt x="0" y="30"/>
                  </a:moveTo>
                  <a:lnTo>
                    <a:pt x="26" y="0"/>
                  </a:lnTo>
                  <a:lnTo>
                    <a:pt x="185" y="0"/>
                  </a:lnTo>
                  <a:lnTo>
                    <a:pt x="154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5" name="Freeform 83"/>
            <p:cNvSpPr>
              <a:spLocks/>
            </p:cNvSpPr>
            <p:nvPr/>
          </p:nvSpPr>
          <p:spPr bwMode="auto">
            <a:xfrm>
              <a:off x="3529013" y="1191578"/>
              <a:ext cx="293688" cy="47625"/>
            </a:xfrm>
            <a:custGeom>
              <a:avLst/>
              <a:gdLst>
                <a:gd name="T0" fmla="*/ 0 w 185"/>
                <a:gd name="T1" fmla="*/ 30 h 30"/>
                <a:gd name="T2" fmla="*/ 26 w 185"/>
                <a:gd name="T3" fmla="*/ 0 h 30"/>
                <a:gd name="T4" fmla="*/ 185 w 185"/>
                <a:gd name="T5" fmla="*/ 0 h 30"/>
                <a:gd name="T6" fmla="*/ 154 w 185"/>
                <a:gd name="T7" fmla="*/ 30 h 30"/>
                <a:gd name="T8" fmla="*/ 0 w 185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30">
                  <a:moveTo>
                    <a:pt x="0" y="30"/>
                  </a:moveTo>
                  <a:lnTo>
                    <a:pt x="26" y="0"/>
                  </a:lnTo>
                  <a:lnTo>
                    <a:pt x="185" y="0"/>
                  </a:lnTo>
                  <a:lnTo>
                    <a:pt x="154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8086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6" name="Freeform 84"/>
            <p:cNvSpPr>
              <a:spLocks/>
            </p:cNvSpPr>
            <p:nvPr/>
          </p:nvSpPr>
          <p:spPr bwMode="auto">
            <a:xfrm>
              <a:off x="3228975" y="1239203"/>
              <a:ext cx="300038" cy="42863"/>
            </a:xfrm>
            <a:custGeom>
              <a:avLst/>
              <a:gdLst>
                <a:gd name="T0" fmla="*/ 0 w 189"/>
                <a:gd name="T1" fmla="*/ 27 h 27"/>
                <a:gd name="T2" fmla="*/ 26 w 189"/>
                <a:gd name="T3" fmla="*/ 0 h 27"/>
                <a:gd name="T4" fmla="*/ 189 w 189"/>
                <a:gd name="T5" fmla="*/ 0 h 27"/>
                <a:gd name="T6" fmla="*/ 159 w 189"/>
                <a:gd name="T7" fmla="*/ 27 h 27"/>
                <a:gd name="T8" fmla="*/ 0 w 18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27">
                  <a:moveTo>
                    <a:pt x="0" y="27"/>
                  </a:moveTo>
                  <a:lnTo>
                    <a:pt x="26" y="0"/>
                  </a:lnTo>
                  <a:lnTo>
                    <a:pt x="189" y="0"/>
                  </a:lnTo>
                  <a:lnTo>
                    <a:pt x="159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7" name="Freeform 85"/>
            <p:cNvSpPr>
              <a:spLocks/>
            </p:cNvSpPr>
            <p:nvPr/>
          </p:nvSpPr>
          <p:spPr bwMode="auto">
            <a:xfrm>
              <a:off x="3228975" y="1239203"/>
              <a:ext cx="300038" cy="42863"/>
            </a:xfrm>
            <a:custGeom>
              <a:avLst/>
              <a:gdLst>
                <a:gd name="T0" fmla="*/ 0 w 189"/>
                <a:gd name="T1" fmla="*/ 27 h 27"/>
                <a:gd name="T2" fmla="*/ 26 w 189"/>
                <a:gd name="T3" fmla="*/ 0 h 27"/>
                <a:gd name="T4" fmla="*/ 189 w 189"/>
                <a:gd name="T5" fmla="*/ 0 h 27"/>
                <a:gd name="T6" fmla="*/ 159 w 189"/>
                <a:gd name="T7" fmla="*/ 27 h 27"/>
                <a:gd name="T8" fmla="*/ 0 w 18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27">
                  <a:moveTo>
                    <a:pt x="0" y="27"/>
                  </a:moveTo>
                  <a:lnTo>
                    <a:pt x="26" y="0"/>
                  </a:lnTo>
                  <a:lnTo>
                    <a:pt x="189" y="0"/>
                  </a:lnTo>
                  <a:lnTo>
                    <a:pt x="159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8086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8" name="Freeform 86"/>
            <p:cNvSpPr>
              <a:spLocks/>
            </p:cNvSpPr>
            <p:nvPr/>
          </p:nvSpPr>
          <p:spPr bwMode="auto">
            <a:xfrm>
              <a:off x="3270250" y="1191578"/>
              <a:ext cx="300038" cy="47625"/>
            </a:xfrm>
            <a:custGeom>
              <a:avLst/>
              <a:gdLst>
                <a:gd name="T0" fmla="*/ 0 w 189"/>
                <a:gd name="T1" fmla="*/ 30 h 30"/>
                <a:gd name="T2" fmla="*/ 31 w 189"/>
                <a:gd name="T3" fmla="*/ 0 h 30"/>
                <a:gd name="T4" fmla="*/ 189 w 189"/>
                <a:gd name="T5" fmla="*/ 0 h 30"/>
                <a:gd name="T6" fmla="*/ 163 w 189"/>
                <a:gd name="T7" fmla="*/ 30 h 30"/>
                <a:gd name="T8" fmla="*/ 0 w 189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30">
                  <a:moveTo>
                    <a:pt x="0" y="30"/>
                  </a:moveTo>
                  <a:lnTo>
                    <a:pt x="31" y="0"/>
                  </a:lnTo>
                  <a:lnTo>
                    <a:pt x="189" y="0"/>
                  </a:lnTo>
                  <a:lnTo>
                    <a:pt x="163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9" name="Freeform 87"/>
            <p:cNvSpPr>
              <a:spLocks/>
            </p:cNvSpPr>
            <p:nvPr/>
          </p:nvSpPr>
          <p:spPr bwMode="auto">
            <a:xfrm>
              <a:off x="3270250" y="1191578"/>
              <a:ext cx="300038" cy="47625"/>
            </a:xfrm>
            <a:custGeom>
              <a:avLst/>
              <a:gdLst>
                <a:gd name="T0" fmla="*/ 0 w 189"/>
                <a:gd name="T1" fmla="*/ 30 h 30"/>
                <a:gd name="T2" fmla="*/ 31 w 189"/>
                <a:gd name="T3" fmla="*/ 0 h 30"/>
                <a:gd name="T4" fmla="*/ 189 w 189"/>
                <a:gd name="T5" fmla="*/ 0 h 30"/>
                <a:gd name="T6" fmla="*/ 163 w 189"/>
                <a:gd name="T7" fmla="*/ 30 h 30"/>
                <a:gd name="T8" fmla="*/ 0 w 189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30">
                  <a:moveTo>
                    <a:pt x="0" y="30"/>
                  </a:moveTo>
                  <a:lnTo>
                    <a:pt x="31" y="0"/>
                  </a:lnTo>
                  <a:lnTo>
                    <a:pt x="189" y="0"/>
                  </a:lnTo>
                  <a:lnTo>
                    <a:pt x="163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8086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0" name="Freeform 88"/>
            <p:cNvSpPr>
              <a:spLocks/>
            </p:cNvSpPr>
            <p:nvPr/>
          </p:nvSpPr>
          <p:spPr bwMode="auto">
            <a:xfrm>
              <a:off x="4032250" y="1312228"/>
              <a:ext cx="41275" cy="160338"/>
            </a:xfrm>
            <a:custGeom>
              <a:avLst/>
              <a:gdLst>
                <a:gd name="T0" fmla="*/ 0 w 26"/>
                <a:gd name="T1" fmla="*/ 101 h 101"/>
                <a:gd name="T2" fmla="*/ 26 w 26"/>
                <a:gd name="T3" fmla="*/ 75 h 101"/>
                <a:gd name="T4" fmla="*/ 26 w 26"/>
                <a:gd name="T5" fmla="*/ 0 h 101"/>
                <a:gd name="T6" fmla="*/ 0 w 26"/>
                <a:gd name="T7" fmla="*/ 26 h 101"/>
                <a:gd name="T8" fmla="*/ 0 w 26"/>
                <a:gd name="T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1">
                  <a:moveTo>
                    <a:pt x="0" y="101"/>
                  </a:moveTo>
                  <a:lnTo>
                    <a:pt x="26" y="75"/>
                  </a:lnTo>
                  <a:lnTo>
                    <a:pt x="26" y="0"/>
                  </a:lnTo>
                  <a:lnTo>
                    <a:pt x="0" y="26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2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1" name="Freeform 89"/>
            <p:cNvSpPr>
              <a:spLocks/>
            </p:cNvSpPr>
            <p:nvPr/>
          </p:nvSpPr>
          <p:spPr bwMode="auto">
            <a:xfrm>
              <a:off x="4032250" y="1312228"/>
              <a:ext cx="41275" cy="160338"/>
            </a:xfrm>
            <a:custGeom>
              <a:avLst/>
              <a:gdLst>
                <a:gd name="T0" fmla="*/ 0 w 26"/>
                <a:gd name="T1" fmla="*/ 101 h 101"/>
                <a:gd name="T2" fmla="*/ 26 w 26"/>
                <a:gd name="T3" fmla="*/ 75 h 101"/>
                <a:gd name="T4" fmla="*/ 26 w 26"/>
                <a:gd name="T5" fmla="*/ 0 h 101"/>
                <a:gd name="T6" fmla="*/ 0 w 26"/>
                <a:gd name="T7" fmla="*/ 26 h 101"/>
                <a:gd name="T8" fmla="*/ 0 w 26"/>
                <a:gd name="T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1">
                  <a:moveTo>
                    <a:pt x="0" y="101"/>
                  </a:moveTo>
                  <a:lnTo>
                    <a:pt x="26" y="75"/>
                  </a:lnTo>
                  <a:lnTo>
                    <a:pt x="26" y="0"/>
                  </a:lnTo>
                  <a:lnTo>
                    <a:pt x="0" y="26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2A35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2" name="Freeform 90"/>
            <p:cNvSpPr>
              <a:spLocks/>
            </p:cNvSpPr>
            <p:nvPr/>
          </p:nvSpPr>
          <p:spPr bwMode="auto">
            <a:xfrm>
              <a:off x="3984625" y="1353503"/>
              <a:ext cx="47625" cy="168275"/>
            </a:xfrm>
            <a:custGeom>
              <a:avLst/>
              <a:gdLst>
                <a:gd name="T0" fmla="*/ 0 w 30"/>
                <a:gd name="T1" fmla="*/ 106 h 106"/>
                <a:gd name="T2" fmla="*/ 30 w 30"/>
                <a:gd name="T3" fmla="*/ 75 h 106"/>
                <a:gd name="T4" fmla="*/ 30 w 30"/>
                <a:gd name="T5" fmla="*/ 0 h 106"/>
                <a:gd name="T6" fmla="*/ 0 w 30"/>
                <a:gd name="T7" fmla="*/ 30 h 106"/>
                <a:gd name="T8" fmla="*/ 0 w 30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06">
                  <a:moveTo>
                    <a:pt x="0" y="106"/>
                  </a:moveTo>
                  <a:lnTo>
                    <a:pt x="30" y="75"/>
                  </a:lnTo>
                  <a:lnTo>
                    <a:pt x="30" y="0"/>
                  </a:lnTo>
                  <a:lnTo>
                    <a:pt x="0" y="3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F2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3" name="Freeform 91"/>
            <p:cNvSpPr>
              <a:spLocks/>
            </p:cNvSpPr>
            <p:nvPr/>
          </p:nvSpPr>
          <p:spPr bwMode="auto">
            <a:xfrm>
              <a:off x="3984625" y="1353503"/>
              <a:ext cx="47625" cy="168275"/>
            </a:xfrm>
            <a:custGeom>
              <a:avLst/>
              <a:gdLst>
                <a:gd name="T0" fmla="*/ 0 w 30"/>
                <a:gd name="T1" fmla="*/ 106 h 106"/>
                <a:gd name="T2" fmla="*/ 30 w 30"/>
                <a:gd name="T3" fmla="*/ 75 h 106"/>
                <a:gd name="T4" fmla="*/ 30 w 30"/>
                <a:gd name="T5" fmla="*/ 0 h 106"/>
                <a:gd name="T6" fmla="*/ 0 w 30"/>
                <a:gd name="T7" fmla="*/ 30 h 106"/>
                <a:gd name="T8" fmla="*/ 0 w 30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06">
                  <a:moveTo>
                    <a:pt x="0" y="106"/>
                  </a:moveTo>
                  <a:lnTo>
                    <a:pt x="30" y="75"/>
                  </a:lnTo>
                  <a:lnTo>
                    <a:pt x="30" y="0"/>
                  </a:lnTo>
                  <a:lnTo>
                    <a:pt x="0" y="3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F2A35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4" name="Freeform 92"/>
            <p:cNvSpPr>
              <a:spLocks/>
            </p:cNvSpPr>
            <p:nvPr/>
          </p:nvSpPr>
          <p:spPr bwMode="auto">
            <a:xfrm>
              <a:off x="4032250" y="1431291"/>
              <a:ext cx="41275" cy="161925"/>
            </a:xfrm>
            <a:custGeom>
              <a:avLst/>
              <a:gdLst>
                <a:gd name="T0" fmla="*/ 0 w 26"/>
                <a:gd name="T1" fmla="*/ 102 h 102"/>
                <a:gd name="T2" fmla="*/ 26 w 26"/>
                <a:gd name="T3" fmla="*/ 72 h 102"/>
                <a:gd name="T4" fmla="*/ 26 w 26"/>
                <a:gd name="T5" fmla="*/ 0 h 102"/>
                <a:gd name="T6" fmla="*/ 0 w 26"/>
                <a:gd name="T7" fmla="*/ 26 h 102"/>
                <a:gd name="T8" fmla="*/ 0 w 26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2">
                  <a:moveTo>
                    <a:pt x="0" y="102"/>
                  </a:moveTo>
                  <a:lnTo>
                    <a:pt x="26" y="72"/>
                  </a:lnTo>
                  <a:lnTo>
                    <a:pt x="26" y="0"/>
                  </a:lnTo>
                  <a:lnTo>
                    <a:pt x="0" y="26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2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5" name="Freeform 93"/>
            <p:cNvSpPr>
              <a:spLocks/>
            </p:cNvSpPr>
            <p:nvPr/>
          </p:nvSpPr>
          <p:spPr bwMode="auto">
            <a:xfrm>
              <a:off x="4032250" y="1431291"/>
              <a:ext cx="41275" cy="161925"/>
            </a:xfrm>
            <a:custGeom>
              <a:avLst/>
              <a:gdLst>
                <a:gd name="T0" fmla="*/ 0 w 26"/>
                <a:gd name="T1" fmla="*/ 102 h 102"/>
                <a:gd name="T2" fmla="*/ 26 w 26"/>
                <a:gd name="T3" fmla="*/ 72 h 102"/>
                <a:gd name="T4" fmla="*/ 26 w 26"/>
                <a:gd name="T5" fmla="*/ 0 h 102"/>
                <a:gd name="T6" fmla="*/ 0 w 26"/>
                <a:gd name="T7" fmla="*/ 26 h 102"/>
                <a:gd name="T8" fmla="*/ 0 w 26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2">
                  <a:moveTo>
                    <a:pt x="0" y="102"/>
                  </a:moveTo>
                  <a:lnTo>
                    <a:pt x="26" y="72"/>
                  </a:lnTo>
                  <a:lnTo>
                    <a:pt x="26" y="0"/>
                  </a:lnTo>
                  <a:lnTo>
                    <a:pt x="0" y="26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2A35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6" name="Freeform 94"/>
            <p:cNvSpPr>
              <a:spLocks/>
            </p:cNvSpPr>
            <p:nvPr/>
          </p:nvSpPr>
          <p:spPr bwMode="auto">
            <a:xfrm>
              <a:off x="3984625" y="1472566"/>
              <a:ext cx="47625" cy="161925"/>
            </a:xfrm>
            <a:custGeom>
              <a:avLst/>
              <a:gdLst>
                <a:gd name="T0" fmla="*/ 0 w 30"/>
                <a:gd name="T1" fmla="*/ 102 h 102"/>
                <a:gd name="T2" fmla="*/ 30 w 30"/>
                <a:gd name="T3" fmla="*/ 76 h 102"/>
                <a:gd name="T4" fmla="*/ 30 w 30"/>
                <a:gd name="T5" fmla="*/ 0 h 102"/>
                <a:gd name="T6" fmla="*/ 0 w 30"/>
                <a:gd name="T7" fmla="*/ 31 h 102"/>
                <a:gd name="T8" fmla="*/ 0 w 30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02">
                  <a:moveTo>
                    <a:pt x="0" y="102"/>
                  </a:moveTo>
                  <a:lnTo>
                    <a:pt x="30" y="76"/>
                  </a:lnTo>
                  <a:lnTo>
                    <a:pt x="30" y="0"/>
                  </a:lnTo>
                  <a:lnTo>
                    <a:pt x="0" y="31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2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7" name="Freeform 95"/>
            <p:cNvSpPr>
              <a:spLocks/>
            </p:cNvSpPr>
            <p:nvPr/>
          </p:nvSpPr>
          <p:spPr bwMode="auto">
            <a:xfrm>
              <a:off x="3984625" y="1472566"/>
              <a:ext cx="47625" cy="161925"/>
            </a:xfrm>
            <a:custGeom>
              <a:avLst/>
              <a:gdLst>
                <a:gd name="T0" fmla="*/ 0 w 30"/>
                <a:gd name="T1" fmla="*/ 102 h 102"/>
                <a:gd name="T2" fmla="*/ 30 w 30"/>
                <a:gd name="T3" fmla="*/ 76 h 102"/>
                <a:gd name="T4" fmla="*/ 30 w 30"/>
                <a:gd name="T5" fmla="*/ 0 h 102"/>
                <a:gd name="T6" fmla="*/ 0 w 30"/>
                <a:gd name="T7" fmla="*/ 31 h 102"/>
                <a:gd name="T8" fmla="*/ 0 w 30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02">
                  <a:moveTo>
                    <a:pt x="0" y="102"/>
                  </a:moveTo>
                  <a:lnTo>
                    <a:pt x="30" y="76"/>
                  </a:lnTo>
                  <a:lnTo>
                    <a:pt x="30" y="0"/>
                  </a:lnTo>
                  <a:lnTo>
                    <a:pt x="0" y="31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2A35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8" name="Rectangle 96"/>
            <p:cNvSpPr>
              <a:spLocks noChangeArrowheads="1"/>
            </p:cNvSpPr>
            <p:nvPr/>
          </p:nvSpPr>
          <p:spPr bwMode="auto">
            <a:xfrm>
              <a:off x="3481388" y="1282066"/>
              <a:ext cx="250825" cy="119063"/>
            </a:xfrm>
            <a:prstGeom prst="rect">
              <a:avLst/>
            </a:prstGeom>
            <a:solidFill>
              <a:srgbClr val="FF5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9" name="Rectangle 97"/>
            <p:cNvSpPr>
              <a:spLocks noChangeArrowheads="1"/>
            </p:cNvSpPr>
            <p:nvPr/>
          </p:nvSpPr>
          <p:spPr bwMode="auto">
            <a:xfrm>
              <a:off x="3481388" y="1282066"/>
              <a:ext cx="250825" cy="119063"/>
            </a:xfrm>
            <a:prstGeom prst="rect">
              <a:avLst/>
            </a:prstGeom>
            <a:solidFill>
              <a:srgbClr val="FF555D"/>
            </a:solidFill>
            <a:ln w="4">
              <a:solidFill>
                <a:srgbClr val="E3E3E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0" name="Rectangle 98"/>
            <p:cNvSpPr>
              <a:spLocks noChangeArrowheads="1"/>
            </p:cNvSpPr>
            <p:nvPr/>
          </p:nvSpPr>
          <p:spPr bwMode="auto">
            <a:xfrm>
              <a:off x="3228975" y="1282066"/>
              <a:ext cx="252413" cy="119063"/>
            </a:xfrm>
            <a:prstGeom prst="rect">
              <a:avLst/>
            </a:prstGeom>
            <a:solidFill>
              <a:srgbClr val="FF5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1" name="Rectangle 99"/>
            <p:cNvSpPr>
              <a:spLocks noChangeArrowheads="1"/>
            </p:cNvSpPr>
            <p:nvPr/>
          </p:nvSpPr>
          <p:spPr bwMode="auto">
            <a:xfrm>
              <a:off x="3228975" y="1282066"/>
              <a:ext cx="252413" cy="119063"/>
            </a:xfrm>
            <a:prstGeom prst="rect">
              <a:avLst/>
            </a:prstGeom>
            <a:solidFill>
              <a:srgbClr val="FF555D"/>
            </a:solidFill>
            <a:ln w="4">
              <a:solidFill>
                <a:srgbClr val="E3E3E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2" name="Rectangle 100"/>
            <p:cNvSpPr>
              <a:spLocks noChangeArrowheads="1"/>
            </p:cNvSpPr>
            <p:nvPr/>
          </p:nvSpPr>
          <p:spPr bwMode="auto">
            <a:xfrm>
              <a:off x="3732213" y="1282066"/>
              <a:ext cx="252413" cy="119063"/>
            </a:xfrm>
            <a:prstGeom prst="rect">
              <a:avLst/>
            </a:prstGeom>
            <a:solidFill>
              <a:srgbClr val="FF5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3" name="Rectangle 101"/>
            <p:cNvSpPr>
              <a:spLocks noChangeArrowheads="1"/>
            </p:cNvSpPr>
            <p:nvPr/>
          </p:nvSpPr>
          <p:spPr bwMode="auto">
            <a:xfrm>
              <a:off x="3732213" y="1282066"/>
              <a:ext cx="252413" cy="119063"/>
            </a:xfrm>
            <a:prstGeom prst="rect">
              <a:avLst/>
            </a:prstGeom>
            <a:solidFill>
              <a:srgbClr val="FF555D"/>
            </a:solidFill>
            <a:ln w="4">
              <a:solidFill>
                <a:srgbClr val="E3E3E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4" name="Freeform 102"/>
            <p:cNvSpPr>
              <a:spLocks/>
            </p:cNvSpPr>
            <p:nvPr/>
          </p:nvSpPr>
          <p:spPr bwMode="auto">
            <a:xfrm>
              <a:off x="3732213" y="1239203"/>
              <a:ext cx="300038" cy="42863"/>
            </a:xfrm>
            <a:custGeom>
              <a:avLst/>
              <a:gdLst>
                <a:gd name="T0" fmla="*/ 0 w 189"/>
                <a:gd name="T1" fmla="*/ 27 h 27"/>
                <a:gd name="T2" fmla="*/ 30 w 189"/>
                <a:gd name="T3" fmla="*/ 0 h 27"/>
                <a:gd name="T4" fmla="*/ 189 w 189"/>
                <a:gd name="T5" fmla="*/ 0 h 27"/>
                <a:gd name="T6" fmla="*/ 162 w 189"/>
                <a:gd name="T7" fmla="*/ 27 h 27"/>
                <a:gd name="T8" fmla="*/ 0 w 18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27">
                  <a:moveTo>
                    <a:pt x="0" y="27"/>
                  </a:moveTo>
                  <a:lnTo>
                    <a:pt x="30" y="0"/>
                  </a:lnTo>
                  <a:lnTo>
                    <a:pt x="189" y="0"/>
                  </a:lnTo>
                  <a:lnTo>
                    <a:pt x="162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5" name="Freeform 103"/>
            <p:cNvSpPr>
              <a:spLocks/>
            </p:cNvSpPr>
            <p:nvPr/>
          </p:nvSpPr>
          <p:spPr bwMode="auto">
            <a:xfrm>
              <a:off x="3732213" y="1239203"/>
              <a:ext cx="300038" cy="42863"/>
            </a:xfrm>
            <a:custGeom>
              <a:avLst/>
              <a:gdLst>
                <a:gd name="T0" fmla="*/ 0 w 189"/>
                <a:gd name="T1" fmla="*/ 27 h 27"/>
                <a:gd name="T2" fmla="*/ 30 w 189"/>
                <a:gd name="T3" fmla="*/ 0 h 27"/>
                <a:gd name="T4" fmla="*/ 189 w 189"/>
                <a:gd name="T5" fmla="*/ 0 h 27"/>
                <a:gd name="T6" fmla="*/ 162 w 189"/>
                <a:gd name="T7" fmla="*/ 27 h 27"/>
                <a:gd name="T8" fmla="*/ 0 w 18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27">
                  <a:moveTo>
                    <a:pt x="0" y="27"/>
                  </a:moveTo>
                  <a:lnTo>
                    <a:pt x="30" y="0"/>
                  </a:lnTo>
                  <a:lnTo>
                    <a:pt x="189" y="0"/>
                  </a:lnTo>
                  <a:lnTo>
                    <a:pt x="162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8086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6" name="Freeform 104"/>
            <p:cNvSpPr>
              <a:spLocks/>
            </p:cNvSpPr>
            <p:nvPr/>
          </p:nvSpPr>
          <p:spPr bwMode="auto">
            <a:xfrm>
              <a:off x="3984625" y="1232853"/>
              <a:ext cx="47625" cy="168275"/>
            </a:xfrm>
            <a:custGeom>
              <a:avLst/>
              <a:gdLst>
                <a:gd name="T0" fmla="*/ 0 w 30"/>
                <a:gd name="T1" fmla="*/ 106 h 106"/>
                <a:gd name="T2" fmla="*/ 30 w 30"/>
                <a:gd name="T3" fmla="*/ 76 h 106"/>
                <a:gd name="T4" fmla="*/ 30 w 30"/>
                <a:gd name="T5" fmla="*/ 0 h 106"/>
                <a:gd name="T6" fmla="*/ 0 w 30"/>
                <a:gd name="T7" fmla="*/ 31 h 106"/>
                <a:gd name="T8" fmla="*/ 0 w 30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06">
                  <a:moveTo>
                    <a:pt x="0" y="106"/>
                  </a:moveTo>
                  <a:lnTo>
                    <a:pt x="30" y="76"/>
                  </a:lnTo>
                  <a:lnTo>
                    <a:pt x="30" y="0"/>
                  </a:lnTo>
                  <a:lnTo>
                    <a:pt x="0" y="31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F2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7" name="Freeform 105"/>
            <p:cNvSpPr>
              <a:spLocks/>
            </p:cNvSpPr>
            <p:nvPr/>
          </p:nvSpPr>
          <p:spPr bwMode="auto">
            <a:xfrm>
              <a:off x="3984625" y="1232853"/>
              <a:ext cx="47625" cy="168275"/>
            </a:xfrm>
            <a:custGeom>
              <a:avLst/>
              <a:gdLst>
                <a:gd name="T0" fmla="*/ 0 w 30"/>
                <a:gd name="T1" fmla="*/ 106 h 106"/>
                <a:gd name="T2" fmla="*/ 30 w 30"/>
                <a:gd name="T3" fmla="*/ 76 h 106"/>
                <a:gd name="T4" fmla="*/ 30 w 30"/>
                <a:gd name="T5" fmla="*/ 0 h 106"/>
                <a:gd name="T6" fmla="*/ 0 w 30"/>
                <a:gd name="T7" fmla="*/ 31 h 106"/>
                <a:gd name="T8" fmla="*/ 0 w 30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06">
                  <a:moveTo>
                    <a:pt x="0" y="106"/>
                  </a:moveTo>
                  <a:lnTo>
                    <a:pt x="30" y="76"/>
                  </a:lnTo>
                  <a:lnTo>
                    <a:pt x="30" y="0"/>
                  </a:lnTo>
                  <a:lnTo>
                    <a:pt x="0" y="31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F2A35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41" name="TextBox 640"/>
          <p:cNvSpPr txBox="1"/>
          <p:nvPr/>
        </p:nvSpPr>
        <p:spPr>
          <a:xfrm>
            <a:off x="3821187" y="196824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웹 방화벽</a:t>
            </a:r>
          </a:p>
        </p:txBody>
      </p:sp>
      <p:grpSp>
        <p:nvGrpSpPr>
          <p:cNvPr id="737" name="그룹 736"/>
          <p:cNvGrpSpPr/>
          <p:nvPr/>
        </p:nvGrpSpPr>
        <p:grpSpPr>
          <a:xfrm>
            <a:off x="4023560" y="1538188"/>
            <a:ext cx="844551" cy="442913"/>
            <a:chOff x="3228975" y="1191578"/>
            <a:chExt cx="844551" cy="442913"/>
          </a:xfrm>
        </p:grpSpPr>
        <p:sp>
          <p:nvSpPr>
            <p:cNvPr id="738" name="Freeform 48"/>
            <p:cNvSpPr>
              <a:spLocks/>
            </p:cNvSpPr>
            <p:nvPr/>
          </p:nvSpPr>
          <p:spPr bwMode="auto">
            <a:xfrm>
              <a:off x="3228975" y="1556703"/>
              <a:ext cx="844550" cy="77788"/>
            </a:xfrm>
            <a:custGeom>
              <a:avLst/>
              <a:gdLst>
                <a:gd name="T0" fmla="*/ 0 w 532"/>
                <a:gd name="T1" fmla="*/ 49 h 49"/>
                <a:gd name="T2" fmla="*/ 53 w 532"/>
                <a:gd name="T3" fmla="*/ 0 h 49"/>
                <a:gd name="T4" fmla="*/ 532 w 532"/>
                <a:gd name="T5" fmla="*/ 0 h 49"/>
                <a:gd name="T6" fmla="*/ 479 w 532"/>
                <a:gd name="T7" fmla="*/ 49 h 49"/>
                <a:gd name="T8" fmla="*/ 0 w 532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" h="49">
                  <a:moveTo>
                    <a:pt x="0" y="49"/>
                  </a:moveTo>
                  <a:lnTo>
                    <a:pt x="53" y="0"/>
                  </a:lnTo>
                  <a:lnTo>
                    <a:pt x="532" y="0"/>
                  </a:lnTo>
                  <a:lnTo>
                    <a:pt x="479" y="49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2AC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9" name="Freeform 49"/>
            <p:cNvSpPr>
              <a:spLocks/>
            </p:cNvSpPr>
            <p:nvPr/>
          </p:nvSpPr>
          <p:spPr bwMode="auto">
            <a:xfrm>
              <a:off x="3228975" y="1556703"/>
              <a:ext cx="844550" cy="77788"/>
            </a:xfrm>
            <a:custGeom>
              <a:avLst/>
              <a:gdLst>
                <a:gd name="T0" fmla="*/ 0 w 532"/>
                <a:gd name="T1" fmla="*/ 49 h 49"/>
                <a:gd name="T2" fmla="*/ 53 w 532"/>
                <a:gd name="T3" fmla="*/ 0 h 49"/>
                <a:gd name="T4" fmla="*/ 532 w 532"/>
                <a:gd name="T5" fmla="*/ 0 h 49"/>
                <a:gd name="T6" fmla="*/ 479 w 532"/>
                <a:gd name="T7" fmla="*/ 49 h 49"/>
                <a:gd name="T8" fmla="*/ 0 w 532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" h="49">
                  <a:moveTo>
                    <a:pt x="0" y="49"/>
                  </a:moveTo>
                  <a:lnTo>
                    <a:pt x="53" y="0"/>
                  </a:lnTo>
                  <a:lnTo>
                    <a:pt x="532" y="0"/>
                  </a:lnTo>
                  <a:lnTo>
                    <a:pt x="479" y="49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2AC0FF"/>
            </a:solidFill>
            <a:ln w="4">
              <a:solidFill>
                <a:srgbClr val="80DA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0" name="Freeform 62"/>
            <p:cNvSpPr>
              <a:spLocks/>
            </p:cNvSpPr>
            <p:nvPr/>
          </p:nvSpPr>
          <p:spPr bwMode="auto">
            <a:xfrm>
              <a:off x="3481388" y="1515428"/>
              <a:ext cx="250825" cy="119063"/>
            </a:xfrm>
            <a:custGeom>
              <a:avLst/>
              <a:gdLst>
                <a:gd name="T0" fmla="*/ 158 w 158"/>
                <a:gd name="T1" fmla="*/ 75 h 75"/>
                <a:gd name="T2" fmla="*/ 0 w 158"/>
                <a:gd name="T3" fmla="*/ 75 h 75"/>
                <a:gd name="T4" fmla="*/ 0 w 158"/>
                <a:gd name="T5" fmla="*/ 4 h 75"/>
                <a:gd name="T6" fmla="*/ 158 w 158"/>
                <a:gd name="T7" fmla="*/ 0 h 75"/>
                <a:gd name="T8" fmla="*/ 158 w 158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75">
                  <a:moveTo>
                    <a:pt x="158" y="75"/>
                  </a:moveTo>
                  <a:lnTo>
                    <a:pt x="0" y="75"/>
                  </a:lnTo>
                  <a:lnTo>
                    <a:pt x="0" y="4"/>
                  </a:lnTo>
                  <a:lnTo>
                    <a:pt x="158" y="0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FF5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1" name="Freeform 63"/>
            <p:cNvSpPr>
              <a:spLocks/>
            </p:cNvSpPr>
            <p:nvPr/>
          </p:nvSpPr>
          <p:spPr bwMode="auto">
            <a:xfrm>
              <a:off x="3481388" y="1515428"/>
              <a:ext cx="250825" cy="119063"/>
            </a:xfrm>
            <a:custGeom>
              <a:avLst/>
              <a:gdLst>
                <a:gd name="T0" fmla="*/ 158 w 158"/>
                <a:gd name="T1" fmla="*/ 75 h 75"/>
                <a:gd name="T2" fmla="*/ 0 w 158"/>
                <a:gd name="T3" fmla="*/ 75 h 75"/>
                <a:gd name="T4" fmla="*/ 0 w 158"/>
                <a:gd name="T5" fmla="*/ 4 h 75"/>
                <a:gd name="T6" fmla="*/ 158 w 158"/>
                <a:gd name="T7" fmla="*/ 0 h 75"/>
                <a:gd name="T8" fmla="*/ 158 w 158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75">
                  <a:moveTo>
                    <a:pt x="158" y="75"/>
                  </a:moveTo>
                  <a:lnTo>
                    <a:pt x="0" y="75"/>
                  </a:lnTo>
                  <a:lnTo>
                    <a:pt x="0" y="4"/>
                  </a:lnTo>
                  <a:lnTo>
                    <a:pt x="158" y="0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FF555D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2" name="Rectangle 64"/>
            <p:cNvSpPr>
              <a:spLocks noChangeArrowheads="1"/>
            </p:cNvSpPr>
            <p:nvPr/>
          </p:nvSpPr>
          <p:spPr bwMode="auto">
            <a:xfrm>
              <a:off x="3732213" y="1521778"/>
              <a:ext cx="252413" cy="112713"/>
            </a:xfrm>
            <a:prstGeom prst="rect">
              <a:avLst/>
            </a:prstGeom>
            <a:solidFill>
              <a:srgbClr val="FF5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3" name="Rectangle 65"/>
            <p:cNvSpPr>
              <a:spLocks noChangeArrowheads="1"/>
            </p:cNvSpPr>
            <p:nvPr/>
          </p:nvSpPr>
          <p:spPr bwMode="auto">
            <a:xfrm>
              <a:off x="3732213" y="1521778"/>
              <a:ext cx="252413" cy="112713"/>
            </a:xfrm>
            <a:prstGeom prst="rect">
              <a:avLst/>
            </a:prstGeom>
            <a:solidFill>
              <a:srgbClr val="FF555D"/>
            </a:solidFill>
            <a:ln w="4">
              <a:solidFill>
                <a:srgbClr val="E3E3E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4" name="Rectangle 66"/>
            <p:cNvSpPr>
              <a:spLocks noChangeArrowheads="1"/>
            </p:cNvSpPr>
            <p:nvPr/>
          </p:nvSpPr>
          <p:spPr bwMode="auto">
            <a:xfrm>
              <a:off x="3228975" y="1515428"/>
              <a:ext cx="252413" cy="119063"/>
            </a:xfrm>
            <a:prstGeom prst="rect">
              <a:avLst/>
            </a:prstGeom>
            <a:solidFill>
              <a:srgbClr val="FF5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5" name="Rectangle 67"/>
            <p:cNvSpPr>
              <a:spLocks noChangeArrowheads="1"/>
            </p:cNvSpPr>
            <p:nvPr/>
          </p:nvSpPr>
          <p:spPr bwMode="auto">
            <a:xfrm>
              <a:off x="3228975" y="1515428"/>
              <a:ext cx="252413" cy="119063"/>
            </a:xfrm>
            <a:prstGeom prst="rect">
              <a:avLst/>
            </a:prstGeom>
            <a:solidFill>
              <a:srgbClr val="FF555D"/>
            </a:solidFill>
            <a:ln w="4">
              <a:solidFill>
                <a:srgbClr val="E3E3E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6" name="Rectangle 68"/>
            <p:cNvSpPr>
              <a:spLocks noChangeArrowheads="1"/>
            </p:cNvSpPr>
            <p:nvPr/>
          </p:nvSpPr>
          <p:spPr bwMode="auto">
            <a:xfrm>
              <a:off x="3228975" y="1401128"/>
              <a:ext cx="252413" cy="120650"/>
            </a:xfrm>
            <a:prstGeom prst="rect">
              <a:avLst/>
            </a:prstGeom>
            <a:solidFill>
              <a:srgbClr val="FF5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7" name="Rectangle 69"/>
            <p:cNvSpPr>
              <a:spLocks noChangeArrowheads="1"/>
            </p:cNvSpPr>
            <p:nvPr/>
          </p:nvSpPr>
          <p:spPr bwMode="auto">
            <a:xfrm>
              <a:off x="3228975" y="1401128"/>
              <a:ext cx="252413" cy="120650"/>
            </a:xfrm>
            <a:prstGeom prst="rect">
              <a:avLst/>
            </a:prstGeom>
            <a:solidFill>
              <a:srgbClr val="FF555D"/>
            </a:solidFill>
            <a:ln w="4">
              <a:solidFill>
                <a:srgbClr val="E3E3E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8" name="Rectangle 70"/>
            <p:cNvSpPr>
              <a:spLocks noChangeArrowheads="1"/>
            </p:cNvSpPr>
            <p:nvPr/>
          </p:nvSpPr>
          <p:spPr bwMode="auto">
            <a:xfrm>
              <a:off x="3732213" y="1401128"/>
              <a:ext cx="252413" cy="120650"/>
            </a:xfrm>
            <a:prstGeom prst="rect">
              <a:avLst/>
            </a:prstGeom>
            <a:solidFill>
              <a:srgbClr val="FF5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9" name="Rectangle 71"/>
            <p:cNvSpPr>
              <a:spLocks noChangeArrowheads="1"/>
            </p:cNvSpPr>
            <p:nvPr/>
          </p:nvSpPr>
          <p:spPr bwMode="auto">
            <a:xfrm>
              <a:off x="3732213" y="1401128"/>
              <a:ext cx="252413" cy="120650"/>
            </a:xfrm>
            <a:prstGeom prst="rect">
              <a:avLst/>
            </a:prstGeom>
            <a:solidFill>
              <a:srgbClr val="FF555D"/>
            </a:solidFill>
            <a:ln w="4">
              <a:solidFill>
                <a:srgbClr val="E3E3E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0" name="Rectangle 72"/>
            <p:cNvSpPr>
              <a:spLocks noChangeArrowheads="1"/>
            </p:cNvSpPr>
            <p:nvPr/>
          </p:nvSpPr>
          <p:spPr bwMode="auto">
            <a:xfrm>
              <a:off x="3613150" y="1401128"/>
              <a:ext cx="250825" cy="120650"/>
            </a:xfrm>
            <a:prstGeom prst="rect">
              <a:avLst/>
            </a:prstGeom>
            <a:solidFill>
              <a:srgbClr val="FF5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1" name="Rectangle 73"/>
            <p:cNvSpPr>
              <a:spLocks noChangeArrowheads="1"/>
            </p:cNvSpPr>
            <p:nvPr/>
          </p:nvSpPr>
          <p:spPr bwMode="auto">
            <a:xfrm>
              <a:off x="3613150" y="1401128"/>
              <a:ext cx="250825" cy="120650"/>
            </a:xfrm>
            <a:prstGeom prst="rect">
              <a:avLst/>
            </a:prstGeom>
            <a:solidFill>
              <a:srgbClr val="FF555D"/>
            </a:solidFill>
            <a:ln w="4">
              <a:solidFill>
                <a:srgbClr val="E3E3E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2" name="Rectangle 74"/>
            <p:cNvSpPr>
              <a:spLocks noChangeArrowheads="1"/>
            </p:cNvSpPr>
            <p:nvPr/>
          </p:nvSpPr>
          <p:spPr bwMode="auto">
            <a:xfrm>
              <a:off x="3360738" y="1401128"/>
              <a:ext cx="252413" cy="120650"/>
            </a:xfrm>
            <a:prstGeom prst="rect">
              <a:avLst/>
            </a:prstGeom>
            <a:solidFill>
              <a:srgbClr val="FF5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3" name="Rectangle 75"/>
            <p:cNvSpPr>
              <a:spLocks noChangeArrowheads="1"/>
            </p:cNvSpPr>
            <p:nvPr/>
          </p:nvSpPr>
          <p:spPr bwMode="auto">
            <a:xfrm>
              <a:off x="3360738" y="1401128"/>
              <a:ext cx="252413" cy="120650"/>
            </a:xfrm>
            <a:prstGeom prst="rect">
              <a:avLst/>
            </a:prstGeom>
            <a:solidFill>
              <a:srgbClr val="FF555D"/>
            </a:solidFill>
            <a:ln w="4">
              <a:solidFill>
                <a:srgbClr val="E3E3E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4" name="Freeform 76"/>
            <p:cNvSpPr>
              <a:spLocks/>
            </p:cNvSpPr>
            <p:nvPr/>
          </p:nvSpPr>
          <p:spPr bwMode="auto">
            <a:xfrm>
              <a:off x="4032250" y="1191578"/>
              <a:ext cx="41275" cy="168275"/>
            </a:xfrm>
            <a:custGeom>
              <a:avLst/>
              <a:gdLst>
                <a:gd name="T0" fmla="*/ 0 w 26"/>
                <a:gd name="T1" fmla="*/ 106 h 106"/>
                <a:gd name="T2" fmla="*/ 26 w 26"/>
                <a:gd name="T3" fmla="*/ 76 h 106"/>
                <a:gd name="T4" fmla="*/ 26 w 26"/>
                <a:gd name="T5" fmla="*/ 0 h 106"/>
                <a:gd name="T6" fmla="*/ 0 w 26"/>
                <a:gd name="T7" fmla="*/ 30 h 106"/>
                <a:gd name="T8" fmla="*/ 0 w 26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6">
                  <a:moveTo>
                    <a:pt x="0" y="106"/>
                  </a:moveTo>
                  <a:lnTo>
                    <a:pt x="26" y="76"/>
                  </a:lnTo>
                  <a:lnTo>
                    <a:pt x="26" y="0"/>
                  </a:lnTo>
                  <a:lnTo>
                    <a:pt x="0" y="3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F2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5" name="Freeform 77"/>
            <p:cNvSpPr>
              <a:spLocks/>
            </p:cNvSpPr>
            <p:nvPr/>
          </p:nvSpPr>
          <p:spPr bwMode="auto">
            <a:xfrm>
              <a:off x="4032250" y="1191578"/>
              <a:ext cx="41275" cy="168275"/>
            </a:xfrm>
            <a:custGeom>
              <a:avLst/>
              <a:gdLst>
                <a:gd name="T0" fmla="*/ 0 w 26"/>
                <a:gd name="T1" fmla="*/ 106 h 106"/>
                <a:gd name="T2" fmla="*/ 26 w 26"/>
                <a:gd name="T3" fmla="*/ 76 h 106"/>
                <a:gd name="T4" fmla="*/ 26 w 26"/>
                <a:gd name="T5" fmla="*/ 0 h 106"/>
                <a:gd name="T6" fmla="*/ 0 w 26"/>
                <a:gd name="T7" fmla="*/ 30 h 106"/>
                <a:gd name="T8" fmla="*/ 0 w 26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6">
                  <a:moveTo>
                    <a:pt x="0" y="106"/>
                  </a:moveTo>
                  <a:lnTo>
                    <a:pt x="26" y="76"/>
                  </a:lnTo>
                  <a:lnTo>
                    <a:pt x="26" y="0"/>
                  </a:lnTo>
                  <a:lnTo>
                    <a:pt x="0" y="3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F2A35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6" name="Freeform 78"/>
            <p:cNvSpPr>
              <a:spLocks/>
            </p:cNvSpPr>
            <p:nvPr/>
          </p:nvSpPr>
          <p:spPr bwMode="auto">
            <a:xfrm>
              <a:off x="3773488" y="1191578"/>
              <a:ext cx="300038" cy="47625"/>
            </a:xfrm>
            <a:custGeom>
              <a:avLst/>
              <a:gdLst>
                <a:gd name="T0" fmla="*/ 0 w 189"/>
                <a:gd name="T1" fmla="*/ 30 h 30"/>
                <a:gd name="T2" fmla="*/ 31 w 189"/>
                <a:gd name="T3" fmla="*/ 0 h 30"/>
                <a:gd name="T4" fmla="*/ 189 w 189"/>
                <a:gd name="T5" fmla="*/ 0 h 30"/>
                <a:gd name="T6" fmla="*/ 163 w 189"/>
                <a:gd name="T7" fmla="*/ 30 h 30"/>
                <a:gd name="T8" fmla="*/ 0 w 189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30">
                  <a:moveTo>
                    <a:pt x="0" y="30"/>
                  </a:moveTo>
                  <a:lnTo>
                    <a:pt x="31" y="0"/>
                  </a:lnTo>
                  <a:lnTo>
                    <a:pt x="189" y="0"/>
                  </a:lnTo>
                  <a:lnTo>
                    <a:pt x="163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7" name="Freeform 79"/>
            <p:cNvSpPr>
              <a:spLocks/>
            </p:cNvSpPr>
            <p:nvPr/>
          </p:nvSpPr>
          <p:spPr bwMode="auto">
            <a:xfrm>
              <a:off x="3773488" y="1191578"/>
              <a:ext cx="300038" cy="47625"/>
            </a:xfrm>
            <a:custGeom>
              <a:avLst/>
              <a:gdLst>
                <a:gd name="T0" fmla="*/ 0 w 189"/>
                <a:gd name="T1" fmla="*/ 30 h 30"/>
                <a:gd name="T2" fmla="*/ 31 w 189"/>
                <a:gd name="T3" fmla="*/ 0 h 30"/>
                <a:gd name="T4" fmla="*/ 189 w 189"/>
                <a:gd name="T5" fmla="*/ 0 h 30"/>
                <a:gd name="T6" fmla="*/ 163 w 189"/>
                <a:gd name="T7" fmla="*/ 30 h 30"/>
                <a:gd name="T8" fmla="*/ 0 w 189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30">
                  <a:moveTo>
                    <a:pt x="0" y="30"/>
                  </a:moveTo>
                  <a:lnTo>
                    <a:pt x="31" y="0"/>
                  </a:lnTo>
                  <a:lnTo>
                    <a:pt x="189" y="0"/>
                  </a:lnTo>
                  <a:lnTo>
                    <a:pt x="163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8086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8" name="Freeform 80"/>
            <p:cNvSpPr>
              <a:spLocks/>
            </p:cNvSpPr>
            <p:nvPr/>
          </p:nvSpPr>
          <p:spPr bwMode="auto">
            <a:xfrm>
              <a:off x="3475038" y="1232853"/>
              <a:ext cx="304800" cy="49213"/>
            </a:xfrm>
            <a:custGeom>
              <a:avLst/>
              <a:gdLst>
                <a:gd name="T0" fmla="*/ 0 w 192"/>
                <a:gd name="T1" fmla="*/ 31 h 31"/>
                <a:gd name="T2" fmla="*/ 30 w 192"/>
                <a:gd name="T3" fmla="*/ 0 h 31"/>
                <a:gd name="T4" fmla="*/ 192 w 192"/>
                <a:gd name="T5" fmla="*/ 0 h 31"/>
                <a:gd name="T6" fmla="*/ 162 w 192"/>
                <a:gd name="T7" fmla="*/ 31 h 31"/>
                <a:gd name="T8" fmla="*/ 0 w 192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1">
                  <a:moveTo>
                    <a:pt x="0" y="31"/>
                  </a:moveTo>
                  <a:lnTo>
                    <a:pt x="30" y="0"/>
                  </a:lnTo>
                  <a:lnTo>
                    <a:pt x="192" y="0"/>
                  </a:lnTo>
                  <a:lnTo>
                    <a:pt x="162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9" name="Freeform 81"/>
            <p:cNvSpPr>
              <a:spLocks/>
            </p:cNvSpPr>
            <p:nvPr/>
          </p:nvSpPr>
          <p:spPr bwMode="auto">
            <a:xfrm>
              <a:off x="3475038" y="1232853"/>
              <a:ext cx="304800" cy="49213"/>
            </a:xfrm>
            <a:custGeom>
              <a:avLst/>
              <a:gdLst>
                <a:gd name="T0" fmla="*/ 0 w 192"/>
                <a:gd name="T1" fmla="*/ 31 h 31"/>
                <a:gd name="T2" fmla="*/ 30 w 192"/>
                <a:gd name="T3" fmla="*/ 0 h 31"/>
                <a:gd name="T4" fmla="*/ 192 w 192"/>
                <a:gd name="T5" fmla="*/ 0 h 31"/>
                <a:gd name="T6" fmla="*/ 162 w 192"/>
                <a:gd name="T7" fmla="*/ 31 h 31"/>
                <a:gd name="T8" fmla="*/ 0 w 192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1">
                  <a:moveTo>
                    <a:pt x="0" y="31"/>
                  </a:moveTo>
                  <a:lnTo>
                    <a:pt x="30" y="0"/>
                  </a:lnTo>
                  <a:lnTo>
                    <a:pt x="192" y="0"/>
                  </a:lnTo>
                  <a:lnTo>
                    <a:pt x="162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8086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0" name="Freeform 82"/>
            <p:cNvSpPr>
              <a:spLocks/>
            </p:cNvSpPr>
            <p:nvPr/>
          </p:nvSpPr>
          <p:spPr bwMode="auto">
            <a:xfrm>
              <a:off x="3529013" y="1191578"/>
              <a:ext cx="293688" cy="47625"/>
            </a:xfrm>
            <a:custGeom>
              <a:avLst/>
              <a:gdLst>
                <a:gd name="T0" fmla="*/ 0 w 185"/>
                <a:gd name="T1" fmla="*/ 30 h 30"/>
                <a:gd name="T2" fmla="*/ 26 w 185"/>
                <a:gd name="T3" fmla="*/ 0 h 30"/>
                <a:gd name="T4" fmla="*/ 185 w 185"/>
                <a:gd name="T5" fmla="*/ 0 h 30"/>
                <a:gd name="T6" fmla="*/ 154 w 185"/>
                <a:gd name="T7" fmla="*/ 30 h 30"/>
                <a:gd name="T8" fmla="*/ 0 w 185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30">
                  <a:moveTo>
                    <a:pt x="0" y="30"/>
                  </a:moveTo>
                  <a:lnTo>
                    <a:pt x="26" y="0"/>
                  </a:lnTo>
                  <a:lnTo>
                    <a:pt x="185" y="0"/>
                  </a:lnTo>
                  <a:lnTo>
                    <a:pt x="154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1" name="Freeform 83"/>
            <p:cNvSpPr>
              <a:spLocks/>
            </p:cNvSpPr>
            <p:nvPr/>
          </p:nvSpPr>
          <p:spPr bwMode="auto">
            <a:xfrm>
              <a:off x="3529013" y="1191578"/>
              <a:ext cx="293688" cy="47625"/>
            </a:xfrm>
            <a:custGeom>
              <a:avLst/>
              <a:gdLst>
                <a:gd name="T0" fmla="*/ 0 w 185"/>
                <a:gd name="T1" fmla="*/ 30 h 30"/>
                <a:gd name="T2" fmla="*/ 26 w 185"/>
                <a:gd name="T3" fmla="*/ 0 h 30"/>
                <a:gd name="T4" fmla="*/ 185 w 185"/>
                <a:gd name="T5" fmla="*/ 0 h 30"/>
                <a:gd name="T6" fmla="*/ 154 w 185"/>
                <a:gd name="T7" fmla="*/ 30 h 30"/>
                <a:gd name="T8" fmla="*/ 0 w 185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30">
                  <a:moveTo>
                    <a:pt x="0" y="30"/>
                  </a:moveTo>
                  <a:lnTo>
                    <a:pt x="26" y="0"/>
                  </a:lnTo>
                  <a:lnTo>
                    <a:pt x="185" y="0"/>
                  </a:lnTo>
                  <a:lnTo>
                    <a:pt x="154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8086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2" name="Freeform 84"/>
            <p:cNvSpPr>
              <a:spLocks/>
            </p:cNvSpPr>
            <p:nvPr/>
          </p:nvSpPr>
          <p:spPr bwMode="auto">
            <a:xfrm>
              <a:off x="3228975" y="1239203"/>
              <a:ext cx="300038" cy="42863"/>
            </a:xfrm>
            <a:custGeom>
              <a:avLst/>
              <a:gdLst>
                <a:gd name="T0" fmla="*/ 0 w 189"/>
                <a:gd name="T1" fmla="*/ 27 h 27"/>
                <a:gd name="T2" fmla="*/ 26 w 189"/>
                <a:gd name="T3" fmla="*/ 0 h 27"/>
                <a:gd name="T4" fmla="*/ 189 w 189"/>
                <a:gd name="T5" fmla="*/ 0 h 27"/>
                <a:gd name="T6" fmla="*/ 159 w 189"/>
                <a:gd name="T7" fmla="*/ 27 h 27"/>
                <a:gd name="T8" fmla="*/ 0 w 18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27">
                  <a:moveTo>
                    <a:pt x="0" y="27"/>
                  </a:moveTo>
                  <a:lnTo>
                    <a:pt x="26" y="0"/>
                  </a:lnTo>
                  <a:lnTo>
                    <a:pt x="189" y="0"/>
                  </a:lnTo>
                  <a:lnTo>
                    <a:pt x="159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3" name="Freeform 85"/>
            <p:cNvSpPr>
              <a:spLocks/>
            </p:cNvSpPr>
            <p:nvPr/>
          </p:nvSpPr>
          <p:spPr bwMode="auto">
            <a:xfrm>
              <a:off x="3228975" y="1239203"/>
              <a:ext cx="300038" cy="42863"/>
            </a:xfrm>
            <a:custGeom>
              <a:avLst/>
              <a:gdLst>
                <a:gd name="T0" fmla="*/ 0 w 189"/>
                <a:gd name="T1" fmla="*/ 27 h 27"/>
                <a:gd name="T2" fmla="*/ 26 w 189"/>
                <a:gd name="T3" fmla="*/ 0 h 27"/>
                <a:gd name="T4" fmla="*/ 189 w 189"/>
                <a:gd name="T5" fmla="*/ 0 h 27"/>
                <a:gd name="T6" fmla="*/ 159 w 189"/>
                <a:gd name="T7" fmla="*/ 27 h 27"/>
                <a:gd name="T8" fmla="*/ 0 w 18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27">
                  <a:moveTo>
                    <a:pt x="0" y="27"/>
                  </a:moveTo>
                  <a:lnTo>
                    <a:pt x="26" y="0"/>
                  </a:lnTo>
                  <a:lnTo>
                    <a:pt x="189" y="0"/>
                  </a:lnTo>
                  <a:lnTo>
                    <a:pt x="159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8086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4" name="Freeform 86"/>
            <p:cNvSpPr>
              <a:spLocks/>
            </p:cNvSpPr>
            <p:nvPr/>
          </p:nvSpPr>
          <p:spPr bwMode="auto">
            <a:xfrm>
              <a:off x="3270250" y="1191578"/>
              <a:ext cx="300038" cy="47625"/>
            </a:xfrm>
            <a:custGeom>
              <a:avLst/>
              <a:gdLst>
                <a:gd name="T0" fmla="*/ 0 w 189"/>
                <a:gd name="T1" fmla="*/ 30 h 30"/>
                <a:gd name="T2" fmla="*/ 31 w 189"/>
                <a:gd name="T3" fmla="*/ 0 h 30"/>
                <a:gd name="T4" fmla="*/ 189 w 189"/>
                <a:gd name="T5" fmla="*/ 0 h 30"/>
                <a:gd name="T6" fmla="*/ 163 w 189"/>
                <a:gd name="T7" fmla="*/ 30 h 30"/>
                <a:gd name="T8" fmla="*/ 0 w 189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30">
                  <a:moveTo>
                    <a:pt x="0" y="30"/>
                  </a:moveTo>
                  <a:lnTo>
                    <a:pt x="31" y="0"/>
                  </a:lnTo>
                  <a:lnTo>
                    <a:pt x="189" y="0"/>
                  </a:lnTo>
                  <a:lnTo>
                    <a:pt x="163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5" name="Freeform 87"/>
            <p:cNvSpPr>
              <a:spLocks/>
            </p:cNvSpPr>
            <p:nvPr/>
          </p:nvSpPr>
          <p:spPr bwMode="auto">
            <a:xfrm>
              <a:off x="3270250" y="1191578"/>
              <a:ext cx="300038" cy="47625"/>
            </a:xfrm>
            <a:custGeom>
              <a:avLst/>
              <a:gdLst>
                <a:gd name="T0" fmla="*/ 0 w 189"/>
                <a:gd name="T1" fmla="*/ 30 h 30"/>
                <a:gd name="T2" fmla="*/ 31 w 189"/>
                <a:gd name="T3" fmla="*/ 0 h 30"/>
                <a:gd name="T4" fmla="*/ 189 w 189"/>
                <a:gd name="T5" fmla="*/ 0 h 30"/>
                <a:gd name="T6" fmla="*/ 163 w 189"/>
                <a:gd name="T7" fmla="*/ 30 h 30"/>
                <a:gd name="T8" fmla="*/ 0 w 189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30">
                  <a:moveTo>
                    <a:pt x="0" y="30"/>
                  </a:moveTo>
                  <a:lnTo>
                    <a:pt x="31" y="0"/>
                  </a:lnTo>
                  <a:lnTo>
                    <a:pt x="189" y="0"/>
                  </a:lnTo>
                  <a:lnTo>
                    <a:pt x="163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8086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6" name="Freeform 88"/>
            <p:cNvSpPr>
              <a:spLocks/>
            </p:cNvSpPr>
            <p:nvPr/>
          </p:nvSpPr>
          <p:spPr bwMode="auto">
            <a:xfrm>
              <a:off x="4032250" y="1312228"/>
              <a:ext cx="41275" cy="160338"/>
            </a:xfrm>
            <a:custGeom>
              <a:avLst/>
              <a:gdLst>
                <a:gd name="T0" fmla="*/ 0 w 26"/>
                <a:gd name="T1" fmla="*/ 101 h 101"/>
                <a:gd name="T2" fmla="*/ 26 w 26"/>
                <a:gd name="T3" fmla="*/ 75 h 101"/>
                <a:gd name="T4" fmla="*/ 26 w 26"/>
                <a:gd name="T5" fmla="*/ 0 h 101"/>
                <a:gd name="T6" fmla="*/ 0 w 26"/>
                <a:gd name="T7" fmla="*/ 26 h 101"/>
                <a:gd name="T8" fmla="*/ 0 w 26"/>
                <a:gd name="T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1">
                  <a:moveTo>
                    <a:pt x="0" y="101"/>
                  </a:moveTo>
                  <a:lnTo>
                    <a:pt x="26" y="75"/>
                  </a:lnTo>
                  <a:lnTo>
                    <a:pt x="26" y="0"/>
                  </a:lnTo>
                  <a:lnTo>
                    <a:pt x="0" y="26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2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7" name="Freeform 89"/>
            <p:cNvSpPr>
              <a:spLocks/>
            </p:cNvSpPr>
            <p:nvPr/>
          </p:nvSpPr>
          <p:spPr bwMode="auto">
            <a:xfrm>
              <a:off x="4032250" y="1312228"/>
              <a:ext cx="41275" cy="160338"/>
            </a:xfrm>
            <a:custGeom>
              <a:avLst/>
              <a:gdLst>
                <a:gd name="T0" fmla="*/ 0 w 26"/>
                <a:gd name="T1" fmla="*/ 101 h 101"/>
                <a:gd name="T2" fmla="*/ 26 w 26"/>
                <a:gd name="T3" fmla="*/ 75 h 101"/>
                <a:gd name="T4" fmla="*/ 26 w 26"/>
                <a:gd name="T5" fmla="*/ 0 h 101"/>
                <a:gd name="T6" fmla="*/ 0 w 26"/>
                <a:gd name="T7" fmla="*/ 26 h 101"/>
                <a:gd name="T8" fmla="*/ 0 w 26"/>
                <a:gd name="T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1">
                  <a:moveTo>
                    <a:pt x="0" y="101"/>
                  </a:moveTo>
                  <a:lnTo>
                    <a:pt x="26" y="75"/>
                  </a:lnTo>
                  <a:lnTo>
                    <a:pt x="26" y="0"/>
                  </a:lnTo>
                  <a:lnTo>
                    <a:pt x="0" y="26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2A35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8" name="Freeform 90"/>
            <p:cNvSpPr>
              <a:spLocks/>
            </p:cNvSpPr>
            <p:nvPr/>
          </p:nvSpPr>
          <p:spPr bwMode="auto">
            <a:xfrm>
              <a:off x="3984625" y="1353503"/>
              <a:ext cx="47625" cy="168275"/>
            </a:xfrm>
            <a:custGeom>
              <a:avLst/>
              <a:gdLst>
                <a:gd name="T0" fmla="*/ 0 w 30"/>
                <a:gd name="T1" fmla="*/ 106 h 106"/>
                <a:gd name="T2" fmla="*/ 30 w 30"/>
                <a:gd name="T3" fmla="*/ 75 h 106"/>
                <a:gd name="T4" fmla="*/ 30 w 30"/>
                <a:gd name="T5" fmla="*/ 0 h 106"/>
                <a:gd name="T6" fmla="*/ 0 w 30"/>
                <a:gd name="T7" fmla="*/ 30 h 106"/>
                <a:gd name="T8" fmla="*/ 0 w 30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06">
                  <a:moveTo>
                    <a:pt x="0" y="106"/>
                  </a:moveTo>
                  <a:lnTo>
                    <a:pt x="30" y="75"/>
                  </a:lnTo>
                  <a:lnTo>
                    <a:pt x="30" y="0"/>
                  </a:lnTo>
                  <a:lnTo>
                    <a:pt x="0" y="3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F2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9" name="Freeform 91"/>
            <p:cNvSpPr>
              <a:spLocks/>
            </p:cNvSpPr>
            <p:nvPr/>
          </p:nvSpPr>
          <p:spPr bwMode="auto">
            <a:xfrm>
              <a:off x="3984625" y="1353503"/>
              <a:ext cx="47625" cy="168275"/>
            </a:xfrm>
            <a:custGeom>
              <a:avLst/>
              <a:gdLst>
                <a:gd name="T0" fmla="*/ 0 w 30"/>
                <a:gd name="T1" fmla="*/ 106 h 106"/>
                <a:gd name="T2" fmla="*/ 30 w 30"/>
                <a:gd name="T3" fmla="*/ 75 h 106"/>
                <a:gd name="T4" fmla="*/ 30 w 30"/>
                <a:gd name="T5" fmla="*/ 0 h 106"/>
                <a:gd name="T6" fmla="*/ 0 w 30"/>
                <a:gd name="T7" fmla="*/ 30 h 106"/>
                <a:gd name="T8" fmla="*/ 0 w 30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06">
                  <a:moveTo>
                    <a:pt x="0" y="106"/>
                  </a:moveTo>
                  <a:lnTo>
                    <a:pt x="30" y="75"/>
                  </a:lnTo>
                  <a:lnTo>
                    <a:pt x="30" y="0"/>
                  </a:lnTo>
                  <a:lnTo>
                    <a:pt x="0" y="3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F2A35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0" name="Freeform 92"/>
            <p:cNvSpPr>
              <a:spLocks/>
            </p:cNvSpPr>
            <p:nvPr/>
          </p:nvSpPr>
          <p:spPr bwMode="auto">
            <a:xfrm>
              <a:off x="4032250" y="1431291"/>
              <a:ext cx="41275" cy="161925"/>
            </a:xfrm>
            <a:custGeom>
              <a:avLst/>
              <a:gdLst>
                <a:gd name="T0" fmla="*/ 0 w 26"/>
                <a:gd name="T1" fmla="*/ 102 h 102"/>
                <a:gd name="T2" fmla="*/ 26 w 26"/>
                <a:gd name="T3" fmla="*/ 72 h 102"/>
                <a:gd name="T4" fmla="*/ 26 w 26"/>
                <a:gd name="T5" fmla="*/ 0 h 102"/>
                <a:gd name="T6" fmla="*/ 0 w 26"/>
                <a:gd name="T7" fmla="*/ 26 h 102"/>
                <a:gd name="T8" fmla="*/ 0 w 26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2">
                  <a:moveTo>
                    <a:pt x="0" y="102"/>
                  </a:moveTo>
                  <a:lnTo>
                    <a:pt x="26" y="72"/>
                  </a:lnTo>
                  <a:lnTo>
                    <a:pt x="26" y="0"/>
                  </a:lnTo>
                  <a:lnTo>
                    <a:pt x="0" y="26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2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1" name="Freeform 93"/>
            <p:cNvSpPr>
              <a:spLocks/>
            </p:cNvSpPr>
            <p:nvPr/>
          </p:nvSpPr>
          <p:spPr bwMode="auto">
            <a:xfrm>
              <a:off x="4032250" y="1431291"/>
              <a:ext cx="41275" cy="161925"/>
            </a:xfrm>
            <a:custGeom>
              <a:avLst/>
              <a:gdLst>
                <a:gd name="T0" fmla="*/ 0 w 26"/>
                <a:gd name="T1" fmla="*/ 102 h 102"/>
                <a:gd name="T2" fmla="*/ 26 w 26"/>
                <a:gd name="T3" fmla="*/ 72 h 102"/>
                <a:gd name="T4" fmla="*/ 26 w 26"/>
                <a:gd name="T5" fmla="*/ 0 h 102"/>
                <a:gd name="T6" fmla="*/ 0 w 26"/>
                <a:gd name="T7" fmla="*/ 26 h 102"/>
                <a:gd name="T8" fmla="*/ 0 w 26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2">
                  <a:moveTo>
                    <a:pt x="0" y="102"/>
                  </a:moveTo>
                  <a:lnTo>
                    <a:pt x="26" y="72"/>
                  </a:lnTo>
                  <a:lnTo>
                    <a:pt x="26" y="0"/>
                  </a:lnTo>
                  <a:lnTo>
                    <a:pt x="0" y="26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2A35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2" name="Freeform 94"/>
            <p:cNvSpPr>
              <a:spLocks/>
            </p:cNvSpPr>
            <p:nvPr/>
          </p:nvSpPr>
          <p:spPr bwMode="auto">
            <a:xfrm>
              <a:off x="3984625" y="1472566"/>
              <a:ext cx="47625" cy="161925"/>
            </a:xfrm>
            <a:custGeom>
              <a:avLst/>
              <a:gdLst>
                <a:gd name="T0" fmla="*/ 0 w 30"/>
                <a:gd name="T1" fmla="*/ 102 h 102"/>
                <a:gd name="T2" fmla="*/ 30 w 30"/>
                <a:gd name="T3" fmla="*/ 76 h 102"/>
                <a:gd name="T4" fmla="*/ 30 w 30"/>
                <a:gd name="T5" fmla="*/ 0 h 102"/>
                <a:gd name="T6" fmla="*/ 0 w 30"/>
                <a:gd name="T7" fmla="*/ 31 h 102"/>
                <a:gd name="T8" fmla="*/ 0 w 30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02">
                  <a:moveTo>
                    <a:pt x="0" y="102"/>
                  </a:moveTo>
                  <a:lnTo>
                    <a:pt x="30" y="76"/>
                  </a:lnTo>
                  <a:lnTo>
                    <a:pt x="30" y="0"/>
                  </a:lnTo>
                  <a:lnTo>
                    <a:pt x="0" y="31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2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3" name="Freeform 95"/>
            <p:cNvSpPr>
              <a:spLocks/>
            </p:cNvSpPr>
            <p:nvPr/>
          </p:nvSpPr>
          <p:spPr bwMode="auto">
            <a:xfrm>
              <a:off x="3984625" y="1472566"/>
              <a:ext cx="47625" cy="161925"/>
            </a:xfrm>
            <a:custGeom>
              <a:avLst/>
              <a:gdLst>
                <a:gd name="T0" fmla="*/ 0 w 30"/>
                <a:gd name="T1" fmla="*/ 102 h 102"/>
                <a:gd name="T2" fmla="*/ 30 w 30"/>
                <a:gd name="T3" fmla="*/ 76 h 102"/>
                <a:gd name="T4" fmla="*/ 30 w 30"/>
                <a:gd name="T5" fmla="*/ 0 h 102"/>
                <a:gd name="T6" fmla="*/ 0 w 30"/>
                <a:gd name="T7" fmla="*/ 31 h 102"/>
                <a:gd name="T8" fmla="*/ 0 w 30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02">
                  <a:moveTo>
                    <a:pt x="0" y="102"/>
                  </a:moveTo>
                  <a:lnTo>
                    <a:pt x="30" y="76"/>
                  </a:lnTo>
                  <a:lnTo>
                    <a:pt x="30" y="0"/>
                  </a:lnTo>
                  <a:lnTo>
                    <a:pt x="0" y="31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2A35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4" name="Rectangle 96"/>
            <p:cNvSpPr>
              <a:spLocks noChangeArrowheads="1"/>
            </p:cNvSpPr>
            <p:nvPr/>
          </p:nvSpPr>
          <p:spPr bwMode="auto">
            <a:xfrm>
              <a:off x="3481388" y="1282066"/>
              <a:ext cx="250825" cy="119063"/>
            </a:xfrm>
            <a:prstGeom prst="rect">
              <a:avLst/>
            </a:prstGeom>
            <a:solidFill>
              <a:srgbClr val="FF5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5" name="Rectangle 97"/>
            <p:cNvSpPr>
              <a:spLocks noChangeArrowheads="1"/>
            </p:cNvSpPr>
            <p:nvPr/>
          </p:nvSpPr>
          <p:spPr bwMode="auto">
            <a:xfrm>
              <a:off x="3481388" y="1282066"/>
              <a:ext cx="250825" cy="119063"/>
            </a:xfrm>
            <a:prstGeom prst="rect">
              <a:avLst/>
            </a:prstGeom>
            <a:solidFill>
              <a:srgbClr val="FF555D"/>
            </a:solidFill>
            <a:ln w="4">
              <a:solidFill>
                <a:srgbClr val="E3E3E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6" name="Rectangle 98"/>
            <p:cNvSpPr>
              <a:spLocks noChangeArrowheads="1"/>
            </p:cNvSpPr>
            <p:nvPr/>
          </p:nvSpPr>
          <p:spPr bwMode="auto">
            <a:xfrm>
              <a:off x="3228975" y="1282066"/>
              <a:ext cx="252413" cy="119063"/>
            </a:xfrm>
            <a:prstGeom prst="rect">
              <a:avLst/>
            </a:prstGeom>
            <a:solidFill>
              <a:srgbClr val="FF5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7" name="Rectangle 99"/>
            <p:cNvSpPr>
              <a:spLocks noChangeArrowheads="1"/>
            </p:cNvSpPr>
            <p:nvPr/>
          </p:nvSpPr>
          <p:spPr bwMode="auto">
            <a:xfrm>
              <a:off x="3228975" y="1282066"/>
              <a:ext cx="252413" cy="119063"/>
            </a:xfrm>
            <a:prstGeom prst="rect">
              <a:avLst/>
            </a:prstGeom>
            <a:solidFill>
              <a:srgbClr val="FF555D"/>
            </a:solidFill>
            <a:ln w="4">
              <a:solidFill>
                <a:srgbClr val="E3E3E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8" name="Rectangle 100"/>
            <p:cNvSpPr>
              <a:spLocks noChangeArrowheads="1"/>
            </p:cNvSpPr>
            <p:nvPr/>
          </p:nvSpPr>
          <p:spPr bwMode="auto">
            <a:xfrm>
              <a:off x="3732213" y="1282066"/>
              <a:ext cx="252413" cy="119063"/>
            </a:xfrm>
            <a:prstGeom prst="rect">
              <a:avLst/>
            </a:prstGeom>
            <a:solidFill>
              <a:srgbClr val="FF5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9" name="Rectangle 101"/>
            <p:cNvSpPr>
              <a:spLocks noChangeArrowheads="1"/>
            </p:cNvSpPr>
            <p:nvPr/>
          </p:nvSpPr>
          <p:spPr bwMode="auto">
            <a:xfrm>
              <a:off x="3732213" y="1282066"/>
              <a:ext cx="252413" cy="119063"/>
            </a:xfrm>
            <a:prstGeom prst="rect">
              <a:avLst/>
            </a:prstGeom>
            <a:solidFill>
              <a:srgbClr val="FF555D"/>
            </a:solidFill>
            <a:ln w="4">
              <a:solidFill>
                <a:srgbClr val="E3E3E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0" name="Freeform 102"/>
            <p:cNvSpPr>
              <a:spLocks/>
            </p:cNvSpPr>
            <p:nvPr/>
          </p:nvSpPr>
          <p:spPr bwMode="auto">
            <a:xfrm>
              <a:off x="3732213" y="1239203"/>
              <a:ext cx="300038" cy="42863"/>
            </a:xfrm>
            <a:custGeom>
              <a:avLst/>
              <a:gdLst>
                <a:gd name="T0" fmla="*/ 0 w 189"/>
                <a:gd name="T1" fmla="*/ 27 h 27"/>
                <a:gd name="T2" fmla="*/ 30 w 189"/>
                <a:gd name="T3" fmla="*/ 0 h 27"/>
                <a:gd name="T4" fmla="*/ 189 w 189"/>
                <a:gd name="T5" fmla="*/ 0 h 27"/>
                <a:gd name="T6" fmla="*/ 162 w 189"/>
                <a:gd name="T7" fmla="*/ 27 h 27"/>
                <a:gd name="T8" fmla="*/ 0 w 18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27">
                  <a:moveTo>
                    <a:pt x="0" y="27"/>
                  </a:moveTo>
                  <a:lnTo>
                    <a:pt x="30" y="0"/>
                  </a:lnTo>
                  <a:lnTo>
                    <a:pt x="189" y="0"/>
                  </a:lnTo>
                  <a:lnTo>
                    <a:pt x="162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1" name="Freeform 103"/>
            <p:cNvSpPr>
              <a:spLocks/>
            </p:cNvSpPr>
            <p:nvPr/>
          </p:nvSpPr>
          <p:spPr bwMode="auto">
            <a:xfrm>
              <a:off x="3732213" y="1239203"/>
              <a:ext cx="300038" cy="42863"/>
            </a:xfrm>
            <a:custGeom>
              <a:avLst/>
              <a:gdLst>
                <a:gd name="T0" fmla="*/ 0 w 189"/>
                <a:gd name="T1" fmla="*/ 27 h 27"/>
                <a:gd name="T2" fmla="*/ 30 w 189"/>
                <a:gd name="T3" fmla="*/ 0 h 27"/>
                <a:gd name="T4" fmla="*/ 189 w 189"/>
                <a:gd name="T5" fmla="*/ 0 h 27"/>
                <a:gd name="T6" fmla="*/ 162 w 189"/>
                <a:gd name="T7" fmla="*/ 27 h 27"/>
                <a:gd name="T8" fmla="*/ 0 w 18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27">
                  <a:moveTo>
                    <a:pt x="0" y="27"/>
                  </a:moveTo>
                  <a:lnTo>
                    <a:pt x="30" y="0"/>
                  </a:lnTo>
                  <a:lnTo>
                    <a:pt x="189" y="0"/>
                  </a:lnTo>
                  <a:lnTo>
                    <a:pt x="162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8086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2" name="Freeform 104"/>
            <p:cNvSpPr>
              <a:spLocks/>
            </p:cNvSpPr>
            <p:nvPr/>
          </p:nvSpPr>
          <p:spPr bwMode="auto">
            <a:xfrm>
              <a:off x="3984625" y="1232853"/>
              <a:ext cx="47625" cy="168275"/>
            </a:xfrm>
            <a:custGeom>
              <a:avLst/>
              <a:gdLst>
                <a:gd name="T0" fmla="*/ 0 w 30"/>
                <a:gd name="T1" fmla="*/ 106 h 106"/>
                <a:gd name="T2" fmla="*/ 30 w 30"/>
                <a:gd name="T3" fmla="*/ 76 h 106"/>
                <a:gd name="T4" fmla="*/ 30 w 30"/>
                <a:gd name="T5" fmla="*/ 0 h 106"/>
                <a:gd name="T6" fmla="*/ 0 w 30"/>
                <a:gd name="T7" fmla="*/ 31 h 106"/>
                <a:gd name="T8" fmla="*/ 0 w 30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06">
                  <a:moveTo>
                    <a:pt x="0" y="106"/>
                  </a:moveTo>
                  <a:lnTo>
                    <a:pt x="30" y="76"/>
                  </a:lnTo>
                  <a:lnTo>
                    <a:pt x="30" y="0"/>
                  </a:lnTo>
                  <a:lnTo>
                    <a:pt x="0" y="31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F2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3" name="Freeform 105"/>
            <p:cNvSpPr>
              <a:spLocks/>
            </p:cNvSpPr>
            <p:nvPr/>
          </p:nvSpPr>
          <p:spPr bwMode="auto">
            <a:xfrm>
              <a:off x="3984625" y="1232853"/>
              <a:ext cx="47625" cy="168275"/>
            </a:xfrm>
            <a:custGeom>
              <a:avLst/>
              <a:gdLst>
                <a:gd name="T0" fmla="*/ 0 w 30"/>
                <a:gd name="T1" fmla="*/ 106 h 106"/>
                <a:gd name="T2" fmla="*/ 30 w 30"/>
                <a:gd name="T3" fmla="*/ 76 h 106"/>
                <a:gd name="T4" fmla="*/ 30 w 30"/>
                <a:gd name="T5" fmla="*/ 0 h 106"/>
                <a:gd name="T6" fmla="*/ 0 w 30"/>
                <a:gd name="T7" fmla="*/ 31 h 106"/>
                <a:gd name="T8" fmla="*/ 0 w 30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06">
                  <a:moveTo>
                    <a:pt x="0" y="106"/>
                  </a:moveTo>
                  <a:lnTo>
                    <a:pt x="30" y="76"/>
                  </a:lnTo>
                  <a:lnTo>
                    <a:pt x="30" y="0"/>
                  </a:lnTo>
                  <a:lnTo>
                    <a:pt x="0" y="31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F2A35"/>
            </a:solidFill>
            <a:ln w="4">
              <a:solidFill>
                <a:srgbClr val="E3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784" name="직선 연결선 783"/>
          <p:cNvCxnSpPr>
            <a:stCxn id="649" idx="1"/>
            <a:endCxn id="638" idx="3"/>
          </p:cNvCxnSpPr>
          <p:nvPr/>
        </p:nvCxnSpPr>
        <p:spPr>
          <a:xfrm flipH="1">
            <a:off x="3606027" y="1796158"/>
            <a:ext cx="173885" cy="4471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직선 연결선 784"/>
          <p:cNvCxnSpPr/>
          <p:nvPr/>
        </p:nvCxnSpPr>
        <p:spPr>
          <a:xfrm flipH="1">
            <a:off x="4894797" y="1697958"/>
            <a:ext cx="173885" cy="4471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371" y="1475482"/>
            <a:ext cx="6286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7" name="모서리가 둥근 직사각형 786"/>
          <p:cNvSpPr/>
          <p:nvPr/>
        </p:nvSpPr>
        <p:spPr>
          <a:xfrm>
            <a:off x="5534396" y="2024229"/>
            <a:ext cx="1158093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Web Server</a:t>
            </a:r>
            <a:endParaRPr lang="ko-KR" altLang="en-US" sz="1200" dirty="0"/>
          </a:p>
        </p:txBody>
      </p:sp>
      <p:sp>
        <p:nvSpPr>
          <p:cNvPr id="788" name="모서리가 둥근 직사각형 787"/>
          <p:cNvSpPr/>
          <p:nvPr/>
        </p:nvSpPr>
        <p:spPr>
          <a:xfrm>
            <a:off x="5534397" y="2353631"/>
            <a:ext cx="1158093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Web Server</a:t>
            </a:r>
            <a:endParaRPr lang="ko-KR" altLang="en-US" sz="1200" dirty="0"/>
          </a:p>
        </p:txBody>
      </p:sp>
      <p:cxnSp>
        <p:nvCxnSpPr>
          <p:cNvPr id="789" name="직선 연결선 788"/>
          <p:cNvCxnSpPr>
            <a:stCxn id="786" idx="2"/>
            <a:endCxn id="787" idx="1"/>
          </p:cNvCxnSpPr>
          <p:nvPr/>
        </p:nvCxnSpPr>
        <p:spPr>
          <a:xfrm>
            <a:off x="5384696" y="1799332"/>
            <a:ext cx="149700" cy="36891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직선 연결선 789"/>
          <p:cNvCxnSpPr>
            <a:stCxn id="786" idx="2"/>
            <a:endCxn id="788" idx="1"/>
          </p:cNvCxnSpPr>
          <p:nvPr/>
        </p:nvCxnSpPr>
        <p:spPr>
          <a:xfrm>
            <a:off x="5384696" y="1799332"/>
            <a:ext cx="149701" cy="69831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직선 연결선 790"/>
          <p:cNvCxnSpPr/>
          <p:nvPr/>
        </p:nvCxnSpPr>
        <p:spPr>
          <a:xfrm flipH="1">
            <a:off x="1784442" y="5678944"/>
            <a:ext cx="531654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직선 연결선 792"/>
          <p:cNvCxnSpPr/>
          <p:nvPr/>
        </p:nvCxnSpPr>
        <p:spPr>
          <a:xfrm flipV="1">
            <a:off x="2316096" y="4166990"/>
            <a:ext cx="0" cy="1511954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5" name="TextBox 794"/>
          <p:cNvSpPr txBox="1"/>
          <p:nvPr/>
        </p:nvSpPr>
        <p:spPr>
          <a:xfrm>
            <a:off x="5711814" y="226981"/>
            <a:ext cx="269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방문자용 무선망 </a:t>
            </a:r>
            <a:r>
              <a:rPr lang="en-US" altLang="ko-KR" b="1" dirty="0"/>
              <a:t>Tenant</a:t>
            </a:r>
            <a:endParaRPr lang="ko-KR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34" y="2995858"/>
            <a:ext cx="44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534" y="867687"/>
            <a:ext cx="44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8" y="3267075"/>
            <a:ext cx="5810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858" y="1450876"/>
            <a:ext cx="5810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243" y="4012372"/>
            <a:ext cx="5810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081" y="3992556"/>
            <a:ext cx="5810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26" y="4012372"/>
            <a:ext cx="5810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87" y="3992556"/>
            <a:ext cx="5810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097" y="3975450"/>
            <a:ext cx="5810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202" y="5537210"/>
            <a:ext cx="4667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02" y="6040416"/>
            <a:ext cx="462216" cy="33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318" y="6015646"/>
            <a:ext cx="462216" cy="33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3" name="직선 연결선 262"/>
          <p:cNvCxnSpPr/>
          <p:nvPr/>
        </p:nvCxnSpPr>
        <p:spPr>
          <a:xfrm flipH="1">
            <a:off x="3606027" y="692696"/>
            <a:ext cx="399467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/>
          <p:cNvCxnSpPr/>
          <p:nvPr/>
        </p:nvCxnSpPr>
        <p:spPr>
          <a:xfrm flipH="1">
            <a:off x="962862" y="5726975"/>
            <a:ext cx="407456" cy="31412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/>
          <p:cNvCxnSpPr>
            <a:stCxn id="3076" idx="2"/>
          </p:cNvCxnSpPr>
          <p:nvPr/>
        </p:nvCxnSpPr>
        <p:spPr>
          <a:xfrm flipH="1">
            <a:off x="1599339" y="5822960"/>
            <a:ext cx="22226" cy="18526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534" y="1939298"/>
            <a:ext cx="4667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1" name="TextBox 270"/>
          <p:cNvSpPr txBox="1"/>
          <p:nvPr/>
        </p:nvSpPr>
        <p:spPr>
          <a:xfrm>
            <a:off x="7673321" y="1893436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L2 (POE)</a:t>
            </a:r>
            <a:endParaRPr lang="ko-KR" altLang="en-US" sz="1200" dirty="0"/>
          </a:p>
        </p:txBody>
      </p:sp>
      <p:sp>
        <p:nvSpPr>
          <p:cNvPr id="272" name="모서리가 둥근 직사각형 271"/>
          <p:cNvSpPr/>
          <p:nvPr/>
        </p:nvSpPr>
        <p:spPr>
          <a:xfrm>
            <a:off x="4454407" y="5534928"/>
            <a:ext cx="1158093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WIPS </a:t>
            </a:r>
            <a:r>
              <a:rPr lang="ko-KR" altLang="en-US" sz="1200" dirty="0"/>
              <a:t>관리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56878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SDN </a:t>
            </a:r>
            <a:r>
              <a:rPr lang="en-US" altLang="ko-KR" sz="2400" dirty="0"/>
              <a:t>(</a:t>
            </a:r>
            <a:r>
              <a:rPr lang="en-US" altLang="ko-KR" sz="2400" dirty="0"/>
              <a:t>Software Defined Networking)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2453" y="1268760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소프트웨어 정의 네트워크</a:t>
            </a:r>
            <a:r>
              <a:rPr lang="en-US" altLang="ko-KR" sz="1800" dirty="0"/>
              <a:t>(</a:t>
            </a:r>
            <a:r>
              <a:rPr lang="en-US" altLang="ko-KR" sz="1800" dirty="0"/>
              <a:t>Software Defined Networking)</a:t>
            </a:r>
          </a:p>
          <a:p>
            <a:pPr marL="0" indent="0">
              <a:buNone/>
            </a:pPr>
            <a:r>
              <a:rPr lang="ko-KR" altLang="en-US" sz="1800" dirty="0"/>
              <a:t>네트워크의 모든 장비를 중앙 관리 시스템에 의해서 관리하는 기술입니다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SDN </a:t>
            </a:r>
            <a:r>
              <a:rPr lang="ko-KR" altLang="en-US" sz="1800" dirty="0"/>
              <a:t>의 핵심 내용은</a:t>
            </a:r>
            <a:r>
              <a:rPr lang="en-US" altLang="ko-KR" sz="1800" dirty="0"/>
              <a:t>, </a:t>
            </a:r>
            <a:r>
              <a:rPr lang="ko-KR" altLang="en-US" sz="1800" dirty="0"/>
              <a:t>네트워크 장비에서 하드웨어 기능과 소프트웨어 기능을 분리해 내는 것입니다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네트워크 장비의 구조는 크게 </a:t>
            </a:r>
            <a:r>
              <a:rPr lang="en-US" altLang="ko-KR" sz="1800" dirty="0"/>
              <a:t>3</a:t>
            </a:r>
            <a:r>
              <a:rPr lang="ko-KR" altLang="en-US" sz="1800" dirty="0"/>
              <a:t>가지 구성요소로 구분할 수 있습니다</a:t>
            </a:r>
            <a:r>
              <a:rPr lang="en-US" altLang="ko-KR" sz="1800" dirty="0"/>
              <a:t>.</a:t>
            </a:r>
          </a:p>
          <a:p>
            <a:r>
              <a:rPr lang="ko-KR" altLang="en-US" sz="1600" dirty="0"/>
              <a:t>데이터 전송을 담당하는 </a:t>
            </a:r>
            <a:r>
              <a:rPr lang="en-US" altLang="ko-KR" sz="1600" dirty="0"/>
              <a:t>Data Plane </a:t>
            </a:r>
            <a:r>
              <a:rPr lang="ko-KR" altLang="en-US" sz="1600" dirty="0"/>
              <a:t>영역</a:t>
            </a:r>
            <a:r>
              <a:rPr lang="en-US" altLang="ko-KR" sz="1600" dirty="0"/>
              <a:t>(</a:t>
            </a:r>
            <a:r>
              <a:rPr lang="ko-KR" altLang="en-US" sz="1600" dirty="0"/>
              <a:t>하드웨어 영역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운영체제 기능을 담당하는 </a:t>
            </a:r>
            <a:r>
              <a:rPr lang="en-US" altLang="ko-KR" sz="1600" dirty="0"/>
              <a:t>Control Plane </a:t>
            </a:r>
            <a:r>
              <a:rPr lang="ko-KR" altLang="en-US" sz="1600" dirty="0"/>
              <a:t>영역</a:t>
            </a:r>
            <a:r>
              <a:rPr lang="en-US" altLang="ko-KR" sz="1600" dirty="0"/>
              <a:t>(</a:t>
            </a:r>
            <a:r>
              <a:rPr lang="ko-KR" altLang="en-US" sz="1600" dirty="0"/>
              <a:t>소프트웨어 영역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네트워크 지능화 기능을 담당하는 </a:t>
            </a:r>
            <a:r>
              <a:rPr lang="en-US" altLang="ko-KR" sz="1600" dirty="0"/>
              <a:t>Application </a:t>
            </a:r>
            <a:r>
              <a:rPr lang="ko-KR" altLang="en-US" sz="1600" dirty="0"/>
              <a:t>영역</a:t>
            </a:r>
            <a:r>
              <a:rPr lang="en-US" altLang="ko-KR" sz="1600" dirty="0"/>
              <a:t>(</a:t>
            </a:r>
            <a:r>
              <a:rPr lang="ko-KR" altLang="en-US" sz="1600" dirty="0"/>
              <a:t>소프트웨어 영역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430284"/>
            <a:ext cx="5664671" cy="242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18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SDN </a:t>
            </a:r>
            <a:r>
              <a:rPr lang="en-US" altLang="ko-KR" sz="2400" dirty="0"/>
              <a:t>(Software Defined Networking)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2400" b="1" dirty="0"/>
              <a:t>네트워크 장치의 구조적 한계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sz="2000" b="1" dirty="0"/>
          </a:p>
          <a:p>
            <a:r>
              <a:rPr lang="ko-KR" altLang="en-US" sz="2000" dirty="0"/>
              <a:t>초기에는 인터넷 안정성의 문제를 이유로 개별 네트워크 장비 안에 </a:t>
            </a:r>
            <a:r>
              <a:rPr lang="en-US" altLang="ko-KR" sz="2000" dirty="0"/>
              <a:t>3</a:t>
            </a:r>
            <a:r>
              <a:rPr lang="ko-KR" altLang="en-US" sz="2000" dirty="0"/>
              <a:t>가지 구성요소가 동시에 필요했다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인터넷 사용에 대한 요구가 복잡하게 변화함에 따라 기존의 구조로는 모든 요구사항을 충족시키기에 구조적 한계가 존재했다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이런 구조적 한계를 극복하기 위하여 </a:t>
            </a:r>
            <a:r>
              <a:rPr lang="en-US" altLang="ko-KR" sz="2000" dirty="0"/>
              <a:t>Legacy </a:t>
            </a:r>
            <a:r>
              <a:rPr lang="ko-KR" altLang="en-US" sz="2000" dirty="0"/>
              <a:t>장비에 부가적인 기능을 추가하고 있는 추세다</a:t>
            </a:r>
            <a:r>
              <a:rPr lang="en-US" altLang="ko-KR" sz="2000" dirty="0"/>
              <a:t>. </a:t>
            </a:r>
            <a:r>
              <a:rPr lang="ko-KR" altLang="en-US" sz="2000" dirty="0"/>
              <a:t>그러나 복잡한 구조에 부가적인 기능의 추가는 네트워크 장비에 대한 복잡도 증가</a:t>
            </a:r>
            <a:r>
              <a:rPr lang="en-US" altLang="ko-KR" sz="2000" dirty="0"/>
              <a:t>, </a:t>
            </a:r>
            <a:r>
              <a:rPr lang="ko-KR" altLang="en-US" sz="2000" dirty="0"/>
              <a:t>장비 자원소모 증가</a:t>
            </a:r>
            <a:r>
              <a:rPr lang="en-US" altLang="ko-KR" sz="2000" dirty="0"/>
              <a:t>, </a:t>
            </a:r>
            <a:r>
              <a:rPr lang="ko-KR" altLang="en-US" sz="2000" dirty="0"/>
              <a:t>고가의 장비가 되어버리는 문제가 발생되었다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또한 네트워크 장비는 </a:t>
            </a:r>
            <a:r>
              <a:rPr lang="ko-KR" altLang="en-US" sz="2000" dirty="0" err="1"/>
              <a:t>벤더사</a:t>
            </a:r>
            <a:r>
              <a:rPr lang="ko-KR" altLang="en-US" sz="2000" dirty="0"/>
              <a:t> 마다 구현방식과 설정법이 다르기 때문에 다양한 벤더사의 네트워크 장비들로 이루어진 복합 네트워크 구조에서 장비들 간의 기술적 호환점이 문제가 되었다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79670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SDN </a:t>
            </a:r>
            <a:r>
              <a:rPr lang="en-US" altLang="ko-KR" sz="2400" dirty="0"/>
              <a:t>(Software Defined Networking)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2200" dirty="0"/>
              <a:t> 네트워크 산업은 장비제조사에서 하드웨어 및 소프트웨어를 일체 제공했기 때문에</a:t>
            </a:r>
            <a:r>
              <a:rPr lang="en-US" altLang="ko-KR" sz="2200" dirty="0"/>
              <a:t>, </a:t>
            </a:r>
            <a:r>
              <a:rPr lang="ko-KR" altLang="en-US" sz="2200" dirty="0"/>
              <a:t>신기술 적용 및 기능 개선은 제조사의 이해관계에 따라 적용되는 매우 </a:t>
            </a:r>
            <a:r>
              <a:rPr lang="ko-KR" altLang="en-US" sz="2200" dirty="0" err="1"/>
              <a:t>폐쇠적인</a:t>
            </a:r>
            <a:r>
              <a:rPr lang="ko-KR" altLang="en-US" sz="2200" dirty="0"/>
              <a:t> 구조였다</a:t>
            </a:r>
            <a:r>
              <a:rPr lang="en-US" altLang="ko-KR" sz="2200" dirty="0"/>
              <a:t>. </a:t>
            </a:r>
            <a:r>
              <a:rPr lang="ko-KR" altLang="en-US" sz="2200" dirty="0"/>
              <a:t>때문에 사용자의 필요에 따라 네트워크 최적화된 기능을 구현하는 것이 불가능한 구조였다</a:t>
            </a:r>
            <a:r>
              <a:rPr lang="en-US" altLang="ko-KR" sz="2200" dirty="0"/>
              <a:t>.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000" b="1" dirty="0"/>
          </a:p>
          <a:p>
            <a:r>
              <a:rPr lang="en-US" altLang="ko-KR" sz="2000" b="1" dirty="0"/>
              <a:t>SDN </a:t>
            </a:r>
            <a:r>
              <a:rPr lang="ko-KR" altLang="en-US" sz="2000" b="1" dirty="0"/>
              <a:t>장점 은</a:t>
            </a:r>
            <a:r>
              <a:rPr lang="en-US" altLang="ko-KR" sz="2000" b="1" dirty="0"/>
              <a:t>?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SDN</a:t>
            </a:r>
            <a:r>
              <a:rPr lang="ko-KR" altLang="en-US" sz="2000" dirty="0"/>
              <a:t>의 장점은</a:t>
            </a:r>
            <a:r>
              <a:rPr lang="ko-KR" altLang="en-US" sz="2000" dirty="0"/>
              <a:t> 네트워크 구성에 대한 주도권 이다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ko-KR" altLang="en-US" sz="2000" dirty="0"/>
              <a:t>기존에는 벤더에서 정의한 방식에 따라 네트워크를 디자인했다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</a:t>
            </a:r>
            <a:r>
              <a:rPr lang="en-US" altLang="ko-KR" sz="2000" dirty="0"/>
              <a:t>SDN </a:t>
            </a:r>
            <a:r>
              <a:rPr lang="ko-KR" altLang="en-US" sz="2000" dirty="0"/>
              <a:t>은 사용자의 필요에 따라 자신의 환경에 맞는 소프트웨어를 개발 또는 도입할 수 있는 개방형 구조이다</a:t>
            </a:r>
            <a:r>
              <a:rPr lang="en-US" altLang="ko-KR" sz="2000" dirty="0"/>
              <a:t>. </a:t>
            </a:r>
            <a:r>
              <a:rPr lang="ko-KR" altLang="en-US" sz="2000" dirty="0"/>
              <a:t>그래서 필요한 기능만 선택하여 최적화된 네트워크를 구현할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400" b="1" dirty="0"/>
          </a:p>
          <a:p>
            <a:r>
              <a:rPr lang="en-US" altLang="ko-KR" sz="2400" b="1" dirty="0"/>
              <a:t>SDN </a:t>
            </a:r>
            <a:r>
              <a:rPr lang="ko-KR" altLang="en-US" sz="2400" b="1" dirty="0"/>
              <a:t>기술은 필수적인가</a:t>
            </a:r>
            <a:r>
              <a:rPr lang="en-US" altLang="ko-KR" sz="2400" b="1" dirty="0"/>
              <a:t>?</a:t>
            </a:r>
          </a:p>
          <a:p>
            <a:pPr marL="0" indent="0">
              <a:buNone/>
            </a:pPr>
            <a:r>
              <a:rPr lang="en-US" altLang="ko-KR" sz="2000" dirty="0"/>
              <a:t>SDN </a:t>
            </a:r>
            <a:r>
              <a:rPr lang="ko-KR" altLang="en-US" sz="2000" dirty="0"/>
              <a:t>네트워크는 만능이 아니다</a:t>
            </a:r>
            <a:r>
              <a:rPr lang="en-US" altLang="ko-KR" sz="2000" dirty="0"/>
              <a:t>. </a:t>
            </a:r>
            <a:r>
              <a:rPr lang="ko-KR" altLang="en-US" sz="2000" dirty="0"/>
              <a:t>기존의 네트워크 구조가 문제가 없고</a:t>
            </a:r>
            <a:r>
              <a:rPr lang="en-US" altLang="ko-KR" sz="2000" dirty="0"/>
              <a:t>, </a:t>
            </a:r>
            <a:r>
              <a:rPr lang="ko-KR" altLang="en-US" sz="2000" dirty="0"/>
              <a:t>운영방식의 변화가 없다면 </a:t>
            </a:r>
            <a:r>
              <a:rPr lang="en-US" altLang="ko-KR" sz="2000" dirty="0"/>
              <a:t>SDN </a:t>
            </a:r>
            <a:r>
              <a:rPr lang="ko-KR" altLang="en-US" sz="2000" dirty="0"/>
              <a:t>방식으로 변화가 필수적이지 않다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628351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SDN </a:t>
            </a:r>
            <a:r>
              <a:rPr lang="en-US" altLang="ko-KR" sz="2400" dirty="0"/>
              <a:t>(Software Defined Networking)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611230"/>
              </p:ext>
            </p:extLst>
          </p:nvPr>
        </p:nvGraphicFramePr>
        <p:xfrm>
          <a:off x="323528" y="1484784"/>
          <a:ext cx="8229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51694307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25669787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0920329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기존 네트워크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SDN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09330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네크워크</a:t>
                      </a:r>
                      <a:r>
                        <a:rPr lang="ko-KR" altLang="en-US" dirty="0"/>
                        <a:t> 관점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하드웨어 중심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소프트웨어 중심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855752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구성 주도권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하드웨어 제공 벤더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92328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기술 개방성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폐쇄적 구조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개방형 구조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32891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연동 호환성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독자 프로토콜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표준 프로토콜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04014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 효율성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비효율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고비용 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효율적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합리적 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79833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신기술 수용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벤더의 수요에 따름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사용자 요구에 따라 수용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821028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시장의 공정성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독과점 형태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공정 경쟁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719554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83768" y="4653136"/>
            <a:ext cx="438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기존 네트워크 방식과 </a:t>
            </a:r>
            <a:r>
              <a:rPr lang="en-US" altLang="ko-KR" dirty="0"/>
              <a:t>SDN </a:t>
            </a:r>
            <a:r>
              <a:rPr lang="ko-KR" altLang="en-US" dirty="0"/>
              <a:t>방식 비교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015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5516" y="4549676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>
                <a:solidFill>
                  <a:srgbClr val="333333"/>
                </a:solidFill>
                <a:latin typeface="Nanum Gothic"/>
              </a:rPr>
              <a:t>&lt;3 Layer &gt;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333333"/>
                </a:solidFill>
                <a:latin typeface="Nanum Gothic"/>
              </a:rPr>
              <a:t>Infrastructure Layer</a:t>
            </a:r>
            <a:r>
              <a:rPr lang="en-US" altLang="ko-KR" sz="1600" dirty="0">
                <a:solidFill>
                  <a:srgbClr val="333333"/>
                </a:solidFill>
                <a:latin typeface="Nanum Gothic"/>
              </a:rPr>
              <a:t>: Packet</a:t>
            </a:r>
            <a:r>
              <a:rPr lang="ko-KR" altLang="en-US" sz="1600" dirty="0">
                <a:solidFill>
                  <a:srgbClr val="333333"/>
                </a:solidFill>
                <a:latin typeface="Nanum Gothic"/>
              </a:rPr>
              <a:t>을 단순히 전달하는 계층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333333"/>
                </a:solidFill>
                <a:latin typeface="Nanum Gothic"/>
              </a:rPr>
              <a:t>Network Control Layer</a:t>
            </a:r>
            <a:r>
              <a:rPr lang="en-US" altLang="ko-KR" sz="1600" dirty="0">
                <a:solidFill>
                  <a:srgbClr val="333333"/>
                </a:solidFill>
                <a:latin typeface="Nanum Gothic"/>
              </a:rPr>
              <a:t>: </a:t>
            </a:r>
            <a:r>
              <a:rPr lang="ko-KR" altLang="en-US" sz="1600" dirty="0">
                <a:solidFill>
                  <a:srgbClr val="333333"/>
                </a:solidFill>
                <a:latin typeface="Nanum Gothic"/>
              </a:rPr>
              <a:t>네트워크 구성 및 운영</a:t>
            </a:r>
            <a:r>
              <a:rPr lang="en-US" altLang="ko-KR" sz="1600" dirty="0">
                <a:solidFill>
                  <a:srgbClr val="333333"/>
                </a:solidFill>
                <a:latin typeface="Nanum Gothic"/>
              </a:rPr>
              <a:t>/</a:t>
            </a:r>
            <a:r>
              <a:rPr lang="ko-KR" altLang="en-US" sz="1600" dirty="0">
                <a:solidFill>
                  <a:srgbClr val="333333"/>
                </a:solidFill>
                <a:latin typeface="Nanum Gothic"/>
              </a:rPr>
              <a:t>제어를 총괄하는 계층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333333"/>
                </a:solidFill>
                <a:latin typeface="Nanum Gothic"/>
              </a:rPr>
              <a:t>Application Layer</a:t>
            </a:r>
            <a:r>
              <a:rPr lang="en-US" altLang="ko-KR" sz="1600" dirty="0">
                <a:solidFill>
                  <a:srgbClr val="333333"/>
                </a:solidFill>
                <a:latin typeface="Nanum Gothic"/>
              </a:rPr>
              <a:t>: </a:t>
            </a:r>
            <a:r>
              <a:rPr lang="ko-KR" altLang="en-US" sz="1600" dirty="0">
                <a:solidFill>
                  <a:srgbClr val="333333"/>
                </a:solidFill>
                <a:latin typeface="Nanum Gothic"/>
              </a:rPr>
              <a:t>다양한 네트워크 서비스를 위한 응용 계층</a:t>
            </a:r>
          </a:p>
          <a:p>
            <a:pPr fontAlgn="base"/>
            <a:r>
              <a:rPr lang="en-US" altLang="ko-KR" sz="1600" b="1" dirty="0">
                <a:solidFill>
                  <a:srgbClr val="333333"/>
                </a:solidFill>
                <a:latin typeface="Nanum Gothic"/>
              </a:rPr>
              <a:t>&lt;2 Interface&gt;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333333"/>
                </a:solidFill>
                <a:latin typeface="Nanum Gothic"/>
              </a:rPr>
              <a:t>Southbound Interface</a:t>
            </a:r>
            <a:r>
              <a:rPr lang="en-US" altLang="ko-KR" sz="1600" dirty="0">
                <a:solidFill>
                  <a:srgbClr val="333333"/>
                </a:solidFill>
                <a:latin typeface="Nanum Gothic"/>
              </a:rPr>
              <a:t>: Infrastructure Layer</a:t>
            </a:r>
            <a:r>
              <a:rPr lang="ko-KR" altLang="en-US" sz="1600" dirty="0">
                <a:solidFill>
                  <a:srgbClr val="333333"/>
                </a:solidFill>
                <a:latin typeface="Nanum Gothic"/>
              </a:rPr>
              <a:t>의 포워딩 제어 및 정보 수집을 위한 인터페이스로</a:t>
            </a:r>
            <a:r>
              <a:rPr lang="en-US" altLang="ko-KR" sz="1600" dirty="0" err="1">
                <a:solidFill>
                  <a:srgbClr val="333333"/>
                </a:solidFill>
                <a:latin typeface="Nanum Gothic"/>
              </a:rPr>
              <a:t>OpenFlow</a:t>
            </a:r>
            <a:r>
              <a:rPr lang="ko-KR" altLang="en-US" sz="1600" dirty="0">
                <a:solidFill>
                  <a:srgbClr val="333333"/>
                </a:solidFill>
                <a:latin typeface="Nanum Gothic"/>
              </a:rPr>
              <a:t>가 가장 대표적 프로토콜임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333333"/>
                </a:solidFill>
                <a:latin typeface="Nanum Gothic"/>
              </a:rPr>
              <a:t>Northbound Interface</a:t>
            </a:r>
            <a:r>
              <a:rPr lang="en-US" altLang="ko-KR" sz="1600" dirty="0">
                <a:solidFill>
                  <a:srgbClr val="333333"/>
                </a:solidFill>
                <a:latin typeface="Nanum Gothic"/>
              </a:rPr>
              <a:t>: </a:t>
            </a:r>
            <a:r>
              <a:rPr lang="ko-KR" altLang="en-US" sz="1600" dirty="0">
                <a:solidFill>
                  <a:srgbClr val="333333"/>
                </a:solidFill>
                <a:latin typeface="Nanum Gothic"/>
              </a:rPr>
              <a:t>다른 </a:t>
            </a:r>
            <a:r>
              <a:rPr lang="en-US" altLang="ko-KR" sz="1600" dirty="0">
                <a:solidFill>
                  <a:srgbClr val="333333"/>
                </a:solidFill>
                <a:latin typeface="Nanum Gothic"/>
              </a:rPr>
              <a:t>Layer</a:t>
            </a:r>
            <a:r>
              <a:rPr lang="ko-KR" altLang="en-US" sz="1600" dirty="0">
                <a:solidFill>
                  <a:srgbClr val="333333"/>
                </a:solidFill>
                <a:latin typeface="Nanum Gothic"/>
              </a:rPr>
              <a:t>에 직</a:t>
            </a:r>
            <a:r>
              <a:rPr lang="en-US" altLang="ko-KR" sz="1600" dirty="0">
                <a:solidFill>
                  <a:srgbClr val="333333"/>
                </a:solidFill>
                <a:latin typeface="Nanum Gothic"/>
              </a:rPr>
              <a:t>/</a:t>
            </a:r>
            <a:r>
              <a:rPr lang="ko-KR" altLang="en-US" sz="1600" dirty="0">
                <a:solidFill>
                  <a:srgbClr val="333333"/>
                </a:solidFill>
                <a:latin typeface="Nanum Gothic"/>
              </a:rPr>
              <a:t>간접 제어를 위해 </a:t>
            </a:r>
            <a:r>
              <a:rPr lang="en-US" altLang="ko-KR" sz="1600" dirty="0">
                <a:solidFill>
                  <a:srgbClr val="333333"/>
                </a:solidFill>
                <a:latin typeface="Nanum Gothic"/>
              </a:rPr>
              <a:t>Application Layer</a:t>
            </a:r>
            <a:r>
              <a:rPr lang="ko-KR" altLang="en-US" sz="1600" dirty="0">
                <a:solidFill>
                  <a:srgbClr val="333333"/>
                </a:solidFill>
                <a:latin typeface="Nanum Gothic"/>
              </a:rPr>
              <a:t>에 제공되는 인터페이스로 현재는 대부분 </a:t>
            </a:r>
            <a:r>
              <a:rPr lang="en-US" altLang="ko-KR" sz="1600" dirty="0">
                <a:solidFill>
                  <a:srgbClr val="333333"/>
                </a:solidFill>
                <a:latin typeface="Nanum Gothic"/>
              </a:rPr>
              <a:t>Restful API</a:t>
            </a:r>
            <a:r>
              <a:rPr lang="ko-KR" altLang="en-US" sz="1600" dirty="0">
                <a:solidFill>
                  <a:srgbClr val="333333"/>
                </a:solidFill>
                <a:latin typeface="Nanum Gothic"/>
              </a:rPr>
              <a:t>를 사용함</a:t>
            </a:r>
            <a:endParaRPr lang="ko-KR" altLang="en-US" sz="1600" b="0" i="0" dirty="0">
              <a:solidFill>
                <a:srgbClr val="333333"/>
              </a:solidFill>
              <a:effectLst/>
              <a:latin typeface="Nanum Gothic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17097"/>
            <a:ext cx="6408712" cy="423257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211960" y="1484784"/>
            <a:ext cx="3744416" cy="50405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11960" y="2990658"/>
            <a:ext cx="3744416" cy="50405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95221" y="3310048"/>
            <a:ext cx="226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Nanum Gothic"/>
              </a:rPr>
              <a:t>Southbound Interface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31225" y="1751030"/>
            <a:ext cx="226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Nanum Gothic"/>
              </a:rPr>
              <a:t>Northbound Interface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386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9512" y="5315143"/>
            <a:ext cx="878497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Big Switch</a:t>
            </a:r>
            <a:r>
              <a:rPr lang="ko-KR" altLang="en-US" sz="1600" dirty="0"/>
              <a:t>가 구현되기 위해서는 모든 개별 네트워크 장비들은 </a:t>
            </a:r>
            <a:r>
              <a:rPr lang="en-US" altLang="ko-KR" sz="1600" dirty="0"/>
              <a:t>Control Layer</a:t>
            </a:r>
            <a:r>
              <a:rPr lang="ko-KR" altLang="en-US" sz="1600" dirty="0"/>
              <a:t>와 긴밀하게 연결 되어야 한다</a:t>
            </a:r>
            <a:r>
              <a:rPr lang="en-US" altLang="ko-KR" sz="1600" dirty="0"/>
              <a:t>.</a:t>
            </a:r>
            <a:r>
              <a:rPr lang="ko-KR" altLang="en-US" sz="1600" dirty="0"/>
              <a:t> 이를 위한 프로토콜 중에 가장 널리 사용되는 것이 </a:t>
            </a:r>
            <a:r>
              <a:rPr lang="en-US" altLang="ko-KR" b="1" dirty="0" err="1"/>
              <a:t>OpenFlow</a:t>
            </a:r>
            <a:r>
              <a:rPr lang="en-US" altLang="ko-KR" b="1" dirty="0"/>
              <a:t> </a:t>
            </a:r>
            <a:r>
              <a:rPr lang="ko-KR" altLang="en-US" b="1" dirty="0"/>
              <a:t>프로토콜이다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/>
              <a:t>Open Flow </a:t>
            </a:r>
            <a:r>
              <a:rPr lang="ko-KR" altLang="en-US" sz="1600" dirty="0"/>
              <a:t>가 중요한 것은 벤더의 종속성에서 벗어나 표준화된 </a:t>
            </a:r>
            <a:r>
              <a:rPr lang="en-US" altLang="ko-KR" sz="1600" dirty="0"/>
              <a:t>Interface </a:t>
            </a:r>
            <a:r>
              <a:rPr lang="ko-KR" altLang="en-US" sz="1600" dirty="0"/>
              <a:t>를 구축하는 것이 </a:t>
            </a:r>
            <a:r>
              <a:rPr lang="en-US" altLang="ko-KR" sz="1600" dirty="0"/>
              <a:t>SDN </a:t>
            </a:r>
            <a:r>
              <a:rPr lang="ko-KR" altLang="en-US" sz="1600" dirty="0"/>
              <a:t>이 표방하는 </a:t>
            </a:r>
            <a:r>
              <a:rPr lang="en-US" altLang="ko-KR" sz="1600" dirty="0"/>
              <a:t>Big Switch</a:t>
            </a:r>
            <a:r>
              <a:rPr lang="ko-KR" altLang="en-US" sz="1600" dirty="0"/>
              <a:t>를 만들어 </a:t>
            </a:r>
            <a:r>
              <a:rPr lang="ko-KR" altLang="en-US" sz="1600" dirty="0" err="1"/>
              <a:t>낼수</a:t>
            </a:r>
            <a:r>
              <a:rPr lang="ko-KR" altLang="en-US" sz="1600" dirty="0"/>
              <a:t> 있기 때문이다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9" name="직사각형 8"/>
          <p:cNvSpPr/>
          <p:nvPr/>
        </p:nvSpPr>
        <p:spPr>
          <a:xfrm>
            <a:off x="6228184" y="1930767"/>
            <a:ext cx="2622998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Infrastructure Layer </a:t>
            </a:r>
            <a:r>
              <a:rPr lang="ko-KR" altLang="en-US" sz="1200" dirty="0"/>
              <a:t>는</a:t>
            </a:r>
            <a:r>
              <a:rPr lang="en-US" altLang="ko-KR" sz="1200" dirty="0"/>
              <a:t> </a:t>
            </a:r>
            <a:r>
              <a:rPr lang="ko-KR" altLang="en-US" sz="1200" dirty="0"/>
              <a:t>네트워크 장치의 </a:t>
            </a:r>
            <a:r>
              <a:rPr lang="en-US" altLang="ko-KR" sz="1200" dirty="0"/>
              <a:t>Data Plane </a:t>
            </a:r>
            <a:r>
              <a:rPr lang="ko-KR" altLang="en-US" sz="1200" dirty="0"/>
              <a:t>과 역할은 같지만</a:t>
            </a:r>
            <a:r>
              <a:rPr lang="en-US" altLang="ko-KR" sz="1200" dirty="0"/>
              <a:t>, SDN </a:t>
            </a:r>
            <a:r>
              <a:rPr lang="ko-KR" altLang="en-US" sz="1200" dirty="0"/>
              <a:t>에서 다수의 </a:t>
            </a:r>
            <a:r>
              <a:rPr lang="en-US" altLang="ko-KR" sz="1200" dirty="0"/>
              <a:t>Data Plane </a:t>
            </a:r>
            <a:r>
              <a:rPr lang="ko-KR" altLang="en-US" sz="1200" dirty="0"/>
              <a:t>집합체를 </a:t>
            </a:r>
            <a:r>
              <a:rPr lang="en-US" altLang="ko-KR" sz="1200" dirty="0"/>
              <a:t>Infrastructure </a:t>
            </a:r>
            <a:r>
              <a:rPr lang="ko-KR" altLang="en-US" sz="1200" dirty="0"/>
              <a:t>라고 부른다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SDN</a:t>
            </a:r>
            <a:r>
              <a:rPr lang="ko-KR" altLang="en-US" sz="1200" dirty="0"/>
              <a:t>의 목적은 수만은 </a:t>
            </a:r>
            <a:r>
              <a:rPr lang="en-US" altLang="ko-KR" sz="1200" dirty="0" err="1"/>
              <a:t>DataPlane</a:t>
            </a:r>
            <a:r>
              <a:rPr lang="en-US" altLang="ko-KR" sz="1200" dirty="0"/>
              <a:t> </a:t>
            </a:r>
            <a:r>
              <a:rPr lang="ko-KR" altLang="en-US" sz="1200" dirty="0"/>
              <a:t>이 존재하는 </a:t>
            </a:r>
            <a:r>
              <a:rPr lang="en-US" altLang="ko-KR" sz="1200" dirty="0" err="1"/>
              <a:t>InfraStructure</a:t>
            </a:r>
            <a:r>
              <a:rPr lang="en-US" altLang="ko-KR" sz="1200" dirty="0"/>
              <a:t> </a:t>
            </a:r>
            <a:r>
              <a:rPr lang="ko-KR" altLang="en-US" sz="1200" dirty="0"/>
              <a:t>를 한대의 네트워크 장치처럼 운용되게 만드는 것을 목표로 하고 있습니다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ko-KR" altLang="en-US" sz="1200" dirty="0"/>
              <a:t>이러한 것을 </a:t>
            </a:r>
            <a:r>
              <a:rPr lang="en-US" altLang="ko-KR" sz="1200" dirty="0"/>
              <a:t>Big Switch </a:t>
            </a:r>
            <a:r>
              <a:rPr lang="ko-KR" altLang="en-US" sz="1200" dirty="0"/>
              <a:t>라고 부르기도 한다</a:t>
            </a:r>
            <a:r>
              <a:rPr lang="en-US" altLang="ko-KR" sz="1200" dirty="0"/>
              <a:t>.</a:t>
            </a:r>
          </a:p>
          <a:p>
            <a:endParaRPr lang="en-US" altLang="ko-KR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2736"/>
            <a:ext cx="6122383" cy="3999385"/>
          </a:xfrm>
          <a:prstGeom prst="rect">
            <a:avLst/>
          </a:prstGeom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917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Open 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764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47500"/>
            <a:ext cx="3573929" cy="23603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6084004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Flow </a:t>
            </a:r>
            <a:r>
              <a:rPr lang="en-US" altLang="ko-KR" dirty="0" err="1"/>
              <a:t>Tablal</a:t>
            </a:r>
            <a:r>
              <a:rPr lang="en-US" altLang="ko-KR" dirty="0"/>
              <a:t> </a:t>
            </a:r>
            <a:r>
              <a:rPr lang="ko-KR" altLang="en-US" dirty="0"/>
              <a:t>은  크게 </a:t>
            </a:r>
            <a:r>
              <a:rPr lang="en-US" altLang="ko-KR" dirty="0"/>
              <a:t>Rule , Action , Stats </a:t>
            </a:r>
            <a:r>
              <a:rPr lang="ko-KR" altLang="en-US" dirty="0"/>
              <a:t>로 구성 됩니다</a:t>
            </a:r>
            <a:r>
              <a:rPr lang="en-US" altLang="ko-KR" dirty="0"/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516682" y="1547500"/>
            <a:ext cx="337579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Open Flow </a:t>
            </a:r>
            <a:r>
              <a:rPr lang="ko-KR" altLang="en-US" sz="1600" dirty="0"/>
              <a:t>를 위한 통신을 위해서 </a:t>
            </a:r>
            <a:r>
              <a:rPr lang="en-US" altLang="ko-KR" sz="1600" dirty="0"/>
              <a:t>Controller </a:t>
            </a:r>
            <a:r>
              <a:rPr lang="ko-KR" altLang="en-US" sz="1600" dirty="0"/>
              <a:t>와 개별 스위치 간에는 </a:t>
            </a:r>
            <a:r>
              <a:rPr lang="en-US" altLang="ko-KR" sz="1600" dirty="0"/>
              <a:t>Secure </a:t>
            </a:r>
            <a:r>
              <a:rPr lang="ko-KR" altLang="en-US" sz="1600" dirty="0"/>
              <a:t>채널을 통해서 연결 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다양한 정보가 </a:t>
            </a:r>
            <a:r>
              <a:rPr lang="en-US" altLang="ko-KR" sz="1600" dirty="0"/>
              <a:t>Secure Channel</a:t>
            </a:r>
            <a:r>
              <a:rPr lang="ko-KR" altLang="en-US" sz="1600" dirty="0"/>
              <a:t>을 통해서 </a:t>
            </a:r>
            <a:r>
              <a:rPr lang="ko-KR" altLang="en-US" sz="1600" dirty="0" err="1"/>
              <a:t>통신되는데</a:t>
            </a:r>
            <a:r>
              <a:rPr lang="en-US" altLang="ko-KR" sz="1600" dirty="0"/>
              <a:t>, </a:t>
            </a:r>
            <a:r>
              <a:rPr lang="ko-KR" altLang="en-US" sz="1600" dirty="0"/>
              <a:t>패킷 처리를 위한 </a:t>
            </a:r>
            <a:r>
              <a:rPr lang="en-US" altLang="ko-KR" sz="1600" dirty="0"/>
              <a:t>Flow table </a:t>
            </a:r>
            <a:r>
              <a:rPr lang="ko-KR" altLang="en-US" sz="1600" dirty="0"/>
              <a:t>도 포함된다</a:t>
            </a:r>
            <a:r>
              <a:rPr lang="en-US" altLang="ko-KR" sz="1600" dirty="0"/>
              <a:t>.</a:t>
            </a:r>
          </a:p>
          <a:p>
            <a:endParaRPr lang="en-US" altLang="ko-KR" dirty="0"/>
          </a:p>
          <a:p>
            <a:r>
              <a:rPr lang="en-US" altLang="ko-KR" sz="1600" dirty="0"/>
              <a:t>Flow Table</a:t>
            </a:r>
            <a:r>
              <a:rPr lang="ko-KR" altLang="en-US" sz="1600" dirty="0"/>
              <a:t>은 개별 </a:t>
            </a:r>
            <a:r>
              <a:rPr lang="en-US" altLang="ko-KR" sz="1600" dirty="0"/>
              <a:t>Data Plane </a:t>
            </a:r>
            <a:r>
              <a:rPr lang="ko-KR" altLang="en-US" sz="1600" dirty="0"/>
              <a:t>마다 서로 다르다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/>
              <a:t>Open Flow</a:t>
            </a:r>
            <a:r>
              <a:rPr lang="ko-KR" altLang="en-US" sz="1600" dirty="0"/>
              <a:t>은 표준 인터페이스로 주고 받는 </a:t>
            </a:r>
            <a:r>
              <a:rPr lang="en-US" altLang="ko-KR" sz="1600" dirty="0"/>
              <a:t>Message </a:t>
            </a:r>
            <a:r>
              <a:rPr lang="ko-KR" altLang="en-US" sz="1600" dirty="0"/>
              <a:t>에 대한 표준을 제시하는 것이지</a:t>
            </a:r>
            <a:r>
              <a:rPr lang="en-US" altLang="ko-KR" sz="1600" dirty="0"/>
              <a:t>, Flow Table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장비별</a:t>
            </a:r>
            <a:r>
              <a:rPr lang="ko-KR" altLang="en-US" sz="1600" dirty="0"/>
              <a:t> 동기화를 하는 프로토콜은 아니다</a:t>
            </a:r>
            <a:r>
              <a:rPr lang="en-US" altLang="ko-KR" sz="1600" dirty="0"/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27356"/>
            <a:ext cx="5049138" cy="4412632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917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Open 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411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917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Open Flow : Flow Table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34724"/>
            <a:ext cx="5325968" cy="399447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311002" y="1231884"/>
            <a:ext cx="365348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Rule 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/>
              <a:t>어떤 패킷을 처리할지 정의하는 영역</a:t>
            </a:r>
            <a:endParaRPr lang="en-US" altLang="ko-K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12</a:t>
            </a:r>
            <a:r>
              <a:rPr lang="ko-KR" altLang="en-US" sz="1400" dirty="0"/>
              <a:t>개의 </a:t>
            </a:r>
            <a:r>
              <a:rPr lang="en-US" altLang="ko-KR" sz="1400" dirty="0"/>
              <a:t>Tuple 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구성되어있다</a:t>
            </a:r>
            <a:r>
              <a:rPr lang="en-US" altLang="ko-KR" sz="140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Layer 1~4 </a:t>
            </a:r>
            <a:r>
              <a:rPr lang="ko-KR" altLang="en-US" sz="1400" dirty="0"/>
              <a:t>까지 </a:t>
            </a:r>
            <a:r>
              <a:rPr lang="en-US" altLang="ko-KR" sz="1400" dirty="0"/>
              <a:t>12</a:t>
            </a:r>
            <a:r>
              <a:rPr lang="ko-KR" altLang="en-US" sz="1400" dirty="0"/>
              <a:t>개의 구분자를 가지고 패킷을 처리한다</a:t>
            </a:r>
            <a:r>
              <a:rPr lang="en-US" altLang="ko-KR" sz="14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Action</a:t>
            </a:r>
            <a:endParaRPr lang="en-US" altLang="ko-K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Rule </a:t>
            </a:r>
            <a:r>
              <a:rPr lang="ko-KR" altLang="en-US" sz="1400" dirty="0"/>
              <a:t>에 의해서 정의된 패킷을 어떻게 처리할지 정의한다</a:t>
            </a:r>
            <a:r>
              <a:rPr lang="en-US" altLang="ko-KR" sz="140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/>
              <a:t>만약 </a:t>
            </a:r>
            <a:r>
              <a:rPr lang="en-US" altLang="ko-KR" sz="1400" dirty="0"/>
              <a:t>Forward </a:t>
            </a:r>
            <a:r>
              <a:rPr lang="ko-KR" altLang="en-US" sz="1400" dirty="0"/>
              <a:t>명령어를 사용하면 패킷은 지정한 포트를 통해서 전송이 되지만 </a:t>
            </a:r>
            <a:r>
              <a:rPr lang="en-US" altLang="ko-KR" sz="1400" dirty="0"/>
              <a:t>Drop </a:t>
            </a:r>
            <a:r>
              <a:rPr lang="ko-KR" altLang="en-US" sz="1400" dirty="0"/>
              <a:t>명령어를 사용하면 해당 패킷은 폐기 된다</a:t>
            </a:r>
            <a:r>
              <a:rPr lang="en-US" altLang="ko-KR" sz="140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/>
              <a:t>이외에도 다양한 헤더 </a:t>
            </a:r>
            <a:r>
              <a:rPr lang="ko-KR" altLang="en-US" sz="1400" dirty="0" err="1"/>
              <a:t>변경등</a:t>
            </a:r>
            <a:r>
              <a:rPr lang="ko-KR" altLang="en-US" sz="1400" dirty="0"/>
              <a:t> 다양한 옵션 존재</a:t>
            </a:r>
            <a:endParaRPr lang="en-US" altLang="ko-KR" sz="1400" dirty="0"/>
          </a:p>
          <a:p>
            <a:endParaRPr lang="en-US" altLang="ko-KR" dirty="0"/>
          </a:p>
          <a:p>
            <a:r>
              <a:rPr lang="en-US" altLang="ko-KR" sz="1600" dirty="0"/>
              <a:t>Stats</a:t>
            </a:r>
            <a:endParaRPr lang="en-US" altLang="ko-KR" sz="1400" dirty="0"/>
          </a:p>
          <a:p>
            <a:r>
              <a:rPr lang="ko-KR" altLang="en-US" sz="1400" dirty="0"/>
              <a:t>해당 </a:t>
            </a:r>
            <a:r>
              <a:rPr lang="en-US" altLang="ko-KR" sz="1400" dirty="0"/>
              <a:t>Flow Table </a:t>
            </a:r>
            <a:r>
              <a:rPr lang="ko-KR" altLang="en-US" sz="1400" dirty="0"/>
              <a:t>에 얼마나 많은 패킷이 매칭되었고</a:t>
            </a:r>
            <a:r>
              <a:rPr lang="en-US" altLang="ko-KR" sz="1400" dirty="0"/>
              <a:t>, </a:t>
            </a:r>
            <a:r>
              <a:rPr lang="ko-KR" altLang="en-US" sz="1400" dirty="0"/>
              <a:t>얼마나 큰 </a:t>
            </a:r>
            <a:r>
              <a:rPr lang="en-US" altLang="ko-KR" sz="1400" dirty="0"/>
              <a:t>Byte</a:t>
            </a:r>
            <a:r>
              <a:rPr lang="ko-KR" altLang="en-US" sz="1400" dirty="0"/>
              <a:t>가 전송되었는지를 보여준다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이를 이용하여 다양한 전송정보를 얻을 수 있고</a:t>
            </a:r>
            <a:r>
              <a:rPr lang="en-US" altLang="ko-KR" sz="1400" dirty="0"/>
              <a:t>, </a:t>
            </a:r>
            <a:r>
              <a:rPr lang="ko-KR" altLang="en-US" sz="1400" dirty="0"/>
              <a:t>이는 </a:t>
            </a:r>
            <a:r>
              <a:rPr lang="en-US" altLang="ko-KR" sz="1400" dirty="0"/>
              <a:t>Controller </a:t>
            </a:r>
            <a:r>
              <a:rPr lang="ko-KR" altLang="en-US" sz="1400" dirty="0"/>
              <a:t>에게도 전송됩니다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820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사업 소개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사업 범위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요구 사항 및 제한 사항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하드웨어 </a:t>
            </a:r>
            <a:r>
              <a:rPr lang="ko-KR" altLang="en-US" dirty="0" err="1"/>
              <a:t>사이징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/>
              <a:t>네크워크</a:t>
            </a:r>
            <a:r>
              <a:rPr lang="ko-KR" altLang="en-US" dirty="0"/>
              <a:t> 그리기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493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917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Open Flow : Flow Table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5517232"/>
            <a:ext cx="8136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r>
              <a:rPr lang="en-US" altLang="ko-KR" sz="1400" dirty="0"/>
              <a:t>Controller </a:t>
            </a:r>
            <a:r>
              <a:rPr lang="ko-KR" altLang="en-US" sz="1400" dirty="0"/>
              <a:t>는 특정 패킷 경로에 대한 문의가 오면</a:t>
            </a:r>
            <a:r>
              <a:rPr lang="en-US" altLang="ko-KR" sz="1400" dirty="0"/>
              <a:t>, </a:t>
            </a:r>
            <a:r>
              <a:rPr lang="ko-KR" altLang="en-US" sz="1400" dirty="0"/>
              <a:t>구성된 </a:t>
            </a:r>
            <a:r>
              <a:rPr lang="en-US" altLang="ko-KR" sz="1400" dirty="0"/>
              <a:t>Topology</a:t>
            </a:r>
            <a:r>
              <a:rPr lang="ko-KR" altLang="en-US" sz="1400" dirty="0"/>
              <a:t>를 바탕으로 최적화된 경로를 계산하고 각 스위치에 </a:t>
            </a:r>
            <a:r>
              <a:rPr lang="en-US" altLang="ko-KR" sz="1400" dirty="0"/>
              <a:t>Flow Table </a:t>
            </a:r>
            <a:r>
              <a:rPr lang="ko-KR" altLang="en-US" sz="1400" dirty="0"/>
              <a:t>을 </a:t>
            </a:r>
            <a:r>
              <a:rPr lang="ko-KR" altLang="en-US" sz="1400" dirty="0" err="1"/>
              <a:t>내려보냅니다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Reactive </a:t>
            </a:r>
            <a:r>
              <a:rPr lang="ko-KR" altLang="en-US" sz="1400" dirty="0"/>
              <a:t>방식은 </a:t>
            </a:r>
            <a:r>
              <a:rPr lang="en-US" altLang="ko-KR" sz="1400" dirty="0"/>
              <a:t>, Flow Table </a:t>
            </a:r>
            <a:r>
              <a:rPr lang="ko-KR" altLang="en-US" sz="1400" dirty="0"/>
              <a:t>에 대한 질의 과정에서 </a:t>
            </a:r>
            <a:r>
              <a:rPr lang="en-US" altLang="ko-KR" sz="1400" dirty="0"/>
              <a:t>Latency </a:t>
            </a:r>
            <a:r>
              <a:rPr lang="ko-KR" altLang="en-US" sz="1400" dirty="0"/>
              <a:t>가 존재한다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55237"/>
            <a:ext cx="6133069" cy="424597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660232" y="1450748"/>
            <a:ext cx="219847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Controller</a:t>
            </a:r>
            <a:r>
              <a:rPr lang="ko-KR" altLang="en-US" sz="1200" dirty="0"/>
              <a:t>는 </a:t>
            </a:r>
            <a:r>
              <a:rPr lang="en-US" altLang="ko-KR" sz="1200" dirty="0"/>
              <a:t>Open Flow</a:t>
            </a:r>
            <a:r>
              <a:rPr lang="ko-KR" altLang="en-US" sz="1200" dirty="0"/>
              <a:t>를 통해서 스위치의 정보를 가져온다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이 정보 안에는 </a:t>
            </a:r>
            <a:endParaRPr lang="en-US" altLang="ko-KR" sz="1200" dirty="0"/>
          </a:p>
          <a:p>
            <a:r>
              <a:rPr lang="ko-KR" altLang="en-US" sz="1200" dirty="0"/>
              <a:t>스위치간 연결 정보와 </a:t>
            </a:r>
            <a:endParaRPr lang="en-US" altLang="ko-KR" sz="1200" dirty="0"/>
          </a:p>
          <a:p>
            <a:r>
              <a:rPr lang="ko-KR" altLang="en-US" sz="1200" dirty="0"/>
              <a:t>해당 스위치의 포트정보</a:t>
            </a:r>
            <a:r>
              <a:rPr lang="en-US" altLang="ko-KR" sz="1200" dirty="0"/>
              <a:t>, </a:t>
            </a:r>
          </a:p>
          <a:p>
            <a:r>
              <a:rPr lang="ko-KR" altLang="en-US" sz="1200" dirty="0"/>
              <a:t>포트의 속도</a:t>
            </a:r>
            <a:r>
              <a:rPr lang="en-US" altLang="ko-KR" sz="1200" dirty="0"/>
              <a:t>, </a:t>
            </a:r>
          </a:p>
          <a:p>
            <a:r>
              <a:rPr lang="ko-KR" altLang="en-US" sz="1200" dirty="0" err="1"/>
              <a:t>듀플렉스</a:t>
            </a:r>
            <a:r>
              <a:rPr lang="ko-KR" altLang="en-US" sz="1200" dirty="0"/>
              <a:t> 정보들도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이를 기반으로 </a:t>
            </a:r>
            <a:r>
              <a:rPr lang="en-US" altLang="ko-KR" sz="1200" dirty="0"/>
              <a:t>Controller </a:t>
            </a:r>
            <a:r>
              <a:rPr lang="ko-KR" altLang="en-US" sz="1200" dirty="0"/>
              <a:t>는 네트워크의 </a:t>
            </a:r>
            <a:r>
              <a:rPr lang="en-US" altLang="ko-KR" sz="1200" dirty="0"/>
              <a:t>Topology </a:t>
            </a:r>
            <a:r>
              <a:rPr lang="ko-KR" altLang="en-US" sz="1200" dirty="0"/>
              <a:t>를 </a:t>
            </a:r>
            <a:endParaRPr lang="en-US" altLang="ko-KR" sz="1200" dirty="0"/>
          </a:p>
          <a:p>
            <a:r>
              <a:rPr lang="ko-KR" altLang="en-US" sz="1200" dirty="0"/>
              <a:t>구성하게 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7585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Open Flow : Flow Table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5517232"/>
            <a:ext cx="8136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Controller </a:t>
            </a:r>
            <a:r>
              <a:rPr lang="ko-KR" altLang="en-US" sz="1400" dirty="0"/>
              <a:t>는 패킷에 대한 질의가 오기 전에</a:t>
            </a:r>
            <a:r>
              <a:rPr lang="en-US" altLang="ko-KR" sz="1400" dirty="0"/>
              <a:t>, Flow Table </a:t>
            </a:r>
            <a:r>
              <a:rPr lang="ko-KR" altLang="en-US" sz="1400" dirty="0"/>
              <a:t>을 스위치에 전송한다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해당 스위치에는 </a:t>
            </a:r>
            <a:r>
              <a:rPr lang="en-US" altLang="ko-KR" sz="1400" dirty="0"/>
              <a:t>Flow Table </a:t>
            </a:r>
            <a:r>
              <a:rPr lang="ko-KR" altLang="en-US" sz="1400" dirty="0"/>
              <a:t>이 있으므로 패킷에 대한 질의과정 없이 목표 네트워크로 바로 전송한다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Proactive </a:t>
            </a:r>
            <a:r>
              <a:rPr lang="ko-KR" altLang="en-US" sz="1400" dirty="0"/>
              <a:t>방식은 </a:t>
            </a:r>
            <a:r>
              <a:rPr lang="en-US" altLang="ko-KR" sz="1400" dirty="0"/>
              <a:t>, Flow Table </a:t>
            </a:r>
            <a:r>
              <a:rPr lang="ko-KR" altLang="en-US" sz="1400" dirty="0"/>
              <a:t>에 대한 질의 과정에서 </a:t>
            </a:r>
            <a:r>
              <a:rPr lang="en-US" altLang="ko-KR" sz="1400" dirty="0"/>
              <a:t>Latency </a:t>
            </a:r>
            <a:r>
              <a:rPr lang="ko-KR" altLang="en-US" sz="1400" dirty="0"/>
              <a:t>가 존재하지</a:t>
            </a:r>
            <a:r>
              <a:rPr lang="en-US" altLang="ko-KR" sz="1400" dirty="0"/>
              <a:t> </a:t>
            </a:r>
            <a:r>
              <a:rPr lang="ko-KR" altLang="en-US" sz="1400" dirty="0"/>
              <a:t>않는다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사용자의 판단에 의한 네트워크 구성시에 사용 되는 방법이다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64704"/>
            <a:ext cx="69342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58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917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SDN : </a:t>
            </a:r>
            <a:r>
              <a:rPr lang="en-US" altLang="ko-KR" dirty="0" err="1"/>
              <a:t>InfraSturucture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8356" y="1234724"/>
            <a:ext cx="8507288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SDN </a:t>
            </a:r>
            <a:r>
              <a:rPr lang="ko-KR" altLang="en-US" sz="1400" dirty="0"/>
              <a:t>기술의 발전으로 인해</a:t>
            </a:r>
            <a:r>
              <a:rPr lang="en-US" altLang="ko-KR" sz="1400" dirty="0"/>
              <a:t>, </a:t>
            </a:r>
            <a:r>
              <a:rPr lang="ko-KR" altLang="en-US" sz="1400" dirty="0"/>
              <a:t>실제 상용 네트워크로 도입이 되기 시작하면서 </a:t>
            </a:r>
            <a:r>
              <a:rPr lang="en-US" altLang="ko-KR" sz="1400" dirty="0" err="1"/>
              <a:t>InfraStructure</a:t>
            </a:r>
            <a:r>
              <a:rPr lang="en-US" altLang="ko-KR" sz="1400" dirty="0"/>
              <a:t> </a:t>
            </a:r>
            <a:r>
              <a:rPr lang="ko-KR" altLang="en-US" sz="1400" dirty="0"/>
              <a:t>에 대한 재조명이 이루어 졌다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아무리 </a:t>
            </a:r>
            <a:r>
              <a:rPr lang="en-US" altLang="ko-KR" sz="1400" dirty="0"/>
              <a:t>Controller </a:t>
            </a:r>
            <a:r>
              <a:rPr lang="ko-KR" altLang="en-US" sz="1400" dirty="0"/>
              <a:t>와 </a:t>
            </a:r>
            <a:r>
              <a:rPr lang="en-US" altLang="ko-KR" sz="1400" dirty="0"/>
              <a:t>Application </a:t>
            </a:r>
            <a:r>
              <a:rPr lang="ko-KR" altLang="en-US" sz="1400" dirty="0"/>
              <a:t>이 잘 디자인 </a:t>
            </a:r>
            <a:r>
              <a:rPr lang="ko-KR" altLang="en-US" sz="1400" dirty="0" err="1"/>
              <a:t>되었어도</a:t>
            </a:r>
            <a:r>
              <a:rPr lang="en-US" altLang="ko-KR" sz="1400" dirty="0"/>
              <a:t>, </a:t>
            </a:r>
            <a:r>
              <a:rPr lang="ko-KR" altLang="en-US" sz="1400" dirty="0"/>
              <a:t>패킷 전송을 담당하는 </a:t>
            </a:r>
            <a:r>
              <a:rPr lang="en-US" altLang="ko-KR" sz="1400" dirty="0" err="1"/>
              <a:t>InfraStructure</a:t>
            </a:r>
            <a:r>
              <a:rPr lang="en-US" altLang="ko-KR" sz="1400" dirty="0"/>
              <a:t> </a:t>
            </a:r>
            <a:r>
              <a:rPr lang="ko-KR" altLang="en-US" sz="1400" dirty="0"/>
              <a:t>에서 속도 저하 또는 기능 저하와 같은 문제점이 발생할 수 있기 때문이다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Flow Table </a:t>
            </a:r>
            <a:r>
              <a:rPr lang="ko-KR" altLang="en-US" sz="1400" dirty="0"/>
              <a:t>을 전송하는 과정 역시 </a:t>
            </a:r>
            <a:r>
              <a:rPr lang="en-US" altLang="ko-KR" sz="1400" dirty="0"/>
              <a:t>HW</a:t>
            </a:r>
            <a:r>
              <a:rPr lang="ko-KR" altLang="en-US" sz="1400" dirty="0"/>
              <a:t>의 성능에 영향을 받기 때문이다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또한 기존의 </a:t>
            </a:r>
            <a:r>
              <a:rPr lang="en-US" altLang="ko-KR" sz="1400" dirty="0"/>
              <a:t>Legacy </a:t>
            </a:r>
            <a:r>
              <a:rPr lang="ko-KR" altLang="en-US" sz="1400" dirty="0"/>
              <a:t>벤더 입장에서도 </a:t>
            </a:r>
            <a:r>
              <a:rPr lang="en-US" altLang="ko-KR" sz="1400" dirty="0"/>
              <a:t>SDN</a:t>
            </a:r>
            <a:r>
              <a:rPr lang="ko-KR" altLang="en-US" sz="1400" dirty="0"/>
              <a:t>에 대해 좋게 보기만 하지 않는다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기존의 장비 </a:t>
            </a:r>
            <a:r>
              <a:rPr lang="en-US" altLang="ko-KR" sz="1400" dirty="0"/>
              <a:t>+ Open Flow </a:t>
            </a:r>
            <a:r>
              <a:rPr lang="ko-KR" altLang="en-US" sz="1400" dirty="0"/>
              <a:t>기능 </a:t>
            </a:r>
            <a:r>
              <a:rPr lang="en-US" altLang="ko-KR" sz="1400" dirty="0"/>
              <a:t>= </a:t>
            </a:r>
            <a:r>
              <a:rPr lang="ko-KR" altLang="en-US" sz="1400" dirty="0"/>
              <a:t>가격 상승</a:t>
            </a:r>
            <a:r>
              <a:rPr lang="en-US" altLang="ko-KR" sz="1400" dirty="0"/>
              <a:t> </a:t>
            </a:r>
            <a:r>
              <a:rPr lang="ko-KR" altLang="en-US" sz="1400" dirty="0"/>
              <a:t>의 형태가 대부분의 벤더사의 마케팅이었다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또한 벤더사들마다 </a:t>
            </a:r>
            <a:r>
              <a:rPr lang="en-US" altLang="ko-KR" sz="1400" dirty="0"/>
              <a:t>SDN </a:t>
            </a:r>
            <a:r>
              <a:rPr lang="ko-KR" altLang="en-US" sz="1400" dirty="0"/>
              <a:t>에 대한 찬반이 갈리고 </a:t>
            </a:r>
            <a:r>
              <a:rPr lang="en-US" altLang="ko-KR" sz="1400" dirty="0"/>
              <a:t>, </a:t>
            </a:r>
            <a:r>
              <a:rPr lang="ko-KR" altLang="en-US" sz="1400" dirty="0"/>
              <a:t>자신들만의 방식으로 </a:t>
            </a:r>
            <a:r>
              <a:rPr lang="en-US" altLang="ko-KR" sz="1400" dirty="0"/>
              <a:t>SDN</a:t>
            </a:r>
            <a:r>
              <a:rPr lang="ko-KR" altLang="en-US" sz="1400" dirty="0"/>
              <a:t>을 정의하는 등</a:t>
            </a:r>
            <a:r>
              <a:rPr lang="en-US" altLang="ko-KR" sz="1400" dirty="0"/>
              <a:t>… </a:t>
            </a:r>
            <a:r>
              <a:rPr lang="ko-KR" altLang="en-US" sz="1400" dirty="0"/>
              <a:t>문제가 많다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그래서 </a:t>
            </a:r>
            <a:r>
              <a:rPr lang="en-US" altLang="ko-KR" sz="1400" dirty="0"/>
              <a:t>SDN</a:t>
            </a:r>
            <a:r>
              <a:rPr lang="ko-KR" altLang="en-US" sz="1400" dirty="0"/>
              <a:t>을 지지하는 집단에서는 벤더사의 힘을 빌리지 않고</a:t>
            </a:r>
            <a:r>
              <a:rPr lang="en-US" altLang="ko-KR" sz="1400" dirty="0"/>
              <a:t>, SDN Infrastructure</a:t>
            </a:r>
            <a:r>
              <a:rPr lang="ko-KR" altLang="en-US" sz="1400" dirty="0"/>
              <a:t>를 구축하고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구글</a:t>
            </a:r>
            <a:r>
              <a:rPr lang="en-US" altLang="ko-KR" sz="1400" dirty="0"/>
              <a:t>, </a:t>
            </a:r>
            <a:r>
              <a:rPr lang="ko-KR" altLang="en-US" sz="1400" dirty="0"/>
              <a:t>페이스북 과 같은 기업들이 여러가지 프로젝트와 장비를 직접 개발하고 있고</a:t>
            </a:r>
            <a:r>
              <a:rPr lang="en-US" altLang="ko-KR" sz="1400" dirty="0"/>
              <a:t>, </a:t>
            </a:r>
            <a:r>
              <a:rPr lang="ko-KR" altLang="en-US" sz="1400" dirty="0"/>
              <a:t>실제로 많은 성과가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가격적인 문제와</a:t>
            </a:r>
            <a:r>
              <a:rPr lang="en-US" altLang="ko-KR" sz="1400" dirty="0"/>
              <a:t>, </a:t>
            </a:r>
            <a:r>
              <a:rPr lang="ko-KR" altLang="en-US" sz="1400" dirty="0"/>
              <a:t>기술적인 문제가 존재하는 상황이다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하지만 정리하면 </a:t>
            </a:r>
            <a:r>
              <a:rPr lang="en-US" altLang="ko-KR" sz="1400" dirty="0"/>
              <a:t>SDN Infrastructure </a:t>
            </a:r>
            <a:r>
              <a:rPr lang="ko-KR" altLang="en-US" sz="1400" dirty="0"/>
              <a:t>의 방향은 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기존 네트워크 장비의 불필요한 기능의 제거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지능화된 네트워크 관리 기능 추가</a:t>
            </a:r>
            <a:r>
              <a:rPr lang="en-US" altLang="ko-KR" sz="1400" dirty="0"/>
              <a:t> (Application </a:t>
            </a:r>
            <a:r>
              <a:rPr lang="ko-KR" altLang="en-US" sz="1400" dirty="0"/>
              <a:t>영역을 좀 더 다룰 수 있는 네트워크 장비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79414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917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SDN : Controller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8356" y="1234724"/>
            <a:ext cx="850728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SDN Controller </a:t>
            </a:r>
            <a:r>
              <a:rPr lang="ko-KR" altLang="en-US" sz="1400" dirty="0"/>
              <a:t>위치는 기존의 </a:t>
            </a:r>
            <a:r>
              <a:rPr lang="en-US" altLang="ko-KR" sz="1400" dirty="0"/>
              <a:t>Legacy </a:t>
            </a:r>
            <a:r>
              <a:rPr lang="ko-KR" altLang="en-US" sz="1400" dirty="0"/>
              <a:t>와 </a:t>
            </a:r>
            <a:r>
              <a:rPr lang="en-US" altLang="ko-KR" sz="1400" dirty="0"/>
              <a:t>SDN </a:t>
            </a:r>
            <a:r>
              <a:rPr lang="ko-KR" altLang="en-US" sz="1400" dirty="0"/>
              <a:t>의 큰 차이점 중 하나다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예전에는 </a:t>
            </a:r>
            <a:r>
              <a:rPr lang="en-US" altLang="ko-KR" sz="1400" dirty="0"/>
              <a:t>NOX </a:t>
            </a:r>
            <a:r>
              <a:rPr lang="ko-KR" altLang="en-US" sz="1400" dirty="0"/>
              <a:t>라는 </a:t>
            </a:r>
            <a:r>
              <a:rPr lang="en-US" altLang="ko-KR" sz="1400" dirty="0"/>
              <a:t>SDN Controller </a:t>
            </a:r>
            <a:r>
              <a:rPr lang="ko-KR" altLang="en-US" sz="1400" dirty="0"/>
              <a:t>가 대표적이었지만 현재는 다양한 </a:t>
            </a:r>
            <a:r>
              <a:rPr lang="en-US" altLang="ko-KR" sz="1400" dirty="0"/>
              <a:t>Open Source </a:t>
            </a:r>
            <a:r>
              <a:rPr lang="ko-KR" altLang="en-US" sz="1400" dirty="0"/>
              <a:t>기반의 컨트롤러가 개발되었다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특정 </a:t>
            </a:r>
            <a:r>
              <a:rPr lang="en-US" altLang="ko-KR" sz="1400" dirty="0" err="1"/>
              <a:t>OpenSource</a:t>
            </a:r>
            <a:r>
              <a:rPr lang="en-US" altLang="ko-KR" sz="1400" dirty="0"/>
              <a:t> Controller </a:t>
            </a:r>
            <a:r>
              <a:rPr lang="ko-KR" altLang="en-US" sz="1400" dirty="0"/>
              <a:t>들 중에선 특정 벤더에서 주도적으로 제공하는 것들이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이는 오픈소스로 명성을 </a:t>
            </a:r>
            <a:r>
              <a:rPr lang="ko-KR" altLang="en-US" sz="1400" dirty="0" err="1"/>
              <a:t>ㅎ확보한</a:t>
            </a:r>
            <a:r>
              <a:rPr lang="ko-KR" altLang="en-US" sz="1400" dirty="0"/>
              <a:t> 후 잘 </a:t>
            </a:r>
            <a:r>
              <a:rPr lang="ko-KR" altLang="en-US" sz="1400" dirty="0" err="1"/>
              <a:t>다들어</a:t>
            </a:r>
            <a:r>
              <a:rPr lang="ko-KR" altLang="en-US" sz="1400" dirty="0"/>
              <a:t> 상용</a:t>
            </a:r>
            <a:r>
              <a:rPr lang="en-US" altLang="ko-KR" sz="1400" dirty="0"/>
              <a:t>Controller </a:t>
            </a:r>
            <a:r>
              <a:rPr lang="ko-KR" altLang="en-US" sz="1400" dirty="0"/>
              <a:t>로 제공하고자 하는 의도가 있다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485679"/>
              </p:ext>
            </p:extLst>
          </p:nvPr>
        </p:nvGraphicFramePr>
        <p:xfrm>
          <a:off x="318356" y="3429000"/>
          <a:ext cx="6096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6164862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95064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Controller </a:t>
                      </a:r>
                      <a:r>
                        <a:rPr lang="ko-KR" altLang="en-US" dirty="0"/>
                        <a:t>의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4385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Beacon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Stanford </a:t>
                      </a:r>
                      <a:r>
                        <a:rPr lang="ko-KR" altLang="en-US" dirty="0"/>
                        <a:t>대학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108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Floodlight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Big</a:t>
                      </a:r>
                      <a:r>
                        <a:rPr lang="en-US" altLang="ko-KR" baseline="0" dirty="0"/>
                        <a:t> switch Network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43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Flow</a:t>
                      </a:r>
                      <a:r>
                        <a:rPr lang="en-US" altLang="ko-KR" baseline="0" dirty="0"/>
                        <a:t> 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Travelping</a:t>
                      </a:r>
                      <a:r>
                        <a:rPr lang="en-US" altLang="ko-KR" baseline="0" dirty="0"/>
                        <a:t> GmbH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99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Jaxon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University of Tsukuba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10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Mul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KulCloud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8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NodeFlow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CISCO</a:t>
                      </a:r>
                      <a:r>
                        <a:rPr lang="en-US" altLang="ko-KR" baseline="0" dirty="0"/>
                        <a:t> Systems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1186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2602" y="6165304"/>
            <a:ext cx="501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많이 사용되는 </a:t>
            </a:r>
            <a:r>
              <a:rPr lang="en-US" altLang="ko-KR" dirty="0"/>
              <a:t>Open Source Controller </a:t>
            </a:r>
            <a:r>
              <a:rPr lang="ko-KR" altLang="en-US" dirty="0"/>
              <a:t>들</a:t>
            </a:r>
            <a:r>
              <a:rPr lang="en-US" altLang="ko-KR" dirty="0"/>
              <a:t>…&gt;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950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917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SDN : Controller </a:t>
            </a:r>
            <a:r>
              <a:rPr lang="ko-KR" altLang="en-US" dirty="0"/>
              <a:t>개념도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1763688" y="1210586"/>
            <a:ext cx="5145569" cy="5296451"/>
            <a:chOff x="1857989" y="1561549"/>
            <a:chExt cx="5145569" cy="5296451"/>
          </a:xfrm>
        </p:grpSpPr>
        <p:sp>
          <p:nvSpPr>
            <p:cNvPr id="17" name="사각형: 둥근 모서리 16"/>
            <p:cNvSpPr/>
            <p:nvPr/>
          </p:nvSpPr>
          <p:spPr>
            <a:xfrm>
              <a:off x="3468242" y="4335543"/>
              <a:ext cx="1440160" cy="5809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Paket</a:t>
              </a:r>
              <a:endParaRPr lang="en-US" altLang="ko-KR" dirty="0"/>
            </a:p>
            <a:p>
              <a:pPr algn="ctr"/>
              <a:r>
                <a:rPr lang="en-US" altLang="ko-KR" dirty="0"/>
                <a:t>Forwarding</a:t>
              </a:r>
              <a:endParaRPr lang="ko-KR" altLang="en-US" dirty="0"/>
            </a:p>
          </p:txBody>
        </p:sp>
        <p:sp>
          <p:nvSpPr>
            <p:cNvPr id="18" name="사각형: 둥근 모서리 17"/>
            <p:cNvSpPr/>
            <p:nvPr/>
          </p:nvSpPr>
          <p:spPr>
            <a:xfrm>
              <a:off x="3828378" y="6277021"/>
              <a:ext cx="1440160" cy="5809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Paket</a:t>
              </a:r>
              <a:endParaRPr lang="en-US" altLang="ko-KR" dirty="0"/>
            </a:p>
            <a:p>
              <a:pPr algn="ctr"/>
              <a:r>
                <a:rPr lang="en-US" altLang="ko-KR" dirty="0"/>
                <a:t>Forwarding</a:t>
              </a:r>
              <a:endParaRPr lang="ko-KR" altLang="en-US" dirty="0"/>
            </a:p>
          </p:txBody>
        </p:sp>
        <p:sp>
          <p:nvSpPr>
            <p:cNvPr id="19" name="사각형: 둥근 모서리 18"/>
            <p:cNvSpPr/>
            <p:nvPr/>
          </p:nvSpPr>
          <p:spPr>
            <a:xfrm>
              <a:off x="5440400" y="5373216"/>
              <a:ext cx="1440160" cy="5809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Paket</a:t>
              </a:r>
              <a:endParaRPr lang="en-US" altLang="ko-KR" dirty="0"/>
            </a:p>
            <a:p>
              <a:pPr algn="ctr"/>
              <a:r>
                <a:rPr lang="en-US" altLang="ko-KR" dirty="0"/>
                <a:t>Forwarding</a:t>
              </a:r>
              <a:endParaRPr lang="ko-KR" altLang="en-US" dirty="0"/>
            </a:p>
          </p:txBody>
        </p:sp>
        <p:sp>
          <p:nvSpPr>
            <p:cNvPr id="20" name="사각형: 둥근 모서리 19"/>
            <p:cNvSpPr/>
            <p:nvPr/>
          </p:nvSpPr>
          <p:spPr>
            <a:xfrm>
              <a:off x="1857989" y="5220605"/>
              <a:ext cx="1440160" cy="5809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Paket</a:t>
              </a:r>
              <a:endParaRPr lang="en-US" altLang="ko-KR" dirty="0"/>
            </a:p>
            <a:p>
              <a:pPr algn="ctr"/>
              <a:r>
                <a:rPr lang="en-US" altLang="ko-KR" dirty="0"/>
                <a:t>Forwarding</a:t>
              </a:r>
              <a:endParaRPr lang="ko-KR" altLang="en-US" dirty="0"/>
            </a:p>
          </p:txBody>
        </p:sp>
        <p:cxnSp>
          <p:nvCxnSpPr>
            <p:cNvPr id="22" name="직선 연결선 21"/>
            <p:cNvCxnSpPr>
              <a:stCxn id="20" idx="0"/>
              <a:endCxn id="17" idx="1"/>
            </p:cNvCxnSpPr>
            <p:nvPr/>
          </p:nvCxnSpPr>
          <p:spPr>
            <a:xfrm flipV="1">
              <a:off x="2578069" y="4626033"/>
              <a:ext cx="890173" cy="5945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20" idx="2"/>
              <a:endCxn id="18" idx="1"/>
            </p:cNvCxnSpPr>
            <p:nvPr/>
          </p:nvCxnSpPr>
          <p:spPr>
            <a:xfrm>
              <a:off x="2578069" y="5801584"/>
              <a:ext cx="1250309" cy="765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8" idx="3"/>
              <a:endCxn id="19" idx="2"/>
            </p:cNvCxnSpPr>
            <p:nvPr/>
          </p:nvCxnSpPr>
          <p:spPr>
            <a:xfrm flipV="1">
              <a:off x="5268538" y="5954195"/>
              <a:ext cx="891942" cy="6133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7" idx="3"/>
              <a:endCxn id="19" idx="0"/>
            </p:cNvCxnSpPr>
            <p:nvPr/>
          </p:nvCxnSpPr>
          <p:spPr>
            <a:xfrm>
              <a:off x="4908402" y="4626033"/>
              <a:ext cx="1252078" cy="7471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endCxn id="19" idx="0"/>
            </p:cNvCxnSpPr>
            <p:nvPr/>
          </p:nvCxnSpPr>
          <p:spPr>
            <a:xfrm>
              <a:off x="6160480" y="3763711"/>
              <a:ext cx="0" cy="1609505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그룹 60"/>
            <p:cNvGrpSpPr/>
            <p:nvPr/>
          </p:nvGrpSpPr>
          <p:grpSpPr>
            <a:xfrm>
              <a:off x="1880560" y="1561549"/>
              <a:ext cx="5122998" cy="2765472"/>
              <a:chOff x="1880560" y="1561549"/>
              <a:chExt cx="5122998" cy="2765472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1880560" y="1751750"/>
                <a:ext cx="5122998" cy="2004122"/>
              </a:xfrm>
              <a:prstGeom prst="rect">
                <a:avLst/>
              </a:prstGeom>
              <a:noFill/>
              <a:ln w="349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SDN Controller</a:t>
                </a:r>
                <a:endParaRPr lang="ko-KR" altLang="en-US" dirty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662747" y="1561549"/>
                <a:ext cx="3644204" cy="438083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  <a:alpha val="96000"/>
                  </a:schemeClr>
                </a:solidFill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SDN Controller</a:t>
                </a:r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484746" y="2167820"/>
                <a:ext cx="1198379" cy="438083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  <a:alpha val="7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Routing</a:t>
                </a:r>
                <a:endParaRPr lang="ko-KR" altLang="en-US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828893" y="2167820"/>
                <a:ext cx="1198379" cy="438083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  <a:alpha val="7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Security</a:t>
                </a:r>
                <a:endParaRPr lang="ko-KR" altLang="en-US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5173040" y="2163913"/>
                <a:ext cx="1425448" cy="438083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  <a:alpha val="7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Monitoring</a:t>
                </a:r>
                <a:endParaRPr lang="ko-KR" altLang="en-US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298328" y="2715425"/>
                <a:ext cx="2040754" cy="438083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  <a:alpha val="7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Topology mgmt.</a:t>
                </a:r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573850" y="2707610"/>
                <a:ext cx="1733101" cy="438083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  <a:alpha val="7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Path mgmt.</a:t>
                </a:r>
                <a:endParaRPr lang="ko-KR" altLang="en-US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3083936" y="3177052"/>
                <a:ext cx="1749038" cy="438083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  <a:alpha val="7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Link discovery</a:t>
                </a:r>
                <a:endParaRPr lang="ko-KR" altLang="en-US" dirty="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908467" y="3177052"/>
                <a:ext cx="1198379" cy="438083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  <a:alpha val="7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Flow mgmt.</a:t>
                </a:r>
                <a:endParaRPr lang="ko-KR" altLang="en-US" dirty="0"/>
              </a:p>
            </p:txBody>
          </p:sp>
          <p:cxnSp>
            <p:nvCxnSpPr>
              <p:cNvPr id="43" name="직선 연결선 42"/>
              <p:cNvCxnSpPr/>
              <p:nvPr/>
            </p:nvCxnSpPr>
            <p:spPr>
              <a:xfrm flipH="1">
                <a:off x="3958455" y="3833539"/>
                <a:ext cx="8049" cy="493482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직선 연결선 45"/>
            <p:cNvCxnSpPr>
              <a:endCxn id="20" idx="0"/>
            </p:cNvCxnSpPr>
            <p:nvPr/>
          </p:nvCxnSpPr>
          <p:spPr>
            <a:xfrm flipH="1">
              <a:off x="2578069" y="3701060"/>
              <a:ext cx="24527" cy="1519545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4548458" y="3861486"/>
              <a:ext cx="2" cy="2415535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9965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917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SDN : Controller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8356" y="1234724"/>
            <a:ext cx="85072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Controller </a:t>
            </a:r>
            <a:r>
              <a:rPr lang="ko-KR" altLang="en-US" sz="1400" dirty="0"/>
              <a:t>의 디자인은 크게 </a:t>
            </a:r>
            <a:r>
              <a:rPr lang="en-US" altLang="ko-KR" sz="1400" dirty="0"/>
              <a:t>3</a:t>
            </a:r>
            <a:r>
              <a:rPr lang="ko-KR" altLang="en-US" sz="1400" dirty="0"/>
              <a:t>개 정도가 대표적이다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Centralized Controller : </a:t>
            </a:r>
            <a:r>
              <a:rPr lang="ko-KR" altLang="en-US" sz="1400" dirty="0"/>
              <a:t>현재 가장 많이 사용되는 방식</a:t>
            </a:r>
            <a:endParaRPr lang="en-US" altLang="ko-KR" sz="1400" dirty="0"/>
          </a:p>
          <a:p>
            <a:r>
              <a:rPr lang="en-US" altLang="ko-KR" sz="1400" dirty="0"/>
              <a:t>	-</a:t>
            </a:r>
            <a:r>
              <a:rPr lang="ko-KR" altLang="en-US" sz="1400" dirty="0"/>
              <a:t>네트워크 이중화와 같은 방식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Distributed Controller : Google </a:t>
            </a:r>
            <a:r>
              <a:rPr lang="ko-KR" altLang="en-US" sz="1400" dirty="0"/>
              <a:t>의 </a:t>
            </a:r>
            <a:r>
              <a:rPr lang="en-US" altLang="ko-KR" sz="1400" dirty="0"/>
              <a:t>G-Scale </a:t>
            </a:r>
            <a:r>
              <a:rPr lang="ko-KR" altLang="en-US" sz="1400" dirty="0"/>
              <a:t>에 적용된 방식</a:t>
            </a:r>
            <a:endParaRPr lang="en-US" altLang="ko-KR" sz="1400" dirty="0"/>
          </a:p>
          <a:p>
            <a:r>
              <a:rPr lang="en-US" altLang="ko-KR" sz="1400" dirty="0"/>
              <a:t>	-</a:t>
            </a:r>
            <a:r>
              <a:rPr lang="ko-KR" altLang="en-US" sz="1400" dirty="0"/>
              <a:t>큰 데이터</a:t>
            </a:r>
            <a:r>
              <a:rPr lang="en-US" altLang="ko-KR" sz="1400" dirty="0"/>
              <a:t>, </a:t>
            </a:r>
            <a:r>
              <a:rPr lang="ko-KR" altLang="en-US" sz="1400" dirty="0"/>
              <a:t>잦은 통신이 일어나야 하는 구조에 알 맞은 구조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-</a:t>
            </a:r>
            <a:r>
              <a:rPr lang="ko-KR" altLang="en-US" sz="1400" dirty="0"/>
              <a:t>이슈는 컨트롤러 간의 동기화다</a:t>
            </a:r>
            <a:r>
              <a:rPr lang="en-US" altLang="ko-KR" sz="1400" dirty="0"/>
              <a:t>. (</a:t>
            </a:r>
            <a:r>
              <a:rPr lang="ko-KR" altLang="en-US" sz="1400" dirty="0"/>
              <a:t>하나가 다운 </a:t>
            </a:r>
            <a:r>
              <a:rPr lang="ko-KR" altLang="en-US" sz="1400" dirty="0" err="1"/>
              <a:t>됬을때</a:t>
            </a:r>
            <a:r>
              <a:rPr lang="ko-KR" altLang="en-US" sz="1400" dirty="0"/>
              <a:t> 다른 컨트롤러가 대체하는 방식</a:t>
            </a:r>
            <a:r>
              <a:rPr lang="en-US" altLang="ko-KR" sz="1400" dirty="0"/>
              <a:t>..)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Mutilayer</a:t>
            </a:r>
            <a:r>
              <a:rPr lang="en-US" altLang="ko-KR" sz="1400" dirty="0"/>
              <a:t> Controller : </a:t>
            </a:r>
            <a:r>
              <a:rPr lang="ko-KR" altLang="en-US" sz="1400" dirty="0"/>
              <a:t>광역 단위의 본사</a:t>
            </a:r>
            <a:r>
              <a:rPr lang="en-US" altLang="ko-KR" sz="1400" dirty="0"/>
              <a:t>-</a:t>
            </a:r>
            <a:r>
              <a:rPr lang="ko-KR" altLang="en-US" sz="1400" dirty="0"/>
              <a:t>지사 간에 적용할 수 있는 방식</a:t>
            </a:r>
            <a:endParaRPr lang="en-US" altLang="ko-KR" sz="1400" dirty="0"/>
          </a:p>
          <a:p>
            <a:pPr lvl="1"/>
            <a:r>
              <a:rPr lang="en-US" altLang="ko-KR" sz="1400" dirty="0"/>
              <a:t>-</a:t>
            </a:r>
            <a:r>
              <a:rPr lang="ko-KR" altLang="en-US" sz="1400" dirty="0"/>
              <a:t>본사와 다수의 지사와 연결되는 은행이나 보험사 또는 체인점 들에 유용함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-</a:t>
            </a:r>
            <a:r>
              <a:rPr lang="ko-KR" altLang="en-US" sz="1400" dirty="0"/>
              <a:t>본사의 컨트롤러 정책을 각 지사로 업데이트 하는 방식으로 구현</a:t>
            </a:r>
            <a:endParaRPr lang="en-US" altLang="ko-KR" sz="1400" dirty="0"/>
          </a:p>
        </p:txBody>
      </p:sp>
      <p:grpSp>
        <p:nvGrpSpPr>
          <p:cNvPr id="100" name="그룹 99"/>
          <p:cNvGrpSpPr/>
          <p:nvPr/>
        </p:nvGrpSpPr>
        <p:grpSpPr>
          <a:xfrm>
            <a:off x="506942" y="4077072"/>
            <a:ext cx="8130116" cy="2092461"/>
            <a:chOff x="506942" y="4077072"/>
            <a:chExt cx="8130116" cy="2092461"/>
          </a:xfrm>
        </p:grpSpPr>
        <p:sp>
          <p:nvSpPr>
            <p:cNvPr id="4" name="직사각형 3"/>
            <p:cNvSpPr/>
            <p:nvPr/>
          </p:nvSpPr>
          <p:spPr>
            <a:xfrm>
              <a:off x="586961" y="4445508"/>
              <a:ext cx="10184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Controller</a:t>
              </a:r>
              <a:endParaRPr lang="ko-KR" altLang="en-US" sz="14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59408" y="5368385"/>
              <a:ext cx="50922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98386" y="5378392"/>
              <a:ext cx="50922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64341" y="5368385"/>
              <a:ext cx="50922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775040" y="4446822"/>
              <a:ext cx="10184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Controller</a:t>
              </a:r>
              <a:endParaRPr lang="ko-KR" altLang="en-US" sz="14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06942" y="5368385"/>
              <a:ext cx="50922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>
              <a:stCxn id="4" idx="2"/>
              <a:endCxn id="15" idx="0"/>
            </p:cNvCxnSpPr>
            <p:nvPr/>
          </p:nvCxnSpPr>
          <p:spPr>
            <a:xfrm flipH="1">
              <a:off x="761556" y="4949564"/>
              <a:ext cx="334633" cy="4188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4" idx="2"/>
              <a:endCxn id="9" idx="0"/>
            </p:cNvCxnSpPr>
            <p:nvPr/>
          </p:nvCxnSpPr>
          <p:spPr>
            <a:xfrm>
              <a:off x="1096189" y="4949564"/>
              <a:ext cx="317833" cy="4188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4" idx="2"/>
              <a:endCxn id="10" idx="0"/>
            </p:cNvCxnSpPr>
            <p:nvPr/>
          </p:nvCxnSpPr>
          <p:spPr>
            <a:xfrm>
              <a:off x="1096189" y="4949564"/>
              <a:ext cx="956811" cy="428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4" idx="2"/>
              <a:endCxn id="12" idx="0"/>
            </p:cNvCxnSpPr>
            <p:nvPr/>
          </p:nvCxnSpPr>
          <p:spPr>
            <a:xfrm>
              <a:off x="1096189" y="4949564"/>
              <a:ext cx="1622766" cy="4188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4" idx="2"/>
              <a:endCxn id="12" idx="0"/>
            </p:cNvCxnSpPr>
            <p:nvPr/>
          </p:nvCxnSpPr>
          <p:spPr>
            <a:xfrm>
              <a:off x="2284268" y="4950878"/>
              <a:ext cx="434687" cy="417507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4" idx="2"/>
              <a:endCxn id="10" idx="0"/>
            </p:cNvCxnSpPr>
            <p:nvPr/>
          </p:nvCxnSpPr>
          <p:spPr>
            <a:xfrm flipH="1">
              <a:off x="2053000" y="4950878"/>
              <a:ext cx="231268" cy="427514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14" idx="2"/>
              <a:endCxn id="9" idx="0"/>
            </p:cNvCxnSpPr>
            <p:nvPr/>
          </p:nvCxnSpPr>
          <p:spPr>
            <a:xfrm flipH="1">
              <a:off x="1414022" y="4950878"/>
              <a:ext cx="870246" cy="417507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14" idx="2"/>
              <a:endCxn id="15" idx="0"/>
            </p:cNvCxnSpPr>
            <p:nvPr/>
          </p:nvCxnSpPr>
          <p:spPr>
            <a:xfrm flipH="1">
              <a:off x="761556" y="4950878"/>
              <a:ext cx="1522712" cy="417507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3402849" y="4467557"/>
              <a:ext cx="10184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Controller</a:t>
              </a:r>
              <a:endParaRPr lang="ko-KR" altLang="en-US" sz="14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621166" y="4467557"/>
              <a:ext cx="10184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Controller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82188" y="5372435"/>
              <a:ext cx="50922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621166" y="5382442"/>
              <a:ext cx="50922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287121" y="5372435"/>
              <a:ext cx="50922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329722" y="5372435"/>
              <a:ext cx="50922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/>
            <p:cNvCxnSpPr>
              <a:stCxn id="40" idx="2"/>
              <a:endCxn id="45" idx="0"/>
            </p:cNvCxnSpPr>
            <p:nvPr/>
          </p:nvCxnSpPr>
          <p:spPr>
            <a:xfrm flipH="1">
              <a:off x="3584336" y="4971613"/>
              <a:ext cx="327741" cy="400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stCxn id="40" idx="2"/>
              <a:endCxn id="42" idx="0"/>
            </p:cNvCxnSpPr>
            <p:nvPr/>
          </p:nvCxnSpPr>
          <p:spPr>
            <a:xfrm>
              <a:off x="3912077" y="4971613"/>
              <a:ext cx="324725" cy="400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41" idx="2"/>
              <a:endCxn id="43" idx="0"/>
            </p:cNvCxnSpPr>
            <p:nvPr/>
          </p:nvCxnSpPr>
          <p:spPr>
            <a:xfrm flipH="1">
              <a:off x="4875780" y="4971613"/>
              <a:ext cx="254614" cy="4108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41" idx="2"/>
              <a:endCxn id="44" idx="0"/>
            </p:cNvCxnSpPr>
            <p:nvPr/>
          </p:nvCxnSpPr>
          <p:spPr>
            <a:xfrm>
              <a:off x="5130394" y="4971613"/>
              <a:ext cx="411341" cy="400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3287922" y="4292772"/>
              <a:ext cx="2485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40" idx="0"/>
            </p:cNvCxnSpPr>
            <p:nvPr/>
          </p:nvCxnSpPr>
          <p:spPr>
            <a:xfrm flipV="1">
              <a:off x="3912077" y="4282765"/>
              <a:ext cx="0" cy="184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endCxn id="41" idx="0"/>
            </p:cNvCxnSpPr>
            <p:nvPr/>
          </p:nvCxnSpPr>
          <p:spPr>
            <a:xfrm>
              <a:off x="5130394" y="4282765"/>
              <a:ext cx="0" cy="184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744256" y="4077072"/>
              <a:ext cx="14943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Controller </a:t>
              </a:r>
              <a:r>
                <a:rPr lang="en-US" altLang="ko-KR" sz="1100" dirty="0" err="1"/>
                <a:t>Signalling</a:t>
              </a:r>
              <a:endParaRPr lang="ko-KR" altLang="en-US" sz="1100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735838" y="4260867"/>
              <a:ext cx="10184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Controller</a:t>
              </a:r>
              <a:endParaRPr lang="ko-KR" altLang="en-US" sz="1400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092466" y="5151864"/>
              <a:ext cx="509228" cy="241995"/>
            </a:xfrm>
            <a:prstGeom prst="rect">
              <a:avLst/>
            </a:prstGeom>
            <a:solidFill>
              <a:schemeClr val="accent1">
                <a:alpha val="58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/>
                <a:t>Controller</a:t>
              </a:r>
              <a:endParaRPr lang="ko-KR" altLang="en-US" sz="500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092466" y="5393860"/>
              <a:ext cx="50922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Divice</a:t>
              </a:r>
              <a:endParaRPr lang="ko-KR" altLang="en-US" sz="900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8127830" y="5104658"/>
              <a:ext cx="509228" cy="241995"/>
            </a:xfrm>
            <a:prstGeom prst="rect">
              <a:avLst/>
            </a:prstGeom>
            <a:solidFill>
              <a:schemeClr val="accent1">
                <a:alpha val="58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/>
                <a:t>Controller</a:t>
              </a:r>
              <a:endParaRPr lang="ko-KR" altLang="en-US" sz="500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8127830" y="5368584"/>
              <a:ext cx="50922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Divice</a:t>
              </a:r>
              <a:endParaRPr lang="ko-KR" altLang="en-US" sz="9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798230" y="5132539"/>
              <a:ext cx="509228" cy="241995"/>
            </a:xfrm>
            <a:prstGeom prst="rect">
              <a:avLst/>
            </a:prstGeom>
            <a:solidFill>
              <a:schemeClr val="accent1">
                <a:alpha val="58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/>
                <a:t>Controller</a:t>
              </a:r>
              <a:endParaRPr lang="ko-KR" altLang="en-US" sz="500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798230" y="5374535"/>
              <a:ext cx="50922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Divice</a:t>
              </a:r>
              <a:endParaRPr lang="ko-KR" altLang="en-US" sz="900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446886" y="5126589"/>
              <a:ext cx="509228" cy="241995"/>
            </a:xfrm>
            <a:prstGeom prst="rect">
              <a:avLst/>
            </a:prstGeom>
            <a:solidFill>
              <a:schemeClr val="accent1">
                <a:alpha val="58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/>
                <a:t>Controller</a:t>
              </a:r>
              <a:endParaRPr lang="ko-KR" altLang="en-US" sz="500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446886" y="5368585"/>
              <a:ext cx="50922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Divice</a:t>
              </a:r>
              <a:endParaRPr lang="ko-KR" altLang="en-US" sz="900" dirty="0"/>
            </a:p>
          </p:txBody>
        </p:sp>
        <p:cxnSp>
          <p:nvCxnSpPr>
            <p:cNvPr id="82" name="직선 연결선 81"/>
            <p:cNvCxnSpPr>
              <a:stCxn id="71" idx="2"/>
              <a:endCxn id="74" idx="0"/>
            </p:cNvCxnSpPr>
            <p:nvPr/>
          </p:nvCxnSpPr>
          <p:spPr>
            <a:xfrm flipH="1">
              <a:off x="6347080" y="4764923"/>
              <a:ext cx="897986" cy="386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71" idx="2"/>
              <a:endCxn id="78" idx="0"/>
            </p:cNvCxnSpPr>
            <p:nvPr/>
          </p:nvCxnSpPr>
          <p:spPr>
            <a:xfrm flipH="1">
              <a:off x="7052844" y="4764923"/>
              <a:ext cx="192222" cy="367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71" idx="2"/>
              <a:endCxn id="80" idx="0"/>
            </p:cNvCxnSpPr>
            <p:nvPr/>
          </p:nvCxnSpPr>
          <p:spPr>
            <a:xfrm>
              <a:off x="7245066" y="4764923"/>
              <a:ext cx="456434" cy="36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71" idx="2"/>
              <a:endCxn id="76" idx="0"/>
            </p:cNvCxnSpPr>
            <p:nvPr/>
          </p:nvCxnSpPr>
          <p:spPr>
            <a:xfrm>
              <a:off x="7245066" y="4764923"/>
              <a:ext cx="1137378" cy="3397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775752" y="5897916"/>
              <a:ext cx="17828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&lt;Centralized Controller&gt;</a:t>
              </a:r>
              <a:endParaRPr lang="ko-KR" altLang="en-US" sz="11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730023" y="5901169"/>
              <a:ext cx="17732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&lt;Distributed Controller&gt;</a:t>
              </a:r>
              <a:endParaRPr lang="ko-KR" altLang="en-US" sz="11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601694" y="5907923"/>
              <a:ext cx="16658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&lt;</a:t>
              </a:r>
              <a:r>
                <a:rPr lang="en-US" altLang="ko-KR" sz="1100" dirty="0" err="1"/>
                <a:t>Mutilayer</a:t>
              </a:r>
              <a:r>
                <a:rPr lang="en-US" altLang="ko-KR" sz="1100" dirty="0"/>
                <a:t> Controller&gt;</a:t>
              </a:r>
              <a:endParaRPr lang="ko-KR" altLang="en-US" sz="11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959754" y="4180209"/>
              <a:ext cx="6190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/>
                <a:t>Stanby</a:t>
              </a:r>
              <a:endParaRPr lang="ko-KR" altLang="en-US" sz="11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2983" y="4180209"/>
              <a:ext cx="5725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Active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4928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8356" y="1124744"/>
            <a:ext cx="8368444" cy="2448272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917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SDN : Application Layer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8356" y="1124744"/>
            <a:ext cx="8507288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SDN</a:t>
            </a:r>
            <a:r>
              <a:rPr lang="ko-KR" altLang="en-US" b="1" dirty="0"/>
              <a:t>은 </a:t>
            </a:r>
            <a:r>
              <a:rPr lang="en-US" altLang="ko-KR" b="1" dirty="0"/>
              <a:t>Data Plane </a:t>
            </a:r>
            <a:r>
              <a:rPr lang="ko-KR" altLang="en-US" b="1" dirty="0"/>
              <a:t>과 </a:t>
            </a:r>
            <a:r>
              <a:rPr lang="en-US" altLang="ko-KR" b="1" dirty="0" err="1"/>
              <a:t>Controll</a:t>
            </a:r>
            <a:r>
              <a:rPr lang="en-US" altLang="ko-KR" b="1" dirty="0"/>
              <a:t> Plan </a:t>
            </a:r>
            <a:r>
              <a:rPr lang="ko-KR" altLang="en-US" b="1" dirty="0"/>
              <a:t>만 다루는 기술이라고 생각하기 쉽다</a:t>
            </a:r>
            <a:r>
              <a:rPr lang="en-US" altLang="ko-KR" b="1" dirty="0"/>
              <a:t>.</a:t>
            </a:r>
          </a:p>
          <a:p>
            <a:r>
              <a:rPr lang="ko-KR" altLang="en-US" sz="1400" dirty="0"/>
              <a:t>그러나 </a:t>
            </a:r>
            <a:r>
              <a:rPr lang="en-US" altLang="ko-KR" sz="1400" dirty="0"/>
              <a:t>SDN 3 Layer Architecture </a:t>
            </a:r>
            <a:r>
              <a:rPr lang="ko-KR" altLang="en-US" sz="1400" dirty="0"/>
              <a:t>구조에서 </a:t>
            </a:r>
            <a:r>
              <a:rPr lang="en-US" altLang="ko-KR" sz="1400" dirty="0"/>
              <a:t>Application Layer </a:t>
            </a:r>
            <a:r>
              <a:rPr lang="ko-KR" altLang="en-US" sz="1400" dirty="0"/>
              <a:t>는 매우 중요하다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네트워크의 지능화는 이 영역에서 나온다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Application </a:t>
            </a:r>
            <a:r>
              <a:rPr lang="ko-KR" altLang="en-US" sz="1400" dirty="0"/>
              <a:t>의 영역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Layer 4 </a:t>
            </a:r>
            <a:r>
              <a:rPr lang="ko-KR" altLang="en-US" sz="1400" dirty="0"/>
              <a:t>에서</a:t>
            </a:r>
            <a:r>
              <a:rPr lang="en-US" altLang="ko-KR" sz="1400" dirty="0"/>
              <a:t> Layer 7 </a:t>
            </a:r>
            <a:r>
              <a:rPr lang="ko-KR" altLang="en-US" sz="1400" dirty="0"/>
              <a:t>영역까지의 서비스 하기 위한 모든 </a:t>
            </a:r>
            <a:r>
              <a:rPr lang="en-US" altLang="ko-KR" sz="1400" dirty="0"/>
              <a:t>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운영을 위해 개발된 툴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모니터링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North Bound API </a:t>
            </a:r>
            <a:r>
              <a:rPr lang="ko-KR" altLang="en-US" sz="1400" dirty="0"/>
              <a:t>의 표준화의 부재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이유는 자사의 </a:t>
            </a:r>
            <a:r>
              <a:rPr lang="en-US" altLang="ko-KR" sz="1400" dirty="0"/>
              <a:t>SDN Controller </a:t>
            </a:r>
            <a:r>
              <a:rPr lang="ko-KR" altLang="en-US" sz="1400" dirty="0"/>
              <a:t>를 </a:t>
            </a:r>
            <a:r>
              <a:rPr lang="en-US" altLang="ko-KR" sz="1400" dirty="0" err="1"/>
              <a:t>NorthBound</a:t>
            </a:r>
            <a:r>
              <a:rPr lang="en-US" altLang="ko-KR" sz="1400" dirty="0"/>
              <a:t> API </a:t>
            </a:r>
            <a:r>
              <a:rPr lang="ko-KR" altLang="en-US" sz="1400" dirty="0"/>
              <a:t>가 맞추게 </a:t>
            </a:r>
            <a:r>
              <a:rPr lang="ko-KR" altLang="en-US" sz="1400" dirty="0" err="1"/>
              <a:t>만드려는</a:t>
            </a:r>
            <a:r>
              <a:rPr lang="ko-KR" altLang="en-US" sz="1400" dirty="0"/>
              <a:t> 주도권 경쟁이 치열하다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2000" b="1" dirty="0"/>
              <a:t>중요한 것은 관리 </a:t>
            </a:r>
            <a:r>
              <a:rPr lang="en-US" altLang="ko-KR" sz="2000" b="1" dirty="0"/>
              <a:t>Application </a:t>
            </a:r>
            <a:r>
              <a:rPr lang="ko-KR" altLang="en-US" sz="2000" b="1" dirty="0"/>
              <a:t>이다</a:t>
            </a:r>
            <a:r>
              <a:rPr lang="en-US" altLang="ko-KR" sz="2000" b="1" dirty="0"/>
              <a:t>.</a:t>
            </a:r>
          </a:p>
          <a:p>
            <a:r>
              <a:rPr lang="en-US" altLang="ko-KR" sz="1400" dirty="0"/>
              <a:t>Infrastructure </a:t>
            </a:r>
            <a:r>
              <a:rPr lang="ko-KR" altLang="en-US" sz="1400" dirty="0"/>
              <a:t>와 </a:t>
            </a:r>
            <a:r>
              <a:rPr lang="en-US" altLang="ko-KR" sz="1400" dirty="0"/>
              <a:t>Controller </a:t>
            </a:r>
            <a:r>
              <a:rPr lang="ko-KR" altLang="en-US" sz="1400" dirty="0"/>
              <a:t>그리고 </a:t>
            </a:r>
            <a:r>
              <a:rPr lang="en-US" altLang="ko-KR" sz="1400" dirty="0"/>
              <a:t>3</a:t>
            </a:r>
            <a:r>
              <a:rPr lang="en-US" altLang="ko-KR" sz="1400" baseline="30000" dirty="0"/>
              <a:t>rd</a:t>
            </a:r>
            <a:r>
              <a:rPr lang="en-US" altLang="ko-KR" sz="1400" dirty="0"/>
              <a:t> Party Application </a:t>
            </a:r>
            <a:r>
              <a:rPr lang="ko-KR" altLang="en-US" sz="1400" dirty="0"/>
              <a:t>을 잘 조합하여 사용자의 네트워크를 최적화 시켜줄 수 있는 관리 </a:t>
            </a:r>
            <a:r>
              <a:rPr lang="en-US" altLang="ko-KR" sz="1400" dirty="0"/>
              <a:t>Application</a:t>
            </a:r>
            <a:r>
              <a:rPr lang="ko-KR" altLang="en-US" sz="1400" dirty="0"/>
              <a:t>이 중요하다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관리 </a:t>
            </a:r>
            <a:r>
              <a:rPr lang="en-US" altLang="ko-KR" sz="1400" dirty="0"/>
              <a:t>Application </a:t>
            </a:r>
            <a:r>
              <a:rPr lang="ko-KR" altLang="en-US" sz="1400" dirty="0"/>
              <a:t>의 발전은 </a:t>
            </a:r>
            <a:r>
              <a:rPr lang="en-US" altLang="ko-KR" sz="1400" dirty="0"/>
              <a:t>SDN </a:t>
            </a:r>
            <a:r>
              <a:rPr lang="ko-KR" altLang="en-US" sz="1400" dirty="0"/>
              <a:t>네트워크의 지능화를 담당하게 될 것이다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미국에는 현재 이 관리 </a:t>
            </a:r>
            <a:r>
              <a:rPr lang="en-US" altLang="ko-KR" sz="1400" dirty="0"/>
              <a:t>Application </a:t>
            </a:r>
            <a:r>
              <a:rPr lang="ko-KR" altLang="en-US" sz="1400" dirty="0"/>
              <a:t>을 전문적으로 만드는 개발사들이 점차 늘어나고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네트워크에 기반한 지식과 프로그래밍 능력이 합쳐져야 발전할 수 있는 사업 영역이다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국내에도 </a:t>
            </a:r>
            <a:r>
              <a:rPr lang="en-US" altLang="ko-KR" sz="1400" dirty="0"/>
              <a:t>SDN</a:t>
            </a:r>
            <a:r>
              <a:rPr lang="ko-KR" altLang="en-US" sz="1400" dirty="0"/>
              <a:t>이 본격적으로 도입되기 시작하면 이 분야의 전문 인력을 많이 요구하게 될 것이다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국내 네트워크 산업은 해외 벤더들에 비하여 </a:t>
            </a:r>
            <a:r>
              <a:rPr lang="en-US" altLang="ko-KR" sz="1400" dirty="0"/>
              <a:t>Infrastructure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Controll</a:t>
            </a:r>
            <a:r>
              <a:rPr lang="en-US" altLang="ko-KR" sz="1400" dirty="0"/>
              <a:t> Layer </a:t>
            </a:r>
            <a:r>
              <a:rPr lang="ko-KR" altLang="en-US" sz="1400" dirty="0"/>
              <a:t>분야는 많이 뒤쳐져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하지만 </a:t>
            </a:r>
            <a:r>
              <a:rPr lang="en-US" altLang="ko-KR" sz="1400" dirty="0"/>
              <a:t>Application Layer</a:t>
            </a:r>
            <a:r>
              <a:rPr lang="ko-KR" altLang="en-US" sz="1400" dirty="0"/>
              <a:t>는 새롭게 시작되는 영역이며</a:t>
            </a:r>
            <a:r>
              <a:rPr lang="en-US" altLang="ko-KR" sz="1400" dirty="0"/>
              <a:t>, </a:t>
            </a:r>
            <a:r>
              <a:rPr lang="ko-KR" altLang="en-US" sz="1400" dirty="0"/>
              <a:t>네트워크 지능화를 위해 지속적인 아이디어 창출이 필요한 영역이다</a:t>
            </a:r>
            <a:r>
              <a:rPr lang="en-US" altLang="ko-KR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76882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SDN </a:t>
            </a:r>
            <a:r>
              <a:rPr lang="ko-KR" altLang="en-US" dirty="0"/>
              <a:t>전망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Open Flow Switch </a:t>
            </a:r>
            <a:r>
              <a:rPr lang="ko-KR" altLang="en-US" dirty="0"/>
              <a:t>보급</a:t>
            </a:r>
            <a:endParaRPr lang="en-US" altLang="ko-KR" dirty="0"/>
          </a:p>
          <a:p>
            <a:r>
              <a:rPr lang="en-US" altLang="ko-KR" sz="1600" dirty="0"/>
              <a:t>2012</a:t>
            </a:r>
            <a:r>
              <a:rPr lang="ko-KR" altLang="en-US" sz="1600" dirty="0"/>
              <a:t>년도에는 </a:t>
            </a:r>
            <a:r>
              <a:rPr lang="en-US" altLang="ko-KR" sz="1600" dirty="0"/>
              <a:t>HP, NEC </a:t>
            </a:r>
            <a:r>
              <a:rPr lang="ko-KR" altLang="en-US" sz="1600" dirty="0"/>
              <a:t>스위치만 있었다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2013 </a:t>
            </a:r>
            <a:r>
              <a:rPr lang="ko-KR" altLang="en-US" sz="1600" dirty="0"/>
              <a:t>년도부터 총 </a:t>
            </a:r>
            <a:r>
              <a:rPr lang="en-US" altLang="ko-KR" sz="1600" dirty="0"/>
              <a:t>11</a:t>
            </a:r>
            <a:r>
              <a:rPr lang="ko-KR" altLang="en-US" sz="1600" dirty="0"/>
              <a:t>개의 벤더사에서 </a:t>
            </a:r>
            <a:r>
              <a:rPr lang="en-US" altLang="ko-KR" sz="1600" dirty="0" err="1"/>
              <a:t>OpenFlow</a:t>
            </a:r>
            <a:r>
              <a:rPr lang="ko-KR" altLang="en-US" sz="1600" dirty="0"/>
              <a:t>를 지원하는 </a:t>
            </a:r>
            <a:r>
              <a:rPr lang="en-US" altLang="ko-KR" sz="1600" dirty="0"/>
              <a:t>Switch</a:t>
            </a:r>
            <a:r>
              <a:rPr lang="ko-KR" altLang="en-US" sz="1600" dirty="0"/>
              <a:t>가 생겨남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2014</a:t>
            </a:r>
            <a:r>
              <a:rPr lang="ko-KR" altLang="en-US" sz="1600" dirty="0"/>
              <a:t>년도 기존 벤더사들도 전 기종에 지원을 목표로 하는 중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680" y="3356991"/>
            <a:ext cx="4078793" cy="30553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163553"/>
            <a:ext cx="4320480" cy="324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84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SDN </a:t>
            </a:r>
            <a:r>
              <a:rPr lang="ko-KR" altLang="en-US" dirty="0"/>
              <a:t>전망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24744"/>
            <a:ext cx="7056784" cy="529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63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SDN </a:t>
            </a:r>
            <a:r>
              <a:rPr lang="ko-KR" altLang="en-US" dirty="0"/>
              <a:t>전망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88" y="1268760"/>
            <a:ext cx="7416824" cy="520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8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사업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>
              <a:buAutoNum type="arabicPeriod"/>
            </a:pPr>
            <a:r>
              <a:rPr lang="ko-KR" altLang="en-US" sz="1800" b="1" dirty="0"/>
              <a:t>사업목적</a:t>
            </a:r>
            <a:endParaRPr lang="en-US" altLang="ko-KR" sz="1800" b="1" dirty="0"/>
          </a:p>
          <a:p>
            <a:pPr marL="0" indent="0" fontAlgn="base">
              <a:buNone/>
            </a:pPr>
            <a:endParaRPr lang="en-US" altLang="ko-KR" sz="1800" dirty="0"/>
          </a:p>
          <a:p>
            <a:pPr marL="0" indent="0" fontAlgn="base">
              <a:buNone/>
            </a:pPr>
            <a:r>
              <a:rPr lang="ko-KR" altLang="en-US" sz="1800" dirty="0"/>
              <a:t>◦ </a:t>
            </a:r>
            <a:r>
              <a:rPr lang="ko-KR" altLang="en-US" sz="1800" dirty="0" err="1"/>
              <a:t>세종시</a:t>
            </a:r>
            <a:r>
              <a:rPr lang="ko-KR" altLang="en-US" sz="1800" dirty="0"/>
              <a:t> 신청사의 업무 및 전산서비스를 위한 네트워크인프라 신규 구축 </a:t>
            </a:r>
          </a:p>
          <a:p>
            <a:pPr marL="0" indent="0" fontAlgn="base">
              <a:buNone/>
            </a:pPr>
            <a:r>
              <a:rPr lang="en-US" altLang="ko-KR" sz="1800" dirty="0"/>
              <a:t>- </a:t>
            </a:r>
            <a:r>
              <a:rPr lang="ko-KR" altLang="en-US" sz="1800" dirty="0" err="1"/>
              <a:t>現청사의</a:t>
            </a:r>
            <a:r>
              <a:rPr lang="ko-KR" altLang="en-US" sz="1800" dirty="0"/>
              <a:t> 네트워크 인프라는 도입 후 </a:t>
            </a:r>
            <a:r>
              <a:rPr lang="en-US" altLang="ko-KR" sz="1800" dirty="0"/>
              <a:t>10</a:t>
            </a:r>
            <a:r>
              <a:rPr lang="ko-KR" altLang="en-US" sz="1800" dirty="0"/>
              <a:t>년 이상 경과하여 재사용 불가</a:t>
            </a:r>
          </a:p>
          <a:p>
            <a:pPr marL="0" indent="0" fontAlgn="base">
              <a:buNone/>
            </a:pPr>
            <a:endParaRPr lang="en-US" altLang="ko-KR" sz="1800" dirty="0"/>
          </a:p>
          <a:p>
            <a:pPr marL="0" indent="0" fontAlgn="base">
              <a:buNone/>
            </a:pPr>
            <a:r>
              <a:rPr lang="ko-KR" altLang="en-US" sz="1800" dirty="0"/>
              <a:t>◦최신 </a:t>
            </a:r>
            <a:r>
              <a:rPr lang="en-US" altLang="ko-KR" sz="1800" dirty="0"/>
              <a:t>IT</a:t>
            </a:r>
            <a:r>
              <a:rPr lang="ko-KR" altLang="en-US" sz="1800" dirty="0"/>
              <a:t>서비스 기술이 접목된 초고속 네트워크를 구축하여 연구지원 서비스 향상</a:t>
            </a:r>
          </a:p>
          <a:p>
            <a:pPr marL="0" indent="0" fontAlgn="base">
              <a:buNone/>
            </a:pPr>
            <a:endParaRPr lang="en-US" altLang="ko-KR" sz="1800" dirty="0"/>
          </a:p>
          <a:p>
            <a:pPr marL="0" indent="0" fontAlgn="base">
              <a:buNone/>
            </a:pPr>
            <a:r>
              <a:rPr lang="ko-KR" altLang="en-US" sz="1800" dirty="0"/>
              <a:t>◦ 증가하는 해킹공격에 효과적으로 대응하기 위한 정보보안시스템 구축</a:t>
            </a:r>
            <a:endParaRPr lang="en-US" altLang="ko-KR" sz="1800" dirty="0"/>
          </a:p>
          <a:p>
            <a:pPr marL="0" indent="0" fontAlgn="base">
              <a:buNone/>
            </a:pPr>
            <a:endParaRPr lang="en-US" altLang="ko-KR" sz="1800" dirty="0"/>
          </a:p>
          <a:p>
            <a:pPr marL="0" indent="0" fontAlgn="base">
              <a:buNone/>
            </a:pPr>
            <a:r>
              <a:rPr lang="en-US" altLang="ko-KR" sz="1800" b="1" dirty="0"/>
              <a:t>2. </a:t>
            </a:r>
            <a:r>
              <a:rPr lang="ko-KR" altLang="en-US" sz="1800" b="1" dirty="0"/>
              <a:t>사업예산 </a:t>
            </a:r>
            <a:r>
              <a:rPr lang="en-US" altLang="ko-KR" sz="1800" b="1" dirty="0"/>
              <a:t>: 1,787,647,000</a:t>
            </a:r>
            <a:r>
              <a:rPr lang="ko-KR" altLang="en-US" sz="1800" b="1" dirty="0"/>
              <a:t>원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부가가치세 포함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조달수수료 별도</a:t>
            </a:r>
            <a:r>
              <a:rPr lang="en-US" altLang="ko-KR" sz="1800" b="1" dirty="0"/>
              <a:t>)</a:t>
            </a:r>
            <a:endParaRPr lang="ko-KR" altLang="en-US" sz="1800" b="1" dirty="0"/>
          </a:p>
          <a:p>
            <a:pPr marL="0" indent="0" fontAlgn="base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3933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사업 범위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ko-KR" altLang="en-US" sz="2000" b="1" dirty="0"/>
              <a:t>주요 사업범위</a:t>
            </a:r>
          </a:p>
          <a:p>
            <a:pPr marL="0" indent="0" fontAlgn="base">
              <a:buNone/>
            </a:pPr>
            <a:endParaRPr lang="en-US" altLang="ko-KR" sz="2000" dirty="0"/>
          </a:p>
          <a:p>
            <a:pPr marL="0" indent="0" fontAlgn="base">
              <a:buNone/>
            </a:pPr>
            <a:r>
              <a:rPr lang="ko-KR" altLang="en-US" sz="2000" dirty="0" err="1"/>
              <a:t>내부업무망</a:t>
            </a:r>
            <a:r>
              <a:rPr lang="ko-KR" altLang="en-US" sz="2000" dirty="0"/>
              <a:t> 네트워크 구성</a:t>
            </a:r>
          </a:p>
          <a:p>
            <a:pPr fontAlgn="base"/>
            <a:r>
              <a:rPr lang="ko-KR" altLang="en-US" sz="2000" dirty="0"/>
              <a:t> </a:t>
            </a:r>
            <a:r>
              <a:rPr lang="en-US" altLang="ko-KR" sz="2000" dirty="0"/>
              <a:t>SDN </a:t>
            </a:r>
            <a:r>
              <a:rPr lang="ko-KR" altLang="en-US" sz="2000" dirty="0"/>
              <a:t>기반의 </a:t>
            </a:r>
            <a:r>
              <a:rPr lang="en-US" altLang="ko-KR" sz="2000" dirty="0"/>
              <a:t>Spine/Leaf </a:t>
            </a:r>
            <a:r>
              <a:rPr lang="ko-KR" altLang="en-US" sz="2000" dirty="0"/>
              <a:t>스위치 및 컨트롤러</a:t>
            </a:r>
            <a:r>
              <a:rPr lang="en-US" altLang="ko-KR" sz="2000" dirty="0"/>
              <a:t>, NAC, PC</a:t>
            </a:r>
            <a:r>
              <a:rPr lang="ko-KR" altLang="en-US" sz="2000" dirty="0"/>
              <a:t>용 케이블 공사</a:t>
            </a:r>
          </a:p>
          <a:p>
            <a:pPr marL="0" indent="0" fontAlgn="base">
              <a:buNone/>
            </a:pPr>
            <a:endParaRPr lang="en-US" altLang="ko-KR" sz="2000" dirty="0"/>
          </a:p>
          <a:p>
            <a:pPr marL="0" indent="0" fontAlgn="base">
              <a:buNone/>
            </a:pPr>
            <a:r>
              <a:rPr lang="en-US" altLang="ko-KR" sz="2000" dirty="0"/>
              <a:t>DMZ </a:t>
            </a:r>
            <a:r>
              <a:rPr lang="ko-KR" altLang="en-US" sz="2000" dirty="0"/>
              <a:t>네트워크 및 보안시스템 구성</a:t>
            </a:r>
          </a:p>
          <a:p>
            <a:pPr fontAlgn="base"/>
            <a:r>
              <a:rPr lang="ko-KR" altLang="en-US" sz="2000" dirty="0"/>
              <a:t> 차세대방화벽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웹방화벽</a:t>
            </a:r>
            <a:endParaRPr lang="ko-KR" altLang="en-US" sz="2000" dirty="0"/>
          </a:p>
          <a:p>
            <a:pPr marL="0" indent="0" fontAlgn="base">
              <a:buNone/>
            </a:pPr>
            <a:endParaRPr lang="en-US" altLang="ko-KR" sz="2000" dirty="0"/>
          </a:p>
          <a:p>
            <a:pPr marL="0" indent="0" fontAlgn="base">
              <a:buNone/>
            </a:pPr>
            <a:r>
              <a:rPr lang="ko-KR" altLang="en-US" sz="2000" dirty="0"/>
              <a:t>방문자용 무선네트워크 및 보안시스템 구성</a:t>
            </a:r>
          </a:p>
          <a:p>
            <a:pPr fontAlgn="base"/>
            <a:r>
              <a:rPr lang="ko-KR" altLang="en-US" sz="2000" dirty="0"/>
              <a:t> </a:t>
            </a:r>
            <a:r>
              <a:rPr lang="en-US" altLang="ko-KR" sz="2000" dirty="0"/>
              <a:t>L2 POE</a:t>
            </a:r>
            <a:r>
              <a:rPr lang="ko-KR" altLang="en-US" sz="2000" dirty="0"/>
              <a:t>스위치</a:t>
            </a:r>
            <a:r>
              <a:rPr lang="en-US" altLang="ko-KR" sz="2000" dirty="0"/>
              <a:t>, WIPS(</a:t>
            </a:r>
            <a:r>
              <a:rPr lang="ko-KR" altLang="en-US" sz="2000" dirty="0"/>
              <a:t>일부 수량 </a:t>
            </a:r>
            <a:r>
              <a:rPr lang="en-US" altLang="ko-KR" sz="2000" dirty="0"/>
              <a:t>AP</a:t>
            </a:r>
            <a:r>
              <a:rPr lang="ko-KR" altLang="en-US" sz="2000" dirty="0"/>
              <a:t>기능 포함</a:t>
            </a:r>
            <a:r>
              <a:rPr lang="en-US" altLang="ko-KR" sz="2000" dirty="0"/>
              <a:t>), </a:t>
            </a:r>
            <a:r>
              <a:rPr lang="ko-KR" altLang="en-US" sz="2000" dirty="0"/>
              <a:t>무선관리시스템</a:t>
            </a:r>
            <a:r>
              <a:rPr lang="en-US" altLang="ko-KR" sz="2000" dirty="0"/>
              <a:t>, </a:t>
            </a:r>
            <a:r>
              <a:rPr lang="ko-KR" altLang="en-US" sz="2000" dirty="0"/>
              <a:t>무선인증시스템</a:t>
            </a:r>
          </a:p>
          <a:p>
            <a:pPr marL="0" indent="0" fontAlgn="base">
              <a:buNone/>
            </a:pPr>
            <a:endParaRPr lang="en-US" altLang="ko-KR" sz="2000" dirty="0"/>
          </a:p>
          <a:p>
            <a:pPr marL="0" indent="0" fontAlgn="base">
              <a:buNone/>
            </a:pPr>
            <a:r>
              <a:rPr lang="en-US" altLang="ko-KR" sz="2000" dirty="0"/>
              <a:t>IP</a:t>
            </a:r>
            <a:r>
              <a:rPr lang="ko-KR" altLang="en-US" sz="2000" dirty="0"/>
              <a:t>전화용 네트워크 구성</a:t>
            </a:r>
          </a:p>
          <a:p>
            <a:pPr fontAlgn="base"/>
            <a:r>
              <a:rPr lang="ko-KR" altLang="en-US" sz="2000" dirty="0"/>
              <a:t> </a:t>
            </a:r>
            <a:r>
              <a:rPr lang="en-US" altLang="ko-KR" sz="2000" dirty="0"/>
              <a:t>L2 POE</a:t>
            </a:r>
            <a:r>
              <a:rPr lang="ko-KR" altLang="en-US" sz="2000" dirty="0"/>
              <a:t>스위치</a:t>
            </a:r>
          </a:p>
          <a:p>
            <a:pPr marL="0" indent="0" fontAlgn="base">
              <a:buNone/>
            </a:pPr>
            <a:endParaRPr lang="en-US" altLang="ko-KR" sz="2000" dirty="0"/>
          </a:p>
          <a:p>
            <a:pPr marL="0" indent="0" fontAlgn="base">
              <a:buNone/>
            </a:pPr>
            <a:r>
              <a:rPr lang="ko-KR" altLang="en-US" sz="2000" dirty="0"/>
              <a:t>전산인프라 관리시스템 구성</a:t>
            </a:r>
          </a:p>
          <a:p>
            <a:pPr fontAlgn="base"/>
            <a:r>
              <a:rPr lang="ko-KR" altLang="en-US" sz="2000" dirty="0"/>
              <a:t> </a:t>
            </a:r>
            <a:r>
              <a:rPr lang="en-US" altLang="ko-KR" sz="2000" dirty="0"/>
              <a:t>IP KVM, </a:t>
            </a:r>
            <a:r>
              <a:rPr lang="ko-KR" altLang="en-US" sz="2000" dirty="0"/>
              <a:t>전산인프라 통합관리시스템 등</a:t>
            </a:r>
          </a:p>
        </p:txBody>
      </p:sp>
    </p:spTree>
    <p:extLst>
      <p:ext uri="{BB962C8B-B14F-4D97-AF65-F5344CB8AC3E}">
        <p14:creationId xmlns:p14="http://schemas.microsoft.com/office/powerpoint/2010/main" val="161971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fontAlgn="base"/>
            <a:r>
              <a:rPr lang="en-US" altLang="ko-KR" dirty="0"/>
              <a:t>3. </a:t>
            </a:r>
            <a:r>
              <a:rPr lang="ko-KR" altLang="en-US" dirty="0"/>
              <a:t>시스템 제안요청 수량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639938"/>
              </p:ext>
            </p:extLst>
          </p:nvPr>
        </p:nvGraphicFramePr>
        <p:xfrm>
          <a:off x="251520" y="1268760"/>
          <a:ext cx="7992888" cy="6032033"/>
        </p:xfrm>
        <a:graphic>
          <a:graphicData uri="http://schemas.openxmlformats.org/drawingml/2006/table">
            <a:tbl>
              <a:tblPr/>
              <a:tblGrid>
                <a:gridCol w="248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5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56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구분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품목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수량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비고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694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내부업무망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네트워크 구성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SDN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스파인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(Spine)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스위치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식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6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SDN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리프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(Leaf)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스위치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(10G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광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4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식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외부회선 및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서버팜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6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2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SDN </a:t>
                      </a:r>
                      <a:r>
                        <a:rPr lang="ko-KR" altLang="en-US" sz="1000" kern="0" spc="-2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리프</a:t>
                      </a:r>
                      <a:r>
                        <a:rPr lang="en-US" altLang="ko-KR" sz="1000" kern="0" spc="-2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(Leaf) </a:t>
                      </a:r>
                      <a:r>
                        <a:rPr lang="ko-KR" altLang="en-US" sz="1000" kern="0" spc="-2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스위치</a:t>
                      </a:r>
                      <a:r>
                        <a:rPr lang="en-US" altLang="ko-KR" sz="1000" kern="0" spc="-2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(10G UTP)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식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층간 스위치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6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SDN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컨트롤러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식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이중화 또는 삼중화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6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L2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스위치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Out Of Band)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식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이중화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6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NAC(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접근제어시스템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6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10G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랜카드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5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86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PC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용 케이블 공사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400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대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Outlet - PC 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92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DMZ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네트워크 및 보안시스템 구성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차세대방화벽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식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이중화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49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웹방화벽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이중화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6777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방문자용 무선네트워크 및 보안시스템 구성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무선보안단말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(WIPS)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90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대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AP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기능 포함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(47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대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67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무선관리시스템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식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이중화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67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무선인증시스템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식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67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L2 POE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스위치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WIPS)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14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대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19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IP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전화용 네트워크 및 보안시스템 구성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L2 POE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스위치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IP Phone 48)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15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식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1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L2 POE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스위치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IP Phone 24)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7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식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4459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전산인프라 관리시스템 구성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IP KVM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식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1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32</a:t>
                      </a:r>
                      <a:r>
                        <a:rPr lang="ko-KR" altLang="en-US" sz="1000" kern="0" spc="-1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포트 이상</a:t>
                      </a:r>
                      <a:r>
                        <a:rPr lang="en-US" altLang="ko-KR" sz="1000" kern="0" spc="-1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000" kern="0" spc="-1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어댑터 포함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8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표준서버랙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7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식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통합관리시스템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식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1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스마트</a:t>
                      </a:r>
                      <a:r>
                        <a:rPr lang="en-US" altLang="ko-KR" sz="1000" kern="0" spc="-1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PDU 56</a:t>
                      </a:r>
                      <a:r>
                        <a:rPr lang="ko-KR" altLang="en-US" sz="1000" kern="0" spc="-1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대</a:t>
                      </a:r>
                      <a:b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</a:b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온습도센서 </a:t>
                      </a:r>
                      <a:r>
                        <a:rPr lang="en-US" altLang="ko-KR" sz="10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28</a:t>
                      </a: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개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00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PC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4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대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통합관리모니터링용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00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대형모니터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4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대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통합관리모니터링용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30408" marR="30408" marT="8407" marB="84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767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260648"/>
            <a:ext cx="1449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제품 선정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914444"/>
              </p:ext>
            </p:extLst>
          </p:nvPr>
        </p:nvGraphicFramePr>
        <p:xfrm>
          <a:off x="179512" y="836712"/>
          <a:ext cx="8640960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7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3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SDN Spine</a:t>
                      </a:r>
                      <a:r>
                        <a:rPr lang="en-US" altLang="ko-KR" sz="1100" b="1" kern="0" baseline="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스위치</a:t>
                      </a:r>
                      <a:endParaRPr lang="en-US" altLang="ko-KR" sz="1100" b="1" kern="0" dirty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Cisco Nexus 5648Q Switch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24-port, 40 GE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3.84-Tbps switching 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SDN Leaf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스위치 </a:t>
                      </a:r>
                      <a:endParaRPr lang="en-US" altLang="ko-KR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(10G </a:t>
                      </a: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광</a:t>
                      </a: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Cisco Nexus 2348UPQ 10GE Fabric Extender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Forty-eight 1/10 Gigabit Ethernet and unified port host interfaces (Enhanced Small Form-Factor Pluggable, or SFP+)</a:t>
                      </a:r>
                    </a:p>
                    <a:p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QSFP+ 10/40 Gigabit Ethernet fabric interfaces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Hardware forwarding at 1440 </a:t>
                      </a:r>
                      <a:r>
                        <a:rPr lang="en-US" altLang="ko-KR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Gbps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외부회선 및 </a:t>
                      </a:r>
                      <a:r>
                        <a:rPr lang="ko-KR" altLang="en-US" sz="1100" dirty="0" err="1"/>
                        <a:t>서버팜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SDN</a:t>
                      </a:r>
                      <a:r>
                        <a:rPr lang="en-US" altLang="ko-KR" sz="11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Leaf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스위치 </a:t>
                      </a:r>
                      <a:endParaRPr lang="en-US" altLang="ko-KR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(10G UTP)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Cisco Nexus 2348TQ-E 10GE Fabric Extender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48 100M/1G/10GBASE-T host port interfaces</a:t>
                      </a:r>
                    </a:p>
                    <a:p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Quad Small Form Factor Pluggable Plus (QSFP+) ports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Hardware forwarding at 1440 </a:t>
                      </a:r>
                      <a:r>
                        <a:rPr lang="en-US" altLang="ko-KR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Gbps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층간 스위치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21</a:t>
                      </a:r>
                      <a:r>
                        <a:rPr lang="ko-KR" altLang="en-US" sz="1100" dirty="0"/>
                        <a:t>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SDN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컨트롤러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 PowerEdge R720xd </a:t>
                      </a:r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+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Cisco Open SDN Controller 2.0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 구조 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2U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이하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19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인치 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Rack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장착형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 전원 이중화 지원</a:t>
                      </a:r>
                    </a:p>
                    <a:p>
                      <a:pPr fontAlgn="base"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 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: 6Core 2.4Ghz * 2ea</a:t>
                      </a: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 HDD : 1TB </a:t>
                      </a: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 Memory : 64GB</a:t>
                      </a: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 NIC : 10G Base-T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Base-X * 2Port</a:t>
                      </a: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 HA : Active/Passive, Active/Active Failover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지원</a:t>
                      </a:r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요구 사항 만족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이중화 또는 삼중화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L2 Switch (</a:t>
                      </a:r>
                      <a:r>
                        <a:rPr lang="en-US" altLang="ko-KR" sz="11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OutOfBand</a:t>
                      </a: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SG200-50</a:t>
                      </a:r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 x 10/100/1000 + 2 x combo Gigabit SFP</a:t>
                      </a:r>
                    </a:p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Switching capacity : 74.41 </a:t>
                      </a:r>
                      <a:r>
                        <a:rPr lang="en-US" altLang="ko-KR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Mpps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이중화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0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260648"/>
            <a:ext cx="1449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제품 선정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12444"/>
              </p:ext>
            </p:extLst>
          </p:nvPr>
        </p:nvGraphicFramePr>
        <p:xfrm>
          <a:off x="179512" y="836712"/>
          <a:ext cx="8640960" cy="550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7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3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NAC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접근제어시스템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  <a:p>
                      <a:pPr algn="ctr" latinLnBrk="1"/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지니안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NAC(</a:t>
                      </a:r>
                      <a:r>
                        <a:rPr lang="en-US" altLang="ko-KR" sz="1100" dirty="0" err="1"/>
                        <a:t>Genian</a:t>
                      </a:r>
                      <a:r>
                        <a:rPr lang="en-US" altLang="ko-KR" sz="1100" dirty="0"/>
                        <a:t> NAC)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솔루션</a:t>
                      </a:r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• </a:t>
                      </a:r>
                      <a:r>
                        <a:rPr lang="ko-KR" altLang="en-US" sz="1100" dirty="0"/>
                        <a:t>대용량 로그 감사기록 저장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 err="1"/>
                        <a:t>빅데이터</a:t>
                      </a:r>
                      <a:r>
                        <a:rPr lang="ko-KR" altLang="en-US" sz="1100" dirty="0"/>
                        <a:t> 엔진 적용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latinLnBrk="1"/>
                      <a:r>
                        <a:rPr lang="en-US" altLang="ko-KR" sz="1100" dirty="0"/>
                        <a:t>• </a:t>
                      </a:r>
                      <a:r>
                        <a:rPr lang="ko-KR" altLang="en-US" sz="1100" dirty="0"/>
                        <a:t>실시간 로그 데이터 및 검색 가능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• </a:t>
                      </a:r>
                      <a:r>
                        <a:rPr lang="ko-KR" altLang="en-US" sz="1100" dirty="0"/>
                        <a:t>단말 장비 종류 및 운영 체제 식별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• </a:t>
                      </a:r>
                      <a:r>
                        <a:rPr lang="ko-KR" altLang="en-US" sz="1100" dirty="0"/>
                        <a:t>단말 타입 자동 감지 </a:t>
                      </a:r>
                      <a:r>
                        <a:rPr lang="en-US" altLang="ko-KR" sz="1100" dirty="0"/>
                        <a:t>(PC, </a:t>
                      </a:r>
                      <a:r>
                        <a:rPr lang="ko-KR" altLang="en-US" sz="1100" dirty="0" err="1"/>
                        <a:t>모바일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서버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프린터</a:t>
                      </a:r>
                      <a:r>
                        <a:rPr lang="en-US" altLang="ko-KR" sz="1100" dirty="0"/>
                        <a:t>, VoIP </a:t>
                      </a:r>
                      <a:r>
                        <a:rPr lang="ko-KR" altLang="en-US" sz="1100" dirty="0"/>
                        <a:t>등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latinLnBrk="1"/>
                      <a:r>
                        <a:rPr lang="en-US" altLang="ko-KR" sz="1100" dirty="0"/>
                        <a:t>• </a:t>
                      </a:r>
                      <a:r>
                        <a:rPr lang="ko-KR" altLang="en-US" sz="1100" dirty="0"/>
                        <a:t>단말 제공 서비스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위치 정보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동작 상태 감지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• </a:t>
                      </a:r>
                      <a:r>
                        <a:rPr lang="ko-KR" altLang="en-US" sz="1100" dirty="0"/>
                        <a:t>단말 이력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 err="1"/>
                        <a:t>트래픽</a:t>
                      </a:r>
                      <a:r>
                        <a:rPr lang="ko-KR" altLang="en-US" sz="1100" dirty="0"/>
                        <a:t> 정보 제공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• </a:t>
                      </a:r>
                      <a:r>
                        <a:rPr lang="ko-KR" altLang="en-US" sz="1100" dirty="0"/>
                        <a:t>국내외 </a:t>
                      </a:r>
                      <a:r>
                        <a:rPr lang="en-US" altLang="ko-KR" sz="1100" dirty="0"/>
                        <a:t>40</a:t>
                      </a:r>
                      <a:r>
                        <a:rPr lang="ko-KR" altLang="en-US" sz="1100" dirty="0"/>
                        <a:t>여 개 보안 제품 연동을 통한 통합 관리 가능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차세대</a:t>
                      </a:r>
                      <a:endParaRPr lang="en-US" altLang="ko-KR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방화벽</a:t>
                      </a:r>
                    </a:p>
                    <a:p>
                      <a:pPr algn="ctr" latinLnBrk="1"/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it-IT" altLang="ko-KR" sz="1100" dirty="0"/>
                        <a:t>Palo Alto Networks® </a:t>
                      </a:r>
                    </a:p>
                    <a:p>
                      <a:pPr latinLnBrk="1"/>
                      <a:r>
                        <a:rPr lang="en-US" altLang="ko-KR" sz="1100" dirty="0"/>
                        <a:t>PA-5020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Firewall throughput </a:t>
                      </a:r>
                      <a:r>
                        <a:rPr lang="en-US" altLang="ko-KR" sz="1100" dirty="0" err="1"/>
                        <a:t>Gbps</a:t>
                      </a:r>
                      <a:r>
                        <a:rPr lang="en-US" altLang="ko-KR" sz="1100" dirty="0"/>
                        <a:t> 5 </a:t>
                      </a:r>
                      <a:r>
                        <a:rPr lang="en-US" altLang="ko-KR" sz="1100" dirty="0" err="1"/>
                        <a:t>Gbps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Max sessions 1,000,000 </a:t>
                      </a:r>
                    </a:p>
                    <a:p>
                      <a:pPr latinLnBrk="1"/>
                      <a:r>
                        <a:rPr lang="en-US" altLang="ko-KR" sz="1100" dirty="0"/>
                        <a:t>New sessions per second 120,000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이중화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웹방화벽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Penta</a:t>
                      </a:r>
                      <a:r>
                        <a:rPr lang="en-US" altLang="ko-KR" sz="1100" dirty="0"/>
                        <a:t> Security Systems </a:t>
                      </a:r>
                      <a:r>
                        <a:rPr lang="en-US" altLang="ko-KR" sz="1100" dirty="0" err="1"/>
                        <a:t>Inc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WAPPLES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접근제어 기능을 통한 침입차단기능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개인정보 유출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유입 탐지 및 차단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개인정보 파일 유출 탐지 및 차단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개인정보 암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 err="1"/>
                        <a:t>복호화</a:t>
                      </a:r>
                      <a:r>
                        <a:rPr lang="ko-KR" altLang="en-US" sz="1100" dirty="0"/>
                        <a:t> 처리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비밀번호 및 바이오 정보 </a:t>
                      </a:r>
                      <a:r>
                        <a:rPr lang="ko-KR" altLang="en-US" sz="1100" dirty="0" err="1"/>
                        <a:t>일방향</a:t>
                      </a:r>
                      <a:r>
                        <a:rPr lang="ko-KR" altLang="en-US" sz="1100" dirty="0"/>
                        <a:t> 암호화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이중화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무선 보안단말</a:t>
                      </a: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(WIPS)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WIPS Sensor 504I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802.11a/b/g/n/ac</a:t>
                      </a:r>
                    </a:p>
                    <a:p>
                      <a:pPr fontAlgn="base" latinLnBrk="1"/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2.4GHz, 5GHz</a:t>
                      </a:r>
                    </a:p>
                    <a:p>
                      <a:pPr fontAlgn="base" latinLnBrk="1"/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802.3at POE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AP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기능 포함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무선관리시스템</a:t>
                      </a:r>
                    </a:p>
                    <a:p>
                      <a:pPr algn="ctr" latinLnBrk="1"/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Cisco® 5500 Series Wireless Controller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pt-BR" altLang="ko-KR" sz="1100" dirty="0"/>
                        <a:t>IEEE 802.11a, 802.11b, 802.11g, 802.11d, WMM/802.11e, 802.11h, 802.11n, 802.11u</a:t>
                      </a:r>
                    </a:p>
                    <a:p>
                      <a:pPr latinLnBrk="1"/>
                      <a:r>
                        <a:rPr lang="ko-KR" altLang="en-US" sz="1100" dirty="0"/>
                        <a:t>서비스 포트 </a:t>
                      </a: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개</a:t>
                      </a:r>
                      <a:r>
                        <a:rPr lang="en-US" altLang="ko-KR" sz="1100" dirty="0"/>
                        <a:t>: 10/100/1000Mbps </a:t>
                      </a:r>
                      <a:r>
                        <a:rPr lang="ko-KR" altLang="en-US" sz="1100" dirty="0" err="1"/>
                        <a:t>이더넷</a:t>
                      </a:r>
                      <a:r>
                        <a:rPr lang="en-US" altLang="ko-KR" sz="1100" dirty="0"/>
                        <a:t>(RJ45) </a:t>
                      </a:r>
                    </a:p>
                    <a:p>
                      <a:pPr latinLnBrk="1"/>
                      <a:r>
                        <a:rPr lang="ko-KR" altLang="en-US" sz="1100" dirty="0"/>
                        <a:t>서비스 포트</a:t>
                      </a:r>
                      <a:r>
                        <a:rPr lang="en-US" altLang="ko-KR" sz="1100" dirty="0"/>
                        <a:t>: 10/100/1000Mbps </a:t>
                      </a:r>
                      <a:r>
                        <a:rPr lang="ko-KR" altLang="en-US" sz="1100" dirty="0" err="1"/>
                        <a:t>이더넷</a:t>
                      </a:r>
                      <a:r>
                        <a:rPr lang="en-US" altLang="ko-KR" sz="1100" dirty="0"/>
                        <a:t>(RJ45) </a:t>
                      </a:r>
                      <a:r>
                        <a:rPr lang="ko-KR" altLang="en-US" sz="1100" dirty="0"/>
                        <a:t>향후 사용을 위한 </a:t>
                      </a:r>
                      <a:r>
                        <a:rPr lang="ko-KR" altLang="en-US" sz="1100" dirty="0" err="1"/>
                        <a:t>고가용성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콘솔 포트</a:t>
                      </a:r>
                      <a:r>
                        <a:rPr lang="en-US" altLang="ko-KR" sz="1100" dirty="0"/>
                        <a:t>: RS232(DB-9 Male/RJ-45 </a:t>
                      </a:r>
                      <a:r>
                        <a:rPr lang="ko-KR" altLang="en-US" sz="1100" dirty="0"/>
                        <a:t>커넥터 포함</a:t>
                      </a:r>
                      <a:r>
                        <a:rPr lang="en-US" altLang="ko-KR" sz="1100" dirty="0"/>
                        <a:t>), </a:t>
                      </a:r>
                      <a:r>
                        <a:rPr lang="ko-KR" altLang="en-US" sz="1100" dirty="0"/>
                        <a:t>미니 </a:t>
                      </a:r>
                      <a:r>
                        <a:rPr lang="en-US" altLang="ko-KR" sz="1100" dirty="0"/>
                        <a:t>USB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이중화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무선 인증 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AIR-WIPS-AP-100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 : 10/100/1000Base-TX * 4Port</a:t>
                      </a:r>
                    </a:p>
                    <a:p>
                      <a:pPr latinLnBrk="1"/>
                      <a:r>
                        <a:rPr lang="ko-KR" altLang="en-US" sz="1100" dirty="0"/>
                        <a:t>네트워크의 상태 및 성능에 대한 지속적인 실시간 모니터링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RF </a:t>
                      </a:r>
                      <a:r>
                        <a:rPr lang="ko-KR" altLang="en-US" sz="1100" dirty="0"/>
                        <a:t>도메인 내의 문제를 자동으로 수정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전문가 수준의 </a:t>
                      </a:r>
                      <a:r>
                        <a:rPr lang="ko-KR" altLang="en-US" sz="1100" dirty="0" err="1"/>
                        <a:t>스킬이</a:t>
                      </a:r>
                      <a:r>
                        <a:rPr lang="ko-KR" altLang="en-US" sz="1100" dirty="0"/>
                        <a:t> 필요 없는 완벽한 </a:t>
                      </a:r>
                      <a:r>
                        <a:rPr lang="en-US" altLang="ko-KR" sz="1100" dirty="0"/>
                        <a:t>RF </a:t>
                      </a:r>
                      <a:r>
                        <a:rPr lang="ko-KR" altLang="en-US" sz="1100" dirty="0"/>
                        <a:t>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315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260648"/>
            <a:ext cx="1449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제품 선정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893050"/>
              </p:ext>
            </p:extLst>
          </p:nvPr>
        </p:nvGraphicFramePr>
        <p:xfrm>
          <a:off x="179512" y="836712"/>
          <a:ext cx="8640960" cy="4250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7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3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L2 POE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스위치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(WIPS)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  <a:p>
                      <a:pPr algn="ctr" latinLnBrk="1"/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Cisco Catalyst 2960-24PC-S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24 Ethernet 10/100 </a:t>
                      </a:r>
                      <a:r>
                        <a:rPr lang="en-US" altLang="ko-KR" sz="1100" dirty="0" err="1"/>
                        <a:t>PoE</a:t>
                      </a:r>
                      <a:r>
                        <a:rPr lang="en-US" altLang="ko-KR" sz="1100" dirty="0"/>
                        <a:t> ports (370W capacity) </a:t>
                      </a:r>
                    </a:p>
                    <a:p>
                      <a:pPr latinLnBrk="1"/>
                      <a:r>
                        <a:rPr lang="en-US" altLang="ko-KR" sz="1100" dirty="0"/>
                        <a:t>2 dual-purpose ports (10/100/1000 or SFP)</a:t>
                      </a:r>
                    </a:p>
                    <a:p>
                      <a:pPr latinLnBrk="1"/>
                      <a:r>
                        <a:rPr lang="en-US" altLang="ko-KR" sz="1100" dirty="0"/>
                        <a:t>370W 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14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L2 POE </a:t>
                      </a: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스위치 </a:t>
                      </a: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(IPPHONE 48)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WS-C2960L-48PS-LL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48 Ethernet 10/100 </a:t>
                      </a:r>
                      <a:r>
                        <a:rPr lang="en-US" altLang="ko-KR" sz="1100" dirty="0" err="1"/>
                        <a:t>PoE</a:t>
                      </a:r>
                      <a:r>
                        <a:rPr lang="en-US" altLang="ko-KR" sz="1100" dirty="0"/>
                        <a:t> ports (370W capacity) </a:t>
                      </a:r>
                    </a:p>
                    <a:p>
                      <a:pPr latinLnBrk="1"/>
                      <a:r>
                        <a:rPr lang="en-US" altLang="ko-KR" sz="1100" dirty="0"/>
                        <a:t>4 dual-purpose ports (10/100/1000 or SFP) 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dirty="0"/>
                        <a:t>195W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15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L2 POE </a:t>
                      </a: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스위치 </a:t>
                      </a: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(IPPHONE 24)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WS-C2960L-24PS-LL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24 Ethernet 10/100 </a:t>
                      </a:r>
                      <a:r>
                        <a:rPr lang="en-US" altLang="ko-KR" sz="1100" dirty="0" err="1"/>
                        <a:t>PoE</a:t>
                      </a:r>
                      <a:r>
                        <a:rPr lang="en-US" altLang="ko-KR" sz="1100" dirty="0"/>
                        <a:t> ports (370W capacity) </a:t>
                      </a:r>
                    </a:p>
                    <a:p>
                      <a:pPr latinLnBrk="1"/>
                      <a:r>
                        <a:rPr lang="en-US" altLang="ko-KR" sz="1100" dirty="0"/>
                        <a:t>4 dual-purpose ports (10/100/1000 or SFP) 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dirty="0"/>
                        <a:t>370W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endParaRPr lang="ko-KR" alt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KVM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ATEN</a:t>
                      </a:r>
                      <a:r>
                        <a:rPr lang="en-US" altLang="ko-KR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KM0032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직접 접속 및 소프트웨어를 통한 통합 관리 기능 제공</a:t>
                      </a:r>
                    </a:p>
                    <a:p>
                      <a:pPr fontAlgn="base"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 다양한 비디오 신호 지원 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VGA, HDMI, DVI, DP, RS232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</a:p>
                    <a:p>
                      <a:pPr fontAlgn="base"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 서버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스토리지 등 모든 콘솔 인터페이스 통합</a:t>
                      </a:r>
                    </a:p>
                    <a:p>
                      <a:pPr fontAlgn="base" latinLnBrk="1"/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PC</a:t>
                      </a:r>
                      <a:endParaRPr lang="ko-KR" altLang="en-US" sz="11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DELL</a:t>
                      </a:r>
                      <a:r>
                        <a:rPr lang="en-US" altLang="ko-KR" sz="1100" baseline="0" dirty="0"/>
                        <a:t> Precision T1650</a:t>
                      </a:r>
                      <a:endParaRPr lang="ko-KR" altLang="en-US" sz="11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CPU : Intel i5-3550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  <a:r>
                        <a:rPr lang="en-US" altLang="ko-KR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8G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HDD : 1TB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T="36000" marB="36000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관리자 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72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2509433" y="-20844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5. </a:t>
            </a:r>
            <a:r>
              <a:rPr lang="ko-KR" altLang="en-US" sz="2800" dirty="0"/>
              <a:t>시스템 구성도</a:t>
            </a:r>
          </a:p>
        </p:txBody>
      </p:sp>
      <p:sp>
        <p:nvSpPr>
          <p:cNvPr id="10" name="구름 9"/>
          <p:cNvSpPr/>
          <p:nvPr/>
        </p:nvSpPr>
        <p:spPr>
          <a:xfrm>
            <a:off x="179512" y="851316"/>
            <a:ext cx="1296144" cy="5760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전화회선</a:t>
            </a:r>
          </a:p>
        </p:txBody>
      </p:sp>
      <p:sp>
        <p:nvSpPr>
          <p:cNvPr id="11" name="구름 10"/>
          <p:cNvSpPr/>
          <p:nvPr/>
        </p:nvSpPr>
        <p:spPr>
          <a:xfrm>
            <a:off x="1752211" y="820829"/>
            <a:ext cx="1368152" cy="5760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인터넷</a:t>
            </a:r>
          </a:p>
        </p:txBody>
      </p:sp>
      <p:grpSp>
        <p:nvGrpSpPr>
          <p:cNvPr id="215" name="그룹 214"/>
          <p:cNvGrpSpPr/>
          <p:nvPr/>
        </p:nvGrpSpPr>
        <p:grpSpPr>
          <a:xfrm>
            <a:off x="5016637" y="1484382"/>
            <a:ext cx="874242" cy="720482"/>
            <a:chOff x="1077885" y="4077072"/>
            <a:chExt cx="874242" cy="720482"/>
          </a:xfrm>
        </p:grpSpPr>
        <p:grpSp>
          <p:nvGrpSpPr>
            <p:cNvPr id="24" name="그룹 23"/>
            <p:cNvGrpSpPr/>
            <p:nvPr/>
          </p:nvGrpSpPr>
          <p:grpSpPr>
            <a:xfrm>
              <a:off x="1077885" y="4077072"/>
              <a:ext cx="844551" cy="442913"/>
              <a:chOff x="3228975" y="1191578"/>
              <a:chExt cx="844551" cy="442913"/>
            </a:xfrm>
          </p:grpSpPr>
          <p:sp>
            <p:nvSpPr>
              <p:cNvPr id="25" name="Freeform 48"/>
              <p:cNvSpPr>
                <a:spLocks/>
              </p:cNvSpPr>
              <p:nvPr/>
            </p:nvSpPr>
            <p:spPr bwMode="auto">
              <a:xfrm>
                <a:off x="3228975" y="1556703"/>
                <a:ext cx="844550" cy="77788"/>
              </a:xfrm>
              <a:custGeom>
                <a:avLst/>
                <a:gdLst>
                  <a:gd name="T0" fmla="*/ 0 w 532"/>
                  <a:gd name="T1" fmla="*/ 49 h 49"/>
                  <a:gd name="T2" fmla="*/ 53 w 532"/>
                  <a:gd name="T3" fmla="*/ 0 h 49"/>
                  <a:gd name="T4" fmla="*/ 532 w 532"/>
                  <a:gd name="T5" fmla="*/ 0 h 49"/>
                  <a:gd name="T6" fmla="*/ 479 w 532"/>
                  <a:gd name="T7" fmla="*/ 49 h 49"/>
                  <a:gd name="T8" fmla="*/ 0 w 532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2" h="49">
                    <a:moveTo>
                      <a:pt x="0" y="49"/>
                    </a:moveTo>
                    <a:lnTo>
                      <a:pt x="53" y="0"/>
                    </a:lnTo>
                    <a:lnTo>
                      <a:pt x="532" y="0"/>
                    </a:lnTo>
                    <a:lnTo>
                      <a:pt x="479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2AC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49"/>
              <p:cNvSpPr>
                <a:spLocks/>
              </p:cNvSpPr>
              <p:nvPr/>
            </p:nvSpPr>
            <p:spPr bwMode="auto">
              <a:xfrm>
                <a:off x="3228975" y="1556703"/>
                <a:ext cx="844550" cy="77788"/>
              </a:xfrm>
              <a:custGeom>
                <a:avLst/>
                <a:gdLst>
                  <a:gd name="T0" fmla="*/ 0 w 532"/>
                  <a:gd name="T1" fmla="*/ 49 h 49"/>
                  <a:gd name="T2" fmla="*/ 53 w 532"/>
                  <a:gd name="T3" fmla="*/ 0 h 49"/>
                  <a:gd name="T4" fmla="*/ 532 w 532"/>
                  <a:gd name="T5" fmla="*/ 0 h 49"/>
                  <a:gd name="T6" fmla="*/ 479 w 532"/>
                  <a:gd name="T7" fmla="*/ 49 h 49"/>
                  <a:gd name="T8" fmla="*/ 0 w 532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2" h="49">
                    <a:moveTo>
                      <a:pt x="0" y="49"/>
                    </a:moveTo>
                    <a:lnTo>
                      <a:pt x="53" y="0"/>
                    </a:lnTo>
                    <a:lnTo>
                      <a:pt x="532" y="0"/>
                    </a:lnTo>
                    <a:lnTo>
                      <a:pt x="479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2AC0FF"/>
              </a:solidFill>
              <a:ln w="4">
                <a:solidFill>
                  <a:srgbClr val="80DA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62"/>
              <p:cNvSpPr>
                <a:spLocks/>
              </p:cNvSpPr>
              <p:nvPr/>
            </p:nvSpPr>
            <p:spPr bwMode="auto">
              <a:xfrm>
                <a:off x="3481388" y="1515428"/>
                <a:ext cx="250825" cy="119063"/>
              </a:xfrm>
              <a:custGeom>
                <a:avLst/>
                <a:gdLst>
                  <a:gd name="T0" fmla="*/ 158 w 158"/>
                  <a:gd name="T1" fmla="*/ 75 h 75"/>
                  <a:gd name="T2" fmla="*/ 0 w 158"/>
                  <a:gd name="T3" fmla="*/ 75 h 75"/>
                  <a:gd name="T4" fmla="*/ 0 w 158"/>
                  <a:gd name="T5" fmla="*/ 4 h 75"/>
                  <a:gd name="T6" fmla="*/ 158 w 158"/>
                  <a:gd name="T7" fmla="*/ 0 h 75"/>
                  <a:gd name="T8" fmla="*/ 158 w 158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75">
                    <a:moveTo>
                      <a:pt x="158" y="75"/>
                    </a:moveTo>
                    <a:lnTo>
                      <a:pt x="0" y="75"/>
                    </a:lnTo>
                    <a:lnTo>
                      <a:pt x="0" y="4"/>
                    </a:lnTo>
                    <a:lnTo>
                      <a:pt x="158" y="0"/>
                    </a:lnTo>
                    <a:lnTo>
                      <a:pt x="158" y="75"/>
                    </a:lnTo>
                    <a:close/>
                  </a:path>
                </a:pathLst>
              </a:cu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63"/>
              <p:cNvSpPr>
                <a:spLocks/>
              </p:cNvSpPr>
              <p:nvPr/>
            </p:nvSpPr>
            <p:spPr bwMode="auto">
              <a:xfrm>
                <a:off x="3481388" y="1515428"/>
                <a:ext cx="250825" cy="119063"/>
              </a:xfrm>
              <a:custGeom>
                <a:avLst/>
                <a:gdLst>
                  <a:gd name="T0" fmla="*/ 158 w 158"/>
                  <a:gd name="T1" fmla="*/ 75 h 75"/>
                  <a:gd name="T2" fmla="*/ 0 w 158"/>
                  <a:gd name="T3" fmla="*/ 75 h 75"/>
                  <a:gd name="T4" fmla="*/ 0 w 158"/>
                  <a:gd name="T5" fmla="*/ 4 h 75"/>
                  <a:gd name="T6" fmla="*/ 158 w 158"/>
                  <a:gd name="T7" fmla="*/ 0 h 75"/>
                  <a:gd name="T8" fmla="*/ 158 w 158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75">
                    <a:moveTo>
                      <a:pt x="158" y="75"/>
                    </a:moveTo>
                    <a:lnTo>
                      <a:pt x="0" y="75"/>
                    </a:lnTo>
                    <a:lnTo>
                      <a:pt x="0" y="4"/>
                    </a:lnTo>
                    <a:lnTo>
                      <a:pt x="158" y="0"/>
                    </a:lnTo>
                    <a:lnTo>
                      <a:pt x="158" y="75"/>
                    </a:lnTo>
                    <a:close/>
                  </a:path>
                </a:pathLst>
              </a:cu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Rectangle 64"/>
              <p:cNvSpPr>
                <a:spLocks noChangeArrowheads="1"/>
              </p:cNvSpPr>
              <p:nvPr/>
            </p:nvSpPr>
            <p:spPr bwMode="auto">
              <a:xfrm>
                <a:off x="3732213" y="1521778"/>
                <a:ext cx="252413" cy="11271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Rectangle 65"/>
              <p:cNvSpPr>
                <a:spLocks noChangeArrowheads="1"/>
              </p:cNvSpPr>
              <p:nvPr/>
            </p:nvSpPr>
            <p:spPr bwMode="auto">
              <a:xfrm>
                <a:off x="3732213" y="1521778"/>
                <a:ext cx="252413" cy="11271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Rectangle 66"/>
              <p:cNvSpPr>
                <a:spLocks noChangeArrowheads="1"/>
              </p:cNvSpPr>
              <p:nvPr/>
            </p:nvSpPr>
            <p:spPr bwMode="auto">
              <a:xfrm>
                <a:off x="3228975" y="1515428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Rectangle 67"/>
              <p:cNvSpPr>
                <a:spLocks noChangeArrowheads="1"/>
              </p:cNvSpPr>
              <p:nvPr/>
            </p:nvSpPr>
            <p:spPr bwMode="auto">
              <a:xfrm>
                <a:off x="3228975" y="1515428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Rectangle 68"/>
              <p:cNvSpPr>
                <a:spLocks noChangeArrowheads="1"/>
              </p:cNvSpPr>
              <p:nvPr/>
            </p:nvSpPr>
            <p:spPr bwMode="auto">
              <a:xfrm>
                <a:off x="3228975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Rectangle 69"/>
              <p:cNvSpPr>
                <a:spLocks noChangeArrowheads="1"/>
              </p:cNvSpPr>
              <p:nvPr/>
            </p:nvSpPr>
            <p:spPr bwMode="auto">
              <a:xfrm>
                <a:off x="3228975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Rectangle 70"/>
              <p:cNvSpPr>
                <a:spLocks noChangeArrowheads="1"/>
              </p:cNvSpPr>
              <p:nvPr/>
            </p:nvSpPr>
            <p:spPr bwMode="auto">
              <a:xfrm>
                <a:off x="3732213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Rectangle 71"/>
              <p:cNvSpPr>
                <a:spLocks noChangeArrowheads="1"/>
              </p:cNvSpPr>
              <p:nvPr/>
            </p:nvSpPr>
            <p:spPr bwMode="auto">
              <a:xfrm>
                <a:off x="3732213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Rectangle 72"/>
              <p:cNvSpPr>
                <a:spLocks noChangeArrowheads="1"/>
              </p:cNvSpPr>
              <p:nvPr/>
            </p:nvSpPr>
            <p:spPr bwMode="auto">
              <a:xfrm>
                <a:off x="3613150" y="1401128"/>
                <a:ext cx="250825" cy="120650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Rectangle 73"/>
              <p:cNvSpPr>
                <a:spLocks noChangeArrowheads="1"/>
              </p:cNvSpPr>
              <p:nvPr/>
            </p:nvSpPr>
            <p:spPr bwMode="auto">
              <a:xfrm>
                <a:off x="3613150" y="1401128"/>
                <a:ext cx="250825" cy="120650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Rectangle 74"/>
              <p:cNvSpPr>
                <a:spLocks noChangeArrowheads="1"/>
              </p:cNvSpPr>
              <p:nvPr/>
            </p:nvSpPr>
            <p:spPr bwMode="auto">
              <a:xfrm>
                <a:off x="3360738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Rectangle 75"/>
              <p:cNvSpPr>
                <a:spLocks noChangeArrowheads="1"/>
              </p:cNvSpPr>
              <p:nvPr/>
            </p:nvSpPr>
            <p:spPr bwMode="auto">
              <a:xfrm>
                <a:off x="3360738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76"/>
              <p:cNvSpPr>
                <a:spLocks/>
              </p:cNvSpPr>
              <p:nvPr/>
            </p:nvSpPr>
            <p:spPr bwMode="auto">
              <a:xfrm>
                <a:off x="4032250" y="1191578"/>
                <a:ext cx="41275" cy="168275"/>
              </a:xfrm>
              <a:custGeom>
                <a:avLst/>
                <a:gdLst>
                  <a:gd name="T0" fmla="*/ 0 w 26"/>
                  <a:gd name="T1" fmla="*/ 106 h 106"/>
                  <a:gd name="T2" fmla="*/ 26 w 26"/>
                  <a:gd name="T3" fmla="*/ 76 h 106"/>
                  <a:gd name="T4" fmla="*/ 26 w 26"/>
                  <a:gd name="T5" fmla="*/ 0 h 106"/>
                  <a:gd name="T6" fmla="*/ 0 w 26"/>
                  <a:gd name="T7" fmla="*/ 30 h 106"/>
                  <a:gd name="T8" fmla="*/ 0 w 26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6">
                    <a:moveTo>
                      <a:pt x="0" y="106"/>
                    </a:moveTo>
                    <a:lnTo>
                      <a:pt x="26" y="76"/>
                    </a:lnTo>
                    <a:lnTo>
                      <a:pt x="26" y="0"/>
                    </a:lnTo>
                    <a:lnTo>
                      <a:pt x="0" y="3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77"/>
              <p:cNvSpPr>
                <a:spLocks/>
              </p:cNvSpPr>
              <p:nvPr/>
            </p:nvSpPr>
            <p:spPr bwMode="auto">
              <a:xfrm>
                <a:off x="4032250" y="1191578"/>
                <a:ext cx="41275" cy="168275"/>
              </a:xfrm>
              <a:custGeom>
                <a:avLst/>
                <a:gdLst>
                  <a:gd name="T0" fmla="*/ 0 w 26"/>
                  <a:gd name="T1" fmla="*/ 106 h 106"/>
                  <a:gd name="T2" fmla="*/ 26 w 26"/>
                  <a:gd name="T3" fmla="*/ 76 h 106"/>
                  <a:gd name="T4" fmla="*/ 26 w 26"/>
                  <a:gd name="T5" fmla="*/ 0 h 106"/>
                  <a:gd name="T6" fmla="*/ 0 w 26"/>
                  <a:gd name="T7" fmla="*/ 30 h 106"/>
                  <a:gd name="T8" fmla="*/ 0 w 26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6">
                    <a:moveTo>
                      <a:pt x="0" y="106"/>
                    </a:moveTo>
                    <a:lnTo>
                      <a:pt x="26" y="76"/>
                    </a:lnTo>
                    <a:lnTo>
                      <a:pt x="26" y="0"/>
                    </a:lnTo>
                    <a:lnTo>
                      <a:pt x="0" y="3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78"/>
              <p:cNvSpPr>
                <a:spLocks/>
              </p:cNvSpPr>
              <p:nvPr/>
            </p:nvSpPr>
            <p:spPr bwMode="auto">
              <a:xfrm>
                <a:off x="3773488" y="1191578"/>
                <a:ext cx="300038" cy="47625"/>
              </a:xfrm>
              <a:custGeom>
                <a:avLst/>
                <a:gdLst>
                  <a:gd name="T0" fmla="*/ 0 w 189"/>
                  <a:gd name="T1" fmla="*/ 30 h 30"/>
                  <a:gd name="T2" fmla="*/ 31 w 189"/>
                  <a:gd name="T3" fmla="*/ 0 h 30"/>
                  <a:gd name="T4" fmla="*/ 189 w 189"/>
                  <a:gd name="T5" fmla="*/ 0 h 30"/>
                  <a:gd name="T6" fmla="*/ 163 w 189"/>
                  <a:gd name="T7" fmla="*/ 30 h 30"/>
                  <a:gd name="T8" fmla="*/ 0 w 18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30">
                    <a:moveTo>
                      <a:pt x="0" y="30"/>
                    </a:moveTo>
                    <a:lnTo>
                      <a:pt x="31" y="0"/>
                    </a:lnTo>
                    <a:lnTo>
                      <a:pt x="189" y="0"/>
                    </a:lnTo>
                    <a:lnTo>
                      <a:pt x="163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79"/>
              <p:cNvSpPr>
                <a:spLocks/>
              </p:cNvSpPr>
              <p:nvPr/>
            </p:nvSpPr>
            <p:spPr bwMode="auto">
              <a:xfrm>
                <a:off x="3773488" y="1191578"/>
                <a:ext cx="300038" cy="47625"/>
              </a:xfrm>
              <a:custGeom>
                <a:avLst/>
                <a:gdLst>
                  <a:gd name="T0" fmla="*/ 0 w 189"/>
                  <a:gd name="T1" fmla="*/ 30 h 30"/>
                  <a:gd name="T2" fmla="*/ 31 w 189"/>
                  <a:gd name="T3" fmla="*/ 0 h 30"/>
                  <a:gd name="T4" fmla="*/ 189 w 189"/>
                  <a:gd name="T5" fmla="*/ 0 h 30"/>
                  <a:gd name="T6" fmla="*/ 163 w 189"/>
                  <a:gd name="T7" fmla="*/ 30 h 30"/>
                  <a:gd name="T8" fmla="*/ 0 w 18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30">
                    <a:moveTo>
                      <a:pt x="0" y="30"/>
                    </a:moveTo>
                    <a:lnTo>
                      <a:pt x="31" y="0"/>
                    </a:lnTo>
                    <a:lnTo>
                      <a:pt x="189" y="0"/>
                    </a:lnTo>
                    <a:lnTo>
                      <a:pt x="163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80"/>
              <p:cNvSpPr>
                <a:spLocks/>
              </p:cNvSpPr>
              <p:nvPr/>
            </p:nvSpPr>
            <p:spPr bwMode="auto">
              <a:xfrm>
                <a:off x="3475038" y="1232853"/>
                <a:ext cx="304800" cy="49213"/>
              </a:xfrm>
              <a:custGeom>
                <a:avLst/>
                <a:gdLst>
                  <a:gd name="T0" fmla="*/ 0 w 192"/>
                  <a:gd name="T1" fmla="*/ 31 h 31"/>
                  <a:gd name="T2" fmla="*/ 30 w 192"/>
                  <a:gd name="T3" fmla="*/ 0 h 31"/>
                  <a:gd name="T4" fmla="*/ 192 w 192"/>
                  <a:gd name="T5" fmla="*/ 0 h 31"/>
                  <a:gd name="T6" fmla="*/ 162 w 192"/>
                  <a:gd name="T7" fmla="*/ 31 h 31"/>
                  <a:gd name="T8" fmla="*/ 0 w 192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31">
                    <a:moveTo>
                      <a:pt x="0" y="31"/>
                    </a:moveTo>
                    <a:lnTo>
                      <a:pt x="30" y="0"/>
                    </a:lnTo>
                    <a:lnTo>
                      <a:pt x="192" y="0"/>
                    </a:lnTo>
                    <a:lnTo>
                      <a:pt x="162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81"/>
              <p:cNvSpPr>
                <a:spLocks/>
              </p:cNvSpPr>
              <p:nvPr/>
            </p:nvSpPr>
            <p:spPr bwMode="auto">
              <a:xfrm>
                <a:off x="3475038" y="1232853"/>
                <a:ext cx="304800" cy="49213"/>
              </a:xfrm>
              <a:custGeom>
                <a:avLst/>
                <a:gdLst>
                  <a:gd name="T0" fmla="*/ 0 w 192"/>
                  <a:gd name="T1" fmla="*/ 31 h 31"/>
                  <a:gd name="T2" fmla="*/ 30 w 192"/>
                  <a:gd name="T3" fmla="*/ 0 h 31"/>
                  <a:gd name="T4" fmla="*/ 192 w 192"/>
                  <a:gd name="T5" fmla="*/ 0 h 31"/>
                  <a:gd name="T6" fmla="*/ 162 w 192"/>
                  <a:gd name="T7" fmla="*/ 31 h 31"/>
                  <a:gd name="T8" fmla="*/ 0 w 192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31">
                    <a:moveTo>
                      <a:pt x="0" y="31"/>
                    </a:moveTo>
                    <a:lnTo>
                      <a:pt x="30" y="0"/>
                    </a:lnTo>
                    <a:lnTo>
                      <a:pt x="192" y="0"/>
                    </a:lnTo>
                    <a:lnTo>
                      <a:pt x="162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82"/>
              <p:cNvSpPr>
                <a:spLocks/>
              </p:cNvSpPr>
              <p:nvPr/>
            </p:nvSpPr>
            <p:spPr bwMode="auto">
              <a:xfrm>
                <a:off x="3529013" y="1191578"/>
                <a:ext cx="293688" cy="47625"/>
              </a:xfrm>
              <a:custGeom>
                <a:avLst/>
                <a:gdLst>
                  <a:gd name="T0" fmla="*/ 0 w 185"/>
                  <a:gd name="T1" fmla="*/ 30 h 30"/>
                  <a:gd name="T2" fmla="*/ 26 w 185"/>
                  <a:gd name="T3" fmla="*/ 0 h 30"/>
                  <a:gd name="T4" fmla="*/ 185 w 185"/>
                  <a:gd name="T5" fmla="*/ 0 h 30"/>
                  <a:gd name="T6" fmla="*/ 154 w 185"/>
                  <a:gd name="T7" fmla="*/ 30 h 30"/>
                  <a:gd name="T8" fmla="*/ 0 w 185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30">
                    <a:moveTo>
                      <a:pt x="0" y="30"/>
                    </a:moveTo>
                    <a:lnTo>
                      <a:pt x="26" y="0"/>
                    </a:lnTo>
                    <a:lnTo>
                      <a:pt x="185" y="0"/>
                    </a:lnTo>
                    <a:lnTo>
                      <a:pt x="154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83"/>
              <p:cNvSpPr>
                <a:spLocks/>
              </p:cNvSpPr>
              <p:nvPr/>
            </p:nvSpPr>
            <p:spPr bwMode="auto">
              <a:xfrm>
                <a:off x="3529013" y="1191578"/>
                <a:ext cx="293688" cy="47625"/>
              </a:xfrm>
              <a:custGeom>
                <a:avLst/>
                <a:gdLst>
                  <a:gd name="T0" fmla="*/ 0 w 185"/>
                  <a:gd name="T1" fmla="*/ 30 h 30"/>
                  <a:gd name="T2" fmla="*/ 26 w 185"/>
                  <a:gd name="T3" fmla="*/ 0 h 30"/>
                  <a:gd name="T4" fmla="*/ 185 w 185"/>
                  <a:gd name="T5" fmla="*/ 0 h 30"/>
                  <a:gd name="T6" fmla="*/ 154 w 185"/>
                  <a:gd name="T7" fmla="*/ 30 h 30"/>
                  <a:gd name="T8" fmla="*/ 0 w 185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30">
                    <a:moveTo>
                      <a:pt x="0" y="30"/>
                    </a:moveTo>
                    <a:lnTo>
                      <a:pt x="26" y="0"/>
                    </a:lnTo>
                    <a:lnTo>
                      <a:pt x="185" y="0"/>
                    </a:lnTo>
                    <a:lnTo>
                      <a:pt x="154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84"/>
              <p:cNvSpPr>
                <a:spLocks/>
              </p:cNvSpPr>
              <p:nvPr/>
            </p:nvSpPr>
            <p:spPr bwMode="auto">
              <a:xfrm>
                <a:off x="3228975" y="1239203"/>
                <a:ext cx="300038" cy="42863"/>
              </a:xfrm>
              <a:custGeom>
                <a:avLst/>
                <a:gdLst>
                  <a:gd name="T0" fmla="*/ 0 w 189"/>
                  <a:gd name="T1" fmla="*/ 27 h 27"/>
                  <a:gd name="T2" fmla="*/ 26 w 189"/>
                  <a:gd name="T3" fmla="*/ 0 h 27"/>
                  <a:gd name="T4" fmla="*/ 189 w 189"/>
                  <a:gd name="T5" fmla="*/ 0 h 27"/>
                  <a:gd name="T6" fmla="*/ 159 w 189"/>
                  <a:gd name="T7" fmla="*/ 27 h 27"/>
                  <a:gd name="T8" fmla="*/ 0 w 18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7">
                    <a:moveTo>
                      <a:pt x="0" y="27"/>
                    </a:moveTo>
                    <a:lnTo>
                      <a:pt x="26" y="0"/>
                    </a:lnTo>
                    <a:lnTo>
                      <a:pt x="189" y="0"/>
                    </a:lnTo>
                    <a:lnTo>
                      <a:pt x="159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85"/>
              <p:cNvSpPr>
                <a:spLocks/>
              </p:cNvSpPr>
              <p:nvPr/>
            </p:nvSpPr>
            <p:spPr bwMode="auto">
              <a:xfrm>
                <a:off x="3228975" y="1239203"/>
                <a:ext cx="300038" cy="42863"/>
              </a:xfrm>
              <a:custGeom>
                <a:avLst/>
                <a:gdLst>
                  <a:gd name="T0" fmla="*/ 0 w 189"/>
                  <a:gd name="T1" fmla="*/ 27 h 27"/>
                  <a:gd name="T2" fmla="*/ 26 w 189"/>
                  <a:gd name="T3" fmla="*/ 0 h 27"/>
                  <a:gd name="T4" fmla="*/ 189 w 189"/>
                  <a:gd name="T5" fmla="*/ 0 h 27"/>
                  <a:gd name="T6" fmla="*/ 159 w 189"/>
                  <a:gd name="T7" fmla="*/ 27 h 27"/>
                  <a:gd name="T8" fmla="*/ 0 w 18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7">
                    <a:moveTo>
                      <a:pt x="0" y="27"/>
                    </a:moveTo>
                    <a:lnTo>
                      <a:pt x="26" y="0"/>
                    </a:lnTo>
                    <a:lnTo>
                      <a:pt x="189" y="0"/>
                    </a:lnTo>
                    <a:lnTo>
                      <a:pt x="159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86"/>
              <p:cNvSpPr>
                <a:spLocks/>
              </p:cNvSpPr>
              <p:nvPr/>
            </p:nvSpPr>
            <p:spPr bwMode="auto">
              <a:xfrm>
                <a:off x="3270250" y="1191578"/>
                <a:ext cx="300038" cy="47625"/>
              </a:xfrm>
              <a:custGeom>
                <a:avLst/>
                <a:gdLst>
                  <a:gd name="T0" fmla="*/ 0 w 189"/>
                  <a:gd name="T1" fmla="*/ 30 h 30"/>
                  <a:gd name="T2" fmla="*/ 31 w 189"/>
                  <a:gd name="T3" fmla="*/ 0 h 30"/>
                  <a:gd name="T4" fmla="*/ 189 w 189"/>
                  <a:gd name="T5" fmla="*/ 0 h 30"/>
                  <a:gd name="T6" fmla="*/ 163 w 189"/>
                  <a:gd name="T7" fmla="*/ 30 h 30"/>
                  <a:gd name="T8" fmla="*/ 0 w 18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30">
                    <a:moveTo>
                      <a:pt x="0" y="30"/>
                    </a:moveTo>
                    <a:lnTo>
                      <a:pt x="31" y="0"/>
                    </a:lnTo>
                    <a:lnTo>
                      <a:pt x="189" y="0"/>
                    </a:lnTo>
                    <a:lnTo>
                      <a:pt x="163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87"/>
              <p:cNvSpPr>
                <a:spLocks/>
              </p:cNvSpPr>
              <p:nvPr/>
            </p:nvSpPr>
            <p:spPr bwMode="auto">
              <a:xfrm>
                <a:off x="3270250" y="1191578"/>
                <a:ext cx="300038" cy="47625"/>
              </a:xfrm>
              <a:custGeom>
                <a:avLst/>
                <a:gdLst>
                  <a:gd name="T0" fmla="*/ 0 w 189"/>
                  <a:gd name="T1" fmla="*/ 30 h 30"/>
                  <a:gd name="T2" fmla="*/ 31 w 189"/>
                  <a:gd name="T3" fmla="*/ 0 h 30"/>
                  <a:gd name="T4" fmla="*/ 189 w 189"/>
                  <a:gd name="T5" fmla="*/ 0 h 30"/>
                  <a:gd name="T6" fmla="*/ 163 w 189"/>
                  <a:gd name="T7" fmla="*/ 30 h 30"/>
                  <a:gd name="T8" fmla="*/ 0 w 18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30">
                    <a:moveTo>
                      <a:pt x="0" y="30"/>
                    </a:moveTo>
                    <a:lnTo>
                      <a:pt x="31" y="0"/>
                    </a:lnTo>
                    <a:lnTo>
                      <a:pt x="189" y="0"/>
                    </a:lnTo>
                    <a:lnTo>
                      <a:pt x="163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88"/>
              <p:cNvSpPr>
                <a:spLocks/>
              </p:cNvSpPr>
              <p:nvPr/>
            </p:nvSpPr>
            <p:spPr bwMode="auto">
              <a:xfrm>
                <a:off x="4032250" y="1312228"/>
                <a:ext cx="41275" cy="160338"/>
              </a:xfrm>
              <a:custGeom>
                <a:avLst/>
                <a:gdLst>
                  <a:gd name="T0" fmla="*/ 0 w 26"/>
                  <a:gd name="T1" fmla="*/ 101 h 101"/>
                  <a:gd name="T2" fmla="*/ 26 w 26"/>
                  <a:gd name="T3" fmla="*/ 75 h 101"/>
                  <a:gd name="T4" fmla="*/ 26 w 26"/>
                  <a:gd name="T5" fmla="*/ 0 h 101"/>
                  <a:gd name="T6" fmla="*/ 0 w 26"/>
                  <a:gd name="T7" fmla="*/ 26 h 101"/>
                  <a:gd name="T8" fmla="*/ 0 w 2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1">
                    <a:moveTo>
                      <a:pt x="0" y="101"/>
                    </a:moveTo>
                    <a:lnTo>
                      <a:pt x="26" y="75"/>
                    </a:lnTo>
                    <a:lnTo>
                      <a:pt x="26" y="0"/>
                    </a:lnTo>
                    <a:lnTo>
                      <a:pt x="0" y="26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89"/>
              <p:cNvSpPr>
                <a:spLocks/>
              </p:cNvSpPr>
              <p:nvPr/>
            </p:nvSpPr>
            <p:spPr bwMode="auto">
              <a:xfrm>
                <a:off x="4032250" y="1312228"/>
                <a:ext cx="41275" cy="160338"/>
              </a:xfrm>
              <a:custGeom>
                <a:avLst/>
                <a:gdLst>
                  <a:gd name="T0" fmla="*/ 0 w 26"/>
                  <a:gd name="T1" fmla="*/ 101 h 101"/>
                  <a:gd name="T2" fmla="*/ 26 w 26"/>
                  <a:gd name="T3" fmla="*/ 75 h 101"/>
                  <a:gd name="T4" fmla="*/ 26 w 26"/>
                  <a:gd name="T5" fmla="*/ 0 h 101"/>
                  <a:gd name="T6" fmla="*/ 0 w 26"/>
                  <a:gd name="T7" fmla="*/ 26 h 101"/>
                  <a:gd name="T8" fmla="*/ 0 w 2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1">
                    <a:moveTo>
                      <a:pt x="0" y="101"/>
                    </a:moveTo>
                    <a:lnTo>
                      <a:pt x="26" y="75"/>
                    </a:lnTo>
                    <a:lnTo>
                      <a:pt x="26" y="0"/>
                    </a:lnTo>
                    <a:lnTo>
                      <a:pt x="0" y="26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90"/>
              <p:cNvSpPr>
                <a:spLocks/>
              </p:cNvSpPr>
              <p:nvPr/>
            </p:nvSpPr>
            <p:spPr bwMode="auto">
              <a:xfrm>
                <a:off x="3984625" y="1353503"/>
                <a:ext cx="47625" cy="168275"/>
              </a:xfrm>
              <a:custGeom>
                <a:avLst/>
                <a:gdLst>
                  <a:gd name="T0" fmla="*/ 0 w 30"/>
                  <a:gd name="T1" fmla="*/ 106 h 106"/>
                  <a:gd name="T2" fmla="*/ 30 w 30"/>
                  <a:gd name="T3" fmla="*/ 75 h 106"/>
                  <a:gd name="T4" fmla="*/ 30 w 30"/>
                  <a:gd name="T5" fmla="*/ 0 h 106"/>
                  <a:gd name="T6" fmla="*/ 0 w 30"/>
                  <a:gd name="T7" fmla="*/ 30 h 106"/>
                  <a:gd name="T8" fmla="*/ 0 w 30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6">
                    <a:moveTo>
                      <a:pt x="0" y="106"/>
                    </a:moveTo>
                    <a:lnTo>
                      <a:pt x="30" y="75"/>
                    </a:lnTo>
                    <a:lnTo>
                      <a:pt x="30" y="0"/>
                    </a:lnTo>
                    <a:lnTo>
                      <a:pt x="0" y="3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91"/>
              <p:cNvSpPr>
                <a:spLocks/>
              </p:cNvSpPr>
              <p:nvPr/>
            </p:nvSpPr>
            <p:spPr bwMode="auto">
              <a:xfrm>
                <a:off x="3984625" y="1353503"/>
                <a:ext cx="47625" cy="168275"/>
              </a:xfrm>
              <a:custGeom>
                <a:avLst/>
                <a:gdLst>
                  <a:gd name="T0" fmla="*/ 0 w 30"/>
                  <a:gd name="T1" fmla="*/ 106 h 106"/>
                  <a:gd name="T2" fmla="*/ 30 w 30"/>
                  <a:gd name="T3" fmla="*/ 75 h 106"/>
                  <a:gd name="T4" fmla="*/ 30 w 30"/>
                  <a:gd name="T5" fmla="*/ 0 h 106"/>
                  <a:gd name="T6" fmla="*/ 0 w 30"/>
                  <a:gd name="T7" fmla="*/ 30 h 106"/>
                  <a:gd name="T8" fmla="*/ 0 w 30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6">
                    <a:moveTo>
                      <a:pt x="0" y="106"/>
                    </a:moveTo>
                    <a:lnTo>
                      <a:pt x="30" y="75"/>
                    </a:lnTo>
                    <a:lnTo>
                      <a:pt x="30" y="0"/>
                    </a:lnTo>
                    <a:lnTo>
                      <a:pt x="0" y="3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92"/>
              <p:cNvSpPr>
                <a:spLocks/>
              </p:cNvSpPr>
              <p:nvPr/>
            </p:nvSpPr>
            <p:spPr bwMode="auto">
              <a:xfrm>
                <a:off x="4032250" y="1431291"/>
                <a:ext cx="41275" cy="161925"/>
              </a:xfrm>
              <a:custGeom>
                <a:avLst/>
                <a:gdLst>
                  <a:gd name="T0" fmla="*/ 0 w 26"/>
                  <a:gd name="T1" fmla="*/ 102 h 102"/>
                  <a:gd name="T2" fmla="*/ 26 w 26"/>
                  <a:gd name="T3" fmla="*/ 72 h 102"/>
                  <a:gd name="T4" fmla="*/ 26 w 26"/>
                  <a:gd name="T5" fmla="*/ 0 h 102"/>
                  <a:gd name="T6" fmla="*/ 0 w 26"/>
                  <a:gd name="T7" fmla="*/ 26 h 102"/>
                  <a:gd name="T8" fmla="*/ 0 w 26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2">
                    <a:moveTo>
                      <a:pt x="0" y="102"/>
                    </a:moveTo>
                    <a:lnTo>
                      <a:pt x="26" y="72"/>
                    </a:lnTo>
                    <a:lnTo>
                      <a:pt x="26" y="0"/>
                    </a:lnTo>
                    <a:lnTo>
                      <a:pt x="0" y="2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93"/>
              <p:cNvSpPr>
                <a:spLocks/>
              </p:cNvSpPr>
              <p:nvPr/>
            </p:nvSpPr>
            <p:spPr bwMode="auto">
              <a:xfrm>
                <a:off x="4032250" y="1431291"/>
                <a:ext cx="41275" cy="161925"/>
              </a:xfrm>
              <a:custGeom>
                <a:avLst/>
                <a:gdLst>
                  <a:gd name="T0" fmla="*/ 0 w 26"/>
                  <a:gd name="T1" fmla="*/ 102 h 102"/>
                  <a:gd name="T2" fmla="*/ 26 w 26"/>
                  <a:gd name="T3" fmla="*/ 72 h 102"/>
                  <a:gd name="T4" fmla="*/ 26 w 26"/>
                  <a:gd name="T5" fmla="*/ 0 h 102"/>
                  <a:gd name="T6" fmla="*/ 0 w 26"/>
                  <a:gd name="T7" fmla="*/ 26 h 102"/>
                  <a:gd name="T8" fmla="*/ 0 w 26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2">
                    <a:moveTo>
                      <a:pt x="0" y="102"/>
                    </a:moveTo>
                    <a:lnTo>
                      <a:pt x="26" y="72"/>
                    </a:lnTo>
                    <a:lnTo>
                      <a:pt x="26" y="0"/>
                    </a:lnTo>
                    <a:lnTo>
                      <a:pt x="0" y="2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94"/>
              <p:cNvSpPr>
                <a:spLocks/>
              </p:cNvSpPr>
              <p:nvPr/>
            </p:nvSpPr>
            <p:spPr bwMode="auto">
              <a:xfrm>
                <a:off x="3984625" y="1472566"/>
                <a:ext cx="47625" cy="161925"/>
              </a:xfrm>
              <a:custGeom>
                <a:avLst/>
                <a:gdLst>
                  <a:gd name="T0" fmla="*/ 0 w 30"/>
                  <a:gd name="T1" fmla="*/ 102 h 102"/>
                  <a:gd name="T2" fmla="*/ 30 w 30"/>
                  <a:gd name="T3" fmla="*/ 76 h 102"/>
                  <a:gd name="T4" fmla="*/ 30 w 30"/>
                  <a:gd name="T5" fmla="*/ 0 h 102"/>
                  <a:gd name="T6" fmla="*/ 0 w 30"/>
                  <a:gd name="T7" fmla="*/ 31 h 102"/>
                  <a:gd name="T8" fmla="*/ 0 w 30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2">
                    <a:moveTo>
                      <a:pt x="0" y="102"/>
                    </a:moveTo>
                    <a:lnTo>
                      <a:pt x="30" y="76"/>
                    </a:lnTo>
                    <a:lnTo>
                      <a:pt x="30" y="0"/>
                    </a:lnTo>
                    <a:lnTo>
                      <a:pt x="0" y="31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95"/>
              <p:cNvSpPr>
                <a:spLocks/>
              </p:cNvSpPr>
              <p:nvPr/>
            </p:nvSpPr>
            <p:spPr bwMode="auto">
              <a:xfrm>
                <a:off x="3984625" y="1472566"/>
                <a:ext cx="47625" cy="161925"/>
              </a:xfrm>
              <a:custGeom>
                <a:avLst/>
                <a:gdLst>
                  <a:gd name="T0" fmla="*/ 0 w 30"/>
                  <a:gd name="T1" fmla="*/ 102 h 102"/>
                  <a:gd name="T2" fmla="*/ 30 w 30"/>
                  <a:gd name="T3" fmla="*/ 76 h 102"/>
                  <a:gd name="T4" fmla="*/ 30 w 30"/>
                  <a:gd name="T5" fmla="*/ 0 h 102"/>
                  <a:gd name="T6" fmla="*/ 0 w 30"/>
                  <a:gd name="T7" fmla="*/ 31 h 102"/>
                  <a:gd name="T8" fmla="*/ 0 w 30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2">
                    <a:moveTo>
                      <a:pt x="0" y="102"/>
                    </a:moveTo>
                    <a:lnTo>
                      <a:pt x="30" y="76"/>
                    </a:lnTo>
                    <a:lnTo>
                      <a:pt x="30" y="0"/>
                    </a:lnTo>
                    <a:lnTo>
                      <a:pt x="0" y="31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96"/>
              <p:cNvSpPr>
                <a:spLocks noChangeArrowheads="1"/>
              </p:cNvSpPr>
              <p:nvPr/>
            </p:nvSpPr>
            <p:spPr bwMode="auto">
              <a:xfrm>
                <a:off x="3481388" y="1282066"/>
                <a:ext cx="250825" cy="11906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Rectangle 97"/>
              <p:cNvSpPr>
                <a:spLocks noChangeArrowheads="1"/>
              </p:cNvSpPr>
              <p:nvPr/>
            </p:nvSpPr>
            <p:spPr bwMode="auto">
              <a:xfrm>
                <a:off x="3481388" y="1282066"/>
                <a:ext cx="250825" cy="11906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98"/>
              <p:cNvSpPr>
                <a:spLocks noChangeArrowheads="1"/>
              </p:cNvSpPr>
              <p:nvPr/>
            </p:nvSpPr>
            <p:spPr bwMode="auto">
              <a:xfrm>
                <a:off x="3228975" y="1282066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Rectangle 99"/>
              <p:cNvSpPr>
                <a:spLocks noChangeArrowheads="1"/>
              </p:cNvSpPr>
              <p:nvPr/>
            </p:nvSpPr>
            <p:spPr bwMode="auto">
              <a:xfrm>
                <a:off x="3228975" y="1282066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Rectangle 100"/>
              <p:cNvSpPr>
                <a:spLocks noChangeArrowheads="1"/>
              </p:cNvSpPr>
              <p:nvPr/>
            </p:nvSpPr>
            <p:spPr bwMode="auto">
              <a:xfrm>
                <a:off x="3732213" y="1282066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Rectangle 101"/>
              <p:cNvSpPr>
                <a:spLocks noChangeArrowheads="1"/>
              </p:cNvSpPr>
              <p:nvPr/>
            </p:nvSpPr>
            <p:spPr bwMode="auto">
              <a:xfrm>
                <a:off x="3732213" y="1282066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102"/>
              <p:cNvSpPr>
                <a:spLocks/>
              </p:cNvSpPr>
              <p:nvPr/>
            </p:nvSpPr>
            <p:spPr bwMode="auto">
              <a:xfrm>
                <a:off x="3732213" y="1239203"/>
                <a:ext cx="300038" cy="42863"/>
              </a:xfrm>
              <a:custGeom>
                <a:avLst/>
                <a:gdLst>
                  <a:gd name="T0" fmla="*/ 0 w 189"/>
                  <a:gd name="T1" fmla="*/ 27 h 27"/>
                  <a:gd name="T2" fmla="*/ 30 w 189"/>
                  <a:gd name="T3" fmla="*/ 0 h 27"/>
                  <a:gd name="T4" fmla="*/ 189 w 189"/>
                  <a:gd name="T5" fmla="*/ 0 h 27"/>
                  <a:gd name="T6" fmla="*/ 162 w 189"/>
                  <a:gd name="T7" fmla="*/ 27 h 27"/>
                  <a:gd name="T8" fmla="*/ 0 w 18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7">
                    <a:moveTo>
                      <a:pt x="0" y="27"/>
                    </a:moveTo>
                    <a:lnTo>
                      <a:pt x="30" y="0"/>
                    </a:lnTo>
                    <a:lnTo>
                      <a:pt x="189" y="0"/>
                    </a:lnTo>
                    <a:lnTo>
                      <a:pt x="162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103"/>
              <p:cNvSpPr>
                <a:spLocks/>
              </p:cNvSpPr>
              <p:nvPr/>
            </p:nvSpPr>
            <p:spPr bwMode="auto">
              <a:xfrm>
                <a:off x="3732213" y="1239203"/>
                <a:ext cx="300038" cy="42863"/>
              </a:xfrm>
              <a:custGeom>
                <a:avLst/>
                <a:gdLst>
                  <a:gd name="T0" fmla="*/ 0 w 189"/>
                  <a:gd name="T1" fmla="*/ 27 h 27"/>
                  <a:gd name="T2" fmla="*/ 30 w 189"/>
                  <a:gd name="T3" fmla="*/ 0 h 27"/>
                  <a:gd name="T4" fmla="*/ 189 w 189"/>
                  <a:gd name="T5" fmla="*/ 0 h 27"/>
                  <a:gd name="T6" fmla="*/ 162 w 189"/>
                  <a:gd name="T7" fmla="*/ 27 h 27"/>
                  <a:gd name="T8" fmla="*/ 0 w 18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7">
                    <a:moveTo>
                      <a:pt x="0" y="27"/>
                    </a:moveTo>
                    <a:lnTo>
                      <a:pt x="30" y="0"/>
                    </a:lnTo>
                    <a:lnTo>
                      <a:pt x="189" y="0"/>
                    </a:lnTo>
                    <a:lnTo>
                      <a:pt x="162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104"/>
              <p:cNvSpPr>
                <a:spLocks/>
              </p:cNvSpPr>
              <p:nvPr/>
            </p:nvSpPr>
            <p:spPr bwMode="auto">
              <a:xfrm>
                <a:off x="3984625" y="1232853"/>
                <a:ext cx="47625" cy="168275"/>
              </a:xfrm>
              <a:custGeom>
                <a:avLst/>
                <a:gdLst>
                  <a:gd name="T0" fmla="*/ 0 w 30"/>
                  <a:gd name="T1" fmla="*/ 106 h 106"/>
                  <a:gd name="T2" fmla="*/ 30 w 30"/>
                  <a:gd name="T3" fmla="*/ 76 h 106"/>
                  <a:gd name="T4" fmla="*/ 30 w 30"/>
                  <a:gd name="T5" fmla="*/ 0 h 106"/>
                  <a:gd name="T6" fmla="*/ 0 w 30"/>
                  <a:gd name="T7" fmla="*/ 31 h 106"/>
                  <a:gd name="T8" fmla="*/ 0 w 30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6">
                    <a:moveTo>
                      <a:pt x="0" y="106"/>
                    </a:moveTo>
                    <a:lnTo>
                      <a:pt x="30" y="76"/>
                    </a:lnTo>
                    <a:lnTo>
                      <a:pt x="30" y="0"/>
                    </a:lnTo>
                    <a:lnTo>
                      <a:pt x="0" y="31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105"/>
              <p:cNvSpPr>
                <a:spLocks/>
              </p:cNvSpPr>
              <p:nvPr/>
            </p:nvSpPr>
            <p:spPr bwMode="auto">
              <a:xfrm>
                <a:off x="3984625" y="1232853"/>
                <a:ext cx="47625" cy="168275"/>
              </a:xfrm>
              <a:custGeom>
                <a:avLst/>
                <a:gdLst>
                  <a:gd name="T0" fmla="*/ 0 w 30"/>
                  <a:gd name="T1" fmla="*/ 106 h 106"/>
                  <a:gd name="T2" fmla="*/ 30 w 30"/>
                  <a:gd name="T3" fmla="*/ 76 h 106"/>
                  <a:gd name="T4" fmla="*/ 30 w 30"/>
                  <a:gd name="T5" fmla="*/ 0 h 106"/>
                  <a:gd name="T6" fmla="*/ 0 w 30"/>
                  <a:gd name="T7" fmla="*/ 31 h 106"/>
                  <a:gd name="T8" fmla="*/ 0 w 30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6">
                    <a:moveTo>
                      <a:pt x="0" y="106"/>
                    </a:moveTo>
                    <a:lnTo>
                      <a:pt x="30" y="76"/>
                    </a:lnTo>
                    <a:lnTo>
                      <a:pt x="30" y="0"/>
                    </a:lnTo>
                    <a:lnTo>
                      <a:pt x="0" y="31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12" name="TextBox 211"/>
            <p:cNvSpPr txBox="1"/>
            <p:nvPr/>
          </p:nvSpPr>
          <p:spPr>
            <a:xfrm>
              <a:off x="1097406" y="4520555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웹 방화벽</a:t>
              </a:r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0" y="1565841"/>
            <a:ext cx="1162498" cy="719912"/>
            <a:chOff x="3242916" y="2265036"/>
            <a:chExt cx="1162498" cy="719912"/>
          </a:xfrm>
        </p:grpSpPr>
        <p:grpSp>
          <p:nvGrpSpPr>
            <p:cNvPr id="165" name="그룹 164"/>
            <p:cNvGrpSpPr/>
            <p:nvPr/>
          </p:nvGrpSpPr>
          <p:grpSpPr>
            <a:xfrm>
              <a:off x="3377283" y="2265036"/>
              <a:ext cx="844551" cy="442913"/>
              <a:chOff x="3228975" y="1191578"/>
              <a:chExt cx="844551" cy="442913"/>
            </a:xfrm>
          </p:grpSpPr>
          <p:sp>
            <p:nvSpPr>
              <p:cNvPr id="166" name="Freeform 48"/>
              <p:cNvSpPr>
                <a:spLocks/>
              </p:cNvSpPr>
              <p:nvPr/>
            </p:nvSpPr>
            <p:spPr bwMode="auto">
              <a:xfrm>
                <a:off x="3228975" y="1556703"/>
                <a:ext cx="844550" cy="77788"/>
              </a:xfrm>
              <a:custGeom>
                <a:avLst/>
                <a:gdLst>
                  <a:gd name="T0" fmla="*/ 0 w 532"/>
                  <a:gd name="T1" fmla="*/ 49 h 49"/>
                  <a:gd name="T2" fmla="*/ 53 w 532"/>
                  <a:gd name="T3" fmla="*/ 0 h 49"/>
                  <a:gd name="T4" fmla="*/ 532 w 532"/>
                  <a:gd name="T5" fmla="*/ 0 h 49"/>
                  <a:gd name="T6" fmla="*/ 479 w 532"/>
                  <a:gd name="T7" fmla="*/ 49 h 49"/>
                  <a:gd name="T8" fmla="*/ 0 w 532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2" h="49">
                    <a:moveTo>
                      <a:pt x="0" y="49"/>
                    </a:moveTo>
                    <a:lnTo>
                      <a:pt x="53" y="0"/>
                    </a:lnTo>
                    <a:lnTo>
                      <a:pt x="532" y="0"/>
                    </a:lnTo>
                    <a:lnTo>
                      <a:pt x="479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2AC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Freeform 49"/>
              <p:cNvSpPr>
                <a:spLocks/>
              </p:cNvSpPr>
              <p:nvPr/>
            </p:nvSpPr>
            <p:spPr bwMode="auto">
              <a:xfrm>
                <a:off x="3228975" y="1556703"/>
                <a:ext cx="844550" cy="77788"/>
              </a:xfrm>
              <a:custGeom>
                <a:avLst/>
                <a:gdLst>
                  <a:gd name="T0" fmla="*/ 0 w 532"/>
                  <a:gd name="T1" fmla="*/ 49 h 49"/>
                  <a:gd name="T2" fmla="*/ 53 w 532"/>
                  <a:gd name="T3" fmla="*/ 0 h 49"/>
                  <a:gd name="T4" fmla="*/ 532 w 532"/>
                  <a:gd name="T5" fmla="*/ 0 h 49"/>
                  <a:gd name="T6" fmla="*/ 479 w 532"/>
                  <a:gd name="T7" fmla="*/ 49 h 49"/>
                  <a:gd name="T8" fmla="*/ 0 w 532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2" h="49">
                    <a:moveTo>
                      <a:pt x="0" y="49"/>
                    </a:moveTo>
                    <a:lnTo>
                      <a:pt x="53" y="0"/>
                    </a:lnTo>
                    <a:lnTo>
                      <a:pt x="532" y="0"/>
                    </a:lnTo>
                    <a:lnTo>
                      <a:pt x="479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2AC0FF"/>
              </a:solidFill>
              <a:ln w="4">
                <a:solidFill>
                  <a:srgbClr val="80DA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Freeform 62"/>
              <p:cNvSpPr>
                <a:spLocks/>
              </p:cNvSpPr>
              <p:nvPr/>
            </p:nvSpPr>
            <p:spPr bwMode="auto">
              <a:xfrm>
                <a:off x="3481388" y="1515428"/>
                <a:ext cx="250825" cy="119063"/>
              </a:xfrm>
              <a:custGeom>
                <a:avLst/>
                <a:gdLst>
                  <a:gd name="T0" fmla="*/ 158 w 158"/>
                  <a:gd name="T1" fmla="*/ 75 h 75"/>
                  <a:gd name="T2" fmla="*/ 0 w 158"/>
                  <a:gd name="T3" fmla="*/ 75 h 75"/>
                  <a:gd name="T4" fmla="*/ 0 w 158"/>
                  <a:gd name="T5" fmla="*/ 4 h 75"/>
                  <a:gd name="T6" fmla="*/ 158 w 158"/>
                  <a:gd name="T7" fmla="*/ 0 h 75"/>
                  <a:gd name="T8" fmla="*/ 158 w 158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75">
                    <a:moveTo>
                      <a:pt x="158" y="75"/>
                    </a:moveTo>
                    <a:lnTo>
                      <a:pt x="0" y="75"/>
                    </a:lnTo>
                    <a:lnTo>
                      <a:pt x="0" y="4"/>
                    </a:lnTo>
                    <a:lnTo>
                      <a:pt x="158" y="0"/>
                    </a:lnTo>
                    <a:lnTo>
                      <a:pt x="158" y="75"/>
                    </a:lnTo>
                    <a:close/>
                  </a:path>
                </a:pathLst>
              </a:cu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Freeform 63"/>
              <p:cNvSpPr>
                <a:spLocks/>
              </p:cNvSpPr>
              <p:nvPr/>
            </p:nvSpPr>
            <p:spPr bwMode="auto">
              <a:xfrm>
                <a:off x="3481388" y="1515428"/>
                <a:ext cx="250825" cy="119063"/>
              </a:xfrm>
              <a:custGeom>
                <a:avLst/>
                <a:gdLst>
                  <a:gd name="T0" fmla="*/ 158 w 158"/>
                  <a:gd name="T1" fmla="*/ 75 h 75"/>
                  <a:gd name="T2" fmla="*/ 0 w 158"/>
                  <a:gd name="T3" fmla="*/ 75 h 75"/>
                  <a:gd name="T4" fmla="*/ 0 w 158"/>
                  <a:gd name="T5" fmla="*/ 4 h 75"/>
                  <a:gd name="T6" fmla="*/ 158 w 158"/>
                  <a:gd name="T7" fmla="*/ 0 h 75"/>
                  <a:gd name="T8" fmla="*/ 158 w 158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75">
                    <a:moveTo>
                      <a:pt x="158" y="75"/>
                    </a:moveTo>
                    <a:lnTo>
                      <a:pt x="0" y="75"/>
                    </a:lnTo>
                    <a:lnTo>
                      <a:pt x="0" y="4"/>
                    </a:lnTo>
                    <a:lnTo>
                      <a:pt x="158" y="0"/>
                    </a:lnTo>
                    <a:lnTo>
                      <a:pt x="158" y="75"/>
                    </a:lnTo>
                    <a:close/>
                  </a:path>
                </a:pathLst>
              </a:cu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Rectangle 64"/>
              <p:cNvSpPr>
                <a:spLocks noChangeArrowheads="1"/>
              </p:cNvSpPr>
              <p:nvPr/>
            </p:nvSpPr>
            <p:spPr bwMode="auto">
              <a:xfrm>
                <a:off x="3732213" y="1521778"/>
                <a:ext cx="252413" cy="11271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Rectangle 65"/>
              <p:cNvSpPr>
                <a:spLocks noChangeArrowheads="1"/>
              </p:cNvSpPr>
              <p:nvPr/>
            </p:nvSpPr>
            <p:spPr bwMode="auto">
              <a:xfrm>
                <a:off x="3732213" y="1521778"/>
                <a:ext cx="252413" cy="11271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Rectangle 66"/>
              <p:cNvSpPr>
                <a:spLocks noChangeArrowheads="1"/>
              </p:cNvSpPr>
              <p:nvPr/>
            </p:nvSpPr>
            <p:spPr bwMode="auto">
              <a:xfrm>
                <a:off x="3228975" y="1515428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Rectangle 67"/>
              <p:cNvSpPr>
                <a:spLocks noChangeArrowheads="1"/>
              </p:cNvSpPr>
              <p:nvPr/>
            </p:nvSpPr>
            <p:spPr bwMode="auto">
              <a:xfrm>
                <a:off x="3228975" y="1515428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Rectangle 68"/>
              <p:cNvSpPr>
                <a:spLocks noChangeArrowheads="1"/>
              </p:cNvSpPr>
              <p:nvPr/>
            </p:nvSpPr>
            <p:spPr bwMode="auto">
              <a:xfrm>
                <a:off x="3228975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5" name="Rectangle 69"/>
              <p:cNvSpPr>
                <a:spLocks noChangeArrowheads="1"/>
              </p:cNvSpPr>
              <p:nvPr/>
            </p:nvSpPr>
            <p:spPr bwMode="auto">
              <a:xfrm>
                <a:off x="3228975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6" name="Rectangle 70"/>
              <p:cNvSpPr>
                <a:spLocks noChangeArrowheads="1"/>
              </p:cNvSpPr>
              <p:nvPr/>
            </p:nvSpPr>
            <p:spPr bwMode="auto">
              <a:xfrm>
                <a:off x="3732213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Rectangle 71"/>
              <p:cNvSpPr>
                <a:spLocks noChangeArrowheads="1"/>
              </p:cNvSpPr>
              <p:nvPr/>
            </p:nvSpPr>
            <p:spPr bwMode="auto">
              <a:xfrm>
                <a:off x="3732213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8" name="Rectangle 72"/>
              <p:cNvSpPr>
                <a:spLocks noChangeArrowheads="1"/>
              </p:cNvSpPr>
              <p:nvPr/>
            </p:nvSpPr>
            <p:spPr bwMode="auto">
              <a:xfrm>
                <a:off x="3613150" y="1401128"/>
                <a:ext cx="250825" cy="120650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9" name="Rectangle 73"/>
              <p:cNvSpPr>
                <a:spLocks noChangeArrowheads="1"/>
              </p:cNvSpPr>
              <p:nvPr/>
            </p:nvSpPr>
            <p:spPr bwMode="auto">
              <a:xfrm>
                <a:off x="3613150" y="1401128"/>
                <a:ext cx="250825" cy="120650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0" name="Rectangle 74"/>
              <p:cNvSpPr>
                <a:spLocks noChangeArrowheads="1"/>
              </p:cNvSpPr>
              <p:nvPr/>
            </p:nvSpPr>
            <p:spPr bwMode="auto">
              <a:xfrm>
                <a:off x="3360738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Rectangle 75"/>
              <p:cNvSpPr>
                <a:spLocks noChangeArrowheads="1"/>
              </p:cNvSpPr>
              <p:nvPr/>
            </p:nvSpPr>
            <p:spPr bwMode="auto">
              <a:xfrm>
                <a:off x="3360738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2" name="Freeform 76"/>
              <p:cNvSpPr>
                <a:spLocks/>
              </p:cNvSpPr>
              <p:nvPr/>
            </p:nvSpPr>
            <p:spPr bwMode="auto">
              <a:xfrm>
                <a:off x="4032250" y="1191578"/>
                <a:ext cx="41275" cy="168275"/>
              </a:xfrm>
              <a:custGeom>
                <a:avLst/>
                <a:gdLst>
                  <a:gd name="T0" fmla="*/ 0 w 26"/>
                  <a:gd name="T1" fmla="*/ 106 h 106"/>
                  <a:gd name="T2" fmla="*/ 26 w 26"/>
                  <a:gd name="T3" fmla="*/ 76 h 106"/>
                  <a:gd name="T4" fmla="*/ 26 w 26"/>
                  <a:gd name="T5" fmla="*/ 0 h 106"/>
                  <a:gd name="T6" fmla="*/ 0 w 26"/>
                  <a:gd name="T7" fmla="*/ 30 h 106"/>
                  <a:gd name="T8" fmla="*/ 0 w 26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6">
                    <a:moveTo>
                      <a:pt x="0" y="106"/>
                    </a:moveTo>
                    <a:lnTo>
                      <a:pt x="26" y="76"/>
                    </a:lnTo>
                    <a:lnTo>
                      <a:pt x="26" y="0"/>
                    </a:lnTo>
                    <a:lnTo>
                      <a:pt x="0" y="3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Freeform 77"/>
              <p:cNvSpPr>
                <a:spLocks/>
              </p:cNvSpPr>
              <p:nvPr/>
            </p:nvSpPr>
            <p:spPr bwMode="auto">
              <a:xfrm>
                <a:off x="4032250" y="1191578"/>
                <a:ext cx="41275" cy="168275"/>
              </a:xfrm>
              <a:custGeom>
                <a:avLst/>
                <a:gdLst>
                  <a:gd name="T0" fmla="*/ 0 w 26"/>
                  <a:gd name="T1" fmla="*/ 106 h 106"/>
                  <a:gd name="T2" fmla="*/ 26 w 26"/>
                  <a:gd name="T3" fmla="*/ 76 h 106"/>
                  <a:gd name="T4" fmla="*/ 26 w 26"/>
                  <a:gd name="T5" fmla="*/ 0 h 106"/>
                  <a:gd name="T6" fmla="*/ 0 w 26"/>
                  <a:gd name="T7" fmla="*/ 30 h 106"/>
                  <a:gd name="T8" fmla="*/ 0 w 26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6">
                    <a:moveTo>
                      <a:pt x="0" y="106"/>
                    </a:moveTo>
                    <a:lnTo>
                      <a:pt x="26" y="76"/>
                    </a:lnTo>
                    <a:lnTo>
                      <a:pt x="26" y="0"/>
                    </a:lnTo>
                    <a:lnTo>
                      <a:pt x="0" y="3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Freeform 78"/>
              <p:cNvSpPr>
                <a:spLocks/>
              </p:cNvSpPr>
              <p:nvPr/>
            </p:nvSpPr>
            <p:spPr bwMode="auto">
              <a:xfrm>
                <a:off x="3773488" y="1191578"/>
                <a:ext cx="300038" cy="47625"/>
              </a:xfrm>
              <a:custGeom>
                <a:avLst/>
                <a:gdLst>
                  <a:gd name="T0" fmla="*/ 0 w 189"/>
                  <a:gd name="T1" fmla="*/ 30 h 30"/>
                  <a:gd name="T2" fmla="*/ 31 w 189"/>
                  <a:gd name="T3" fmla="*/ 0 h 30"/>
                  <a:gd name="T4" fmla="*/ 189 w 189"/>
                  <a:gd name="T5" fmla="*/ 0 h 30"/>
                  <a:gd name="T6" fmla="*/ 163 w 189"/>
                  <a:gd name="T7" fmla="*/ 30 h 30"/>
                  <a:gd name="T8" fmla="*/ 0 w 18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30">
                    <a:moveTo>
                      <a:pt x="0" y="30"/>
                    </a:moveTo>
                    <a:lnTo>
                      <a:pt x="31" y="0"/>
                    </a:lnTo>
                    <a:lnTo>
                      <a:pt x="189" y="0"/>
                    </a:lnTo>
                    <a:lnTo>
                      <a:pt x="163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Freeform 79"/>
              <p:cNvSpPr>
                <a:spLocks/>
              </p:cNvSpPr>
              <p:nvPr/>
            </p:nvSpPr>
            <p:spPr bwMode="auto">
              <a:xfrm>
                <a:off x="3773488" y="1191578"/>
                <a:ext cx="300038" cy="47625"/>
              </a:xfrm>
              <a:custGeom>
                <a:avLst/>
                <a:gdLst>
                  <a:gd name="T0" fmla="*/ 0 w 189"/>
                  <a:gd name="T1" fmla="*/ 30 h 30"/>
                  <a:gd name="T2" fmla="*/ 31 w 189"/>
                  <a:gd name="T3" fmla="*/ 0 h 30"/>
                  <a:gd name="T4" fmla="*/ 189 w 189"/>
                  <a:gd name="T5" fmla="*/ 0 h 30"/>
                  <a:gd name="T6" fmla="*/ 163 w 189"/>
                  <a:gd name="T7" fmla="*/ 30 h 30"/>
                  <a:gd name="T8" fmla="*/ 0 w 18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30">
                    <a:moveTo>
                      <a:pt x="0" y="30"/>
                    </a:moveTo>
                    <a:lnTo>
                      <a:pt x="31" y="0"/>
                    </a:lnTo>
                    <a:lnTo>
                      <a:pt x="189" y="0"/>
                    </a:lnTo>
                    <a:lnTo>
                      <a:pt x="163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Freeform 80"/>
              <p:cNvSpPr>
                <a:spLocks/>
              </p:cNvSpPr>
              <p:nvPr/>
            </p:nvSpPr>
            <p:spPr bwMode="auto">
              <a:xfrm>
                <a:off x="3475038" y="1232853"/>
                <a:ext cx="304800" cy="49213"/>
              </a:xfrm>
              <a:custGeom>
                <a:avLst/>
                <a:gdLst>
                  <a:gd name="T0" fmla="*/ 0 w 192"/>
                  <a:gd name="T1" fmla="*/ 31 h 31"/>
                  <a:gd name="T2" fmla="*/ 30 w 192"/>
                  <a:gd name="T3" fmla="*/ 0 h 31"/>
                  <a:gd name="T4" fmla="*/ 192 w 192"/>
                  <a:gd name="T5" fmla="*/ 0 h 31"/>
                  <a:gd name="T6" fmla="*/ 162 w 192"/>
                  <a:gd name="T7" fmla="*/ 31 h 31"/>
                  <a:gd name="T8" fmla="*/ 0 w 192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31">
                    <a:moveTo>
                      <a:pt x="0" y="31"/>
                    </a:moveTo>
                    <a:lnTo>
                      <a:pt x="30" y="0"/>
                    </a:lnTo>
                    <a:lnTo>
                      <a:pt x="192" y="0"/>
                    </a:lnTo>
                    <a:lnTo>
                      <a:pt x="162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Freeform 81"/>
              <p:cNvSpPr>
                <a:spLocks/>
              </p:cNvSpPr>
              <p:nvPr/>
            </p:nvSpPr>
            <p:spPr bwMode="auto">
              <a:xfrm>
                <a:off x="3475038" y="1232853"/>
                <a:ext cx="304800" cy="49213"/>
              </a:xfrm>
              <a:custGeom>
                <a:avLst/>
                <a:gdLst>
                  <a:gd name="T0" fmla="*/ 0 w 192"/>
                  <a:gd name="T1" fmla="*/ 31 h 31"/>
                  <a:gd name="T2" fmla="*/ 30 w 192"/>
                  <a:gd name="T3" fmla="*/ 0 h 31"/>
                  <a:gd name="T4" fmla="*/ 192 w 192"/>
                  <a:gd name="T5" fmla="*/ 0 h 31"/>
                  <a:gd name="T6" fmla="*/ 162 w 192"/>
                  <a:gd name="T7" fmla="*/ 31 h 31"/>
                  <a:gd name="T8" fmla="*/ 0 w 192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31">
                    <a:moveTo>
                      <a:pt x="0" y="31"/>
                    </a:moveTo>
                    <a:lnTo>
                      <a:pt x="30" y="0"/>
                    </a:lnTo>
                    <a:lnTo>
                      <a:pt x="192" y="0"/>
                    </a:lnTo>
                    <a:lnTo>
                      <a:pt x="162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8" name="Freeform 82"/>
              <p:cNvSpPr>
                <a:spLocks/>
              </p:cNvSpPr>
              <p:nvPr/>
            </p:nvSpPr>
            <p:spPr bwMode="auto">
              <a:xfrm>
                <a:off x="3529013" y="1191578"/>
                <a:ext cx="293688" cy="47625"/>
              </a:xfrm>
              <a:custGeom>
                <a:avLst/>
                <a:gdLst>
                  <a:gd name="T0" fmla="*/ 0 w 185"/>
                  <a:gd name="T1" fmla="*/ 30 h 30"/>
                  <a:gd name="T2" fmla="*/ 26 w 185"/>
                  <a:gd name="T3" fmla="*/ 0 h 30"/>
                  <a:gd name="T4" fmla="*/ 185 w 185"/>
                  <a:gd name="T5" fmla="*/ 0 h 30"/>
                  <a:gd name="T6" fmla="*/ 154 w 185"/>
                  <a:gd name="T7" fmla="*/ 30 h 30"/>
                  <a:gd name="T8" fmla="*/ 0 w 185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30">
                    <a:moveTo>
                      <a:pt x="0" y="30"/>
                    </a:moveTo>
                    <a:lnTo>
                      <a:pt x="26" y="0"/>
                    </a:lnTo>
                    <a:lnTo>
                      <a:pt x="185" y="0"/>
                    </a:lnTo>
                    <a:lnTo>
                      <a:pt x="154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Freeform 83"/>
              <p:cNvSpPr>
                <a:spLocks/>
              </p:cNvSpPr>
              <p:nvPr/>
            </p:nvSpPr>
            <p:spPr bwMode="auto">
              <a:xfrm>
                <a:off x="3529013" y="1191578"/>
                <a:ext cx="293688" cy="47625"/>
              </a:xfrm>
              <a:custGeom>
                <a:avLst/>
                <a:gdLst>
                  <a:gd name="T0" fmla="*/ 0 w 185"/>
                  <a:gd name="T1" fmla="*/ 30 h 30"/>
                  <a:gd name="T2" fmla="*/ 26 w 185"/>
                  <a:gd name="T3" fmla="*/ 0 h 30"/>
                  <a:gd name="T4" fmla="*/ 185 w 185"/>
                  <a:gd name="T5" fmla="*/ 0 h 30"/>
                  <a:gd name="T6" fmla="*/ 154 w 185"/>
                  <a:gd name="T7" fmla="*/ 30 h 30"/>
                  <a:gd name="T8" fmla="*/ 0 w 185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30">
                    <a:moveTo>
                      <a:pt x="0" y="30"/>
                    </a:moveTo>
                    <a:lnTo>
                      <a:pt x="26" y="0"/>
                    </a:lnTo>
                    <a:lnTo>
                      <a:pt x="185" y="0"/>
                    </a:lnTo>
                    <a:lnTo>
                      <a:pt x="154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0" name="Freeform 84"/>
              <p:cNvSpPr>
                <a:spLocks/>
              </p:cNvSpPr>
              <p:nvPr/>
            </p:nvSpPr>
            <p:spPr bwMode="auto">
              <a:xfrm>
                <a:off x="3228975" y="1239203"/>
                <a:ext cx="300038" cy="42863"/>
              </a:xfrm>
              <a:custGeom>
                <a:avLst/>
                <a:gdLst>
                  <a:gd name="T0" fmla="*/ 0 w 189"/>
                  <a:gd name="T1" fmla="*/ 27 h 27"/>
                  <a:gd name="T2" fmla="*/ 26 w 189"/>
                  <a:gd name="T3" fmla="*/ 0 h 27"/>
                  <a:gd name="T4" fmla="*/ 189 w 189"/>
                  <a:gd name="T5" fmla="*/ 0 h 27"/>
                  <a:gd name="T6" fmla="*/ 159 w 189"/>
                  <a:gd name="T7" fmla="*/ 27 h 27"/>
                  <a:gd name="T8" fmla="*/ 0 w 18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7">
                    <a:moveTo>
                      <a:pt x="0" y="27"/>
                    </a:moveTo>
                    <a:lnTo>
                      <a:pt x="26" y="0"/>
                    </a:lnTo>
                    <a:lnTo>
                      <a:pt x="189" y="0"/>
                    </a:lnTo>
                    <a:lnTo>
                      <a:pt x="159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1" name="Freeform 85"/>
              <p:cNvSpPr>
                <a:spLocks/>
              </p:cNvSpPr>
              <p:nvPr/>
            </p:nvSpPr>
            <p:spPr bwMode="auto">
              <a:xfrm>
                <a:off x="3228975" y="1239203"/>
                <a:ext cx="300038" cy="42863"/>
              </a:xfrm>
              <a:custGeom>
                <a:avLst/>
                <a:gdLst>
                  <a:gd name="T0" fmla="*/ 0 w 189"/>
                  <a:gd name="T1" fmla="*/ 27 h 27"/>
                  <a:gd name="T2" fmla="*/ 26 w 189"/>
                  <a:gd name="T3" fmla="*/ 0 h 27"/>
                  <a:gd name="T4" fmla="*/ 189 w 189"/>
                  <a:gd name="T5" fmla="*/ 0 h 27"/>
                  <a:gd name="T6" fmla="*/ 159 w 189"/>
                  <a:gd name="T7" fmla="*/ 27 h 27"/>
                  <a:gd name="T8" fmla="*/ 0 w 18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7">
                    <a:moveTo>
                      <a:pt x="0" y="27"/>
                    </a:moveTo>
                    <a:lnTo>
                      <a:pt x="26" y="0"/>
                    </a:lnTo>
                    <a:lnTo>
                      <a:pt x="189" y="0"/>
                    </a:lnTo>
                    <a:lnTo>
                      <a:pt x="159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2" name="Freeform 86"/>
              <p:cNvSpPr>
                <a:spLocks/>
              </p:cNvSpPr>
              <p:nvPr/>
            </p:nvSpPr>
            <p:spPr bwMode="auto">
              <a:xfrm>
                <a:off x="3270250" y="1191578"/>
                <a:ext cx="300038" cy="47625"/>
              </a:xfrm>
              <a:custGeom>
                <a:avLst/>
                <a:gdLst>
                  <a:gd name="T0" fmla="*/ 0 w 189"/>
                  <a:gd name="T1" fmla="*/ 30 h 30"/>
                  <a:gd name="T2" fmla="*/ 31 w 189"/>
                  <a:gd name="T3" fmla="*/ 0 h 30"/>
                  <a:gd name="T4" fmla="*/ 189 w 189"/>
                  <a:gd name="T5" fmla="*/ 0 h 30"/>
                  <a:gd name="T6" fmla="*/ 163 w 189"/>
                  <a:gd name="T7" fmla="*/ 30 h 30"/>
                  <a:gd name="T8" fmla="*/ 0 w 18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30">
                    <a:moveTo>
                      <a:pt x="0" y="30"/>
                    </a:moveTo>
                    <a:lnTo>
                      <a:pt x="31" y="0"/>
                    </a:lnTo>
                    <a:lnTo>
                      <a:pt x="189" y="0"/>
                    </a:lnTo>
                    <a:lnTo>
                      <a:pt x="163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3" name="Freeform 87"/>
              <p:cNvSpPr>
                <a:spLocks/>
              </p:cNvSpPr>
              <p:nvPr/>
            </p:nvSpPr>
            <p:spPr bwMode="auto">
              <a:xfrm>
                <a:off x="3270250" y="1191578"/>
                <a:ext cx="300038" cy="47625"/>
              </a:xfrm>
              <a:custGeom>
                <a:avLst/>
                <a:gdLst>
                  <a:gd name="T0" fmla="*/ 0 w 189"/>
                  <a:gd name="T1" fmla="*/ 30 h 30"/>
                  <a:gd name="T2" fmla="*/ 31 w 189"/>
                  <a:gd name="T3" fmla="*/ 0 h 30"/>
                  <a:gd name="T4" fmla="*/ 189 w 189"/>
                  <a:gd name="T5" fmla="*/ 0 h 30"/>
                  <a:gd name="T6" fmla="*/ 163 w 189"/>
                  <a:gd name="T7" fmla="*/ 30 h 30"/>
                  <a:gd name="T8" fmla="*/ 0 w 18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30">
                    <a:moveTo>
                      <a:pt x="0" y="30"/>
                    </a:moveTo>
                    <a:lnTo>
                      <a:pt x="31" y="0"/>
                    </a:lnTo>
                    <a:lnTo>
                      <a:pt x="189" y="0"/>
                    </a:lnTo>
                    <a:lnTo>
                      <a:pt x="163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4" name="Freeform 88"/>
              <p:cNvSpPr>
                <a:spLocks/>
              </p:cNvSpPr>
              <p:nvPr/>
            </p:nvSpPr>
            <p:spPr bwMode="auto">
              <a:xfrm>
                <a:off x="4032250" y="1312228"/>
                <a:ext cx="41275" cy="160338"/>
              </a:xfrm>
              <a:custGeom>
                <a:avLst/>
                <a:gdLst>
                  <a:gd name="T0" fmla="*/ 0 w 26"/>
                  <a:gd name="T1" fmla="*/ 101 h 101"/>
                  <a:gd name="T2" fmla="*/ 26 w 26"/>
                  <a:gd name="T3" fmla="*/ 75 h 101"/>
                  <a:gd name="T4" fmla="*/ 26 w 26"/>
                  <a:gd name="T5" fmla="*/ 0 h 101"/>
                  <a:gd name="T6" fmla="*/ 0 w 26"/>
                  <a:gd name="T7" fmla="*/ 26 h 101"/>
                  <a:gd name="T8" fmla="*/ 0 w 2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1">
                    <a:moveTo>
                      <a:pt x="0" y="101"/>
                    </a:moveTo>
                    <a:lnTo>
                      <a:pt x="26" y="75"/>
                    </a:lnTo>
                    <a:lnTo>
                      <a:pt x="26" y="0"/>
                    </a:lnTo>
                    <a:lnTo>
                      <a:pt x="0" y="26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5" name="Freeform 89"/>
              <p:cNvSpPr>
                <a:spLocks/>
              </p:cNvSpPr>
              <p:nvPr/>
            </p:nvSpPr>
            <p:spPr bwMode="auto">
              <a:xfrm>
                <a:off x="4032250" y="1312228"/>
                <a:ext cx="41275" cy="160338"/>
              </a:xfrm>
              <a:custGeom>
                <a:avLst/>
                <a:gdLst>
                  <a:gd name="T0" fmla="*/ 0 w 26"/>
                  <a:gd name="T1" fmla="*/ 101 h 101"/>
                  <a:gd name="T2" fmla="*/ 26 w 26"/>
                  <a:gd name="T3" fmla="*/ 75 h 101"/>
                  <a:gd name="T4" fmla="*/ 26 w 26"/>
                  <a:gd name="T5" fmla="*/ 0 h 101"/>
                  <a:gd name="T6" fmla="*/ 0 w 26"/>
                  <a:gd name="T7" fmla="*/ 26 h 101"/>
                  <a:gd name="T8" fmla="*/ 0 w 2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1">
                    <a:moveTo>
                      <a:pt x="0" y="101"/>
                    </a:moveTo>
                    <a:lnTo>
                      <a:pt x="26" y="75"/>
                    </a:lnTo>
                    <a:lnTo>
                      <a:pt x="26" y="0"/>
                    </a:lnTo>
                    <a:lnTo>
                      <a:pt x="0" y="26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6" name="Freeform 90"/>
              <p:cNvSpPr>
                <a:spLocks/>
              </p:cNvSpPr>
              <p:nvPr/>
            </p:nvSpPr>
            <p:spPr bwMode="auto">
              <a:xfrm>
                <a:off x="3984625" y="1353503"/>
                <a:ext cx="47625" cy="168275"/>
              </a:xfrm>
              <a:custGeom>
                <a:avLst/>
                <a:gdLst>
                  <a:gd name="T0" fmla="*/ 0 w 30"/>
                  <a:gd name="T1" fmla="*/ 106 h 106"/>
                  <a:gd name="T2" fmla="*/ 30 w 30"/>
                  <a:gd name="T3" fmla="*/ 75 h 106"/>
                  <a:gd name="T4" fmla="*/ 30 w 30"/>
                  <a:gd name="T5" fmla="*/ 0 h 106"/>
                  <a:gd name="T6" fmla="*/ 0 w 30"/>
                  <a:gd name="T7" fmla="*/ 30 h 106"/>
                  <a:gd name="T8" fmla="*/ 0 w 30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6">
                    <a:moveTo>
                      <a:pt x="0" y="106"/>
                    </a:moveTo>
                    <a:lnTo>
                      <a:pt x="30" y="75"/>
                    </a:lnTo>
                    <a:lnTo>
                      <a:pt x="30" y="0"/>
                    </a:lnTo>
                    <a:lnTo>
                      <a:pt x="0" y="3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7" name="Freeform 91"/>
              <p:cNvSpPr>
                <a:spLocks/>
              </p:cNvSpPr>
              <p:nvPr/>
            </p:nvSpPr>
            <p:spPr bwMode="auto">
              <a:xfrm>
                <a:off x="3984625" y="1353503"/>
                <a:ext cx="47625" cy="168275"/>
              </a:xfrm>
              <a:custGeom>
                <a:avLst/>
                <a:gdLst>
                  <a:gd name="T0" fmla="*/ 0 w 30"/>
                  <a:gd name="T1" fmla="*/ 106 h 106"/>
                  <a:gd name="T2" fmla="*/ 30 w 30"/>
                  <a:gd name="T3" fmla="*/ 75 h 106"/>
                  <a:gd name="T4" fmla="*/ 30 w 30"/>
                  <a:gd name="T5" fmla="*/ 0 h 106"/>
                  <a:gd name="T6" fmla="*/ 0 w 30"/>
                  <a:gd name="T7" fmla="*/ 30 h 106"/>
                  <a:gd name="T8" fmla="*/ 0 w 30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6">
                    <a:moveTo>
                      <a:pt x="0" y="106"/>
                    </a:moveTo>
                    <a:lnTo>
                      <a:pt x="30" y="75"/>
                    </a:lnTo>
                    <a:lnTo>
                      <a:pt x="30" y="0"/>
                    </a:lnTo>
                    <a:lnTo>
                      <a:pt x="0" y="3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8" name="Freeform 92"/>
              <p:cNvSpPr>
                <a:spLocks/>
              </p:cNvSpPr>
              <p:nvPr/>
            </p:nvSpPr>
            <p:spPr bwMode="auto">
              <a:xfrm>
                <a:off x="4032250" y="1431291"/>
                <a:ext cx="41275" cy="161925"/>
              </a:xfrm>
              <a:custGeom>
                <a:avLst/>
                <a:gdLst>
                  <a:gd name="T0" fmla="*/ 0 w 26"/>
                  <a:gd name="T1" fmla="*/ 102 h 102"/>
                  <a:gd name="T2" fmla="*/ 26 w 26"/>
                  <a:gd name="T3" fmla="*/ 72 h 102"/>
                  <a:gd name="T4" fmla="*/ 26 w 26"/>
                  <a:gd name="T5" fmla="*/ 0 h 102"/>
                  <a:gd name="T6" fmla="*/ 0 w 26"/>
                  <a:gd name="T7" fmla="*/ 26 h 102"/>
                  <a:gd name="T8" fmla="*/ 0 w 26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2">
                    <a:moveTo>
                      <a:pt x="0" y="102"/>
                    </a:moveTo>
                    <a:lnTo>
                      <a:pt x="26" y="72"/>
                    </a:lnTo>
                    <a:lnTo>
                      <a:pt x="26" y="0"/>
                    </a:lnTo>
                    <a:lnTo>
                      <a:pt x="0" y="2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9" name="Freeform 93"/>
              <p:cNvSpPr>
                <a:spLocks/>
              </p:cNvSpPr>
              <p:nvPr/>
            </p:nvSpPr>
            <p:spPr bwMode="auto">
              <a:xfrm>
                <a:off x="4032250" y="1431291"/>
                <a:ext cx="41275" cy="161925"/>
              </a:xfrm>
              <a:custGeom>
                <a:avLst/>
                <a:gdLst>
                  <a:gd name="T0" fmla="*/ 0 w 26"/>
                  <a:gd name="T1" fmla="*/ 102 h 102"/>
                  <a:gd name="T2" fmla="*/ 26 w 26"/>
                  <a:gd name="T3" fmla="*/ 72 h 102"/>
                  <a:gd name="T4" fmla="*/ 26 w 26"/>
                  <a:gd name="T5" fmla="*/ 0 h 102"/>
                  <a:gd name="T6" fmla="*/ 0 w 26"/>
                  <a:gd name="T7" fmla="*/ 26 h 102"/>
                  <a:gd name="T8" fmla="*/ 0 w 26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2">
                    <a:moveTo>
                      <a:pt x="0" y="102"/>
                    </a:moveTo>
                    <a:lnTo>
                      <a:pt x="26" y="72"/>
                    </a:lnTo>
                    <a:lnTo>
                      <a:pt x="26" y="0"/>
                    </a:lnTo>
                    <a:lnTo>
                      <a:pt x="0" y="2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0" name="Freeform 94"/>
              <p:cNvSpPr>
                <a:spLocks/>
              </p:cNvSpPr>
              <p:nvPr/>
            </p:nvSpPr>
            <p:spPr bwMode="auto">
              <a:xfrm>
                <a:off x="3984625" y="1472566"/>
                <a:ext cx="47625" cy="161925"/>
              </a:xfrm>
              <a:custGeom>
                <a:avLst/>
                <a:gdLst>
                  <a:gd name="T0" fmla="*/ 0 w 30"/>
                  <a:gd name="T1" fmla="*/ 102 h 102"/>
                  <a:gd name="T2" fmla="*/ 30 w 30"/>
                  <a:gd name="T3" fmla="*/ 76 h 102"/>
                  <a:gd name="T4" fmla="*/ 30 w 30"/>
                  <a:gd name="T5" fmla="*/ 0 h 102"/>
                  <a:gd name="T6" fmla="*/ 0 w 30"/>
                  <a:gd name="T7" fmla="*/ 31 h 102"/>
                  <a:gd name="T8" fmla="*/ 0 w 30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2">
                    <a:moveTo>
                      <a:pt x="0" y="102"/>
                    </a:moveTo>
                    <a:lnTo>
                      <a:pt x="30" y="76"/>
                    </a:lnTo>
                    <a:lnTo>
                      <a:pt x="30" y="0"/>
                    </a:lnTo>
                    <a:lnTo>
                      <a:pt x="0" y="31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1" name="Freeform 95"/>
              <p:cNvSpPr>
                <a:spLocks/>
              </p:cNvSpPr>
              <p:nvPr/>
            </p:nvSpPr>
            <p:spPr bwMode="auto">
              <a:xfrm>
                <a:off x="3984625" y="1472566"/>
                <a:ext cx="47625" cy="161925"/>
              </a:xfrm>
              <a:custGeom>
                <a:avLst/>
                <a:gdLst>
                  <a:gd name="T0" fmla="*/ 0 w 30"/>
                  <a:gd name="T1" fmla="*/ 102 h 102"/>
                  <a:gd name="T2" fmla="*/ 30 w 30"/>
                  <a:gd name="T3" fmla="*/ 76 h 102"/>
                  <a:gd name="T4" fmla="*/ 30 w 30"/>
                  <a:gd name="T5" fmla="*/ 0 h 102"/>
                  <a:gd name="T6" fmla="*/ 0 w 30"/>
                  <a:gd name="T7" fmla="*/ 31 h 102"/>
                  <a:gd name="T8" fmla="*/ 0 w 30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2">
                    <a:moveTo>
                      <a:pt x="0" y="102"/>
                    </a:moveTo>
                    <a:lnTo>
                      <a:pt x="30" y="76"/>
                    </a:lnTo>
                    <a:lnTo>
                      <a:pt x="30" y="0"/>
                    </a:lnTo>
                    <a:lnTo>
                      <a:pt x="0" y="31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Rectangle 96"/>
              <p:cNvSpPr>
                <a:spLocks noChangeArrowheads="1"/>
              </p:cNvSpPr>
              <p:nvPr/>
            </p:nvSpPr>
            <p:spPr bwMode="auto">
              <a:xfrm>
                <a:off x="3481388" y="1282066"/>
                <a:ext cx="250825" cy="11906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3" name="Rectangle 97"/>
              <p:cNvSpPr>
                <a:spLocks noChangeArrowheads="1"/>
              </p:cNvSpPr>
              <p:nvPr/>
            </p:nvSpPr>
            <p:spPr bwMode="auto">
              <a:xfrm>
                <a:off x="3481388" y="1282066"/>
                <a:ext cx="250825" cy="11906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4" name="Rectangle 98"/>
              <p:cNvSpPr>
                <a:spLocks noChangeArrowheads="1"/>
              </p:cNvSpPr>
              <p:nvPr/>
            </p:nvSpPr>
            <p:spPr bwMode="auto">
              <a:xfrm>
                <a:off x="3228975" y="1282066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" name="Rectangle 99"/>
              <p:cNvSpPr>
                <a:spLocks noChangeArrowheads="1"/>
              </p:cNvSpPr>
              <p:nvPr/>
            </p:nvSpPr>
            <p:spPr bwMode="auto">
              <a:xfrm>
                <a:off x="3228975" y="1282066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" name="Rectangle 100"/>
              <p:cNvSpPr>
                <a:spLocks noChangeArrowheads="1"/>
              </p:cNvSpPr>
              <p:nvPr/>
            </p:nvSpPr>
            <p:spPr bwMode="auto">
              <a:xfrm>
                <a:off x="3732213" y="1282066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7" name="Rectangle 101"/>
              <p:cNvSpPr>
                <a:spLocks noChangeArrowheads="1"/>
              </p:cNvSpPr>
              <p:nvPr/>
            </p:nvSpPr>
            <p:spPr bwMode="auto">
              <a:xfrm>
                <a:off x="3732213" y="1282066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8" name="Freeform 102"/>
              <p:cNvSpPr>
                <a:spLocks/>
              </p:cNvSpPr>
              <p:nvPr/>
            </p:nvSpPr>
            <p:spPr bwMode="auto">
              <a:xfrm>
                <a:off x="3732213" y="1239203"/>
                <a:ext cx="300038" cy="42863"/>
              </a:xfrm>
              <a:custGeom>
                <a:avLst/>
                <a:gdLst>
                  <a:gd name="T0" fmla="*/ 0 w 189"/>
                  <a:gd name="T1" fmla="*/ 27 h 27"/>
                  <a:gd name="T2" fmla="*/ 30 w 189"/>
                  <a:gd name="T3" fmla="*/ 0 h 27"/>
                  <a:gd name="T4" fmla="*/ 189 w 189"/>
                  <a:gd name="T5" fmla="*/ 0 h 27"/>
                  <a:gd name="T6" fmla="*/ 162 w 189"/>
                  <a:gd name="T7" fmla="*/ 27 h 27"/>
                  <a:gd name="T8" fmla="*/ 0 w 18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7">
                    <a:moveTo>
                      <a:pt x="0" y="27"/>
                    </a:moveTo>
                    <a:lnTo>
                      <a:pt x="30" y="0"/>
                    </a:lnTo>
                    <a:lnTo>
                      <a:pt x="189" y="0"/>
                    </a:lnTo>
                    <a:lnTo>
                      <a:pt x="162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9" name="Freeform 103"/>
              <p:cNvSpPr>
                <a:spLocks/>
              </p:cNvSpPr>
              <p:nvPr/>
            </p:nvSpPr>
            <p:spPr bwMode="auto">
              <a:xfrm>
                <a:off x="3732213" y="1239203"/>
                <a:ext cx="300038" cy="42863"/>
              </a:xfrm>
              <a:custGeom>
                <a:avLst/>
                <a:gdLst>
                  <a:gd name="T0" fmla="*/ 0 w 189"/>
                  <a:gd name="T1" fmla="*/ 27 h 27"/>
                  <a:gd name="T2" fmla="*/ 30 w 189"/>
                  <a:gd name="T3" fmla="*/ 0 h 27"/>
                  <a:gd name="T4" fmla="*/ 189 w 189"/>
                  <a:gd name="T5" fmla="*/ 0 h 27"/>
                  <a:gd name="T6" fmla="*/ 162 w 189"/>
                  <a:gd name="T7" fmla="*/ 27 h 27"/>
                  <a:gd name="T8" fmla="*/ 0 w 18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7">
                    <a:moveTo>
                      <a:pt x="0" y="27"/>
                    </a:moveTo>
                    <a:lnTo>
                      <a:pt x="30" y="0"/>
                    </a:lnTo>
                    <a:lnTo>
                      <a:pt x="189" y="0"/>
                    </a:lnTo>
                    <a:lnTo>
                      <a:pt x="162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0" name="Freeform 104"/>
              <p:cNvSpPr>
                <a:spLocks/>
              </p:cNvSpPr>
              <p:nvPr/>
            </p:nvSpPr>
            <p:spPr bwMode="auto">
              <a:xfrm>
                <a:off x="3984625" y="1232853"/>
                <a:ext cx="47625" cy="168275"/>
              </a:xfrm>
              <a:custGeom>
                <a:avLst/>
                <a:gdLst>
                  <a:gd name="T0" fmla="*/ 0 w 30"/>
                  <a:gd name="T1" fmla="*/ 106 h 106"/>
                  <a:gd name="T2" fmla="*/ 30 w 30"/>
                  <a:gd name="T3" fmla="*/ 76 h 106"/>
                  <a:gd name="T4" fmla="*/ 30 w 30"/>
                  <a:gd name="T5" fmla="*/ 0 h 106"/>
                  <a:gd name="T6" fmla="*/ 0 w 30"/>
                  <a:gd name="T7" fmla="*/ 31 h 106"/>
                  <a:gd name="T8" fmla="*/ 0 w 30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6">
                    <a:moveTo>
                      <a:pt x="0" y="106"/>
                    </a:moveTo>
                    <a:lnTo>
                      <a:pt x="30" y="76"/>
                    </a:lnTo>
                    <a:lnTo>
                      <a:pt x="30" y="0"/>
                    </a:lnTo>
                    <a:lnTo>
                      <a:pt x="0" y="31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1" name="Freeform 105"/>
              <p:cNvSpPr>
                <a:spLocks/>
              </p:cNvSpPr>
              <p:nvPr/>
            </p:nvSpPr>
            <p:spPr bwMode="auto">
              <a:xfrm>
                <a:off x="3984625" y="1232853"/>
                <a:ext cx="47625" cy="168275"/>
              </a:xfrm>
              <a:custGeom>
                <a:avLst/>
                <a:gdLst>
                  <a:gd name="T0" fmla="*/ 0 w 30"/>
                  <a:gd name="T1" fmla="*/ 106 h 106"/>
                  <a:gd name="T2" fmla="*/ 30 w 30"/>
                  <a:gd name="T3" fmla="*/ 76 h 106"/>
                  <a:gd name="T4" fmla="*/ 30 w 30"/>
                  <a:gd name="T5" fmla="*/ 0 h 106"/>
                  <a:gd name="T6" fmla="*/ 0 w 30"/>
                  <a:gd name="T7" fmla="*/ 31 h 106"/>
                  <a:gd name="T8" fmla="*/ 0 w 30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6">
                    <a:moveTo>
                      <a:pt x="0" y="106"/>
                    </a:moveTo>
                    <a:lnTo>
                      <a:pt x="30" y="76"/>
                    </a:lnTo>
                    <a:lnTo>
                      <a:pt x="30" y="0"/>
                    </a:lnTo>
                    <a:lnTo>
                      <a:pt x="0" y="31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13" name="TextBox 212"/>
            <p:cNvSpPr txBox="1"/>
            <p:nvPr/>
          </p:nvSpPr>
          <p:spPr>
            <a:xfrm>
              <a:off x="3242916" y="2707949"/>
              <a:ext cx="1162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차세대 방화벽</a:t>
              </a:r>
            </a:p>
          </p:txBody>
        </p:sp>
      </p:grpSp>
      <p:grpSp>
        <p:nvGrpSpPr>
          <p:cNvPr id="216" name="그룹 215"/>
          <p:cNvGrpSpPr/>
          <p:nvPr/>
        </p:nvGrpSpPr>
        <p:grpSpPr>
          <a:xfrm>
            <a:off x="4860032" y="1198617"/>
            <a:ext cx="874242" cy="720482"/>
            <a:chOff x="1077885" y="4077072"/>
            <a:chExt cx="874242" cy="720482"/>
          </a:xfrm>
        </p:grpSpPr>
        <p:grpSp>
          <p:nvGrpSpPr>
            <p:cNvPr id="217" name="그룹 216"/>
            <p:cNvGrpSpPr/>
            <p:nvPr/>
          </p:nvGrpSpPr>
          <p:grpSpPr>
            <a:xfrm>
              <a:off x="1077885" y="4077072"/>
              <a:ext cx="844551" cy="442913"/>
              <a:chOff x="3228975" y="1191578"/>
              <a:chExt cx="844551" cy="442913"/>
            </a:xfrm>
          </p:grpSpPr>
          <p:sp>
            <p:nvSpPr>
              <p:cNvPr id="219" name="Freeform 48"/>
              <p:cNvSpPr>
                <a:spLocks/>
              </p:cNvSpPr>
              <p:nvPr/>
            </p:nvSpPr>
            <p:spPr bwMode="auto">
              <a:xfrm>
                <a:off x="3228975" y="1556703"/>
                <a:ext cx="844550" cy="77788"/>
              </a:xfrm>
              <a:custGeom>
                <a:avLst/>
                <a:gdLst>
                  <a:gd name="T0" fmla="*/ 0 w 532"/>
                  <a:gd name="T1" fmla="*/ 49 h 49"/>
                  <a:gd name="T2" fmla="*/ 53 w 532"/>
                  <a:gd name="T3" fmla="*/ 0 h 49"/>
                  <a:gd name="T4" fmla="*/ 532 w 532"/>
                  <a:gd name="T5" fmla="*/ 0 h 49"/>
                  <a:gd name="T6" fmla="*/ 479 w 532"/>
                  <a:gd name="T7" fmla="*/ 49 h 49"/>
                  <a:gd name="T8" fmla="*/ 0 w 532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2" h="49">
                    <a:moveTo>
                      <a:pt x="0" y="49"/>
                    </a:moveTo>
                    <a:lnTo>
                      <a:pt x="53" y="0"/>
                    </a:lnTo>
                    <a:lnTo>
                      <a:pt x="532" y="0"/>
                    </a:lnTo>
                    <a:lnTo>
                      <a:pt x="479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2AC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0" name="Freeform 49"/>
              <p:cNvSpPr>
                <a:spLocks/>
              </p:cNvSpPr>
              <p:nvPr/>
            </p:nvSpPr>
            <p:spPr bwMode="auto">
              <a:xfrm>
                <a:off x="3228975" y="1556703"/>
                <a:ext cx="844550" cy="77788"/>
              </a:xfrm>
              <a:custGeom>
                <a:avLst/>
                <a:gdLst>
                  <a:gd name="T0" fmla="*/ 0 w 532"/>
                  <a:gd name="T1" fmla="*/ 49 h 49"/>
                  <a:gd name="T2" fmla="*/ 53 w 532"/>
                  <a:gd name="T3" fmla="*/ 0 h 49"/>
                  <a:gd name="T4" fmla="*/ 532 w 532"/>
                  <a:gd name="T5" fmla="*/ 0 h 49"/>
                  <a:gd name="T6" fmla="*/ 479 w 532"/>
                  <a:gd name="T7" fmla="*/ 49 h 49"/>
                  <a:gd name="T8" fmla="*/ 0 w 532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2" h="49">
                    <a:moveTo>
                      <a:pt x="0" y="49"/>
                    </a:moveTo>
                    <a:lnTo>
                      <a:pt x="53" y="0"/>
                    </a:lnTo>
                    <a:lnTo>
                      <a:pt x="532" y="0"/>
                    </a:lnTo>
                    <a:lnTo>
                      <a:pt x="479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2AC0FF"/>
              </a:solidFill>
              <a:ln w="4">
                <a:solidFill>
                  <a:srgbClr val="80DA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1" name="Freeform 62"/>
              <p:cNvSpPr>
                <a:spLocks/>
              </p:cNvSpPr>
              <p:nvPr/>
            </p:nvSpPr>
            <p:spPr bwMode="auto">
              <a:xfrm>
                <a:off x="3481388" y="1515428"/>
                <a:ext cx="250825" cy="119063"/>
              </a:xfrm>
              <a:custGeom>
                <a:avLst/>
                <a:gdLst>
                  <a:gd name="T0" fmla="*/ 158 w 158"/>
                  <a:gd name="T1" fmla="*/ 75 h 75"/>
                  <a:gd name="T2" fmla="*/ 0 w 158"/>
                  <a:gd name="T3" fmla="*/ 75 h 75"/>
                  <a:gd name="T4" fmla="*/ 0 w 158"/>
                  <a:gd name="T5" fmla="*/ 4 h 75"/>
                  <a:gd name="T6" fmla="*/ 158 w 158"/>
                  <a:gd name="T7" fmla="*/ 0 h 75"/>
                  <a:gd name="T8" fmla="*/ 158 w 158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75">
                    <a:moveTo>
                      <a:pt x="158" y="75"/>
                    </a:moveTo>
                    <a:lnTo>
                      <a:pt x="0" y="75"/>
                    </a:lnTo>
                    <a:lnTo>
                      <a:pt x="0" y="4"/>
                    </a:lnTo>
                    <a:lnTo>
                      <a:pt x="158" y="0"/>
                    </a:lnTo>
                    <a:lnTo>
                      <a:pt x="158" y="75"/>
                    </a:lnTo>
                    <a:close/>
                  </a:path>
                </a:pathLst>
              </a:cu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" name="Freeform 63"/>
              <p:cNvSpPr>
                <a:spLocks/>
              </p:cNvSpPr>
              <p:nvPr/>
            </p:nvSpPr>
            <p:spPr bwMode="auto">
              <a:xfrm>
                <a:off x="3481388" y="1515428"/>
                <a:ext cx="250825" cy="119063"/>
              </a:xfrm>
              <a:custGeom>
                <a:avLst/>
                <a:gdLst>
                  <a:gd name="T0" fmla="*/ 158 w 158"/>
                  <a:gd name="T1" fmla="*/ 75 h 75"/>
                  <a:gd name="T2" fmla="*/ 0 w 158"/>
                  <a:gd name="T3" fmla="*/ 75 h 75"/>
                  <a:gd name="T4" fmla="*/ 0 w 158"/>
                  <a:gd name="T5" fmla="*/ 4 h 75"/>
                  <a:gd name="T6" fmla="*/ 158 w 158"/>
                  <a:gd name="T7" fmla="*/ 0 h 75"/>
                  <a:gd name="T8" fmla="*/ 158 w 158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75">
                    <a:moveTo>
                      <a:pt x="158" y="75"/>
                    </a:moveTo>
                    <a:lnTo>
                      <a:pt x="0" y="75"/>
                    </a:lnTo>
                    <a:lnTo>
                      <a:pt x="0" y="4"/>
                    </a:lnTo>
                    <a:lnTo>
                      <a:pt x="158" y="0"/>
                    </a:lnTo>
                    <a:lnTo>
                      <a:pt x="158" y="75"/>
                    </a:lnTo>
                    <a:close/>
                  </a:path>
                </a:pathLst>
              </a:cu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" name="Rectangle 64"/>
              <p:cNvSpPr>
                <a:spLocks noChangeArrowheads="1"/>
              </p:cNvSpPr>
              <p:nvPr/>
            </p:nvSpPr>
            <p:spPr bwMode="auto">
              <a:xfrm>
                <a:off x="3732213" y="1521778"/>
                <a:ext cx="252413" cy="11271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4" name="Rectangle 65"/>
              <p:cNvSpPr>
                <a:spLocks noChangeArrowheads="1"/>
              </p:cNvSpPr>
              <p:nvPr/>
            </p:nvSpPr>
            <p:spPr bwMode="auto">
              <a:xfrm>
                <a:off x="3732213" y="1521778"/>
                <a:ext cx="252413" cy="11271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5" name="Rectangle 66"/>
              <p:cNvSpPr>
                <a:spLocks noChangeArrowheads="1"/>
              </p:cNvSpPr>
              <p:nvPr/>
            </p:nvSpPr>
            <p:spPr bwMode="auto">
              <a:xfrm>
                <a:off x="3228975" y="1515428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6" name="Rectangle 67"/>
              <p:cNvSpPr>
                <a:spLocks noChangeArrowheads="1"/>
              </p:cNvSpPr>
              <p:nvPr/>
            </p:nvSpPr>
            <p:spPr bwMode="auto">
              <a:xfrm>
                <a:off x="3228975" y="1515428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7" name="Rectangle 68"/>
              <p:cNvSpPr>
                <a:spLocks noChangeArrowheads="1"/>
              </p:cNvSpPr>
              <p:nvPr/>
            </p:nvSpPr>
            <p:spPr bwMode="auto">
              <a:xfrm>
                <a:off x="3228975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8" name="Rectangle 69"/>
              <p:cNvSpPr>
                <a:spLocks noChangeArrowheads="1"/>
              </p:cNvSpPr>
              <p:nvPr/>
            </p:nvSpPr>
            <p:spPr bwMode="auto">
              <a:xfrm>
                <a:off x="3228975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9" name="Rectangle 70"/>
              <p:cNvSpPr>
                <a:spLocks noChangeArrowheads="1"/>
              </p:cNvSpPr>
              <p:nvPr/>
            </p:nvSpPr>
            <p:spPr bwMode="auto">
              <a:xfrm>
                <a:off x="3732213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0" name="Rectangle 71"/>
              <p:cNvSpPr>
                <a:spLocks noChangeArrowheads="1"/>
              </p:cNvSpPr>
              <p:nvPr/>
            </p:nvSpPr>
            <p:spPr bwMode="auto">
              <a:xfrm>
                <a:off x="3732213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1" name="Rectangle 72"/>
              <p:cNvSpPr>
                <a:spLocks noChangeArrowheads="1"/>
              </p:cNvSpPr>
              <p:nvPr/>
            </p:nvSpPr>
            <p:spPr bwMode="auto">
              <a:xfrm>
                <a:off x="3613150" y="1401128"/>
                <a:ext cx="250825" cy="120650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2" name="Rectangle 73"/>
              <p:cNvSpPr>
                <a:spLocks noChangeArrowheads="1"/>
              </p:cNvSpPr>
              <p:nvPr/>
            </p:nvSpPr>
            <p:spPr bwMode="auto">
              <a:xfrm>
                <a:off x="3613150" y="1401128"/>
                <a:ext cx="250825" cy="120650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3" name="Rectangle 74"/>
              <p:cNvSpPr>
                <a:spLocks noChangeArrowheads="1"/>
              </p:cNvSpPr>
              <p:nvPr/>
            </p:nvSpPr>
            <p:spPr bwMode="auto">
              <a:xfrm>
                <a:off x="3360738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4" name="Rectangle 75"/>
              <p:cNvSpPr>
                <a:spLocks noChangeArrowheads="1"/>
              </p:cNvSpPr>
              <p:nvPr/>
            </p:nvSpPr>
            <p:spPr bwMode="auto">
              <a:xfrm>
                <a:off x="3360738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5" name="Freeform 76"/>
              <p:cNvSpPr>
                <a:spLocks/>
              </p:cNvSpPr>
              <p:nvPr/>
            </p:nvSpPr>
            <p:spPr bwMode="auto">
              <a:xfrm>
                <a:off x="4032250" y="1191578"/>
                <a:ext cx="41275" cy="168275"/>
              </a:xfrm>
              <a:custGeom>
                <a:avLst/>
                <a:gdLst>
                  <a:gd name="T0" fmla="*/ 0 w 26"/>
                  <a:gd name="T1" fmla="*/ 106 h 106"/>
                  <a:gd name="T2" fmla="*/ 26 w 26"/>
                  <a:gd name="T3" fmla="*/ 76 h 106"/>
                  <a:gd name="T4" fmla="*/ 26 w 26"/>
                  <a:gd name="T5" fmla="*/ 0 h 106"/>
                  <a:gd name="T6" fmla="*/ 0 w 26"/>
                  <a:gd name="T7" fmla="*/ 30 h 106"/>
                  <a:gd name="T8" fmla="*/ 0 w 26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6">
                    <a:moveTo>
                      <a:pt x="0" y="106"/>
                    </a:moveTo>
                    <a:lnTo>
                      <a:pt x="26" y="76"/>
                    </a:lnTo>
                    <a:lnTo>
                      <a:pt x="26" y="0"/>
                    </a:lnTo>
                    <a:lnTo>
                      <a:pt x="0" y="3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6" name="Freeform 77"/>
              <p:cNvSpPr>
                <a:spLocks/>
              </p:cNvSpPr>
              <p:nvPr/>
            </p:nvSpPr>
            <p:spPr bwMode="auto">
              <a:xfrm>
                <a:off x="4032250" y="1191578"/>
                <a:ext cx="41275" cy="168275"/>
              </a:xfrm>
              <a:custGeom>
                <a:avLst/>
                <a:gdLst>
                  <a:gd name="T0" fmla="*/ 0 w 26"/>
                  <a:gd name="T1" fmla="*/ 106 h 106"/>
                  <a:gd name="T2" fmla="*/ 26 w 26"/>
                  <a:gd name="T3" fmla="*/ 76 h 106"/>
                  <a:gd name="T4" fmla="*/ 26 w 26"/>
                  <a:gd name="T5" fmla="*/ 0 h 106"/>
                  <a:gd name="T6" fmla="*/ 0 w 26"/>
                  <a:gd name="T7" fmla="*/ 30 h 106"/>
                  <a:gd name="T8" fmla="*/ 0 w 26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6">
                    <a:moveTo>
                      <a:pt x="0" y="106"/>
                    </a:moveTo>
                    <a:lnTo>
                      <a:pt x="26" y="76"/>
                    </a:lnTo>
                    <a:lnTo>
                      <a:pt x="26" y="0"/>
                    </a:lnTo>
                    <a:lnTo>
                      <a:pt x="0" y="3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7" name="Freeform 78"/>
              <p:cNvSpPr>
                <a:spLocks/>
              </p:cNvSpPr>
              <p:nvPr/>
            </p:nvSpPr>
            <p:spPr bwMode="auto">
              <a:xfrm>
                <a:off x="3773488" y="1191578"/>
                <a:ext cx="300038" cy="47625"/>
              </a:xfrm>
              <a:custGeom>
                <a:avLst/>
                <a:gdLst>
                  <a:gd name="T0" fmla="*/ 0 w 189"/>
                  <a:gd name="T1" fmla="*/ 30 h 30"/>
                  <a:gd name="T2" fmla="*/ 31 w 189"/>
                  <a:gd name="T3" fmla="*/ 0 h 30"/>
                  <a:gd name="T4" fmla="*/ 189 w 189"/>
                  <a:gd name="T5" fmla="*/ 0 h 30"/>
                  <a:gd name="T6" fmla="*/ 163 w 189"/>
                  <a:gd name="T7" fmla="*/ 30 h 30"/>
                  <a:gd name="T8" fmla="*/ 0 w 18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30">
                    <a:moveTo>
                      <a:pt x="0" y="30"/>
                    </a:moveTo>
                    <a:lnTo>
                      <a:pt x="31" y="0"/>
                    </a:lnTo>
                    <a:lnTo>
                      <a:pt x="189" y="0"/>
                    </a:lnTo>
                    <a:lnTo>
                      <a:pt x="163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8" name="Freeform 79"/>
              <p:cNvSpPr>
                <a:spLocks/>
              </p:cNvSpPr>
              <p:nvPr/>
            </p:nvSpPr>
            <p:spPr bwMode="auto">
              <a:xfrm>
                <a:off x="3773488" y="1191578"/>
                <a:ext cx="300038" cy="47625"/>
              </a:xfrm>
              <a:custGeom>
                <a:avLst/>
                <a:gdLst>
                  <a:gd name="T0" fmla="*/ 0 w 189"/>
                  <a:gd name="T1" fmla="*/ 30 h 30"/>
                  <a:gd name="T2" fmla="*/ 31 w 189"/>
                  <a:gd name="T3" fmla="*/ 0 h 30"/>
                  <a:gd name="T4" fmla="*/ 189 w 189"/>
                  <a:gd name="T5" fmla="*/ 0 h 30"/>
                  <a:gd name="T6" fmla="*/ 163 w 189"/>
                  <a:gd name="T7" fmla="*/ 30 h 30"/>
                  <a:gd name="T8" fmla="*/ 0 w 18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30">
                    <a:moveTo>
                      <a:pt x="0" y="30"/>
                    </a:moveTo>
                    <a:lnTo>
                      <a:pt x="31" y="0"/>
                    </a:lnTo>
                    <a:lnTo>
                      <a:pt x="189" y="0"/>
                    </a:lnTo>
                    <a:lnTo>
                      <a:pt x="163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9" name="Freeform 80"/>
              <p:cNvSpPr>
                <a:spLocks/>
              </p:cNvSpPr>
              <p:nvPr/>
            </p:nvSpPr>
            <p:spPr bwMode="auto">
              <a:xfrm>
                <a:off x="3475038" y="1232853"/>
                <a:ext cx="304800" cy="49213"/>
              </a:xfrm>
              <a:custGeom>
                <a:avLst/>
                <a:gdLst>
                  <a:gd name="T0" fmla="*/ 0 w 192"/>
                  <a:gd name="T1" fmla="*/ 31 h 31"/>
                  <a:gd name="T2" fmla="*/ 30 w 192"/>
                  <a:gd name="T3" fmla="*/ 0 h 31"/>
                  <a:gd name="T4" fmla="*/ 192 w 192"/>
                  <a:gd name="T5" fmla="*/ 0 h 31"/>
                  <a:gd name="T6" fmla="*/ 162 w 192"/>
                  <a:gd name="T7" fmla="*/ 31 h 31"/>
                  <a:gd name="T8" fmla="*/ 0 w 192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31">
                    <a:moveTo>
                      <a:pt x="0" y="31"/>
                    </a:moveTo>
                    <a:lnTo>
                      <a:pt x="30" y="0"/>
                    </a:lnTo>
                    <a:lnTo>
                      <a:pt x="192" y="0"/>
                    </a:lnTo>
                    <a:lnTo>
                      <a:pt x="162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0" name="Freeform 81"/>
              <p:cNvSpPr>
                <a:spLocks/>
              </p:cNvSpPr>
              <p:nvPr/>
            </p:nvSpPr>
            <p:spPr bwMode="auto">
              <a:xfrm>
                <a:off x="3475038" y="1232853"/>
                <a:ext cx="304800" cy="49213"/>
              </a:xfrm>
              <a:custGeom>
                <a:avLst/>
                <a:gdLst>
                  <a:gd name="T0" fmla="*/ 0 w 192"/>
                  <a:gd name="T1" fmla="*/ 31 h 31"/>
                  <a:gd name="T2" fmla="*/ 30 w 192"/>
                  <a:gd name="T3" fmla="*/ 0 h 31"/>
                  <a:gd name="T4" fmla="*/ 192 w 192"/>
                  <a:gd name="T5" fmla="*/ 0 h 31"/>
                  <a:gd name="T6" fmla="*/ 162 w 192"/>
                  <a:gd name="T7" fmla="*/ 31 h 31"/>
                  <a:gd name="T8" fmla="*/ 0 w 192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31">
                    <a:moveTo>
                      <a:pt x="0" y="31"/>
                    </a:moveTo>
                    <a:lnTo>
                      <a:pt x="30" y="0"/>
                    </a:lnTo>
                    <a:lnTo>
                      <a:pt x="192" y="0"/>
                    </a:lnTo>
                    <a:lnTo>
                      <a:pt x="162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1" name="Freeform 82"/>
              <p:cNvSpPr>
                <a:spLocks/>
              </p:cNvSpPr>
              <p:nvPr/>
            </p:nvSpPr>
            <p:spPr bwMode="auto">
              <a:xfrm>
                <a:off x="3529013" y="1191578"/>
                <a:ext cx="293688" cy="47625"/>
              </a:xfrm>
              <a:custGeom>
                <a:avLst/>
                <a:gdLst>
                  <a:gd name="T0" fmla="*/ 0 w 185"/>
                  <a:gd name="T1" fmla="*/ 30 h 30"/>
                  <a:gd name="T2" fmla="*/ 26 w 185"/>
                  <a:gd name="T3" fmla="*/ 0 h 30"/>
                  <a:gd name="T4" fmla="*/ 185 w 185"/>
                  <a:gd name="T5" fmla="*/ 0 h 30"/>
                  <a:gd name="T6" fmla="*/ 154 w 185"/>
                  <a:gd name="T7" fmla="*/ 30 h 30"/>
                  <a:gd name="T8" fmla="*/ 0 w 185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30">
                    <a:moveTo>
                      <a:pt x="0" y="30"/>
                    </a:moveTo>
                    <a:lnTo>
                      <a:pt x="26" y="0"/>
                    </a:lnTo>
                    <a:lnTo>
                      <a:pt x="185" y="0"/>
                    </a:lnTo>
                    <a:lnTo>
                      <a:pt x="154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2" name="Freeform 83"/>
              <p:cNvSpPr>
                <a:spLocks/>
              </p:cNvSpPr>
              <p:nvPr/>
            </p:nvSpPr>
            <p:spPr bwMode="auto">
              <a:xfrm>
                <a:off x="3529013" y="1191578"/>
                <a:ext cx="293688" cy="47625"/>
              </a:xfrm>
              <a:custGeom>
                <a:avLst/>
                <a:gdLst>
                  <a:gd name="T0" fmla="*/ 0 w 185"/>
                  <a:gd name="T1" fmla="*/ 30 h 30"/>
                  <a:gd name="T2" fmla="*/ 26 w 185"/>
                  <a:gd name="T3" fmla="*/ 0 h 30"/>
                  <a:gd name="T4" fmla="*/ 185 w 185"/>
                  <a:gd name="T5" fmla="*/ 0 h 30"/>
                  <a:gd name="T6" fmla="*/ 154 w 185"/>
                  <a:gd name="T7" fmla="*/ 30 h 30"/>
                  <a:gd name="T8" fmla="*/ 0 w 185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30">
                    <a:moveTo>
                      <a:pt x="0" y="30"/>
                    </a:moveTo>
                    <a:lnTo>
                      <a:pt x="26" y="0"/>
                    </a:lnTo>
                    <a:lnTo>
                      <a:pt x="185" y="0"/>
                    </a:lnTo>
                    <a:lnTo>
                      <a:pt x="154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3" name="Freeform 84"/>
              <p:cNvSpPr>
                <a:spLocks/>
              </p:cNvSpPr>
              <p:nvPr/>
            </p:nvSpPr>
            <p:spPr bwMode="auto">
              <a:xfrm>
                <a:off x="3228975" y="1239203"/>
                <a:ext cx="300038" cy="42863"/>
              </a:xfrm>
              <a:custGeom>
                <a:avLst/>
                <a:gdLst>
                  <a:gd name="T0" fmla="*/ 0 w 189"/>
                  <a:gd name="T1" fmla="*/ 27 h 27"/>
                  <a:gd name="T2" fmla="*/ 26 w 189"/>
                  <a:gd name="T3" fmla="*/ 0 h 27"/>
                  <a:gd name="T4" fmla="*/ 189 w 189"/>
                  <a:gd name="T5" fmla="*/ 0 h 27"/>
                  <a:gd name="T6" fmla="*/ 159 w 189"/>
                  <a:gd name="T7" fmla="*/ 27 h 27"/>
                  <a:gd name="T8" fmla="*/ 0 w 18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7">
                    <a:moveTo>
                      <a:pt x="0" y="27"/>
                    </a:moveTo>
                    <a:lnTo>
                      <a:pt x="26" y="0"/>
                    </a:lnTo>
                    <a:lnTo>
                      <a:pt x="189" y="0"/>
                    </a:lnTo>
                    <a:lnTo>
                      <a:pt x="159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4" name="Freeform 85"/>
              <p:cNvSpPr>
                <a:spLocks/>
              </p:cNvSpPr>
              <p:nvPr/>
            </p:nvSpPr>
            <p:spPr bwMode="auto">
              <a:xfrm>
                <a:off x="3228975" y="1239203"/>
                <a:ext cx="300038" cy="42863"/>
              </a:xfrm>
              <a:custGeom>
                <a:avLst/>
                <a:gdLst>
                  <a:gd name="T0" fmla="*/ 0 w 189"/>
                  <a:gd name="T1" fmla="*/ 27 h 27"/>
                  <a:gd name="T2" fmla="*/ 26 w 189"/>
                  <a:gd name="T3" fmla="*/ 0 h 27"/>
                  <a:gd name="T4" fmla="*/ 189 w 189"/>
                  <a:gd name="T5" fmla="*/ 0 h 27"/>
                  <a:gd name="T6" fmla="*/ 159 w 189"/>
                  <a:gd name="T7" fmla="*/ 27 h 27"/>
                  <a:gd name="T8" fmla="*/ 0 w 18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7">
                    <a:moveTo>
                      <a:pt x="0" y="27"/>
                    </a:moveTo>
                    <a:lnTo>
                      <a:pt x="26" y="0"/>
                    </a:lnTo>
                    <a:lnTo>
                      <a:pt x="189" y="0"/>
                    </a:lnTo>
                    <a:lnTo>
                      <a:pt x="159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5" name="Freeform 86"/>
              <p:cNvSpPr>
                <a:spLocks/>
              </p:cNvSpPr>
              <p:nvPr/>
            </p:nvSpPr>
            <p:spPr bwMode="auto">
              <a:xfrm>
                <a:off x="3270250" y="1191578"/>
                <a:ext cx="300038" cy="47625"/>
              </a:xfrm>
              <a:custGeom>
                <a:avLst/>
                <a:gdLst>
                  <a:gd name="T0" fmla="*/ 0 w 189"/>
                  <a:gd name="T1" fmla="*/ 30 h 30"/>
                  <a:gd name="T2" fmla="*/ 31 w 189"/>
                  <a:gd name="T3" fmla="*/ 0 h 30"/>
                  <a:gd name="T4" fmla="*/ 189 w 189"/>
                  <a:gd name="T5" fmla="*/ 0 h 30"/>
                  <a:gd name="T6" fmla="*/ 163 w 189"/>
                  <a:gd name="T7" fmla="*/ 30 h 30"/>
                  <a:gd name="T8" fmla="*/ 0 w 18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30">
                    <a:moveTo>
                      <a:pt x="0" y="30"/>
                    </a:moveTo>
                    <a:lnTo>
                      <a:pt x="31" y="0"/>
                    </a:lnTo>
                    <a:lnTo>
                      <a:pt x="189" y="0"/>
                    </a:lnTo>
                    <a:lnTo>
                      <a:pt x="163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6" name="Freeform 87"/>
              <p:cNvSpPr>
                <a:spLocks/>
              </p:cNvSpPr>
              <p:nvPr/>
            </p:nvSpPr>
            <p:spPr bwMode="auto">
              <a:xfrm>
                <a:off x="3270250" y="1191578"/>
                <a:ext cx="300038" cy="47625"/>
              </a:xfrm>
              <a:custGeom>
                <a:avLst/>
                <a:gdLst>
                  <a:gd name="T0" fmla="*/ 0 w 189"/>
                  <a:gd name="T1" fmla="*/ 30 h 30"/>
                  <a:gd name="T2" fmla="*/ 31 w 189"/>
                  <a:gd name="T3" fmla="*/ 0 h 30"/>
                  <a:gd name="T4" fmla="*/ 189 w 189"/>
                  <a:gd name="T5" fmla="*/ 0 h 30"/>
                  <a:gd name="T6" fmla="*/ 163 w 189"/>
                  <a:gd name="T7" fmla="*/ 30 h 30"/>
                  <a:gd name="T8" fmla="*/ 0 w 18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30">
                    <a:moveTo>
                      <a:pt x="0" y="30"/>
                    </a:moveTo>
                    <a:lnTo>
                      <a:pt x="31" y="0"/>
                    </a:lnTo>
                    <a:lnTo>
                      <a:pt x="189" y="0"/>
                    </a:lnTo>
                    <a:lnTo>
                      <a:pt x="163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7" name="Freeform 88"/>
              <p:cNvSpPr>
                <a:spLocks/>
              </p:cNvSpPr>
              <p:nvPr/>
            </p:nvSpPr>
            <p:spPr bwMode="auto">
              <a:xfrm>
                <a:off x="4032250" y="1312228"/>
                <a:ext cx="41275" cy="160338"/>
              </a:xfrm>
              <a:custGeom>
                <a:avLst/>
                <a:gdLst>
                  <a:gd name="T0" fmla="*/ 0 w 26"/>
                  <a:gd name="T1" fmla="*/ 101 h 101"/>
                  <a:gd name="T2" fmla="*/ 26 w 26"/>
                  <a:gd name="T3" fmla="*/ 75 h 101"/>
                  <a:gd name="T4" fmla="*/ 26 w 26"/>
                  <a:gd name="T5" fmla="*/ 0 h 101"/>
                  <a:gd name="T6" fmla="*/ 0 w 26"/>
                  <a:gd name="T7" fmla="*/ 26 h 101"/>
                  <a:gd name="T8" fmla="*/ 0 w 2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1">
                    <a:moveTo>
                      <a:pt x="0" y="101"/>
                    </a:moveTo>
                    <a:lnTo>
                      <a:pt x="26" y="75"/>
                    </a:lnTo>
                    <a:lnTo>
                      <a:pt x="26" y="0"/>
                    </a:lnTo>
                    <a:lnTo>
                      <a:pt x="0" y="26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8" name="Freeform 89"/>
              <p:cNvSpPr>
                <a:spLocks/>
              </p:cNvSpPr>
              <p:nvPr/>
            </p:nvSpPr>
            <p:spPr bwMode="auto">
              <a:xfrm>
                <a:off x="4032250" y="1312228"/>
                <a:ext cx="41275" cy="160338"/>
              </a:xfrm>
              <a:custGeom>
                <a:avLst/>
                <a:gdLst>
                  <a:gd name="T0" fmla="*/ 0 w 26"/>
                  <a:gd name="T1" fmla="*/ 101 h 101"/>
                  <a:gd name="T2" fmla="*/ 26 w 26"/>
                  <a:gd name="T3" fmla="*/ 75 h 101"/>
                  <a:gd name="T4" fmla="*/ 26 w 26"/>
                  <a:gd name="T5" fmla="*/ 0 h 101"/>
                  <a:gd name="T6" fmla="*/ 0 w 26"/>
                  <a:gd name="T7" fmla="*/ 26 h 101"/>
                  <a:gd name="T8" fmla="*/ 0 w 2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1">
                    <a:moveTo>
                      <a:pt x="0" y="101"/>
                    </a:moveTo>
                    <a:lnTo>
                      <a:pt x="26" y="75"/>
                    </a:lnTo>
                    <a:lnTo>
                      <a:pt x="26" y="0"/>
                    </a:lnTo>
                    <a:lnTo>
                      <a:pt x="0" y="26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9" name="Freeform 90"/>
              <p:cNvSpPr>
                <a:spLocks/>
              </p:cNvSpPr>
              <p:nvPr/>
            </p:nvSpPr>
            <p:spPr bwMode="auto">
              <a:xfrm>
                <a:off x="3984625" y="1353503"/>
                <a:ext cx="47625" cy="168275"/>
              </a:xfrm>
              <a:custGeom>
                <a:avLst/>
                <a:gdLst>
                  <a:gd name="T0" fmla="*/ 0 w 30"/>
                  <a:gd name="T1" fmla="*/ 106 h 106"/>
                  <a:gd name="T2" fmla="*/ 30 w 30"/>
                  <a:gd name="T3" fmla="*/ 75 h 106"/>
                  <a:gd name="T4" fmla="*/ 30 w 30"/>
                  <a:gd name="T5" fmla="*/ 0 h 106"/>
                  <a:gd name="T6" fmla="*/ 0 w 30"/>
                  <a:gd name="T7" fmla="*/ 30 h 106"/>
                  <a:gd name="T8" fmla="*/ 0 w 30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6">
                    <a:moveTo>
                      <a:pt x="0" y="106"/>
                    </a:moveTo>
                    <a:lnTo>
                      <a:pt x="30" y="75"/>
                    </a:lnTo>
                    <a:lnTo>
                      <a:pt x="30" y="0"/>
                    </a:lnTo>
                    <a:lnTo>
                      <a:pt x="0" y="3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0" name="Freeform 91"/>
              <p:cNvSpPr>
                <a:spLocks/>
              </p:cNvSpPr>
              <p:nvPr/>
            </p:nvSpPr>
            <p:spPr bwMode="auto">
              <a:xfrm>
                <a:off x="3984625" y="1353503"/>
                <a:ext cx="47625" cy="168275"/>
              </a:xfrm>
              <a:custGeom>
                <a:avLst/>
                <a:gdLst>
                  <a:gd name="T0" fmla="*/ 0 w 30"/>
                  <a:gd name="T1" fmla="*/ 106 h 106"/>
                  <a:gd name="T2" fmla="*/ 30 w 30"/>
                  <a:gd name="T3" fmla="*/ 75 h 106"/>
                  <a:gd name="T4" fmla="*/ 30 w 30"/>
                  <a:gd name="T5" fmla="*/ 0 h 106"/>
                  <a:gd name="T6" fmla="*/ 0 w 30"/>
                  <a:gd name="T7" fmla="*/ 30 h 106"/>
                  <a:gd name="T8" fmla="*/ 0 w 30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6">
                    <a:moveTo>
                      <a:pt x="0" y="106"/>
                    </a:moveTo>
                    <a:lnTo>
                      <a:pt x="30" y="75"/>
                    </a:lnTo>
                    <a:lnTo>
                      <a:pt x="30" y="0"/>
                    </a:lnTo>
                    <a:lnTo>
                      <a:pt x="0" y="3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1" name="Freeform 92"/>
              <p:cNvSpPr>
                <a:spLocks/>
              </p:cNvSpPr>
              <p:nvPr/>
            </p:nvSpPr>
            <p:spPr bwMode="auto">
              <a:xfrm>
                <a:off x="4032250" y="1431291"/>
                <a:ext cx="41275" cy="161925"/>
              </a:xfrm>
              <a:custGeom>
                <a:avLst/>
                <a:gdLst>
                  <a:gd name="T0" fmla="*/ 0 w 26"/>
                  <a:gd name="T1" fmla="*/ 102 h 102"/>
                  <a:gd name="T2" fmla="*/ 26 w 26"/>
                  <a:gd name="T3" fmla="*/ 72 h 102"/>
                  <a:gd name="T4" fmla="*/ 26 w 26"/>
                  <a:gd name="T5" fmla="*/ 0 h 102"/>
                  <a:gd name="T6" fmla="*/ 0 w 26"/>
                  <a:gd name="T7" fmla="*/ 26 h 102"/>
                  <a:gd name="T8" fmla="*/ 0 w 26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2">
                    <a:moveTo>
                      <a:pt x="0" y="102"/>
                    </a:moveTo>
                    <a:lnTo>
                      <a:pt x="26" y="72"/>
                    </a:lnTo>
                    <a:lnTo>
                      <a:pt x="26" y="0"/>
                    </a:lnTo>
                    <a:lnTo>
                      <a:pt x="0" y="2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2" name="Freeform 93"/>
              <p:cNvSpPr>
                <a:spLocks/>
              </p:cNvSpPr>
              <p:nvPr/>
            </p:nvSpPr>
            <p:spPr bwMode="auto">
              <a:xfrm>
                <a:off x="4032250" y="1431291"/>
                <a:ext cx="41275" cy="161925"/>
              </a:xfrm>
              <a:custGeom>
                <a:avLst/>
                <a:gdLst>
                  <a:gd name="T0" fmla="*/ 0 w 26"/>
                  <a:gd name="T1" fmla="*/ 102 h 102"/>
                  <a:gd name="T2" fmla="*/ 26 w 26"/>
                  <a:gd name="T3" fmla="*/ 72 h 102"/>
                  <a:gd name="T4" fmla="*/ 26 w 26"/>
                  <a:gd name="T5" fmla="*/ 0 h 102"/>
                  <a:gd name="T6" fmla="*/ 0 w 26"/>
                  <a:gd name="T7" fmla="*/ 26 h 102"/>
                  <a:gd name="T8" fmla="*/ 0 w 26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2">
                    <a:moveTo>
                      <a:pt x="0" y="102"/>
                    </a:moveTo>
                    <a:lnTo>
                      <a:pt x="26" y="72"/>
                    </a:lnTo>
                    <a:lnTo>
                      <a:pt x="26" y="0"/>
                    </a:lnTo>
                    <a:lnTo>
                      <a:pt x="0" y="2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3" name="Freeform 94"/>
              <p:cNvSpPr>
                <a:spLocks/>
              </p:cNvSpPr>
              <p:nvPr/>
            </p:nvSpPr>
            <p:spPr bwMode="auto">
              <a:xfrm>
                <a:off x="3984625" y="1472566"/>
                <a:ext cx="47625" cy="161925"/>
              </a:xfrm>
              <a:custGeom>
                <a:avLst/>
                <a:gdLst>
                  <a:gd name="T0" fmla="*/ 0 w 30"/>
                  <a:gd name="T1" fmla="*/ 102 h 102"/>
                  <a:gd name="T2" fmla="*/ 30 w 30"/>
                  <a:gd name="T3" fmla="*/ 76 h 102"/>
                  <a:gd name="T4" fmla="*/ 30 w 30"/>
                  <a:gd name="T5" fmla="*/ 0 h 102"/>
                  <a:gd name="T6" fmla="*/ 0 w 30"/>
                  <a:gd name="T7" fmla="*/ 31 h 102"/>
                  <a:gd name="T8" fmla="*/ 0 w 30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2">
                    <a:moveTo>
                      <a:pt x="0" y="102"/>
                    </a:moveTo>
                    <a:lnTo>
                      <a:pt x="30" y="76"/>
                    </a:lnTo>
                    <a:lnTo>
                      <a:pt x="30" y="0"/>
                    </a:lnTo>
                    <a:lnTo>
                      <a:pt x="0" y="31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4" name="Freeform 95"/>
              <p:cNvSpPr>
                <a:spLocks/>
              </p:cNvSpPr>
              <p:nvPr/>
            </p:nvSpPr>
            <p:spPr bwMode="auto">
              <a:xfrm>
                <a:off x="3984625" y="1472566"/>
                <a:ext cx="47625" cy="161925"/>
              </a:xfrm>
              <a:custGeom>
                <a:avLst/>
                <a:gdLst>
                  <a:gd name="T0" fmla="*/ 0 w 30"/>
                  <a:gd name="T1" fmla="*/ 102 h 102"/>
                  <a:gd name="T2" fmla="*/ 30 w 30"/>
                  <a:gd name="T3" fmla="*/ 76 h 102"/>
                  <a:gd name="T4" fmla="*/ 30 w 30"/>
                  <a:gd name="T5" fmla="*/ 0 h 102"/>
                  <a:gd name="T6" fmla="*/ 0 w 30"/>
                  <a:gd name="T7" fmla="*/ 31 h 102"/>
                  <a:gd name="T8" fmla="*/ 0 w 30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2">
                    <a:moveTo>
                      <a:pt x="0" y="102"/>
                    </a:moveTo>
                    <a:lnTo>
                      <a:pt x="30" y="76"/>
                    </a:lnTo>
                    <a:lnTo>
                      <a:pt x="30" y="0"/>
                    </a:lnTo>
                    <a:lnTo>
                      <a:pt x="0" y="31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5" name="Rectangle 96"/>
              <p:cNvSpPr>
                <a:spLocks noChangeArrowheads="1"/>
              </p:cNvSpPr>
              <p:nvPr/>
            </p:nvSpPr>
            <p:spPr bwMode="auto">
              <a:xfrm>
                <a:off x="3481388" y="1282066"/>
                <a:ext cx="250825" cy="11906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6" name="Rectangle 97"/>
              <p:cNvSpPr>
                <a:spLocks noChangeArrowheads="1"/>
              </p:cNvSpPr>
              <p:nvPr/>
            </p:nvSpPr>
            <p:spPr bwMode="auto">
              <a:xfrm>
                <a:off x="3481388" y="1282066"/>
                <a:ext cx="250825" cy="11906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7" name="Rectangle 98"/>
              <p:cNvSpPr>
                <a:spLocks noChangeArrowheads="1"/>
              </p:cNvSpPr>
              <p:nvPr/>
            </p:nvSpPr>
            <p:spPr bwMode="auto">
              <a:xfrm>
                <a:off x="3228975" y="1282066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8" name="Rectangle 99"/>
              <p:cNvSpPr>
                <a:spLocks noChangeArrowheads="1"/>
              </p:cNvSpPr>
              <p:nvPr/>
            </p:nvSpPr>
            <p:spPr bwMode="auto">
              <a:xfrm>
                <a:off x="3228975" y="1282066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9" name="Rectangle 100"/>
              <p:cNvSpPr>
                <a:spLocks noChangeArrowheads="1"/>
              </p:cNvSpPr>
              <p:nvPr/>
            </p:nvSpPr>
            <p:spPr bwMode="auto">
              <a:xfrm>
                <a:off x="3732213" y="1282066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0" name="Rectangle 101"/>
              <p:cNvSpPr>
                <a:spLocks noChangeArrowheads="1"/>
              </p:cNvSpPr>
              <p:nvPr/>
            </p:nvSpPr>
            <p:spPr bwMode="auto">
              <a:xfrm>
                <a:off x="3732213" y="1282066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1" name="Freeform 102"/>
              <p:cNvSpPr>
                <a:spLocks/>
              </p:cNvSpPr>
              <p:nvPr/>
            </p:nvSpPr>
            <p:spPr bwMode="auto">
              <a:xfrm>
                <a:off x="3732213" y="1239203"/>
                <a:ext cx="300038" cy="42863"/>
              </a:xfrm>
              <a:custGeom>
                <a:avLst/>
                <a:gdLst>
                  <a:gd name="T0" fmla="*/ 0 w 189"/>
                  <a:gd name="T1" fmla="*/ 27 h 27"/>
                  <a:gd name="T2" fmla="*/ 30 w 189"/>
                  <a:gd name="T3" fmla="*/ 0 h 27"/>
                  <a:gd name="T4" fmla="*/ 189 w 189"/>
                  <a:gd name="T5" fmla="*/ 0 h 27"/>
                  <a:gd name="T6" fmla="*/ 162 w 189"/>
                  <a:gd name="T7" fmla="*/ 27 h 27"/>
                  <a:gd name="T8" fmla="*/ 0 w 18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7">
                    <a:moveTo>
                      <a:pt x="0" y="27"/>
                    </a:moveTo>
                    <a:lnTo>
                      <a:pt x="30" y="0"/>
                    </a:lnTo>
                    <a:lnTo>
                      <a:pt x="189" y="0"/>
                    </a:lnTo>
                    <a:lnTo>
                      <a:pt x="162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2" name="Freeform 103"/>
              <p:cNvSpPr>
                <a:spLocks/>
              </p:cNvSpPr>
              <p:nvPr/>
            </p:nvSpPr>
            <p:spPr bwMode="auto">
              <a:xfrm>
                <a:off x="3732213" y="1239203"/>
                <a:ext cx="300038" cy="42863"/>
              </a:xfrm>
              <a:custGeom>
                <a:avLst/>
                <a:gdLst>
                  <a:gd name="T0" fmla="*/ 0 w 189"/>
                  <a:gd name="T1" fmla="*/ 27 h 27"/>
                  <a:gd name="T2" fmla="*/ 30 w 189"/>
                  <a:gd name="T3" fmla="*/ 0 h 27"/>
                  <a:gd name="T4" fmla="*/ 189 w 189"/>
                  <a:gd name="T5" fmla="*/ 0 h 27"/>
                  <a:gd name="T6" fmla="*/ 162 w 189"/>
                  <a:gd name="T7" fmla="*/ 27 h 27"/>
                  <a:gd name="T8" fmla="*/ 0 w 18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7">
                    <a:moveTo>
                      <a:pt x="0" y="27"/>
                    </a:moveTo>
                    <a:lnTo>
                      <a:pt x="30" y="0"/>
                    </a:lnTo>
                    <a:lnTo>
                      <a:pt x="189" y="0"/>
                    </a:lnTo>
                    <a:lnTo>
                      <a:pt x="162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3" name="Freeform 104"/>
              <p:cNvSpPr>
                <a:spLocks/>
              </p:cNvSpPr>
              <p:nvPr/>
            </p:nvSpPr>
            <p:spPr bwMode="auto">
              <a:xfrm>
                <a:off x="3984625" y="1232853"/>
                <a:ext cx="47625" cy="168275"/>
              </a:xfrm>
              <a:custGeom>
                <a:avLst/>
                <a:gdLst>
                  <a:gd name="T0" fmla="*/ 0 w 30"/>
                  <a:gd name="T1" fmla="*/ 106 h 106"/>
                  <a:gd name="T2" fmla="*/ 30 w 30"/>
                  <a:gd name="T3" fmla="*/ 76 h 106"/>
                  <a:gd name="T4" fmla="*/ 30 w 30"/>
                  <a:gd name="T5" fmla="*/ 0 h 106"/>
                  <a:gd name="T6" fmla="*/ 0 w 30"/>
                  <a:gd name="T7" fmla="*/ 31 h 106"/>
                  <a:gd name="T8" fmla="*/ 0 w 30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6">
                    <a:moveTo>
                      <a:pt x="0" y="106"/>
                    </a:moveTo>
                    <a:lnTo>
                      <a:pt x="30" y="76"/>
                    </a:lnTo>
                    <a:lnTo>
                      <a:pt x="30" y="0"/>
                    </a:lnTo>
                    <a:lnTo>
                      <a:pt x="0" y="31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4" name="Freeform 105"/>
              <p:cNvSpPr>
                <a:spLocks/>
              </p:cNvSpPr>
              <p:nvPr/>
            </p:nvSpPr>
            <p:spPr bwMode="auto">
              <a:xfrm>
                <a:off x="3984625" y="1232853"/>
                <a:ext cx="47625" cy="168275"/>
              </a:xfrm>
              <a:custGeom>
                <a:avLst/>
                <a:gdLst>
                  <a:gd name="T0" fmla="*/ 0 w 30"/>
                  <a:gd name="T1" fmla="*/ 106 h 106"/>
                  <a:gd name="T2" fmla="*/ 30 w 30"/>
                  <a:gd name="T3" fmla="*/ 76 h 106"/>
                  <a:gd name="T4" fmla="*/ 30 w 30"/>
                  <a:gd name="T5" fmla="*/ 0 h 106"/>
                  <a:gd name="T6" fmla="*/ 0 w 30"/>
                  <a:gd name="T7" fmla="*/ 31 h 106"/>
                  <a:gd name="T8" fmla="*/ 0 w 30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6">
                    <a:moveTo>
                      <a:pt x="0" y="106"/>
                    </a:moveTo>
                    <a:lnTo>
                      <a:pt x="30" y="76"/>
                    </a:lnTo>
                    <a:lnTo>
                      <a:pt x="30" y="0"/>
                    </a:lnTo>
                    <a:lnTo>
                      <a:pt x="0" y="31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18" name="TextBox 217"/>
            <p:cNvSpPr txBox="1"/>
            <p:nvPr/>
          </p:nvSpPr>
          <p:spPr>
            <a:xfrm>
              <a:off x="1097406" y="4520555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웹 방화벽</a:t>
              </a:r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1024118" y="1573215"/>
            <a:ext cx="1162498" cy="719912"/>
            <a:chOff x="3242916" y="2265036"/>
            <a:chExt cx="1162498" cy="719912"/>
          </a:xfrm>
        </p:grpSpPr>
        <p:grpSp>
          <p:nvGrpSpPr>
            <p:cNvPr id="266" name="그룹 265"/>
            <p:cNvGrpSpPr/>
            <p:nvPr/>
          </p:nvGrpSpPr>
          <p:grpSpPr>
            <a:xfrm>
              <a:off x="3377283" y="2265036"/>
              <a:ext cx="844551" cy="442913"/>
              <a:chOff x="3228975" y="1191578"/>
              <a:chExt cx="844551" cy="442913"/>
            </a:xfrm>
          </p:grpSpPr>
          <p:sp>
            <p:nvSpPr>
              <p:cNvPr id="268" name="Freeform 48"/>
              <p:cNvSpPr>
                <a:spLocks/>
              </p:cNvSpPr>
              <p:nvPr/>
            </p:nvSpPr>
            <p:spPr bwMode="auto">
              <a:xfrm>
                <a:off x="3228975" y="1556703"/>
                <a:ext cx="844550" cy="77788"/>
              </a:xfrm>
              <a:custGeom>
                <a:avLst/>
                <a:gdLst>
                  <a:gd name="T0" fmla="*/ 0 w 532"/>
                  <a:gd name="T1" fmla="*/ 49 h 49"/>
                  <a:gd name="T2" fmla="*/ 53 w 532"/>
                  <a:gd name="T3" fmla="*/ 0 h 49"/>
                  <a:gd name="T4" fmla="*/ 532 w 532"/>
                  <a:gd name="T5" fmla="*/ 0 h 49"/>
                  <a:gd name="T6" fmla="*/ 479 w 532"/>
                  <a:gd name="T7" fmla="*/ 49 h 49"/>
                  <a:gd name="T8" fmla="*/ 0 w 532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2" h="49">
                    <a:moveTo>
                      <a:pt x="0" y="49"/>
                    </a:moveTo>
                    <a:lnTo>
                      <a:pt x="53" y="0"/>
                    </a:lnTo>
                    <a:lnTo>
                      <a:pt x="532" y="0"/>
                    </a:lnTo>
                    <a:lnTo>
                      <a:pt x="479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2AC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9" name="Freeform 49"/>
              <p:cNvSpPr>
                <a:spLocks/>
              </p:cNvSpPr>
              <p:nvPr/>
            </p:nvSpPr>
            <p:spPr bwMode="auto">
              <a:xfrm>
                <a:off x="3228975" y="1556703"/>
                <a:ext cx="844550" cy="77788"/>
              </a:xfrm>
              <a:custGeom>
                <a:avLst/>
                <a:gdLst>
                  <a:gd name="T0" fmla="*/ 0 w 532"/>
                  <a:gd name="T1" fmla="*/ 49 h 49"/>
                  <a:gd name="T2" fmla="*/ 53 w 532"/>
                  <a:gd name="T3" fmla="*/ 0 h 49"/>
                  <a:gd name="T4" fmla="*/ 532 w 532"/>
                  <a:gd name="T5" fmla="*/ 0 h 49"/>
                  <a:gd name="T6" fmla="*/ 479 w 532"/>
                  <a:gd name="T7" fmla="*/ 49 h 49"/>
                  <a:gd name="T8" fmla="*/ 0 w 532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2" h="49">
                    <a:moveTo>
                      <a:pt x="0" y="49"/>
                    </a:moveTo>
                    <a:lnTo>
                      <a:pt x="53" y="0"/>
                    </a:lnTo>
                    <a:lnTo>
                      <a:pt x="532" y="0"/>
                    </a:lnTo>
                    <a:lnTo>
                      <a:pt x="479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2AC0FF"/>
              </a:solidFill>
              <a:ln w="4">
                <a:solidFill>
                  <a:srgbClr val="80DA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0" name="Freeform 62"/>
              <p:cNvSpPr>
                <a:spLocks/>
              </p:cNvSpPr>
              <p:nvPr/>
            </p:nvSpPr>
            <p:spPr bwMode="auto">
              <a:xfrm>
                <a:off x="3481388" y="1515428"/>
                <a:ext cx="250825" cy="119063"/>
              </a:xfrm>
              <a:custGeom>
                <a:avLst/>
                <a:gdLst>
                  <a:gd name="T0" fmla="*/ 158 w 158"/>
                  <a:gd name="T1" fmla="*/ 75 h 75"/>
                  <a:gd name="T2" fmla="*/ 0 w 158"/>
                  <a:gd name="T3" fmla="*/ 75 h 75"/>
                  <a:gd name="T4" fmla="*/ 0 w 158"/>
                  <a:gd name="T5" fmla="*/ 4 h 75"/>
                  <a:gd name="T6" fmla="*/ 158 w 158"/>
                  <a:gd name="T7" fmla="*/ 0 h 75"/>
                  <a:gd name="T8" fmla="*/ 158 w 158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75">
                    <a:moveTo>
                      <a:pt x="158" y="75"/>
                    </a:moveTo>
                    <a:lnTo>
                      <a:pt x="0" y="75"/>
                    </a:lnTo>
                    <a:lnTo>
                      <a:pt x="0" y="4"/>
                    </a:lnTo>
                    <a:lnTo>
                      <a:pt x="158" y="0"/>
                    </a:lnTo>
                    <a:lnTo>
                      <a:pt x="158" y="75"/>
                    </a:lnTo>
                    <a:close/>
                  </a:path>
                </a:pathLst>
              </a:cu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1" name="Freeform 63"/>
              <p:cNvSpPr>
                <a:spLocks/>
              </p:cNvSpPr>
              <p:nvPr/>
            </p:nvSpPr>
            <p:spPr bwMode="auto">
              <a:xfrm>
                <a:off x="3481388" y="1515428"/>
                <a:ext cx="250825" cy="119063"/>
              </a:xfrm>
              <a:custGeom>
                <a:avLst/>
                <a:gdLst>
                  <a:gd name="T0" fmla="*/ 158 w 158"/>
                  <a:gd name="T1" fmla="*/ 75 h 75"/>
                  <a:gd name="T2" fmla="*/ 0 w 158"/>
                  <a:gd name="T3" fmla="*/ 75 h 75"/>
                  <a:gd name="T4" fmla="*/ 0 w 158"/>
                  <a:gd name="T5" fmla="*/ 4 h 75"/>
                  <a:gd name="T6" fmla="*/ 158 w 158"/>
                  <a:gd name="T7" fmla="*/ 0 h 75"/>
                  <a:gd name="T8" fmla="*/ 158 w 158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75">
                    <a:moveTo>
                      <a:pt x="158" y="75"/>
                    </a:moveTo>
                    <a:lnTo>
                      <a:pt x="0" y="75"/>
                    </a:lnTo>
                    <a:lnTo>
                      <a:pt x="0" y="4"/>
                    </a:lnTo>
                    <a:lnTo>
                      <a:pt x="158" y="0"/>
                    </a:lnTo>
                    <a:lnTo>
                      <a:pt x="158" y="75"/>
                    </a:lnTo>
                    <a:close/>
                  </a:path>
                </a:pathLst>
              </a:cu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2" name="Rectangle 64"/>
              <p:cNvSpPr>
                <a:spLocks noChangeArrowheads="1"/>
              </p:cNvSpPr>
              <p:nvPr/>
            </p:nvSpPr>
            <p:spPr bwMode="auto">
              <a:xfrm>
                <a:off x="3732213" y="1521778"/>
                <a:ext cx="252413" cy="11271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3" name="Rectangle 65"/>
              <p:cNvSpPr>
                <a:spLocks noChangeArrowheads="1"/>
              </p:cNvSpPr>
              <p:nvPr/>
            </p:nvSpPr>
            <p:spPr bwMode="auto">
              <a:xfrm>
                <a:off x="3732213" y="1521778"/>
                <a:ext cx="252413" cy="11271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4" name="Rectangle 66"/>
              <p:cNvSpPr>
                <a:spLocks noChangeArrowheads="1"/>
              </p:cNvSpPr>
              <p:nvPr/>
            </p:nvSpPr>
            <p:spPr bwMode="auto">
              <a:xfrm>
                <a:off x="3228975" y="1515428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5" name="Rectangle 67"/>
              <p:cNvSpPr>
                <a:spLocks noChangeArrowheads="1"/>
              </p:cNvSpPr>
              <p:nvPr/>
            </p:nvSpPr>
            <p:spPr bwMode="auto">
              <a:xfrm>
                <a:off x="3228975" y="1515428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6" name="Rectangle 68"/>
              <p:cNvSpPr>
                <a:spLocks noChangeArrowheads="1"/>
              </p:cNvSpPr>
              <p:nvPr/>
            </p:nvSpPr>
            <p:spPr bwMode="auto">
              <a:xfrm>
                <a:off x="3228975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7" name="Rectangle 69"/>
              <p:cNvSpPr>
                <a:spLocks noChangeArrowheads="1"/>
              </p:cNvSpPr>
              <p:nvPr/>
            </p:nvSpPr>
            <p:spPr bwMode="auto">
              <a:xfrm>
                <a:off x="3228975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8" name="Rectangle 70"/>
              <p:cNvSpPr>
                <a:spLocks noChangeArrowheads="1"/>
              </p:cNvSpPr>
              <p:nvPr/>
            </p:nvSpPr>
            <p:spPr bwMode="auto">
              <a:xfrm>
                <a:off x="3732213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9" name="Rectangle 71"/>
              <p:cNvSpPr>
                <a:spLocks noChangeArrowheads="1"/>
              </p:cNvSpPr>
              <p:nvPr/>
            </p:nvSpPr>
            <p:spPr bwMode="auto">
              <a:xfrm>
                <a:off x="3732213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0" name="Rectangle 72"/>
              <p:cNvSpPr>
                <a:spLocks noChangeArrowheads="1"/>
              </p:cNvSpPr>
              <p:nvPr/>
            </p:nvSpPr>
            <p:spPr bwMode="auto">
              <a:xfrm>
                <a:off x="3613150" y="1401128"/>
                <a:ext cx="250825" cy="120650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1" name="Rectangle 73"/>
              <p:cNvSpPr>
                <a:spLocks noChangeArrowheads="1"/>
              </p:cNvSpPr>
              <p:nvPr/>
            </p:nvSpPr>
            <p:spPr bwMode="auto">
              <a:xfrm>
                <a:off x="3613150" y="1401128"/>
                <a:ext cx="250825" cy="120650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2" name="Rectangle 74"/>
              <p:cNvSpPr>
                <a:spLocks noChangeArrowheads="1"/>
              </p:cNvSpPr>
              <p:nvPr/>
            </p:nvSpPr>
            <p:spPr bwMode="auto">
              <a:xfrm>
                <a:off x="3360738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3" name="Rectangle 75"/>
              <p:cNvSpPr>
                <a:spLocks noChangeArrowheads="1"/>
              </p:cNvSpPr>
              <p:nvPr/>
            </p:nvSpPr>
            <p:spPr bwMode="auto">
              <a:xfrm>
                <a:off x="3360738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4" name="Freeform 76"/>
              <p:cNvSpPr>
                <a:spLocks/>
              </p:cNvSpPr>
              <p:nvPr/>
            </p:nvSpPr>
            <p:spPr bwMode="auto">
              <a:xfrm>
                <a:off x="4032250" y="1191578"/>
                <a:ext cx="41275" cy="168275"/>
              </a:xfrm>
              <a:custGeom>
                <a:avLst/>
                <a:gdLst>
                  <a:gd name="T0" fmla="*/ 0 w 26"/>
                  <a:gd name="T1" fmla="*/ 106 h 106"/>
                  <a:gd name="T2" fmla="*/ 26 w 26"/>
                  <a:gd name="T3" fmla="*/ 76 h 106"/>
                  <a:gd name="T4" fmla="*/ 26 w 26"/>
                  <a:gd name="T5" fmla="*/ 0 h 106"/>
                  <a:gd name="T6" fmla="*/ 0 w 26"/>
                  <a:gd name="T7" fmla="*/ 30 h 106"/>
                  <a:gd name="T8" fmla="*/ 0 w 26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6">
                    <a:moveTo>
                      <a:pt x="0" y="106"/>
                    </a:moveTo>
                    <a:lnTo>
                      <a:pt x="26" y="76"/>
                    </a:lnTo>
                    <a:lnTo>
                      <a:pt x="26" y="0"/>
                    </a:lnTo>
                    <a:lnTo>
                      <a:pt x="0" y="3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5" name="Freeform 77"/>
              <p:cNvSpPr>
                <a:spLocks/>
              </p:cNvSpPr>
              <p:nvPr/>
            </p:nvSpPr>
            <p:spPr bwMode="auto">
              <a:xfrm>
                <a:off x="4032250" y="1191578"/>
                <a:ext cx="41275" cy="168275"/>
              </a:xfrm>
              <a:custGeom>
                <a:avLst/>
                <a:gdLst>
                  <a:gd name="T0" fmla="*/ 0 w 26"/>
                  <a:gd name="T1" fmla="*/ 106 h 106"/>
                  <a:gd name="T2" fmla="*/ 26 w 26"/>
                  <a:gd name="T3" fmla="*/ 76 h 106"/>
                  <a:gd name="T4" fmla="*/ 26 w 26"/>
                  <a:gd name="T5" fmla="*/ 0 h 106"/>
                  <a:gd name="T6" fmla="*/ 0 w 26"/>
                  <a:gd name="T7" fmla="*/ 30 h 106"/>
                  <a:gd name="T8" fmla="*/ 0 w 26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6">
                    <a:moveTo>
                      <a:pt x="0" y="106"/>
                    </a:moveTo>
                    <a:lnTo>
                      <a:pt x="26" y="76"/>
                    </a:lnTo>
                    <a:lnTo>
                      <a:pt x="26" y="0"/>
                    </a:lnTo>
                    <a:lnTo>
                      <a:pt x="0" y="3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6" name="Freeform 78"/>
              <p:cNvSpPr>
                <a:spLocks/>
              </p:cNvSpPr>
              <p:nvPr/>
            </p:nvSpPr>
            <p:spPr bwMode="auto">
              <a:xfrm>
                <a:off x="3773488" y="1191578"/>
                <a:ext cx="300038" cy="47625"/>
              </a:xfrm>
              <a:custGeom>
                <a:avLst/>
                <a:gdLst>
                  <a:gd name="T0" fmla="*/ 0 w 189"/>
                  <a:gd name="T1" fmla="*/ 30 h 30"/>
                  <a:gd name="T2" fmla="*/ 31 w 189"/>
                  <a:gd name="T3" fmla="*/ 0 h 30"/>
                  <a:gd name="T4" fmla="*/ 189 w 189"/>
                  <a:gd name="T5" fmla="*/ 0 h 30"/>
                  <a:gd name="T6" fmla="*/ 163 w 189"/>
                  <a:gd name="T7" fmla="*/ 30 h 30"/>
                  <a:gd name="T8" fmla="*/ 0 w 18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30">
                    <a:moveTo>
                      <a:pt x="0" y="30"/>
                    </a:moveTo>
                    <a:lnTo>
                      <a:pt x="31" y="0"/>
                    </a:lnTo>
                    <a:lnTo>
                      <a:pt x="189" y="0"/>
                    </a:lnTo>
                    <a:lnTo>
                      <a:pt x="163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7" name="Freeform 79"/>
              <p:cNvSpPr>
                <a:spLocks/>
              </p:cNvSpPr>
              <p:nvPr/>
            </p:nvSpPr>
            <p:spPr bwMode="auto">
              <a:xfrm>
                <a:off x="3773488" y="1191578"/>
                <a:ext cx="300038" cy="47625"/>
              </a:xfrm>
              <a:custGeom>
                <a:avLst/>
                <a:gdLst>
                  <a:gd name="T0" fmla="*/ 0 w 189"/>
                  <a:gd name="T1" fmla="*/ 30 h 30"/>
                  <a:gd name="T2" fmla="*/ 31 w 189"/>
                  <a:gd name="T3" fmla="*/ 0 h 30"/>
                  <a:gd name="T4" fmla="*/ 189 w 189"/>
                  <a:gd name="T5" fmla="*/ 0 h 30"/>
                  <a:gd name="T6" fmla="*/ 163 w 189"/>
                  <a:gd name="T7" fmla="*/ 30 h 30"/>
                  <a:gd name="T8" fmla="*/ 0 w 18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30">
                    <a:moveTo>
                      <a:pt x="0" y="30"/>
                    </a:moveTo>
                    <a:lnTo>
                      <a:pt x="31" y="0"/>
                    </a:lnTo>
                    <a:lnTo>
                      <a:pt x="189" y="0"/>
                    </a:lnTo>
                    <a:lnTo>
                      <a:pt x="163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Freeform 80"/>
              <p:cNvSpPr>
                <a:spLocks/>
              </p:cNvSpPr>
              <p:nvPr/>
            </p:nvSpPr>
            <p:spPr bwMode="auto">
              <a:xfrm>
                <a:off x="3475038" y="1232853"/>
                <a:ext cx="304800" cy="49213"/>
              </a:xfrm>
              <a:custGeom>
                <a:avLst/>
                <a:gdLst>
                  <a:gd name="T0" fmla="*/ 0 w 192"/>
                  <a:gd name="T1" fmla="*/ 31 h 31"/>
                  <a:gd name="T2" fmla="*/ 30 w 192"/>
                  <a:gd name="T3" fmla="*/ 0 h 31"/>
                  <a:gd name="T4" fmla="*/ 192 w 192"/>
                  <a:gd name="T5" fmla="*/ 0 h 31"/>
                  <a:gd name="T6" fmla="*/ 162 w 192"/>
                  <a:gd name="T7" fmla="*/ 31 h 31"/>
                  <a:gd name="T8" fmla="*/ 0 w 192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31">
                    <a:moveTo>
                      <a:pt x="0" y="31"/>
                    </a:moveTo>
                    <a:lnTo>
                      <a:pt x="30" y="0"/>
                    </a:lnTo>
                    <a:lnTo>
                      <a:pt x="192" y="0"/>
                    </a:lnTo>
                    <a:lnTo>
                      <a:pt x="162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9" name="Freeform 81"/>
              <p:cNvSpPr>
                <a:spLocks/>
              </p:cNvSpPr>
              <p:nvPr/>
            </p:nvSpPr>
            <p:spPr bwMode="auto">
              <a:xfrm>
                <a:off x="3475038" y="1232853"/>
                <a:ext cx="304800" cy="49213"/>
              </a:xfrm>
              <a:custGeom>
                <a:avLst/>
                <a:gdLst>
                  <a:gd name="T0" fmla="*/ 0 w 192"/>
                  <a:gd name="T1" fmla="*/ 31 h 31"/>
                  <a:gd name="T2" fmla="*/ 30 w 192"/>
                  <a:gd name="T3" fmla="*/ 0 h 31"/>
                  <a:gd name="T4" fmla="*/ 192 w 192"/>
                  <a:gd name="T5" fmla="*/ 0 h 31"/>
                  <a:gd name="T6" fmla="*/ 162 w 192"/>
                  <a:gd name="T7" fmla="*/ 31 h 31"/>
                  <a:gd name="T8" fmla="*/ 0 w 192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31">
                    <a:moveTo>
                      <a:pt x="0" y="31"/>
                    </a:moveTo>
                    <a:lnTo>
                      <a:pt x="30" y="0"/>
                    </a:lnTo>
                    <a:lnTo>
                      <a:pt x="192" y="0"/>
                    </a:lnTo>
                    <a:lnTo>
                      <a:pt x="162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82"/>
              <p:cNvSpPr>
                <a:spLocks/>
              </p:cNvSpPr>
              <p:nvPr/>
            </p:nvSpPr>
            <p:spPr bwMode="auto">
              <a:xfrm>
                <a:off x="3529013" y="1191578"/>
                <a:ext cx="293688" cy="47625"/>
              </a:xfrm>
              <a:custGeom>
                <a:avLst/>
                <a:gdLst>
                  <a:gd name="T0" fmla="*/ 0 w 185"/>
                  <a:gd name="T1" fmla="*/ 30 h 30"/>
                  <a:gd name="T2" fmla="*/ 26 w 185"/>
                  <a:gd name="T3" fmla="*/ 0 h 30"/>
                  <a:gd name="T4" fmla="*/ 185 w 185"/>
                  <a:gd name="T5" fmla="*/ 0 h 30"/>
                  <a:gd name="T6" fmla="*/ 154 w 185"/>
                  <a:gd name="T7" fmla="*/ 30 h 30"/>
                  <a:gd name="T8" fmla="*/ 0 w 185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30">
                    <a:moveTo>
                      <a:pt x="0" y="30"/>
                    </a:moveTo>
                    <a:lnTo>
                      <a:pt x="26" y="0"/>
                    </a:lnTo>
                    <a:lnTo>
                      <a:pt x="185" y="0"/>
                    </a:lnTo>
                    <a:lnTo>
                      <a:pt x="154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1" name="Freeform 83"/>
              <p:cNvSpPr>
                <a:spLocks/>
              </p:cNvSpPr>
              <p:nvPr/>
            </p:nvSpPr>
            <p:spPr bwMode="auto">
              <a:xfrm>
                <a:off x="3529013" y="1191578"/>
                <a:ext cx="293688" cy="47625"/>
              </a:xfrm>
              <a:custGeom>
                <a:avLst/>
                <a:gdLst>
                  <a:gd name="T0" fmla="*/ 0 w 185"/>
                  <a:gd name="T1" fmla="*/ 30 h 30"/>
                  <a:gd name="T2" fmla="*/ 26 w 185"/>
                  <a:gd name="T3" fmla="*/ 0 h 30"/>
                  <a:gd name="T4" fmla="*/ 185 w 185"/>
                  <a:gd name="T5" fmla="*/ 0 h 30"/>
                  <a:gd name="T6" fmla="*/ 154 w 185"/>
                  <a:gd name="T7" fmla="*/ 30 h 30"/>
                  <a:gd name="T8" fmla="*/ 0 w 185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30">
                    <a:moveTo>
                      <a:pt x="0" y="30"/>
                    </a:moveTo>
                    <a:lnTo>
                      <a:pt x="26" y="0"/>
                    </a:lnTo>
                    <a:lnTo>
                      <a:pt x="185" y="0"/>
                    </a:lnTo>
                    <a:lnTo>
                      <a:pt x="154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2" name="Freeform 84"/>
              <p:cNvSpPr>
                <a:spLocks/>
              </p:cNvSpPr>
              <p:nvPr/>
            </p:nvSpPr>
            <p:spPr bwMode="auto">
              <a:xfrm>
                <a:off x="3228975" y="1239203"/>
                <a:ext cx="300038" cy="42863"/>
              </a:xfrm>
              <a:custGeom>
                <a:avLst/>
                <a:gdLst>
                  <a:gd name="T0" fmla="*/ 0 w 189"/>
                  <a:gd name="T1" fmla="*/ 27 h 27"/>
                  <a:gd name="T2" fmla="*/ 26 w 189"/>
                  <a:gd name="T3" fmla="*/ 0 h 27"/>
                  <a:gd name="T4" fmla="*/ 189 w 189"/>
                  <a:gd name="T5" fmla="*/ 0 h 27"/>
                  <a:gd name="T6" fmla="*/ 159 w 189"/>
                  <a:gd name="T7" fmla="*/ 27 h 27"/>
                  <a:gd name="T8" fmla="*/ 0 w 18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7">
                    <a:moveTo>
                      <a:pt x="0" y="27"/>
                    </a:moveTo>
                    <a:lnTo>
                      <a:pt x="26" y="0"/>
                    </a:lnTo>
                    <a:lnTo>
                      <a:pt x="189" y="0"/>
                    </a:lnTo>
                    <a:lnTo>
                      <a:pt x="159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3" name="Freeform 85"/>
              <p:cNvSpPr>
                <a:spLocks/>
              </p:cNvSpPr>
              <p:nvPr/>
            </p:nvSpPr>
            <p:spPr bwMode="auto">
              <a:xfrm>
                <a:off x="3228975" y="1239203"/>
                <a:ext cx="300038" cy="42863"/>
              </a:xfrm>
              <a:custGeom>
                <a:avLst/>
                <a:gdLst>
                  <a:gd name="T0" fmla="*/ 0 w 189"/>
                  <a:gd name="T1" fmla="*/ 27 h 27"/>
                  <a:gd name="T2" fmla="*/ 26 w 189"/>
                  <a:gd name="T3" fmla="*/ 0 h 27"/>
                  <a:gd name="T4" fmla="*/ 189 w 189"/>
                  <a:gd name="T5" fmla="*/ 0 h 27"/>
                  <a:gd name="T6" fmla="*/ 159 w 189"/>
                  <a:gd name="T7" fmla="*/ 27 h 27"/>
                  <a:gd name="T8" fmla="*/ 0 w 18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7">
                    <a:moveTo>
                      <a:pt x="0" y="27"/>
                    </a:moveTo>
                    <a:lnTo>
                      <a:pt x="26" y="0"/>
                    </a:lnTo>
                    <a:lnTo>
                      <a:pt x="189" y="0"/>
                    </a:lnTo>
                    <a:lnTo>
                      <a:pt x="159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4" name="Freeform 86"/>
              <p:cNvSpPr>
                <a:spLocks/>
              </p:cNvSpPr>
              <p:nvPr/>
            </p:nvSpPr>
            <p:spPr bwMode="auto">
              <a:xfrm>
                <a:off x="3270250" y="1191578"/>
                <a:ext cx="300038" cy="47625"/>
              </a:xfrm>
              <a:custGeom>
                <a:avLst/>
                <a:gdLst>
                  <a:gd name="T0" fmla="*/ 0 w 189"/>
                  <a:gd name="T1" fmla="*/ 30 h 30"/>
                  <a:gd name="T2" fmla="*/ 31 w 189"/>
                  <a:gd name="T3" fmla="*/ 0 h 30"/>
                  <a:gd name="T4" fmla="*/ 189 w 189"/>
                  <a:gd name="T5" fmla="*/ 0 h 30"/>
                  <a:gd name="T6" fmla="*/ 163 w 189"/>
                  <a:gd name="T7" fmla="*/ 30 h 30"/>
                  <a:gd name="T8" fmla="*/ 0 w 18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30">
                    <a:moveTo>
                      <a:pt x="0" y="30"/>
                    </a:moveTo>
                    <a:lnTo>
                      <a:pt x="31" y="0"/>
                    </a:lnTo>
                    <a:lnTo>
                      <a:pt x="189" y="0"/>
                    </a:lnTo>
                    <a:lnTo>
                      <a:pt x="163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5" name="Freeform 87"/>
              <p:cNvSpPr>
                <a:spLocks/>
              </p:cNvSpPr>
              <p:nvPr/>
            </p:nvSpPr>
            <p:spPr bwMode="auto">
              <a:xfrm>
                <a:off x="3270250" y="1191578"/>
                <a:ext cx="300038" cy="47625"/>
              </a:xfrm>
              <a:custGeom>
                <a:avLst/>
                <a:gdLst>
                  <a:gd name="T0" fmla="*/ 0 w 189"/>
                  <a:gd name="T1" fmla="*/ 30 h 30"/>
                  <a:gd name="T2" fmla="*/ 31 w 189"/>
                  <a:gd name="T3" fmla="*/ 0 h 30"/>
                  <a:gd name="T4" fmla="*/ 189 w 189"/>
                  <a:gd name="T5" fmla="*/ 0 h 30"/>
                  <a:gd name="T6" fmla="*/ 163 w 189"/>
                  <a:gd name="T7" fmla="*/ 30 h 30"/>
                  <a:gd name="T8" fmla="*/ 0 w 18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30">
                    <a:moveTo>
                      <a:pt x="0" y="30"/>
                    </a:moveTo>
                    <a:lnTo>
                      <a:pt x="31" y="0"/>
                    </a:lnTo>
                    <a:lnTo>
                      <a:pt x="189" y="0"/>
                    </a:lnTo>
                    <a:lnTo>
                      <a:pt x="163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6" name="Freeform 88"/>
              <p:cNvSpPr>
                <a:spLocks/>
              </p:cNvSpPr>
              <p:nvPr/>
            </p:nvSpPr>
            <p:spPr bwMode="auto">
              <a:xfrm>
                <a:off x="4032250" y="1312228"/>
                <a:ext cx="41275" cy="160338"/>
              </a:xfrm>
              <a:custGeom>
                <a:avLst/>
                <a:gdLst>
                  <a:gd name="T0" fmla="*/ 0 w 26"/>
                  <a:gd name="T1" fmla="*/ 101 h 101"/>
                  <a:gd name="T2" fmla="*/ 26 w 26"/>
                  <a:gd name="T3" fmla="*/ 75 h 101"/>
                  <a:gd name="T4" fmla="*/ 26 w 26"/>
                  <a:gd name="T5" fmla="*/ 0 h 101"/>
                  <a:gd name="T6" fmla="*/ 0 w 26"/>
                  <a:gd name="T7" fmla="*/ 26 h 101"/>
                  <a:gd name="T8" fmla="*/ 0 w 2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1">
                    <a:moveTo>
                      <a:pt x="0" y="101"/>
                    </a:moveTo>
                    <a:lnTo>
                      <a:pt x="26" y="75"/>
                    </a:lnTo>
                    <a:lnTo>
                      <a:pt x="26" y="0"/>
                    </a:lnTo>
                    <a:lnTo>
                      <a:pt x="0" y="26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7" name="Freeform 89"/>
              <p:cNvSpPr>
                <a:spLocks/>
              </p:cNvSpPr>
              <p:nvPr/>
            </p:nvSpPr>
            <p:spPr bwMode="auto">
              <a:xfrm>
                <a:off x="4032250" y="1312228"/>
                <a:ext cx="41275" cy="160338"/>
              </a:xfrm>
              <a:custGeom>
                <a:avLst/>
                <a:gdLst>
                  <a:gd name="T0" fmla="*/ 0 w 26"/>
                  <a:gd name="T1" fmla="*/ 101 h 101"/>
                  <a:gd name="T2" fmla="*/ 26 w 26"/>
                  <a:gd name="T3" fmla="*/ 75 h 101"/>
                  <a:gd name="T4" fmla="*/ 26 w 26"/>
                  <a:gd name="T5" fmla="*/ 0 h 101"/>
                  <a:gd name="T6" fmla="*/ 0 w 26"/>
                  <a:gd name="T7" fmla="*/ 26 h 101"/>
                  <a:gd name="T8" fmla="*/ 0 w 2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1">
                    <a:moveTo>
                      <a:pt x="0" y="101"/>
                    </a:moveTo>
                    <a:lnTo>
                      <a:pt x="26" y="75"/>
                    </a:lnTo>
                    <a:lnTo>
                      <a:pt x="26" y="0"/>
                    </a:lnTo>
                    <a:lnTo>
                      <a:pt x="0" y="26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8" name="Freeform 90"/>
              <p:cNvSpPr>
                <a:spLocks/>
              </p:cNvSpPr>
              <p:nvPr/>
            </p:nvSpPr>
            <p:spPr bwMode="auto">
              <a:xfrm>
                <a:off x="3984625" y="1353503"/>
                <a:ext cx="47625" cy="168275"/>
              </a:xfrm>
              <a:custGeom>
                <a:avLst/>
                <a:gdLst>
                  <a:gd name="T0" fmla="*/ 0 w 30"/>
                  <a:gd name="T1" fmla="*/ 106 h 106"/>
                  <a:gd name="T2" fmla="*/ 30 w 30"/>
                  <a:gd name="T3" fmla="*/ 75 h 106"/>
                  <a:gd name="T4" fmla="*/ 30 w 30"/>
                  <a:gd name="T5" fmla="*/ 0 h 106"/>
                  <a:gd name="T6" fmla="*/ 0 w 30"/>
                  <a:gd name="T7" fmla="*/ 30 h 106"/>
                  <a:gd name="T8" fmla="*/ 0 w 30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6">
                    <a:moveTo>
                      <a:pt x="0" y="106"/>
                    </a:moveTo>
                    <a:lnTo>
                      <a:pt x="30" y="75"/>
                    </a:lnTo>
                    <a:lnTo>
                      <a:pt x="30" y="0"/>
                    </a:lnTo>
                    <a:lnTo>
                      <a:pt x="0" y="3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9" name="Freeform 91"/>
              <p:cNvSpPr>
                <a:spLocks/>
              </p:cNvSpPr>
              <p:nvPr/>
            </p:nvSpPr>
            <p:spPr bwMode="auto">
              <a:xfrm>
                <a:off x="3984625" y="1353503"/>
                <a:ext cx="47625" cy="168275"/>
              </a:xfrm>
              <a:custGeom>
                <a:avLst/>
                <a:gdLst>
                  <a:gd name="T0" fmla="*/ 0 w 30"/>
                  <a:gd name="T1" fmla="*/ 106 h 106"/>
                  <a:gd name="T2" fmla="*/ 30 w 30"/>
                  <a:gd name="T3" fmla="*/ 75 h 106"/>
                  <a:gd name="T4" fmla="*/ 30 w 30"/>
                  <a:gd name="T5" fmla="*/ 0 h 106"/>
                  <a:gd name="T6" fmla="*/ 0 w 30"/>
                  <a:gd name="T7" fmla="*/ 30 h 106"/>
                  <a:gd name="T8" fmla="*/ 0 w 30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6">
                    <a:moveTo>
                      <a:pt x="0" y="106"/>
                    </a:moveTo>
                    <a:lnTo>
                      <a:pt x="30" y="75"/>
                    </a:lnTo>
                    <a:lnTo>
                      <a:pt x="30" y="0"/>
                    </a:lnTo>
                    <a:lnTo>
                      <a:pt x="0" y="3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0" name="Freeform 92"/>
              <p:cNvSpPr>
                <a:spLocks/>
              </p:cNvSpPr>
              <p:nvPr/>
            </p:nvSpPr>
            <p:spPr bwMode="auto">
              <a:xfrm>
                <a:off x="4032250" y="1431291"/>
                <a:ext cx="41275" cy="161925"/>
              </a:xfrm>
              <a:custGeom>
                <a:avLst/>
                <a:gdLst>
                  <a:gd name="T0" fmla="*/ 0 w 26"/>
                  <a:gd name="T1" fmla="*/ 102 h 102"/>
                  <a:gd name="T2" fmla="*/ 26 w 26"/>
                  <a:gd name="T3" fmla="*/ 72 h 102"/>
                  <a:gd name="T4" fmla="*/ 26 w 26"/>
                  <a:gd name="T5" fmla="*/ 0 h 102"/>
                  <a:gd name="T6" fmla="*/ 0 w 26"/>
                  <a:gd name="T7" fmla="*/ 26 h 102"/>
                  <a:gd name="T8" fmla="*/ 0 w 26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2">
                    <a:moveTo>
                      <a:pt x="0" y="102"/>
                    </a:moveTo>
                    <a:lnTo>
                      <a:pt x="26" y="72"/>
                    </a:lnTo>
                    <a:lnTo>
                      <a:pt x="26" y="0"/>
                    </a:lnTo>
                    <a:lnTo>
                      <a:pt x="0" y="2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1" name="Freeform 93"/>
              <p:cNvSpPr>
                <a:spLocks/>
              </p:cNvSpPr>
              <p:nvPr/>
            </p:nvSpPr>
            <p:spPr bwMode="auto">
              <a:xfrm>
                <a:off x="4032250" y="1431291"/>
                <a:ext cx="41275" cy="161925"/>
              </a:xfrm>
              <a:custGeom>
                <a:avLst/>
                <a:gdLst>
                  <a:gd name="T0" fmla="*/ 0 w 26"/>
                  <a:gd name="T1" fmla="*/ 102 h 102"/>
                  <a:gd name="T2" fmla="*/ 26 w 26"/>
                  <a:gd name="T3" fmla="*/ 72 h 102"/>
                  <a:gd name="T4" fmla="*/ 26 w 26"/>
                  <a:gd name="T5" fmla="*/ 0 h 102"/>
                  <a:gd name="T6" fmla="*/ 0 w 26"/>
                  <a:gd name="T7" fmla="*/ 26 h 102"/>
                  <a:gd name="T8" fmla="*/ 0 w 26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2">
                    <a:moveTo>
                      <a:pt x="0" y="102"/>
                    </a:moveTo>
                    <a:lnTo>
                      <a:pt x="26" y="72"/>
                    </a:lnTo>
                    <a:lnTo>
                      <a:pt x="26" y="0"/>
                    </a:lnTo>
                    <a:lnTo>
                      <a:pt x="0" y="2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2" name="Freeform 94"/>
              <p:cNvSpPr>
                <a:spLocks/>
              </p:cNvSpPr>
              <p:nvPr/>
            </p:nvSpPr>
            <p:spPr bwMode="auto">
              <a:xfrm>
                <a:off x="3984625" y="1472566"/>
                <a:ext cx="47625" cy="161925"/>
              </a:xfrm>
              <a:custGeom>
                <a:avLst/>
                <a:gdLst>
                  <a:gd name="T0" fmla="*/ 0 w 30"/>
                  <a:gd name="T1" fmla="*/ 102 h 102"/>
                  <a:gd name="T2" fmla="*/ 30 w 30"/>
                  <a:gd name="T3" fmla="*/ 76 h 102"/>
                  <a:gd name="T4" fmla="*/ 30 w 30"/>
                  <a:gd name="T5" fmla="*/ 0 h 102"/>
                  <a:gd name="T6" fmla="*/ 0 w 30"/>
                  <a:gd name="T7" fmla="*/ 31 h 102"/>
                  <a:gd name="T8" fmla="*/ 0 w 30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2">
                    <a:moveTo>
                      <a:pt x="0" y="102"/>
                    </a:moveTo>
                    <a:lnTo>
                      <a:pt x="30" y="76"/>
                    </a:lnTo>
                    <a:lnTo>
                      <a:pt x="30" y="0"/>
                    </a:lnTo>
                    <a:lnTo>
                      <a:pt x="0" y="31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3" name="Freeform 95"/>
              <p:cNvSpPr>
                <a:spLocks/>
              </p:cNvSpPr>
              <p:nvPr/>
            </p:nvSpPr>
            <p:spPr bwMode="auto">
              <a:xfrm>
                <a:off x="3984625" y="1472566"/>
                <a:ext cx="47625" cy="161925"/>
              </a:xfrm>
              <a:custGeom>
                <a:avLst/>
                <a:gdLst>
                  <a:gd name="T0" fmla="*/ 0 w 30"/>
                  <a:gd name="T1" fmla="*/ 102 h 102"/>
                  <a:gd name="T2" fmla="*/ 30 w 30"/>
                  <a:gd name="T3" fmla="*/ 76 h 102"/>
                  <a:gd name="T4" fmla="*/ 30 w 30"/>
                  <a:gd name="T5" fmla="*/ 0 h 102"/>
                  <a:gd name="T6" fmla="*/ 0 w 30"/>
                  <a:gd name="T7" fmla="*/ 31 h 102"/>
                  <a:gd name="T8" fmla="*/ 0 w 30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2">
                    <a:moveTo>
                      <a:pt x="0" y="102"/>
                    </a:moveTo>
                    <a:lnTo>
                      <a:pt x="30" y="76"/>
                    </a:lnTo>
                    <a:lnTo>
                      <a:pt x="30" y="0"/>
                    </a:lnTo>
                    <a:lnTo>
                      <a:pt x="0" y="31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4" name="Rectangle 96"/>
              <p:cNvSpPr>
                <a:spLocks noChangeArrowheads="1"/>
              </p:cNvSpPr>
              <p:nvPr/>
            </p:nvSpPr>
            <p:spPr bwMode="auto">
              <a:xfrm>
                <a:off x="3481388" y="1282066"/>
                <a:ext cx="250825" cy="11906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5" name="Rectangle 97"/>
              <p:cNvSpPr>
                <a:spLocks noChangeArrowheads="1"/>
              </p:cNvSpPr>
              <p:nvPr/>
            </p:nvSpPr>
            <p:spPr bwMode="auto">
              <a:xfrm>
                <a:off x="3481388" y="1282066"/>
                <a:ext cx="250825" cy="11906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6" name="Rectangle 98"/>
              <p:cNvSpPr>
                <a:spLocks noChangeArrowheads="1"/>
              </p:cNvSpPr>
              <p:nvPr/>
            </p:nvSpPr>
            <p:spPr bwMode="auto">
              <a:xfrm>
                <a:off x="3228975" y="1282066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7" name="Rectangle 99"/>
              <p:cNvSpPr>
                <a:spLocks noChangeArrowheads="1"/>
              </p:cNvSpPr>
              <p:nvPr/>
            </p:nvSpPr>
            <p:spPr bwMode="auto">
              <a:xfrm>
                <a:off x="3228975" y="1282066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8" name="Rectangle 100"/>
              <p:cNvSpPr>
                <a:spLocks noChangeArrowheads="1"/>
              </p:cNvSpPr>
              <p:nvPr/>
            </p:nvSpPr>
            <p:spPr bwMode="auto">
              <a:xfrm>
                <a:off x="3732213" y="1282066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9" name="Rectangle 101"/>
              <p:cNvSpPr>
                <a:spLocks noChangeArrowheads="1"/>
              </p:cNvSpPr>
              <p:nvPr/>
            </p:nvSpPr>
            <p:spPr bwMode="auto">
              <a:xfrm>
                <a:off x="3732213" y="1282066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0" name="Freeform 102"/>
              <p:cNvSpPr>
                <a:spLocks/>
              </p:cNvSpPr>
              <p:nvPr/>
            </p:nvSpPr>
            <p:spPr bwMode="auto">
              <a:xfrm>
                <a:off x="3732213" y="1239203"/>
                <a:ext cx="300038" cy="42863"/>
              </a:xfrm>
              <a:custGeom>
                <a:avLst/>
                <a:gdLst>
                  <a:gd name="T0" fmla="*/ 0 w 189"/>
                  <a:gd name="T1" fmla="*/ 27 h 27"/>
                  <a:gd name="T2" fmla="*/ 30 w 189"/>
                  <a:gd name="T3" fmla="*/ 0 h 27"/>
                  <a:gd name="T4" fmla="*/ 189 w 189"/>
                  <a:gd name="T5" fmla="*/ 0 h 27"/>
                  <a:gd name="T6" fmla="*/ 162 w 189"/>
                  <a:gd name="T7" fmla="*/ 27 h 27"/>
                  <a:gd name="T8" fmla="*/ 0 w 18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7">
                    <a:moveTo>
                      <a:pt x="0" y="27"/>
                    </a:moveTo>
                    <a:lnTo>
                      <a:pt x="30" y="0"/>
                    </a:lnTo>
                    <a:lnTo>
                      <a:pt x="189" y="0"/>
                    </a:lnTo>
                    <a:lnTo>
                      <a:pt x="162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1" name="Freeform 103"/>
              <p:cNvSpPr>
                <a:spLocks/>
              </p:cNvSpPr>
              <p:nvPr/>
            </p:nvSpPr>
            <p:spPr bwMode="auto">
              <a:xfrm>
                <a:off x="3732213" y="1239203"/>
                <a:ext cx="300038" cy="42863"/>
              </a:xfrm>
              <a:custGeom>
                <a:avLst/>
                <a:gdLst>
                  <a:gd name="T0" fmla="*/ 0 w 189"/>
                  <a:gd name="T1" fmla="*/ 27 h 27"/>
                  <a:gd name="T2" fmla="*/ 30 w 189"/>
                  <a:gd name="T3" fmla="*/ 0 h 27"/>
                  <a:gd name="T4" fmla="*/ 189 w 189"/>
                  <a:gd name="T5" fmla="*/ 0 h 27"/>
                  <a:gd name="T6" fmla="*/ 162 w 189"/>
                  <a:gd name="T7" fmla="*/ 27 h 27"/>
                  <a:gd name="T8" fmla="*/ 0 w 18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7">
                    <a:moveTo>
                      <a:pt x="0" y="27"/>
                    </a:moveTo>
                    <a:lnTo>
                      <a:pt x="30" y="0"/>
                    </a:lnTo>
                    <a:lnTo>
                      <a:pt x="189" y="0"/>
                    </a:lnTo>
                    <a:lnTo>
                      <a:pt x="162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2" name="Freeform 104"/>
              <p:cNvSpPr>
                <a:spLocks/>
              </p:cNvSpPr>
              <p:nvPr/>
            </p:nvSpPr>
            <p:spPr bwMode="auto">
              <a:xfrm>
                <a:off x="3984625" y="1232853"/>
                <a:ext cx="47625" cy="168275"/>
              </a:xfrm>
              <a:custGeom>
                <a:avLst/>
                <a:gdLst>
                  <a:gd name="T0" fmla="*/ 0 w 30"/>
                  <a:gd name="T1" fmla="*/ 106 h 106"/>
                  <a:gd name="T2" fmla="*/ 30 w 30"/>
                  <a:gd name="T3" fmla="*/ 76 h 106"/>
                  <a:gd name="T4" fmla="*/ 30 w 30"/>
                  <a:gd name="T5" fmla="*/ 0 h 106"/>
                  <a:gd name="T6" fmla="*/ 0 w 30"/>
                  <a:gd name="T7" fmla="*/ 31 h 106"/>
                  <a:gd name="T8" fmla="*/ 0 w 30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6">
                    <a:moveTo>
                      <a:pt x="0" y="106"/>
                    </a:moveTo>
                    <a:lnTo>
                      <a:pt x="30" y="76"/>
                    </a:lnTo>
                    <a:lnTo>
                      <a:pt x="30" y="0"/>
                    </a:lnTo>
                    <a:lnTo>
                      <a:pt x="0" y="31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105"/>
              <p:cNvSpPr>
                <a:spLocks/>
              </p:cNvSpPr>
              <p:nvPr/>
            </p:nvSpPr>
            <p:spPr bwMode="auto">
              <a:xfrm>
                <a:off x="3984625" y="1232853"/>
                <a:ext cx="47625" cy="168275"/>
              </a:xfrm>
              <a:custGeom>
                <a:avLst/>
                <a:gdLst>
                  <a:gd name="T0" fmla="*/ 0 w 30"/>
                  <a:gd name="T1" fmla="*/ 106 h 106"/>
                  <a:gd name="T2" fmla="*/ 30 w 30"/>
                  <a:gd name="T3" fmla="*/ 76 h 106"/>
                  <a:gd name="T4" fmla="*/ 30 w 30"/>
                  <a:gd name="T5" fmla="*/ 0 h 106"/>
                  <a:gd name="T6" fmla="*/ 0 w 30"/>
                  <a:gd name="T7" fmla="*/ 31 h 106"/>
                  <a:gd name="T8" fmla="*/ 0 w 30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6">
                    <a:moveTo>
                      <a:pt x="0" y="106"/>
                    </a:moveTo>
                    <a:lnTo>
                      <a:pt x="30" y="76"/>
                    </a:lnTo>
                    <a:lnTo>
                      <a:pt x="30" y="0"/>
                    </a:lnTo>
                    <a:lnTo>
                      <a:pt x="0" y="31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67" name="TextBox 266"/>
            <p:cNvSpPr txBox="1"/>
            <p:nvPr/>
          </p:nvSpPr>
          <p:spPr>
            <a:xfrm>
              <a:off x="3242916" y="2707949"/>
              <a:ext cx="1162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차세대 방화벽</a:t>
              </a:r>
            </a:p>
          </p:txBody>
        </p:sp>
      </p:grpSp>
      <p:pic>
        <p:nvPicPr>
          <p:cNvPr id="314" name="Picture 1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760" y="2996952"/>
            <a:ext cx="53022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5" name="Picture 1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189" y="2996952"/>
            <a:ext cx="53022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6" name="그룹 315"/>
          <p:cNvGrpSpPr/>
          <p:nvPr/>
        </p:nvGrpSpPr>
        <p:grpSpPr>
          <a:xfrm>
            <a:off x="2169360" y="1556792"/>
            <a:ext cx="1162498" cy="719912"/>
            <a:chOff x="3242916" y="2265036"/>
            <a:chExt cx="1162498" cy="719912"/>
          </a:xfrm>
        </p:grpSpPr>
        <p:grpSp>
          <p:nvGrpSpPr>
            <p:cNvPr id="317" name="그룹 316"/>
            <p:cNvGrpSpPr/>
            <p:nvPr/>
          </p:nvGrpSpPr>
          <p:grpSpPr>
            <a:xfrm>
              <a:off x="3377283" y="2265036"/>
              <a:ext cx="844551" cy="442913"/>
              <a:chOff x="3228975" y="1191578"/>
              <a:chExt cx="844551" cy="442913"/>
            </a:xfrm>
          </p:grpSpPr>
          <p:sp>
            <p:nvSpPr>
              <p:cNvPr id="319" name="Freeform 48"/>
              <p:cNvSpPr>
                <a:spLocks/>
              </p:cNvSpPr>
              <p:nvPr/>
            </p:nvSpPr>
            <p:spPr bwMode="auto">
              <a:xfrm>
                <a:off x="3228975" y="1556703"/>
                <a:ext cx="844550" cy="77788"/>
              </a:xfrm>
              <a:custGeom>
                <a:avLst/>
                <a:gdLst>
                  <a:gd name="T0" fmla="*/ 0 w 532"/>
                  <a:gd name="T1" fmla="*/ 49 h 49"/>
                  <a:gd name="T2" fmla="*/ 53 w 532"/>
                  <a:gd name="T3" fmla="*/ 0 h 49"/>
                  <a:gd name="T4" fmla="*/ 532 w 532"/>
                  <a:gd name="T5" fmla="*/ 0 h 49"/>
                  <a:gd name="T6" fmla="*/ 479 w 532"/>
                  <a:gd name="T7" fmla="*/ 49 h 49"/>
                  <a:gd name="T8" fmla="*/ 0 w 532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2" h="49">
                    <a:moveTo>
                      <a:pt x="0" y="49"/>
                    </a:moveTo>
                    <a:lnTo>
                      <a:pt x="53" y="0"/>
                    </a:lnTo>
                    <a:lnTo>
                      <a:pt x="532" y="0"/>
                    </a:lnTo>
                    <a:lnTo>
                      <a:pt x="479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2AC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49"/>
              <p:cNvSpPr>
                <a:spLocks/>
              </p:cNvSpPr>
              <p:nvPr/>
            </p:nvSpPr>
            <p:spPr bwMode="auto">
              <a:xfrm>
                <a:off x="3228975" y="1556703"/>
                <a:ext cx="844550" cy="77788"/>
              </a:xfrm>
              <a:custGeom>
                <a:avLst/>
                <a:gdLst>
                  <a:gd name="T0" fmla="*/ 0 w 532"/>
                  <a:gd name="T1" fmla="*/ 49 h 49"/>
                  <a:gd name="T2" fmla="*/ 53 w 532"/>
                  <a:gd name="T3" fmla="*/ 0 h 49"/>
                  <a:gd name="T4" fmla="*/ 532 w 532"/>
                  <a:gd name="T5" fmla="*/ 0 h 49"/>
                  <a:gd name="T6" fmla="*/ 479 w 532"/>
                  <a:gd name="T7" fmla="*/ 49 h 49"/>
                  <a:gd name="T8" fmla="*/ 0 w 532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2" h="49">
                    <a:moveTo>
                      <a:pt x="0" y="49"/>
                    </a:moveTo>
                    <a:lnTo>
                      <a:pt x="53" y="0"/>
                    </a:lnTo>
                    <a:lnTo>
                      <a:pt x="532" y="0"/>
                    </a:lnTo>
                    <a:lnTo>
                      <a:pt x="479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2AC0FF"/>
              </a:solidFill>
              <a:ln w="4">
                <a:solidFill>
                  <a:srgbClr val="80DA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62"/>
              <p:cNvSpPr>
                <a:spLocks/>
              </p:cNvSpPr>
              <p:nvPr/>
            </p:nvSpPr>
            <p:spPr bwMode="auto">
              <a:xfrm>
                <a:off x="3481388" y="1515428"/>
                <a:ext cx="250825" cy="119063"/>
              </a:xfrm>
              <a:custGeom>
                <a:avLst/>
                <a:gdLst>
                  <a:gd name="T0" fmla="*/ 158 w 158"/>
                  <a:gd name="T1" fmla="*/ 75 h 75"/>
                  <a:gd name="T2" fmla="*/ 0 w 158"/>
                  <a:gd name="T3" fmla="*/ 75 h 75"/>
                  <a:gd name="T4" fmla="*/ 0 w 158"/>
                  <a:gd name="T5" fmla="*/ 4 h 75"/>
                  <a:gd name="T6" fmla="*/ 158 w 158"/>
                  <a:gd name="T7" fmla="*/ 0 h 75"/>
                  <a:gd name="T8" fmla="*/ 158 w 158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75">
                    <a:moveTo>
                      <a:pt x="158" y="75"/>
                    </a:moveTo>
                    <a:lnTo>
                      <a:pt x="0" y="75"/>
                    </a:lnTo>
                    <a:lnTo>
                      <a:pt x="0" y="4"/>
                    </a:lnTo>
                    <a:lnTo>
                      <a:pt x="158" y="0"/>
                    </a:lnTo>
                    <a:lnTo>
                      <a:pt x="158" y="75"/>
                    </a:lnTo>
                    <a:close/>
                  </a:path>
                </a:pathLst>
              </a:cu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63"/>
              <p:cNvSpPr>
                <a:spLocks/>
              </p:cNvSpPr>
              <p:nvPr/>
            </p:nvSpPr>
            <p:spPr bwMode="auto">
              <a:xfrm>
                <a:off x="3481388" y="1515428"/>
                <a:ext cx="250825" cy="119063"/>
              </a:xfrm>
              <a:custGeom>
                <a:avLst/>
                <a:gdLst>
                  <a:gd name="T0" fmla="*/ 158 w 158"/>
                  <a:gd name="T1" fmla="*/ 75 h 75"/>
                  <a:gd name="T2" fmla="*/ 0 w 158"/>
                  <a:gd name="T3" fmla="*/ 75 h 75"/>
                  <a:gd name="T4" fmla="*/ 0 w 158"/>
                  <a:gd name="T5" fmla="*/ 4 h 75"/>
                  <a:gd name="T6" fmla="*/ 158 w 158"/>
                  <a:gd name="T7" fmla="*/ 0 h 75"/>
                  <a:gd name="T8" fmla="*/ 158 w 158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75">
                    <a:moveTo>
                      <a:pt x="158" y="75"/>
                    </a:moveTo>
                    <a:lnTo>
                      <a:pt x="0" y="75"/>
                    </a:lnTo>
                    <a:lnTo>
                      <a:pt x="0" y="4"/>
                    </a:lnTo>
                    <a:lnTo>
                      <a:pt x="158" y="0"/>
                    </a:lnTo>
                    <a:lnTo>
                      <a:pt x="158" y="75"/>
                    </a:lnTo>
                    <a:close/>
                  </a:path>
                </a:pathLst>
              </a:cu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Rectangle 64"/>
              <p:cNvSpPr>
                <a:spLocks noChangeArrowheads="1"/>
              </p:cNvSpPr>
              <p:nvPr/>
            </p:nvSpPr>
            <p:spPr bwMode="auto">
              <a:xfrm>
                <a:off x="3732213" y="1521778"/>
                <a:ext cx="252413" cy="11271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Rectangle 65"/>
              <p:cNvSpPr>
                <a:spLocks noChangeArrowheads="1"/>
              </p:cNvSpPr>
              <p:nvPr/>
            </p:nvSpPr>
            <p:spPr bwMode="auto">
              <a:xfrm>
                <a:off x="3732213" y="1521778"/>
                <a:ext cx="252413" cy="11271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5" name="Rectangle 66"/>
              <p:cNvSpPr>
                <a:spLocks noChangeArrowheads="1"/>
              </p:cNvSpPr>
              <p:nvPr/>
            </p:nvSpPr>
            <p:spPr bwMode="auto">
              <a:xfrm>
                <a:off x="3228975" y="1515428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6" name="Rectangle 67"/>
              <p:cNvSpPr>
                <a:spLocks noChangeArrowheads="1"/>
              </p:cNvSpPr>
              <p:nvPr/>
            </p:nvSpPr>
            <p:spPr bwMode="auto">
              <a:xfrm>
                <a:off x="3228975" y="1515428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Rectangle 68"/>
              <p:cNvSpPr>
                <a:spLocks noChangeArrowheads="1"/>
              </p:cNvSpPr>
              <p:nvPr/>
            </p:nvSpPr>
            <p:spPr bwMode="auto">
              <a:xfrm>
                <a:off x="3228975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8" name="Rectangle 69"/>
              <p:cNvSpPr>
                <a:spLocks noChangeArrowheads="1"/>
              </p:cNvSpPr>
              <p:nvPr/>
            </p:nvSpPr>
            <p:spPr bwMode="auto">
              <a:xfrm>
                <a:off x="3228975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9" name="Rectangle 70"/>
              <p:cNvSpPr>
                <a:spLocks noChangeArrowheads="1"/>
              </p:cNvSpPr>
              <p:nvPr/>
            </p:nvSpPr>
            <p:spPr bwMode="auto">
              <a:xfrm>
                <a:off x="3732213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0" name="Rectangle 71"/>
              <p:cNvSpPr>
                <a:spLocks noChangeArrowheads="1"/>
              </p:cNvSpPr>
              <p:nvPr/>
            </p:nvSpPr>
            <p:spPr bwMode="auto">
              <a:xfrm>
                <a:off x="3732213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1" name="Rectangle 72"/>
              <p:cNvSpPr>
                <a:spLocks noChangeArrowheads="1"/>
              </p:cNvSpPr>
              <p:nvPr/>
            </p:nvSpPr>
            <p:spPr bwMode="auto">
              <a:xfrm>
                <a:off x="3613150" y="1401128"/>
                <a:ext cx="250825" cy="120650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2" name="Rectangle 73"/>
              <p:cNvSpPr>
                <a:spLocks noChangeArrowheads="1"/>
              </p:cNvSpPr>
              <p:nvPr/>
            </p:nvSpPr>
            <p:spPr bwMode="auto">
              <a:xfrm>
                <a:off x="3613150" y="1401128"/>
                <a:ext cx="250825" cy="120650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3" name="Rectangle 74"/>
              <p:cNvSpPr>
                <a:spLocks noChangeArrowheads="1"/>
              </p:cNvSpPr>
              <p:nvPr/>
            </p:nvSpPr>
            <p:spPr bwMode="auto">
              <a:xfrm>
                <a:off x="3360738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4" name="Rectangle 75"/>
              <p:cNvSpPr>
                <a:spLocks noChangeArrowheads="1"/>
              </p:cNvSpPr>
              <p:nvPr/>
            </p:nvSpPr>
            <p:spPr bwMode="auto">
              <a:xfrm>
                <a:off x="3360738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76"/>
              <p:cNvSpPr>
                <a:spLocks/>
              </p:cNvSpPr>
              <p:nvPr/>
            </p:nvSpPr>
            <p:spPr bwMode="auto">
              <a:xfrm>
                <a:off x="4032250" y="1191578"/>
                <a:ext cx="41275" cy="168275"/>
              </a:xfrm>
              <a:custGeom>
                <a:avLst/>
                <a:gdLst>
                  <a:gd name="T0" fmla="*/ 0 w 26"/>
                  <a:gd name="T1" fmla="*/ 106 h 106"/>
                  <a:gd name="T2" fmla="*/ 26 w 26"/>
                  <a:gd name="T3" fmla="*/ 76 h 106"/>
                  <a:gd name="T4" fmla="*/ 26 w 26"/>
                  <a:gd name="T5" fmla="*/ 0 h 106"/>
                  <a:gd name="T6" fmla="*/ 0 w 26"/>
                  <a:gd name="T7" fmla="*/ 30 h 106"/>
                  <a:gd name="T8" fmla="*/ 0 w 26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6">
                    <a:moveTo>
                      <a:pt x="0" y="106"/>
                    </a:moveTo>
                    <a:lnTo>
                      <a:pt x="26" y="76"/>
                    </a:lnTo>
                    <a:lnTo>
                      <a:pt x="26" y="0"/>
                    </a:lnTo>
                    <a:lnTo>
                      <a:pt x="0" y="3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6" name="Freeform 77"/>
              <p:cNvSpPr>
                <a:spLocks/>
              </p:cNvSpPr>
              <p:nvPr/>
            </p:nvSpPr>
            <p:spPr bwMode="auto">
              <a:xfrm>
                <a:off x="4032250" y="1191578"/>
                <a:ext cx="41275" cy="168275"/>
              </a:xfrm>
              <a:custGeom>
                <a:avLst/>
                <a:gdLst>
                  <a:gd name="T0" fmla="*/ 0 w 26"/>
                  <a:gd name="T1" fmla="*/ 106 h 106"/>
                  <a:gd name="T2" fmla="*/ 26 w 26"/>
                  <a:gd name="T3" fmla="*/ 76 h 106"/>
                  <a:gd name="T4" fmla="*/ 26 w 26"/>
                  <a:gd name="T5" fmla="*/ 0 h 106"/>
                  <a:gd name="T6" fmla="*/ 0 w 26"/>
                  <a:gd name="T7" fmla="*/ 30 h 106"/>
                  <a:gd name="T8" fmla="*/ 0 w 26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6">
                    <a:moveTo>
                      <a:pt x="0" y="106"/>
                    </a:moveTo>
                    <a:lnTo>
                      <a:pt x="26" y="76"/>
                    </a:lnTo>
                    <a:lnTo>
                      <a:pt x="26" y="0"/>
                    </a:lnTo>
                    <a:lnTo>
                      <a:pt x="0" y="3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7" name="Freeform 78"/>
              <p:cNvSpPr>
                <a:spLocks/>
              </p:cNvSpPr>
              <p:nvPr/>
            </p:nvSpPr>
            <p:spPr bwMode="auto">
              <a:xfrm>
                <a:off x="3773488" y="1191578"/>
                <a:ext cx="300038" cy="47625"/>
              </a:xfrm>
              <a:custGeom>
                <a:avLst/>
                <a:gdLst>
                  <a:gd name="T0" fmla="*/ 0 w 189"/>
                  <a:gd name="T1" fmla="*/ 30 h 30"/>
                  <a:gd name="T2" fmla="*/ 31 w 189"/>
                  <a:gd name="T3" fmla="*/ 0 h 30"/>
                  <a:gd name="T4" fmla="*/ 189 w 189"/>
                  <a:gd name="T5" fmla="*/ 0 h 30"/>
                  <a:gd name="T6" fmla="*/ 163 w 189"/>
                  <a:gd name="T7" fmla="*/ 30 h 30"/>
                  <a:gd name="T8" fmla="*/ 0 w 18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30">
                    <a:moveTo>
                      <a:pt x="0" y="30"/>
                    </a:moveTo>
                    <a:lnTo>
                      <a:pt x="31" y="0"/>
                    </a:lnTo>
                    <a:lnTo>
                      <a:pt x="189" y="0"/>
                    </a:lnTo>
                    <a:lnTo>
                      <a:pt x="163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Freeform 79"/>
              <p:cNvSpPr>
                <a:spLocks/>
              </p:cNvSpPr>
              <p:nvPr/>
            </p:nvSpPr>
            <p:spPr bwMode="auto">
              <a:xfrm>
                <a:off x="3773488" y="1191578"/>
                <a:ext cx="300038" cy="47625"/>
              </a:xfrm>
              <a:custGeom>
                <a:avLst/>
                <a:gdLst>
                  <a:gd name="T0" fmla="*/ 0 w 189"/>
                  <a:gd name="T1" fmla="*/ 30 h 30"/>
                  <a:gd name="T2" fmla="*/ 31 w 189"/>
                  <a:gd name="T3" fmla="*/ 0 h 30"/>
                  <a:gd name="T4" fmla="*/ 189 w 189"/>
                  <a:gd name="T5" fmla="*/ 0 h 30"/>
                  <a:gd name="T6" fmla="*/ 163 w 189"/>
                  <a:gd name="T7" fmla="*/ 30 h 30"/>
                  <a:gd name="T8" fmla="*/ 0 w 18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30">
                    <a:moveTo>
                      <a:pt x="0" y="30"/>
                    </a:moveTo>
                    <a:lnTo>
                      <a:pt x="31" y="0"/>
                    </a:lnTo>
                    <a:lnTo>
                      <a:pt x="189" y="0"/>
                    </a:lnTo>
                    <a:lnTo>
                      <a:pt x="163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9" name="Freeform 80"/>
              <p:cNvSpPr>
                <a:spLocks/>
              </p:cNvSpPr>
              <p:nvPr/>
            </p:nvSpPr>
            <p:spPr bwMode="auto">
              <a:xfrm>
                <a:off x="3475038" y="1232853"/>
                <a:ext cx="304800" cy="49213"/>
              </a:xfrm>
              <a:custGeom>
                <a:avLst/>
                <a:gdLst>
                  <a:gd name="T0" fmla="*/ 0 w 192"/>
                  <a:gd name="T1" fmla="*/ 31 h 31"/>
                  <a:gd name="T2" fmla="*/ 30 w 192"/>
                  <a:gd name="T3" fmla="*/ 0 h 31"/>
                  <a:gd name="T4" fmla="*/ 192 w 192"/>
                  <a:gd name="T5" fmla="*/ 0 h 31"/>
                  <a:gd name="T6" fmla="*/ 162 w 192"/>
                  <a:gd name="T7" fmla="*/ 31 h 31"/>
                  <a:gd name="T8" fmla="*/ 0 w 192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31">
                    <a:moveTo>
                      <a:pt x="0" y="31"/>
                    </a:moveTo>
                    <a:lnTo>
                      <a:pt x="30" y="0"/>
                    </a:lnTo>
                    <a:lnTo>
                      <a:pt x="192" y="0"/>
                    </a:lnTo>
                    <a:lnTo>
                      <a:pt x="162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0" name="Freeform 81"/>
              <p:cNvSpPr>
                <a:spLocks/>
              </p:cNvSpPr>
              <p:nvPr/>
            </p:nvSpPr>
            <p:spPr bwMode="auto">
              <a:xfrm>
                <a:off x="3475038" y="1232853"/>
                <a:ext cx="304800" cy="49213"/>
              </a:xfrm>
              <a:custGeom>
                <a:avLst/>
                <a:gdLst>
                  <a:gd name="T0" fmla="*/ 0 w 192"/>
                  <a:gd name="T1" fmla="*/ 31 h 31"/>
                  <a:gd name="T2" fmla="*/ 30 w 192"/>
                  <a:gd name="T3" fmla="*/ 0 h 31"/>
                  <a:gd name="T4" fmla="*/ 192 w 192"/>
                  <a:gd name="T5" fmla="*/ 0 h 31"/>
                  <a:gd name="T6" fmla="*/ 162 w 192"/>
                  <a:gd name="T7" fmla="*/ 31 h 31"/>
                  <a:gd name="T8" fmla="*/ 0 w 192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31">
                    <a:moveTo>
                      <a:pt x="0" y="31"/>
                    </a:moveTo>
                    <a:lnTo>
                      <a:pt x="30" y="0"/>
                    </a:lnTo>
                    <a:lnTo>
                      <a:pt x="192" y="0"/>
                    </a:lnTo>
                    <a:lnTo>
                      <a:pt x="162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1" name="Freeform 82"/>
              <p:cNvSpPr>
                <a:spLocks/>
              </p:cNvSpPr>
              <p:nvPr/>
            </p:nvSpPr>
            <p:spPr bwMode="auto">
              <a:xfrm>
                <a:off x="3529013" y="1191578"/>
                <a:ext cx="293688" cy="47625"/>
              </a:xfrm>
              <a:custGeom>
                <a:avLst/>
                <a:gdLst>
                  <a:gd name="T0" fmla="*/ 0 w 185"/>
                  <a:gd name="T1" fmla="*/ 30 h 30"/>
                  <a:gd name="T2" fmla="*/ 26 w 185"/>
                  <a:gd name="T3" fmla="*/ 0 h 30"/>
                  <a:gd name="T4" fmla="*/ 185 w 185"/>
                  <a:gd name="T5" fmla="*/ 0 h 30"/>
                  <a:gd name="T6" fmla="*/ 154 w 185"/>
                  <a:gd name="T7" fmla="*/ 30 h 30"/>
                  <a:gd name="T8" fmla="*/ 0 w 185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30">
                    <a:moveTo>
                      <a:pt x="0" y="30"/>
                    </a:moveTo>
                    <a:lnTo>
                      <a:pt x="26" y="0"/>
                    </a:lnTo>
                    <a:lnTo>
                      <a:pt x="185" y="0"/>
                    </a:lnTo>
                    <a:lnTo>
                      <a:pt x="154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2" name="Freeform 83"/>
              <p:cNvSpPr>
                <a:spLocks/>
              </p:cNvSpPr>
              <p:nvPr/>
            </p:nvSpPr>
            <p:spPr bwMode="auto">
              <a:xfrm>
                <a:off x="3529013" y="1191578"/>
                <a:ext cx="293688" cy="47625"/>
              </a:xfrm>
              <a:custGeom>
                <a:avLst/>
                <a:gdLst>
                  <a:gd name="T0" fmla="*/ 0 w 185"/>
                  <a:gd name="T1" fmla="*/ 30 h 30"/>
                  <a:gd name="T2" fmla="*/ 26 w 185"/>
                  <a:gd name="T3" fmla="*/ 0 h 30"/>
                  <a:gd name="T4" fmla="*/ 185 w 185"/>
                  <a:gd name="T5" fmla="*/ 0 h 30"/>
                  <a:gd name="T6" fmla="*/ 154 w 185"/>
                  <a:gd name="T7" fmla="*/ 30 h 30"/>
                  <a:gd name="T8" fmla="*/ 0 w 185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30">
                    <a:moveTo>
                      <a:pt x="0" y="30"/>
                    </a:moveTo>
                    <a:lnTo>
                      <a:pt x="26" y="0"/>
                    </a:lnTo>
                    <a:lnTo>
                      <a:pt x="185" y="0"/>
                    </a:lnTo>
                    <a:lnTo>
                      <a:pt x="154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3" name="Freeform 84"/>
              <p:cNvSpPr>
                <a:spLocks/>
              </p:cNvSpPr>
              <p:nvPr/>
            </p:nvSpPr>
            <p:spPr bwMode="auto">
              <a:xfrm>
                <a:off x="3228975" y="1239203"/>
                <a:ext cx="300038" cy="42863"/>
              </a:xfrm>
              <a:custGeom>
                <a:avLst/>
                <a:gdLst>
                  <a:gd name="T0" fmla="*/ 0 w 189"/>
                  <a:gd name="T1" fmla="*/ 27 h 27"/>
                  <a:gd name="T2" fmla="*/ 26 w 189"/>
                  <a:gd name="T3" fmla="*/ 0 h 27"/>
                  <a:gd name="T4" fmla="*/ 189 w 189"/>
                  <a:gd name="T5" fmla="*/ 0 h 27"/>
                  <a:gd name="T6" fmla="*/ 159 w 189"/>
                  <a:gd name="T7" fmla="*/ 27 h 27"/>
                  <a:gd name="T8" fmla="*/ 0 w 18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7">
                    <a:moveTo>
                      <a:pt x="0" y="27"/>
                    </a:moveTo>
                    <a:lnTo>
                      <a:pt x="26" y="0"/>
                    </a:lnTo>
                    <a:lnTo>
                      <a:pt x="189" y="0"/>
                    </a:lnTo>
                    <a:lnTo>
                      <a:pt x="159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4" name="Freeform 85"/>
              <p:cNvSpPr>
                <a:spLocks/>
              </p:cNvSpPr>
              <p:nvPr/>
            </p:nvSpPr>
            <p:spPr bwMode="auto">
              <a:xfrm>
                <a:off x="3228975" y="1239203"/>
                <a:ext cx="300038" cy="42863"/>
              </a:xfrm>
              <a:custGeom>
                <a:avLst/>
                <a:gdLst>
                  <a:gd name="T0" fmla="*/ 0 w 189"/>
                  <a:gd name="T1" fmla="*/ 27 h 27"/>
                  <a:gd name="T2" fmla="*/ 26 w 189"/>
                  <a:gd name="T3" fmla="*/ 0 h 27"/>
                  <a:gd name="T4" fmla="*/ 189 w 189"/>
                  <a:gd name="T5" fmla="*/ 0 h 27"/>
                  <a:gd name="T6" fmla="*/ 159 w 189"/>
                  <a:gd name="T7" fmla="*/ 27 h 27"/>
                  <a:gd name="T8" fmla="*/ 0 w 18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7">
                    <a:moveTo>
                      <a:pt x="0" y="27"/>
                    </a:moveTo>
                    <a:lnTo>
                      <a:pt x="26" y="0"/>
                    </a:lnTo>
                    <a:lnTo>
                      <a:pt x="189" y="0"/>
                    </a:lnTo>
                    <a:lnTo>
                      <a:pt x="159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Freeform 86"/>
              <p:cNvSpPr>
                <a:spLocks/>
              </p:cNvSpPr>
              <p:nvPr/>
            </p:nvSpPr>
            <p:spPr bwMode="auto">
              <a:xfrm>
                <a:off x="3270250" y="1191578"/>
                <a:ext cx="300038" cy="47625"/>
              </a:xfrm>
              <a:custGeom>
                <a:avLst/>
                <a:gdLst>
                  <a:gd name="T0" fmla="*/ 0 w 189"/>
                  <a:gd name="T1" fmla="*/ 30 h 30"/>
                  <a:gd name="T2" fmla="*/ 31 w 189"/>
                  <a:gd name="T3" fmla="*/ 0 h 30"/>
                  <a:gd name="T4" fmla="*/ 189 w 189"/>
                  <a:gd name="T5" fmla="*/ 0 h 30"/>
                  <a:gd name="T6" fmla="*/ 163 w 189"/>
                  <a:gd name="T7" fmla="*/ 30 h 30"/>
                  <a:gd name="T8" fmla="*/ 0 w 18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30">
                    <a:moveTo>
                      <a:pt x="0" y="30"/>
                    </a:moveTo>
                    <a:lnTo>
                      <a:pt x="31" y="0"/>
                    </a:lnTo>
                    <a:lnTo>
                      <a:pt x="189" y="0"/>
                    </a:lnTo>
                    <a:lnTo>
                      <a:pt x="163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Freeform 87"/>
              <p:cNvSpPr>
                <a:spLocks/>
              </p:cNvSpPr>
              <p:nvPr/>
            </p:nvSpPr>
            <p:spPr bwMode="auto">
              <a:xfrm>
                <a:off x="3270250" y="1191578"/>
                <a:ext cx="300038" cy="47625"/>
              </a:xfrm>
              <a:custGeom>
                <a:avLst/>
                <a:gdLst>
                  <a:gd name="T0" fmla="*/ 0 w 189"/>
                  <a:gd name="T1" fmla="*/ 30 h 30"/>
                  <a:gd name="T2" fmla="*/ 31 w 189"/>
                  <a:gd name="T3" fmla="*/ 0 h 30"/>
                  <a:gd name="T4" fmla="*/ 189 w 189"/>
                  <a:gd name="T5" fmla="*/ 0 h 30"/>
                  <a:gd name="T6" fmla="*/ 163 w 189"/>
                  <a:gd name="T7" fmla="*/ 30 h 30"/>
                  <a:gd name="T8" fmla="*/ 0 w 18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30">
                    <a:moveTo>
                      <a:pt x="0" y="30"/>
                    </a:moveTo>
                    <a:lnTo>
                      <a:pt x="31" y="0"/>
                    </a:lnTo>
                    <a:lnTo>
                      <a:pt x="189" y="0"/>
                    </a:lnTo>
                    <a:lnTo>
                      <a:pt x="163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7" name="Freeform 88"/>
              <p:cNvSpPr>
                <a:spLocks/>
              </p:cNvSpPr>
              <p:nvPr/>
            </p:nvSpPr>
            <p:spPr bwMode="auto">
              <a:xfrm>
                <a:off x="4032250" y="1312228"/>
                <a:ext cx="41275" cy="160338"/>
              </a:xfrm>
              <a:custGeom>
                <a:avLst/>
                <a:gdLst>
                  <a:gd name="T0" fmla="*/ 0 w 26"/>
                  <a:gd name="T1" fmla="*/ 101 h 101"/>
                  <a:gd name="T2" fmla="*/ 26 w 26"/>
                  <a:gd name="T3" fmla="*/ 75 h 101"/>
                  <a:gd name="T4" fmla="*/ 26 w 26"/>
                  <a:gd name="T5" fmla="*/ 0 h 101"/>
                  <a:gd name="T6" fmla="*/ 0 w 26"/>
                  <a:gd name="T7" fmla="*/ 26 h 101"/>
                  <a:gd name="T8" fmla="*/ 0 w 2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1">
                    <a:moveTo>
                      <a:pt x="0" y="101"/>
                    </a:moveTo>
                    <a:lnTo>
                      <a:pt x="26" y="75"/>
                    </a:lnTo>
                    <a:lnTo>
                      <a:pt x="26" y="0"/>
                    </a:lnTo>
                    <a:lnTo>
                      <a:pt x="0" y="26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8" name="Freeform 89"/>
              <p:cNvSpPr>
                <a:spLocks/>
              </p:cNvSpPr>
              <p:nvPr/>
            </p:nvSpPr>
            <p:spPr bwMode="auto">
              <a:xfrm>
                <a:off x="4032250" y="1312228"/>
                <a:ext cx="41275" cy="160338"/>
              </a:xfrm>
              <a:custGeom>
                <a:avLst/>
                <a:gdLst>
                  <a:gd name="T0" fmla="*/ 0 w 26"/>
                  <a:gd name="T1" fmla="*/ 101 h 101"/>
                  <a:gd name="T2" fmla="*/ 26 w 26"/>
                  <a:gd name="T3" fmla="*/ 75 h 101"/>
                  <a:gd name="T4" fmla="*/ 26 w 26"/>
                  <a:gd name="T5" fmla="*/ 0 h 101"/>
                  <a:gd name="T6" fmla="*/ 0 w 26"/>
                  <a:gd name="T7" fmla="*/ 26 h 101"/>
                  <a:gd name="T8" fmla="*/ 0 w 2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1">
                    <a:moveTo>
                      <a:pt x="0" y="101"/>
                    </a:moveTo>
                    <a:lnTo>
                      <a:pt x="26" y="75"/>
                    </a:lnTo>
                    <a:lnTo>
                      <a:pt x="26" y="0"/>
                    </a:lnTo>
                    <a:lnTo>
                      <a:pt x="0" y="26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9" name="Freeform 90"/>
              <p:cNvSpPr>
                <a:spLocks/>
              </p:cNvSpPr>
              <p:nvPr/>
            </p:nvSpPr>
            <p:spPr bwMode="auto">
              <a:xfrm>
                <a:off x="3984625" y="1353503"/>
                <a:ext cx="47625" cy="168275"/>
              </a:xfrm>
              <a:custGeom>
                <a:avLst/>
                <a:gdLst>
                  <a:gd name="T0" fmla="*/ 0 w 30"/>
                  <a:gd name="T1" fmla="*/ 106 h 106"/>
                  <a:gd name="T2" fmla="*/ 30 w 30"/>
                  <a:gd name="T3" fmla="*/ 75 h 106"/>
                  <a:gd name="T4" fmla="*/ 30 w 30"/>
                  <a:gd name="T5" fmla="*/ 0 h 106"/>
                  <a:gd name="T6" fmla="*/ 0 w 30"/>
                  <a:gd name="T7" fmla="*/ 30 h 106"/>
                  <a:gd name="T8" fmla="*/ 0 w 30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6">
                    <a:moveTo>
                      <a:pt x="0" y="106"/>
                    </a:moveTo>
                    <a:lnTo>
                      <a:pt x="30" y="75"/>
                    </a:lnTo>
                    <a:lnTo>
                      <a:pt x="30" y="0"/>
                    </a:lnTo>
                    <a:lnTo>
                      <a:pt x="0" y="3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0" name="Freeform 91"/>
              <p:cNvSpPr>
                <a:spLocks/>
              </p:cNvSpPr>
              <p:nvPr/>
            </p:nvSpPr>
            <p:spPr bwMode="auto">
              <a:xfrm>
                <a:off x="3984625" y="1353503"/>
                <a:ext cx="47625" cy="168275"/>
              </a:xfrm>
              <a:custGeom>
                <a:avLst/>
                <a:gdLst>
                  <a:gd name="T0" fmla="*/ 0 w 30"/>
                  <a:gd name="T1" fmla="*/ 106 h 106"/>
                  <a:gd name="T2" fmla="*/ 30 w 30"/>
                  <a:gd name="T3" fmla="*/ 75 h 106"/>
                  <a:gd name="T4" fmla="*/ 30 w 30"/>
                  <a:gd name="T5" fmla="*/ 0 h 106"/>
                  <a:gd name="T6" fmla="*/ 0 w 30"/>
                  <a:gd name="T7" fmla="*/ 30 h 106"/>
                  <a:gd name="T8" fmla="*/ 0 w 30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6">
                    <a:moveTo>
                      <a:pt x="0" y="106"/>
                    </a:moveTo>
                    <a:lnTo>
                      <a:pt x="30" y="75"/>
                    </a:lnTo>
                    <a:lnTo>
                      <a:pt x="30" y="0"/>
                    </a:lnTo>
                    <a:lnTo>
                      <a:pt x="0" y="3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1" name="Freeform 92"/>
              <p:cNvSpPr>
                <a:spLocks/>
              </p:cNvSpPr>
              <p:nvPr/>
            </p:nvSpPr>
            <p:spPr bwMode="auto">
              <a:xfrm>
                <a:off x="4032250" y="1431291"/>
                <a:ext cx="41275" cy="161925"/>
              </a:xfrm>
              <a:custGeom>
                <a:avLst/>
                <a:gdLst>
                  <a:gd name="T0" fmla="*/ 0 w 26"/>
                  <a:gd name="T1" fmla="*/ 102 h 102"/>
                  <a:gd name="T2" fmla="*/ 26 w 26"/>
                  <a:gd name="T3" fmla="*/ 72 h 102"/>
                  <a:gd name="T4" fmla="*/ 26 w 26"/>
                  <a:gd name="T5" fmla="*/ 0 h 102"/>
                  <a:gd name="T6" fmla="*/ 0 w 26"/>
                  <a:gd name="T7" fmla="*/ 26 h 102"/>
                  <a:gd name="T8" fmla="*/ 0 w 26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2">
                    <a:moveTo>
                      <a:pt x="0" y="102"/>
                    </a:moveTo>
                    <a:lnTo>
                      <a:pt x="26" y="72"/>
                    </a:lnTo>
                    <a:lnTo>
                      <a:pt x="26" y="0"/>
                    </a:lnTo>
                    <a:lnTo>
                      <a:pt x="0" y="2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2" name="Freeform 93"/>
              <p:cNvSpPr>
                <a:spLocks/>
              </p:cNvSpPr>
              <p:nvPr/>
            </p:nvSpPr>
            <p:spPr bwMode="auto">
              <a:xfrm>
                <a:off x="4032250" y="1431291"/>
                <a:ext cx="41275" cy="161925"/>
              </a:xfrm>
              <a:custGeom>
                <a:avLst/>
                <a:gdLst>
                  <a:gd name="T0" fmla="*/ 0 w 26"/>
                  <a:gd name="T1" fmla="*/ 102 h 102"/>
                  <a:gd name="T2" fmla="*/ 26 w 26"/>
                  <a:gd name="T3" fmla="*/ 72 h 102"/>
                  <a:gd name="T4" fmla="*/ 26 w 26"/>
                  <a:gd name="T5" fmla="*/ 0 h 102"/>
                  <a:gd name="T6" fmla="*/ 0 w 26"/>
                  <a:gd name="T7" fmla="*/ 26 h 102"/>
                  <a:gd name="T8" fmla="*/ 0 w 26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2">
                    <a:moveTo>
                      <a:pt x="0" y="102"/>
                    </a:moveTo>
                    <a:lnTo>
                      <a:pt x="26" y="72"/>
                    </a:lnTo>
                    <a:lnTo>
                      <a:pt x="26" y="0"/>
                    </a:lnTo>
                    <a:lnTo>
                      <a:pt x="0" y="2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3" name="Freeform 94"/>
              <p:cNvSpPr>
                <a:spLocks/>
              </p:cNvSpPr>
              <p:nvPr/>
            </p:nvSpPr>
            <p:spPr bwMode="auto">
              <a:xfrm>
                <a:off x="3984625" y="1472566"/>
                <a:ext cx="47625" cy="161925"/>
              </a:xfrm>
              <a:custGeom>
                <a:avLst/>
                <a:gdLst>
                  <a:gd name="T0" fmla="*/ 0 w 30"/>
                  <a:gd name="T1" fmla="*/ 102 h 102"/>
                  <a:gd name="T2" fmla="*/ 30 w 30"/>
                  <a:gd name="T3" fmla="*/ 76 h 102"/>
                  <a:gd name="T4" fmla="*/ 30 w 30"/>
                  <a:gd name="T5" fmla="*/ 0 h 102"/>
                  <a:gd name="T6" fmla="*/ 0 w 30"/>
                  <a:gd name="T7" fmla="*/ 31 h 102"/>
                  <a:gd name="T8" fmla="*/ 0 w 30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2">
                    <a:moveTo>
                      <a:pt x="0" y="102"/>
                    </a:moveTo>
                    <a:lnTo>
                      <a:pt x="30" y="76"/>
                    </a:lnTo>
                    <a:lnTo>
                      <a:pt x="30" y="0"/>
                    </a:lnTo>
                    <a:lnTo>
                      <a:pt x="0" y="31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4" name="Freeform 95"/>
              <p:cNvSpPr>
                <a:spLocks/>
              </p:cNvSpPr>
              <p:nvPr/>
            </p:nvSpPr>
            <p:spPr bwMode="auto">
              <a:xfrm>
                <a:off x="3984625" y="1472566"/>
                <a:ext cx="47625" cy="161925"/>
              </a:xfrm>
              <a:custGeom>
                <a:avLst/>
                <a:gdLst>
                  <a:gd name="T0" fmla="*/ 0 w 30"/>
                  <a:gd name="T1" fmla="*/ 102 h 102"/>
                  <a:gd name="T2" fmla="*/ 30 w 30"/>
                  <a:gd name="T3" fmla="*/ 76 h 102"/>
                  <a:gd name="T4" fmla="*/ 30 w 30"/>
                  <a:gd name="T5" fmla="*/ 0 h 102"/>
                  <a:gd name="T6" fmla="*/ 0 w 30"/>
                  <a:gd name="T7" fmla="*/ 31 h 102"/>
                  <a:gd name="T8" fmla="*/ 0 w 30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2">
                    <a:moveTo>
                      <a:pt x="0" y="102"/>
                    </a:moveTo>
                    <a:lnTo>
                      <a:pt x="30" y="76"/>
                    </a:lnTo>
                    <a:lnTo>
                      <a:pt x="30" y="0"/>
                    </a:lnTo>
                    <a:lnTo>
                      <a:pt x="0" y="31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5" name="Rectangle 96"/>
              <p:cNvSpPr>
                <a:spLocks noChangeArrowheads="1"/>
              </p:cNvSpPr>
              <p:nvPr/>
            </p:nvSpPr>
            <p:spPr bwMode="auto">
              <a:xfrm>
                <a:off x="3481388" y="1282066"/>
                <a:ext cx="250825" cy="11906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6" name="Rectangle 97"/>
              <p:cNvSpPr>
                <a:spLocks noChangeArrowheads="1"/>
              </p:cNvSpPr>
              <p:nvPr/>
            </p:nvSpPr>
            <p:spPr bwMode="auto">
              <a:xfrm>
                <a:off x="3481388" y="1282066"/>
                <a:ext cx="250825" cy="11906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Rectangle 98"/>
              <p:cNvSpPr>
                <a:spLocks noChangeArrowheads="1"/>
              </p:cNvSpPr>
              <p:nvPr/>
            </p:nvSpPr>
            <p:spPr bwMode="auto">
              <a:xfrm>
                <a:off x="3228975" y="1282066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8" name="Rectangle 99"/>
              <p:cNvSpPr>
                <a:spLocks noChangeArrowheads="1"/>
              </p:cNvSpPr>
              <p:nvPr/>
            </p:nvSpPr>
            <p:spPr bwMode="auto">
              <a:xfrm>
                <a:off x="3228975" y="1282066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9" name="Rectangle 100"/>
              <p:cNvSpPr>
                <a:spLocks noChangeArrowheads="1"/>
              </p:cNvSpPr>
              <p:nvPr/>
            </p:nvSpPr>
            <p:spPr bwMode="auto">
              <a:xfrm>
                <a:off x="3732213" y="1282066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0" name="Rectangle 101"/>
              <p:cNvSpPr>
                <a:spLocks noChangeArrowheads="1"/>
              </p:cNvSpPr>
              <p:nvPr/>
            </p:nvSpPr>
            <p:spPr bwMode="auto">
              <a:xfrm>
                <a:off x="3732213" y="1282066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1" name="Freeform 102"/>
              <p:cNvSpPr>
                <a:spLocks/>
              </p:cNvSpPr>
              <p:nvPr/>
            </p:nvSpPr>
            <p:spPr bwMode="auto">
              <a:xfrm>
                <a:off x="3732213" y="1239203"/>
                <a:ext cx="300038" cy="42863"/>
              </a:xfrm>
              <a:custGeom>
                <a:avLst/>
                <a:gdLst>
                  <a:gd name="T0" fmla="*/ 0 w 189"/>
                  <a:gd name="T1" fmla="*/ 27 h 27"/>
                  <a:gd name="T2" fmla="*/ 30 w 189"/>
                  <a:gd name="T3" fmla="*/ 0 h 27"/>
                  <a:gd name="T4" fmla="*/ 189 w 189"/>
                  <a:gd name="T5" fmla="*/ 0 h 27"/>
                  <a:gd name="T6" fmla="*/ 162 w 189"/>
                  <a:gd name="T7" fmla="*/ 27 h 27"/>
                  <a:gd name="T8" fmla="*/ 0 w 18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7">
                    <a:moveTo>
                      <a:pt x="0" y="27"/>
                    </a:moveTo>
                    <a:lnTo>
                      <a:pt x="30" y="0"/>
                    </a:lnTo>
                    <a:lnTo>
                      <a:pt x="189" y="0"/>
                    </a:lnTo>
                    <a:lnTo>
                      <a:pt x="162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2" name="Freeform 103"/>
              <p:cNvSpPr>
                <a:spLocks/>
              </p:cNvSpPr>
              <p:nvPr/>
            </p:nvSpPr>
            <p:spPr bwMode="auto">
              <a:xfrm>
                <a:off x="3732213" y="1239203"/>
                <a:ext cx="300038" cy="42863"/>
              </a:xfrm>
              <a:custGeom>
                <a:avLst/>
                <a:gdLst>
                  <a:gd name="T0" fmla="*/ 0 w 189"/>
                  <a:gd name="T1" fmla="*/ 27 h 27"/>
                  <a:gd name="T2" fmla="*/ 30 w 189"/>
                  <a:gd name="T3" fmla="*/ 0 h 27"/>
                  <a:gd name="T4" fmla="*/ 189 w 189"/>
                  <a:gd name="T5" fmla="*/ 0 h 27"/>
                  <a:gd name="T6" fmla="*/ 162 w 189"/>
                  <a:gd name="T7" fmla="*/ 27 h 27"/>
                  <a:gd name="T8" fmla="*/ 0 w 18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7">
                    <a:moveTo>
                      <a:pt x="0" y="27"/>
                    </a:moveTo>
                    <a:lnTo>
                      <a:pt x="30" y="0"/>
                    </a:lnTo>
                    <a:lnTo>
                      <a:pt x="189" y="0"/>
                    </a:lnTo>
                    <a:lnTo>
                      <a:pt x="162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3" name="Freeform 104"/>
              <p:cNvSpPr>
                <a:spLocks/>
              </p:cNvSpPr>
              <p:nvPr/>
            </p:nvSpPr>
            <p:spPr bwMode="auto">
              <a:xfrm>
                <a:off x="3984625" y="1232853"/>
                <a:ext cx="47625" cy="168275"/>
              </a:xfrm>
              <a:custGeom>
                <a:avLst/>
                <a:gdLst>
                  <a:gd name="T0" fmla="*/ 0 w 30"/>
                  <a:gd name="T1" fmla="*/ 106 h 106"/>
                  <a:gd name="T2" fmla="*/ 30 w 30"/>
                  <a:gd name="T3" fmla="*/ 76 h 106"/>
                  <a:gd name="T4" fmla="*/ 30 w 30"/>
                  <a:gd name="T5" fmla="*/ 0 h 106"/>
                  <a:gd name="T6" fmla="*/ 0 w 30"/>
                  <a:gd name="T7" fmla="*/ 31 h 106"/>
                  <a:gd name="T8" fmla="*/ 0 w 30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6">
                    <a:moveTo>
                      <a:pt x="0" y="106"/>
                    </a:moveTo>
                    <a:lnTo>
                      <a:pt x="30" y="76"/>
                    </a:lnTo>
                    <a:lnTo>
                      <a:pt x="30" y="0"/>
                    </a:lnTo>
                    <a:lnTo>
                      <a:pt x="0" y="31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4" name="Freeform 105"/>
              <p:cNvSpPr>
                <a:spLocks/>
              </p:cNvSpPr>
              <p:nvPr/>
            </p:nvSpPr>
            <p:spPr bwMode="auto">
              <a:xfrm>
                <a:off x="3984625" y="1232853"/>
                <a:ext cx="47625" cy="168275"/>
              </a:xfrm>
              <a:custGeom>
                <a:avLst/>
                <a:gdLst>
                  <a:gd name="T0" fmla="*/ 0 w 30"/>
                  <a:gd name="T1" fmla="*/ 106 h 106"/>
                  <a:gd name="T2" fmla="*/ 30 w 30"/>
                  <a:gd name="T3" fmla="*/ 76 h 106"/>
                  <a:gd name="T4" fmla="*/ 30 w 30"/>
                  <a:gd name="T5" fmla="*/ 0 h 106"/>
                  <a:gd name="T6" fmla="*/ 0 w 30"/>
                  <a:gd name="T7" fmla="*/ 31 h 106"/>
                  <a:gd name="T8" fmla="*/ 0 w 30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6">
                    <a:moveTo>
                      <a:pt x="0" y="106"/>
                    </a:moveTo>
                    <a:lnTo>
                      <a:pt x="30" y="76"/>
                    </a:lnTo>
                    <a:lnTo>
                      <a:pt x="30" y="0"/>
                    </a:lnTo>
                    <a:lnTo>
                      <a:pt x="0" y="31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18" name="TextBox 317"/>
            <p:cNvSpPr txBox="1"/>
            <p:nvPr/>
          </p:nvSpPr>
          <p:spPr>
            <a:xfrm>
              <a:off x="3242916" y="2707949"/>
              <a:ext cx="1162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차세대 방화벽</a:t>
              </a:r>
            </a:p>
          </p:txBody>
        </p:sp>
      </p:grpSp>
      <p:grpSp>
        <p:nvGrpSpPr>
          <p:cNvPr id="365" name="그룹 364"/>
          <p:cNvGrpSpPr/>
          <p:nvPr/>
        </p:nvGrpSpPr>
        <p:grpSpPr>
          <a:xfrm>
            <a:off x="3193478" y="1564166"/>
            <a:ext cx="1162498" cy="719912"/>
            <a:chOff x="3242916" y="2265036"/>
            <a:chExt cx="1162498" cy="719912"/>
          </a:xfrm>
        </p:grpSpPr>
        <p:grpSp>
          <p:nvGrpSpPr>
            <p:cNvPr id="366" name="그룹 365"/>
            <p:cNvGrpSpPr/>
            <p:nvPr/>
          </p:nvGrpSpPr>
          <p:grpSpPr>
            <a:xfrm>
              <a:off x="3377283" y="2265036"/>
              <a:ext cx="844551" cy="442913"/>
              <a:chOff x="3228975" y="1191578"/>
              <a:chExt cx="844551" cy="442913"/>
            </a:xfrm>
          </p:grpSpPr>
          <p:sp>
            <p:nvSpPr>
              <p:cNvPr id="368" name="Freeform 48"/>
              <p:cNvSpPr>
                <a:spLocks/>
              </p:cNvSpPr>
              <p:nvPr/>
            </p:nvSpPr>
            <p:spPr bwMode="auto">
              <a:xfrm>
                <a:off x="3228975" y="1556703"/>
                <a:ext cx="844550" cy="77788"/>
              </a:xfrm>
              <a:custGeom>
                <a:avLst/>
                <a:gdLst>
                  <a:gd name="T0" fmla="*/ 0 w 532"/>
                  <a:gd name="T1" fmla="*/ 49 h 49"/>
                  <a:gd name="T2" fmla="*/ 53 w 532"/>
                  <a:gd name="T3" fmla="*/ 0 h 49"/>
                  <a:gd name="T4" fmla="*/ 532 w 532"/>
                  <a:gd name="T5" fmla="*/ 0 h 49"/>
                  <a:gd name="T6" fmla="*/ 479 w 532"/>
                  <a:gd name="T7" fmla="*/ 49 h 49"/>
                  <a:gd name="T8" fmla="*/ 0 w 532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2" h="49">
                    <a:moveTo>
                      <a:pt x="0" y="49"/>
                    </a:moveTo>
                    <a:lnTo>
                      <a:pt x="53" y="0"/>
                    </a:lnTo>
                    <a:lnTo>
                      <a:pt x="532" y="0"/>
                    </a:lnTo>
                    <a:lnTo>
                      <a:pt x="479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2AC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Freeform 49"/>
              <p:cNvSpPr>
                <a:spLocks/>
              </p:cNvSpPr>
              <p:nvPr/>
            </p:nvSpPr>
            <p:spPr bwMode="auto">
              <a:xfrm>
                <a:off x="3228975" y="1556703"/>
                <a:ext cx="844550" cy="77788"/>
              </a:xfrm>
              <a:custGeom>
                <a:avLst/>
                <a:gdLst>
                  <a:gd name="T0" fmla="*/ 0 w 532"/>
                  <a:gd name="T1" fmla="*/ 49 h 49"/>
                  <a:gd name="T2" fmla="*/ 53 w 532"/>
                  <a:gd name="T3" fmla="*/ 0 h 49"/>
                  <a:gd name="T4" fmla="*/ 532 w 532"/>
                  <a:gd name="T5" fmla="*/ 0 h 49"/>
                  <a:gd name="T6" fmla="*/ 479 w 532"/>
                  <a:gd name="T7" fmla="*/ 49 h 49"/>
                  <a:gd name="T8" fmla="*/ 0 w 532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2" h="49">
                    <a:moveTo>
                      <a:pt x="0" y="49"/>
                    </a:moveTo>
                    <a:lnTo>
                      <a:pt x="53" y="0"/>
                    </a:lnTo>
                    <a:lnTo>
                      <a:pt x="532" y="0"/>
                    </a:lnTo>
                    <a:lnTo>
                      <a:pt x="479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2AC0FF"/>
              </a:solidFill>
              <a:ln w="4">
                <a:solidFill>
                  <a:srgbClr val="80DA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0" name="Freeform 62"/>
              <p:cNvSpPr>
                <a:spLocks/>
              </p:cNvSpPr>
              <p:nvPr/>
            </p:nvSpPr>
            <p:spPr bwMode="auto">
              <a:xfrm>
                <a:off x="3481388" y="1515428"/>
                <a:ext cx="250825" cy="119063"/>
              </a:xfrm>
              <a:custGeom>
                <a:avLst/>
                <a:gdLst>
                  <a:gd name="T0" fmla="*/ 158 w 158"/>
                  <a:gd name="T1" fmla="*/ 75 h 75"/>
                  <a:gd name="T2" fmla="*/ 0 w 158"/>
                  <a:gd name="T3" fmla="*/ 75 h 75"/>
                  <a:gd name="T4" fmla="*/ 0 w 158"/>
                  <a:gd name="T5" fmla="*/ 4 h 75"/>
                  <a:gd name="T6" fmla="*/ 158 w 158"/>
                  <a:gd name="T7" fmla="*/ 0 h 75"/>
                  <a:gd name="T8" fmla="*/ 158 w 158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75">
                    <a:moveTo>
                      <a:pt x="158" y="75"/>
                    </a:moveTo>
                    <a:lnTo>
                      <a:pt x="0" y="75"/>
                    </a:lnTo>
                    <a:lnTo>
                      <a:pt x="0" y="4"/>
                    </a:lnTo>
                    <a:lnTo>
                      <a:pt x="158" y="0"/>
                    </a:lnTo>
                    <a:lnTo>
                      <a:pt x="158" y="75"/>
                    </a:lnTo>
                    <a:close/>
                  </a:path>
                </a:pathLst>
              </a:cu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Freeform 63"/>
              <p:cNvSpPr>
                <a:spLocks/>
              </p:cNvSpPr>
              <p:nvPr/>
            </p:nvSpPr>
            <p:spPr bwMode="auto">
              <a:xfrm>
                <a:off x="3481388" y="1515428"/>
                <a:ext cx="250825" cy="119063"/>
              </a:xfrm>
              <a:custGeom>
                <a:avLst/>
                <a:gdLst>
                  <a:gd name="T0" fmla="*/ 158 w 158"/>
                  <a:gd name="T1" fmla="*/ 75 h 75"/>
                  <a:gd name="T2" fmla="*/ 0 w 158"/>
                  <a:gd name="T3" fmla="*/ 75 h 75"/>
                  <a:gd name="T4" fmla="*/ 0 w 158"/>
                  <a:gd name="T5" fmla="*/ 4 h 75"/>
                  <a:gd name="T6" fmla="*/ 158 w 158"/>
                  <a:gd name="T7" fmla="*/ 0 h 75"/>
                  <a:gd name="T8" fmla="*/ 158 w 158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75">
                    <a:moveTo>
                      <a:pt x="158" y="75"/>
                    </a:moveTo>
                    <a:lnTo>
                      <a:pt x="0" y="75"/>
                    </a:lnTo>
                    <a:lnTo>
                      <a:pt x="0" y="4"/>
                    </a:lnTo>
                    <a:lnTo>
                      <a:pt x="158" y="0"/>
                    </a:lnTo>
                    <a:lnTo>
                      <a:pt x="158" y="75"/>
                    </a:lnTo>
                    <a:close/>
                  </a:path>
                </a:pathLst>
              </a:cu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2" name="Rectangle 64"/>
              <p:cNvSpPr>
                <a:spLocks noChangeArrowheads="1"/>
              </p:cNvSpPr>
              <p:nvPr/>
            </p:nvSpPr>
            <p:spPr bwMode="auto">
              <a:xfrm>
                <a:off x="3732213" y="1521778"/>
                <a:ext cx="252413" cy="11271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3" name="Rectangle 65"/>
              <p:cNvSpPr>
                <a:spLocks noChangeArrowheads="1"/>
              </p:cNvSpPr>
              <p:nvPr/>
            </p:nvSpPr>
            <p:spPr bwMode="auto">
              <a:xfrm>
                <a:off x="3732213" y="1521778"/>
                <a:ext cx="252413" cy="11271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4" name="Rectangle 66"/>
              <p:cNvSpPr>
                <a:spLocks noChangeArrowheads="1"/>
              </p:cNvSpPr>
              <p:nvPr/>
            </p:nvSpPr>
            <p:spPr bwMode="auto">
              <a:xfrm>
                <a:off x="3228975" y="1515428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5" name="Rectangle 67"/>
              <p:cNvSpPr>
                <a:spLocks noChangeArrowheads="1"/>
              </p:cNvSpPr>
              <p:nvPr/>
            </p:nvSpPr>
            <p:spPr bwMode="auto">
              <a:xfrm>
                <a:off x="3228975" y="1515428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6" name="Rectangle 68"/>
              <p:cNvSpPr>
                <a:spLocks noChangeArrowheads="1"/>
              </p:cNvSpPr>
              <p:nvPr/>
            </p:nvSpPr>
            <p:spPr bwMode="auto">
              <a:xfrm>
                <a:off x="3228975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7" name="Rectangle 69"/>
              <p:cNvSpPr>
                <a:spLocks noChangeArrowheads="1"/>
              </p:cNvSpPr>
              <p:nvPr/>
            </p:nvSpPr>
            <p:spPr bwMode="auto">
              <a:xfrm>
                <a:off x="3228975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Rectangle 70"/>
              <p:cNvSpPr>
                <a:spLocks noChangeArrowheads="1"/>
              </p:cNvSpPr>
              <p:nvPr/>
            </p:nvSpPr>
            <p:spPr bwMode="auto">
              <a:xfrm>
                <a:off x="3732213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9" name="Rectangle 71"/>
              <p:cNvSpPr>
                <a:spLocks noChangeArrowheads="1"/>
              </p:cNvSpPr>
              <p:nvPr/>
            </p:nvSpPr>
            <p:spPr bwMode="auto">
              <a:xfrm>
                <a:off x="3732213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72"/>
              <p:cNvSpPr>
                <a:spLocks noChangeArrowheads="1"/>
              </p:cNvSpPr>
              <p:nvPr/>
            </p:nvSpPr>
            <p:spPr bwMode="auto">
              <a:xfrm>
                <a:off x="3613150" y="1401128"/>
                <a:ext cx="250825" cy="120650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1" name="Rectangle 73"/>
              <p:cNvSpPr>
                <a:spLocks noChangeArrowheads="1"/>
              </p:cNvSpPr>
              <p:nvPr/>
            </p:nvSpPr>
            <p:spPr bwMode="auto">
              <a:xfrm>
                <a:off x="3613150" y="1401128"/>
                <a:ext cx="250825" cy="120650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2" name="Rectangle 74"/>
              <p:cNvSpPr>
                <a:spLocks noChangeArrowheads="1"/>
              </p:cNvSpPr>
              <p:nvPr/>
            </p:nvSpPr>
            <p:spPr bwMode="auto">
              <a:xfrm>
                <a:off x="3360738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3" name="Rectangle 75"/>
              <p:cNvSpPr>
                <a:spLocks noChangeArrowheads="1"/>
              </p:cNvSpPr>
              <p:nvPr/>
            </p:nvSpPr>
            <p:spPr bwMode="auto">
              <a:xfrm>
                <a:off x="3360738" y="1401128"/>
                <a:ext cx="252413" cy="120650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4" name="Freeform 76"/>
              <p:cNvSpPr>
                <a:spLocks/>
              </p:cNvSpPr>
              <p:nvPr/>
            </p:nvSpPr>
            <p:spPr bwMode="auto">
              <a:xfrm>
                <a:off x="4032250" y="1191578"/>
                <a:ext cx="41275" cy="168275"/>
              </a:xfrm>
              <a:custGeom>
                <a:avLst/>
                <a:gdLst>
                  <a:gd name="T0" fmla="*/ 0 w 26"/>
                  <a:gd name="T1" fmla="*/ 106 h 106"/>
                  <a:gd name="T2" fmla="*/ 26 w 26"/>
                  <a:gd name="T3" fmla="*/ 76 h 106"/>
                  <a:gd name="T4" fmla="*/ 26 w 26"/>
                  <a:gd name="T5" fmla="*/ 0 h 106"/>
                  <a:gd name="T6" fmla="*/ 0 w 26"/>
                  <a:gd name="T7" fmla="*/ 30 h 106"/>
                  <a:gd name="T8" fmla="*/ 0 w 26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6">
                    <a:moveTo>
                      <a:pt x="0" y="106"/>
                    </a:moveTo>
                    <a:lnTo>
                      <a:pt x="26" y="76"/>
                    </a:lnTo>
                    <a:lnTo>
                      <a:pt x="26" y="0"/>
                    </a:lnTo>
                    <a:lnTo>
                      <a:pt x="0" y="3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5" name="Freeform 77"/>
              <p:cNvSpPr>
                <a:spLocks/>
              </p:cNvSpPr>
              <p:nvPr/>
            </p:nvSpPr>
            <p:spPr bwMode="auto">
              <a:xfrm>
                <a:off x="4032250" y="1191578"/>
                <a:ext cx="41275" cy="168275"/>
              </a:xfrm>
              <a:custGeom>
                <a:avLst/>
                <a:gdLst>
                  <a:gd name="T0" fmla="*/ 0 w 26"/>
                  <a:gd name="T1" fmla="*/ 106 h 106"/>
                  <a:gd name="T2" fmla="*/ 26 w 26"/>
                  <a:gd name="T3" fmla="*/ 76 h 106"/>
                  <a:gd name="T4" fmla="*/ 26 w 26"/>
                  <a:gd name="T5" fmla="*/ 0 h 106"/>
                  <a:gd name="T6" fmla="*/ 0 w 26"/>
                  <a:gd name="T7" fmla="*/ 30 h 106"/>
                  <a:gd name="T8" fmla="*/ 0 w 26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6">
                    <a:moveTo>
                      <a:pt x="0" y="106"/>
                    </a:moveTo>
                    <a:lnTo>
                      <a:pt x="26" y="76"/>
                    </a:lnTo>
                    <a:lnTo>
                      <a:pt x="26" y="0"/>
                    </a:lnTo>
                    <a:lnTo>
                      <a:pt x="0" y="3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6" name="Freeform 78"/>
              <p:cNvSpPr>
                <a:spLocks/>
              </p:cNvSpPr>
              <p:nvPr/>
            </p:nvSpPr>
            <p:spPr bwMode="auto">
              <a:xfrm>
                <a:off x="3773488" y="1191578"/>
                <a:ext cx="300038" cy="47625"/>
              </a:xfrm>
              <a:custGeom>
                <a:avLst/>
                <a:gdLst>
                  <a:gd name="T0" fmla="*/ 0 w 189"/>
                  <a:gd name="T1" fmla="*/ 30 h 30"/>
                  <a:gd name="T2" fmla="*/ 31 w 189"/>
                  <a:gd name="T3" fmla="*/ 0 h 30"/>
                  <a:gd name="T4" fmla="*/ 189 w 189"/>
                  <a:gd name="T5" fmla="*/ 0 h 30"/>
                  <a:gd name="T6" fmla="*/ 163 w 189"/>
                  <a:gd name="T7" fmla="*/ 30 h 30"/>
                  <a:gd name="T8" fmla="*/ 0 w 18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30">
                    <a:moveTo>
                      <a:pt x="0" y="30"/>
                    </a:moveTo>
                    <a:lnTo>
                      <a:pt x="31" y="0"/>
                    </a:lnTo>
                    <a:lnTo>
                      <a:pt x="189" y="0"/>
                    </a:lnTo>
                    <a:lnTo>
                      <a:pt x="163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7" name="Freeform 79"/>
              <p:cNvSpPr>
                <a:spLocks/>
              </p:cNvSpPr>
              <p:nvPr/>
            </p:nvSpPr>
            <p:spPr bwMode="auto">
              <a:xfrm>
                <a:off x="3773488" y="1191578"/>
                <a:ext cx="300038" cy="47625"/>
              </a:xfrm>
              <a:custGeom>
                <a:avLst/>
                <a:gdLst>
                  <a:gd name="T0" fmla="*/ 0 w 189"/>
                  <a:gd name="T1" fmla="*/ 30 h 30"/>
                  <a:gd name="T2" fmla="*/ 31 w 189"/>
                  <a:gd name="T3" fmla="*/ 0 h 30"/>
                  <a:gd name="T4" fmla="*/ 189 w 189"/>
                  <a:gd name="T5" fmla="*/ 0 h 30"/>
                  <a:gd name="T6" fmla="*/ 163 w 189"/>
                  <a:gd name="T7" fmla="*/ 30 h 30"/>
                  <a:gd name="T8" fmla="*/ 0 w 18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30">
                    <a:moveTo>
                      <a:pt x="0" y="30"/>
                    </a:moveTo>
                    <a:lnTo>
                      <a:pt x="31" y="0"/>
                    </a:lnTo>
                    <a:lnTo>
                      <a:pt x="189" y="0"/>
                    </a:lnTo>
                    <a:lnTo>
                      <a:pt x="163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Freeform 80"/>
              <p:cNvSpPr>
                <a:spLocks/>
              </p:cNvSpPr>
              <p:nvPr/>
            </p:nvSpPr>
            <p:spPr bwMode="auto">
              <a:xfrm>
                <a:off x="3475038" y="1232853"/>
                <a:ext cx="304800" cy="49213"/>
              </a:xfrm>
              <a:custGeom>
                <a:avLst/>
                <a:gdLst>
                  <a:gd name="T0" fmla="*/ 0 w 192"/>
                  <a:gd name="T1" fmla="*/ 31 h 31"/>
                  <a:gd name="T2" fmla="*/ 30 w 192"/>
                  <a:gd name="T3" fmla="*/ 0 h 31"/>
                  <a:gd name="T4" fmla="*/ 192 w 192"/>
                  <a:gd name="T5" fmla="*/ 0 h 31"/>
                  <a:gd name="T6" fmla="*/ 162 w 192"/>
                  <a:gd name="T7" fmla="*/ 31 h 31"/>
                  <a:gd name="T8" fmla="*/ 0 w 192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31">
                    <a:moveTo>
                      <a:pt x="0" y="31"/>
                    </a:moveTo>
                    <a:lnTo>
                      <a:pt x="30" y="0"/>
                    </a:lnTo>
                    <a:lnTo>
                      <a:pt x="192" y="0"/>
                    </a:lnTo>
                    <a:lnTo>
                      <a:pt x="162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9" name="Freeform 81"/>
              <p:cNvSpPr>
                <a:spLocks/>
              </p:cNvSpPr>
              <p:nvPr/>
            </p:nvSpPr>
            <p:spPr bwMode="auto">
              <a:xfrm>
                <a:off x="3475038" y="1232853"/>
                <a:ext cx="304800" cy="49213"/>
              </a:xfrm>
              <a:custGeom>
                <a:avLst/>
                <a:gdLst>
                  <a:gd name="T0" fmla="*/ 0 w 192"/>
                  <a:gd name="T1" fmla="*/ 31 h 31"/>
                  <a:gd name="T2" fmla="*/ 30 w 192"/>
                  <a:gd name="T3" fmla="*/ 0 h 31"/>
                  <a:gd name="T4" fmla="*/ 192 w 192"/>
                  <a:gd name="T5" fmla="*/ 0 h 31"/>
                  <a:gd name="T6" fmla="*/ 162 w 192"/>
                  <a:gd name="T7" fmla="*/ 31 h 31"/>
                  <a:gd name="T8" fmla="*/ 0 w 192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31">
                    <a:moveTo>
                      <a:pt x="0" y="31"/>
                    </a:moveTo>
                    <a:lnTo>
                      <a:pt x="30" y="0"/>
                    </a:lnTo>
                    <a:lnTo>
                      <a:pt x="192" y="0"/>
                    </a:lnTo>
                    <a:lnTo>
                      <a:pt x="162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0" name="Freeform 82"/>
              <p:cNvSpPr>
                <a:spLocks/>
              </p:cNvSpPr>
              <p:nvPr/>
            </p:nvSpPr>
            <p:spPr bwMode="auto">
              <a:xfrm>
                <a:off x="3529013" y="1191578"/>
                <a:ext cx="293688" cy="47625"/>
              </a:xfrm>
              <a:custGeom>
                <a:avLst/>
                <a:gdLst>
                  <a:gd name="T0" fmla="*/ 0 w 185"/>
                  <a:gd name="T1" fmla="*/ 30 h 30"/>
                  <a:gd name="T2" fmla="*/ 26 w 185"/>
                  <a:gd name="T3" fmla="*/ 0 h 30"/>
                  <a:gd name="T4" fmla="*/ 185 w 185"/>
                  <a:gd name="T5" fmla="*/ 0 h 30"/>
                  <a:gd name="T6" fmla="*/ 154 w 185"/>
                  <a:gd name="T7" fmla="*/ 30 h 30"/>
                  <a:gd name="T8" fmla="*/ 0 w 185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30">
                    <a:moveTo>
                      <a:pt x="0" y="30"/>
                    </a:moveTo>
                    <a:lnTo>
                      <a:pt x="26" y="0"/>
                    </a:lnTo>
                    <a:lnTo>
                      <a:pt x="185" y="0"/>
                    </a:lnTo>
                    <a:lnTo>
                      <a:pt x="154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1" name="Freeform 83"/>
              <p:cNvSpPr>
                <a:spLocks/>
              </p:cNvSpPr>
              <p:nvPr/>
            </p:nvSpPr>
            <p:spPr bwMode="auto">
              <a:xfrm>
                <a:off x="3529013" y="1191578"/>
                <a:ext cx="293688" cy="47625"/>
              </a:xfrm>
              <a:custGeom>
                <a:avLst/>
                <a:gdLst>
                  <a:gd name="T0" fmla="*/ 0 w 185"/>
                  <a:gd name="T1" fmla="*/ 30 h 30"/>
                  <a:gd name="T2" fmla="*/ 26 w 185"/>
                  <a:gd name="T3" fmla="*/ 0 h 30"/>
                  <a:gd name="T4" fmla="*/ 185 w 185"/>
                  <a:gd name="T5" fmla="*/ 0 h 30"/>
                  <a:gd name="T6" fmla="*/ 154 w 185"/>
                  <a:gd name="T7" fmla="*/ 30 h 30"/>
                  <a:gd name="T8" fmla="*/ 0 w 185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30">
                    <a:moveTo>
                      <a:pt x="0" y="30"/>
                    </a:moveTo>
                    <a:lnTo>
                      <a:pt x="26" y="0"/>
                    </a:lnTo>
                    <a:lnTo>
                      <a:pt x="185" y="0"/>
                    </a:lnTo>
                    <a:lnTo>
                      <a:pt x="154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2" name="Freeform 84"/>
              <p:cNvSpPr>
                <a:spLocks/>
              </p:cNvSpPr>
              <p:nvPr/>
            </p:nvSpPr>
            <p:spPr bwMode="auto">
              <a:xfrm>
                <a:off x="3228975" y="1239203"/>
                <a:ext cx="300038" cy="42863"/>
              </a:xfrm>
              <a:custGeom>
                <a:avLst/>
                <a:gdLst>
                  <a:gd name="T0" fmla="*/ 0 w 189"/>
                  <a:gd name="T1" fmla="*/ 27 h 27"/>
                  <a:gd name="T2" fmla="*/ 26 w 189"/>
                  <a:gd name="T3" fmla="*/ 0 h 27"/>
                  <a:gd name="T4" fmla="*/ 189 w 189"/>
                  <a:gd name="T5" fmla="*/ 0 h 27"/>
                  <a:gd name="T6" fmla="*/ 159 w 189"/>
                  <a:gd name="T7" fmla="*/ 27 h 27"/>
                  <a:gd name="T8" fmla="*/ 0 w 18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7">
                    <a:moveTo>
                      <a:pt x="0" y="27"/>
                    </a:moveTo>
                    <a:lnTo>
                      <a:pt x="26" y="0"/>
                    </a:lnTo>
                    <a:lnTo>
                      <a:pt x="189" y="0"/>
                    </a:lnTo>
                    <a:lnTo>
                      <a:pt x="159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3" name="Freeform 85"/>
              <p:cNvSpPr>
                <a:spLocks/>
              </p:cNvSpPr>
              <p:nvPr/>
            </p:nvSpPr>
            <p:spPr bwMode="auto">
              <a:xfrm>
                <a:off x="3228975" y="1239203"/>
                <a:ext cx="300038" cy="42863"/>
              </a:xfrm>
              <a:custGeom>
                <a:avLst/>
                <a:gdLst>
                  <a:gd name="T0" fmla="*/ 0 w 189"/>
                  <a:gd name="T1" fmla="*/ 27 h 27"/>
                  <a:gd name="T2" fmla="*/ 26 w 189"/>
                  <a:gd name="T3" fmla="*/ 0 h 27"/>
                  <a:gd name="T4" fmla="*/ 189 w 189"/>
                  <a:gd name="T5" fmla="*/ 0 h 27"/>
                  <a:gd name="T6" fmla="*/ 159 w 189"/>
                  <a:gd name="T7" fmla="*/ 27 h 27"/>
                  <a:gd name="T8" fmla="*/ 0 w 18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7">
                    <a:moveTo>
                      <a:pt x="0" y="27"/>
                    </a:moveTo>
                    <a:lnTo>
                      <a:pt x="26" y="0"/>
                    </a:lnTo>
                    <a:lnTo>
                      <a:pt x="189" y="0"/>
                    </a:lnTo>
                    <a:lnTo>
                      <a:pt x="159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4" name="Freeform 86"/>
              <p:cNvSpPr>
                <a:spLocks/>
              </p:cNvSpPr>
              <p:nvPr/>
            </p:nvSpPr>
            <p:spPr bwMode="auto">
              <a:xfrm>
                <a:off x="3270250" y="1191578"/>
                <a:ext cx="300038" cy="47625"/>
              </a:xfrm>
              <a:custGeom>
                <a:avLst/>
                <a:gdLst>
                  <a:gd name="T0" fmla="*/ 0 w 189"/>
                  <a:gd name="T1" fmla="*/ 30 h 30"/>
                  <a:gd name="T2" fmla="*/ 31 w 189"/>
                  <a:gd name="T3" fmla="*/ 0 h 30"/>
                  <a:gd name="T4" fmla="*/ 189 w 189"/>
                  <a:gd name="T5" fmla="*/ 0 h 30"/>
                  <a:gd name="T6" fmla="*/ 163 w 189"/>
                  <a:gd name="T7" fmla="*/ 30 h 30"/>
                  <a:gd name="T8" fmla="*/ 0 w 18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30">
                    <a:moveTo>
                      <a:pt x="0" y="30"/>
                    </a:moveTo>
                    <a:lnTo>
                      <a:pt x="31" y="0"/>
                    </a:lnTo>
                    <a:lnTo>
                      <a:pt x="189" y="0"/>
                    </a:lnTo>
                    <a:lnTo>
                      <a:pt x="163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5" name="Freeform 87"/>
              <p:cNvSpPr>
                <a:spLocks/>
              </p:cNvSpPr>
              <p:nvPr/>
            </p:nvSpPr>
            <p:spPr bwMode="auto">
              <a:xfrm>
                <a:off x="3270250" y="1191578"/>
                <a:ext cx="300038" cy="47625"/>
              </a:xfrm>
              <a:custGeom>
                <a:avLst/>
                <a:gdLst>
                  <a:gd name="T0" fmla="*/ 0 w 189"/>
                  <a:gd name="T1" fmla="*/ 30 h 30"/>
                  <a:gd name="T2" fmla="*/ 31 w 189"/>
                  <a:gd name="T3" fmla="*/ 0 h 30"/>
                  <a:gd name="T4" fmla="*/ 189 w 189"/>
                  <a:gd name="T5" fmla="*/ 0 h 30"/>
                  <a:gd name="T6" fmla="*/ 163 w 189"/>
                  <a:gd name="T7" fmla="*/ 30 h 30"/>
                  <a:gd name="T8" fmla="*/ 0 w 18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30">
                    <a:moveTo>
                      <a:pt x="0" y="30"/>
                    </a:moveTo>
                    <a:lnTo>
                      <a:pt x="31" y="0"/>
                    </a:lnTo>
                    <a:lnTo>
                      <a:pt x="189" y="0"/>
                    </a:lnTo>
                    <a:lnTo>
                      <a:pt x="163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6" name="Freeform 88"/>
              <p:cNvSpPr>
                <a:spLocks/>
              </p:cNvSpPr>
              <p:nvPr/>
            </p:nvSpPr>
            <p:spPr bwMode="auto">
              <a:xfrm>
                <a:off x="4032250" y="1312228"/>
                <a:ext cx="41275" cy="160338"/>
              </a:xfrm>
              <a:custGeom>
                <a:avLst/>
                <a:gdLst>
                  <a:gd name="T0" fmla="*/ 0 w 26"/>
                  <a:gd name="T1" fmla="*/ 101 h 101"/>
                  <a:gd name="T2" fmla="*/ 26 w 26"/>
                  <a:gd name="T3" fmla="*/ 75 h 101"/>
                  <a:gd name="T4" fmla="*/ 26 w 26"/>
                  <a:gd name="T5" fmla="*/ 0 h 101"/>
                  <a:gd name="T6" fmla="*/ 0 w 26"/>
                  <a:gd name="T7" fmla="*/ 26 h 101"/>
                  <a:gd name="T8" fmla="*/ 0 w 2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1">
                    <a:moveTo>
                      <a:pt x="0" y="101"/>
                    </a:moveTo>
                    <a:lnTo>
                      <a:pt x="26" y="75"/>
                    </a:lnTo>
                    <a:lnTo>
                      <a:pt x="26" y="0"/>
                    </a:lnTo>
                    <a:lnTo>
                      <a:pt x="0" y="26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7" name="Freeform 89"/>
              <p:cNvSpPr>
                <a:spLocks/>
              </p:cNvSpPr>
              <p:nvPr/>
            </p:nvSpPr>
            <p:spPr bwMode="auto">
              <a:xfrm>
                <a:off x="4032250" y="1312228"/>
                <a:ext cx="41275" cy="160338"/>
              </a:xfrm>
              <a:custGeom>
                <a:avLst/>
                <a:gdLst>
                  <a:gd name="T0" fmla="*/ 0 w 26"/>
                  <a:gd name="T1" fmla="*/ 101 h 101"/>
                  <a:gd name="T2" fmla="*/ 26 w 26"/>
                  <a:gd name="T3" fmla="*/ 75 h 101"/>
                  <a:gd name="T4" fmla="*/ 26 w 26"/>
                  <a:gd name="T5" fmla="*/ 0 h 101"/>
                  <a:gd name="T6" fmla="*/ 0 w 26"/>
                  <a:gd name="T7" fmla="*/ 26 h 101"/>
                  <a:gd name="T8" fmla="*/ 0 w 2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1">
                    <a:moveTo>
                      <a:pt x="0" y="101"/>
                    </a:moveTo>
                    <a:lnTo>
                      <a:pt x="26" y="75"/>
                    </a:lnTo>
                    <a:lnTo>
                      <a:pt x="26" y="0"/>
                    </a:lnTo>
                    <a:lnTo>
                      <a:pt x="0" y="26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8" name="Freeform 90"/>
              <p:cNvSpPr>
                <a:spLocks/>
              </p:cNvSpPr>
              <p:nvPr/>
            </p:nvSpPr>
            <p:spPr bwMode="auto">
              <a:xfrm>
                <a:off x="3984625" y="1353503"/>
                <a:ext cx="47625" cy="168275"/>
              </a:xfrm>
              <a:custGeom>
                <a:avLst/>
                <a:gdLst>
                  <a:gd name="T0" fmla="*/ 0 w 30"/>
                  <a:gd name="T1" fmla="*/ 106 h 106"/>
                  <a:gd name="T2" fmla="*/ 30 w 30"/>
                  <a:gd name="T3" fmla="*/ 75 h 106"/>
                  <a:gd name="T4" fmla="*/ 30 w 30"/>
                  <a:gd name="T5" fmla="*/ 0 h 106"/>
                  <a:gd name="T6" fmla="*/ 0 w 30"/>
                  <a:gd name="T7" fmla="*/ 30 h 106"/>
                  <a:gd name="T8" fmla="*/ 0 w 30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6">
                    <a:moveTo>
                      <a:pt x="0" y="106"/>
                    </a:moveTo>
                    <a:lnTo>
                      <a:pt x="30" y="75"/>
                    </a:lnTo>
                    <a:lnTo>
                      <a:pt x="30" y="0"/>
                    </a:lnTo>
                    <a:lnTo>
                      <a:pt x="0" y="3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9" name="Freeform 91"/>
              <p:cNvSpPr>
                <a:spLocks/>
              </p:cNvSpPr>
              <p:nvPr/>
            </p:nvSpPr>
            <p:spPr bwMode="auto">
              <a:xfrm>
                <a:off x="3984625" y="1353503"/>
                <a:ext cx="47625" cy="168275"/>
              </a:xfrm>
              <a:custGeom>
                <a:avLst/>
                <a:gdLst>
                  <a:gd name="T0" fmla="*/ 0 w 30"/>
                  <a:gd name="T1" fmla="*/ 106 h 106"/>
                  <a:gd name="T2" fmla="*/ 30 w 30"/>
                  <a:gd name="T3" fmla="*/ 75 h 106"/>
                  <a:gd name="T4" fmla="*/ 30 w 30"/>
                  <a:gd name="T5" fmla="*/ 0 h 106"/>
                  <a:gd name="T6" fmla="*/ 0 w 30"/>
                  <a:gd name="T7" fmla="*/ 30 h 106"/>
                  <a:gd name="T8" fmla="*/ 0 w 30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6">
                    <a:moveTo>
                      <a:pt x="0" y="106"/>
                    </a:moveTo>
                    <a:lnTo>
                      <a:pt x="30" y="75"/>
                    </a:lnTo>
                    <a:lnTo>
                      <a:pt x="30" y="0"/>
                    </a:lnTo>
                    <a:lnTo>
                      <a:pt x="0" y="3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0" name="Freeform 92"/>
              <p:cNvSpPr>
                <a:spLocks/>
              </p:cNvSpPr>
              <p:nvPr/>
            </p:nvSpPr>
            <p:spPr bwMode="auto">
              <a:xfrm>
                <a:off x="4032250" y="1431291"/>
                <a:ext cx="41275" cy="161925"/>
              </a:xfrm>
              <a:custGeom>
                <a:avLst/>
                <a:gdLst>
                  <a:gd name="T0" fmla="*/ 0 w 26"/>
                  <a:gd name="T1" fmla="*/ 102 h 102"/>
                  <a:gd name="T2" fmla="*/ 26 w 26"/>
                  <a:gd name="T3" fmla="*/ 72 h 102"/>
                  <a:gd name="T4" fmla="*/ 26 w 26"/>
                  <a:gd name="T5" fmla="*/ 0 h 102"/>
                  <a:gd name="T6" fmla="*/ 0 w 26"/>
                  <a:gd name="T7" fmla="*/ 26 h 102"/>
                  <a:gd name="T8" fmla="*/ 0 w 26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2">
                    <a:moveTo>
                      <a:pt x="0" y="102"/>
                    </a:moveTo>
                    <a:lnTo>
                      <a:pt x="26" y="72"/>
                    </a:lnTo>
                    <a:lnTo>
                      <a:pt x="26" y="0"/>
                    </a:lnTo>
                    <a:lnTo>
                      <a:pt x="0" y="2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1" name="Freeform 93"/>
              <p:cNvSpPr>
                <a:spLocks/>
              </p:cNvSpPr>
              <p:nvPr/>
            </p:nvSpPr>
            <p:spPr bwMode="auto">
              <a:xfrm>
                <a:off x="4032250" y="1431291"/>
                <a:ext cx="41275" cy="161925"/>
              </a:xfrm>
              <a:custGeom>
                <a:avLst/>
                <a:gdLst>
                  <a:gd name="T0" fmla="*/ 0 w 26"/>
                  <a:gd name="T1" fmla="*/ 102 h 102"/>
                  <a:gd name="T2" fmla="*/ 26 w 26"/>
                  <a:gd name="T3" fmla="*/ 72 h 102"/>
                  <a:gd name="T4" fmla="*/ 26 w 26"/>
                  <a:gd name="T5" fmla="*/ 0 h 102"/>
                  <a:gd name="T6" fmla="*/ 0 w 26"/>
                  <a:gd name="T7" fmla="*/ 26 h 102"/>
                  <a:gd name="T8" fmla="*/ 0 w 26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2">
                    <a:moveTo>
                      <a:pt x="0" y="102"/>
                    </a:moveTo>
                    <a:lnTo>
                      <a:pt x="26" y="72"/>
                    </a:lnTo>
                    <a:lnTo>
                      <a:pt x="26" y="0"/>
                    </a:lnTo>
                    <a:lnTo>
                      <a:pt x="0" y="2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2" name="Freeform 94"/>
              <p:cNvSpPr>
                <a:spLocks/>
              </p:cNvSpPr>
              <p:nvPr/>
            </p:nvSpPr>
            <p:spPr bwMode="auto">
              <a:xfrm>
                <a:off x="3984625" y="1472566"/>
                <a:ext cx="47625" cy="161925"/>
              </a:xfrm>
              <a:custGeom>
                <a:avLst/>
                <a:gdLst>
                  <a:gd name="T0" fmla="*/ 0 w 30"/>
                  <a:gd name="T1" fmla="*/ 102 h 102"/>
                  <a:gd name="T2" fmla="*/ 30 w 30"/>
                  <a:gd name="T3" fmla="*/ 76 h 102"/>
                  <a:gd name="T4" fmla="*/ 30 w 30"/>
                  <a:gd name="T5" fmla="*/ 0 h 102"/>
                  <a:gd name="T6" fmla="*/ 0 w 30"/>
                  <a:gd name="T7" fmla="*/ 31 h 102"/>
                  <a:gd name="T8" fmla="*/ 0 w 30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2">
                    <a:moveTo>
                      <a:pt x="0" y="102"/>
                    </a:moveTo>
                    <a:lnTo>
                      <a:pt x="30" y="76"/>
                    </a:lnTo>
                    <a:lnTo>
                      <a:pt x="30" y="0"/>
                    </a:lnTo>
                    <a:lnTo>
                      <a:pt x="0" y="31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3" name="Freeform 95"/>
              <p:cNvSpPr>
                <a:spLocks/>
              </p:cNvSpPr>
              <p:nvPr/>
            </p:nvSpPr>
            <p:spPr bwMode="auto">
              <a:xfrm>
                <a:off x="3984625" y="1472566"/>
                <a:ext cx="47625" cy="161925"/>
              </a:xfrm>
              <a:custGeom>
                <a:avLst/>
                <a:gdLst>
                  <a:gd name="T0" fmla="*/ 0 w 30"/>
                  <a:gd name="T1" fmla="*/ 102 h 102"/>
                  <a:gd name="T2" fmla="*/ 30 w 30"/>
                  <a:gd name="T3" fmla="*/ 76 h 102"/>
                  <a:gd name="T4" fmla="*/ 30 w 30"/>
                  <a:gd name="T5" fmla="*/ 0 h 102"/>
                  <a:gd name="T6" fmla="*/ 0 w 30"/>
                  <a:gd name="T7" fmla="*/ 31 h 102"/>
                  <a:gd name="T8" fmla="*/ 0 w 30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2">
                    <a:moveTo>
                      <a:pt x="0" y="102"/>
                    </a:moveTo>
                    <a:lnTo>
                      <a:pt x="30" y="76"/>
                    </a:lnTo>
                    <a:lnTo>
                      <a:pt x="30" y="0"/>
                    </a:lnTo>
                    <a:lnTo>
                      <a:pt x="0" y="31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4" name="Rectangle 96"/>
              <p:cNvSpPr>
                <a:spLocks noChangeArrowheads="1"/>
              </p:cNvSpPr>
              <p:nvPr/>
            </p:nvSpPr>
            <p:spPr bwMode="auto">
              <a:xfrm>
                <a:off x="3481388" y="1282066"/>
                <a:ext cx="250825" cy="11906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5" name="Rectangle 97"/>
              <p:cNvSpPr>
                <a:spLocks noChangeArrowheads="1"/>
              </p:cNvSpPr>
              <p:nvPr/>
            </p:nvSpPr>
            <p:spPr bwMode="auto">
              <a:xfrm>
                <a:off x="3481388" y="1282066"/>
                <a:ext cx="250825" cy="11906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6" name="Rectangle 98"/>
              <p:cNvSpPr>
                <a:spLocks noChangeArrowheads="1"/>
              </p:cNvSpPr>
              <p:nvPr/>
            </p:nvSpPr>
            <p:spPr bwMode="auto">
              <a:xfrm>
                <a:off x="3228975" y="1282066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7" name="Rectangle 99"/>
              <p:cNvSpPr>
                <a:spLocks noChangeArrowheads="1"/>
              </p:cNvSpPr>
              <p:nvPr/>
            </p:nvSpPr>
            <p:spPr bwMode="auto">
              <a:xfrm>
                <a:off x="3228975" y="1282066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8" name="Rectangle 100"/>
              <p:cNvSpPr>
                <a:spLocks noChangeArrowheads="1"/>
              </p:cNvSpPr>
              <p:nvPr/>
            </p:nvSpPr>
            <p:spPr bwMode="auto">
              <a:xfrm>
                <a:off x="3732213" y="1282066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9" name="Rectangle 101"/>
              <p:cNvSpPr>
                <a:spLocks noChangeArrowheads="1"/>
              </p:cNvSpPr>
              <p:nvPr/>
            </p:nvSpPr>
            <p:spPr bwMode="auto">
              <a:xfrm>
                <a:off x="3732213" y="1282066"/>
                <a:ext cx="252413" cy="119063"/>
              </a:xfrm>
              <a:prstGeom prst="rect">
                <a:avLst/>
              </a:prstGeom>
              <a:solidFill>
                <a:srgbClr val="FF555D"/>
              </a:solidFill>
              <a:ln w="4">
                <a:solidFill>
                  <a:srgbClr val="E3E3E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Freeform 102"/>
              <p:cNvSpPr>
                <a:spLocks/>
              </p:cNvSpPr>
              <p:nvPr/>
            </p:nvSpPr>
            <p:spPr bwMode="auto">
              <a:xfrm>
                <a:off x="3732213" y="1239203"/>
                <a:ext cx="300038" cy="42863"/>
              </a:xfrm>
              <a:custGeom>
                <a:avLst/>
                <a:gdLst>
                  <a:gd name="T0" fmla="*/ 0 w 189"/>
                  <a:gd name="T1" fmla="*/ 27 h 27"/>
                  <a:gd name="T2" fmla="*/ 30 w 189"/>
                  <a:gd name="T3" fmla="*/ 0 h 27"/>
                  <a:gd name="T4" fmla="*/ 189 w 189"/>
                  <a:gd name="T5" fmla="*/ 0 h 27"/>
                  <a:gd name="T6" fmla="*/ 162 w 189"/>
                  <a:gd name="T7" fmla="*/ 27 h 27"/>
                  <a:gd name="T8" fmla="*/ 0 w 18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7">
                    <a:moveTo>
                      <a:pt x="0" y="27"/>
                    </a:moveTo>
                    <a:lnTo>
                      <a:pt x="30" y="0"/>
                    </a:lnTo>
                    <a:lnTo>
                      <a:pt x="189" y="0"/>
                    </a:lnTo>
                    <a:lnTo>
                      <a:pt x="162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1" name="Freeform 103"/>
              <p:cNvSpPr>
                <a:spLocks/>
              </p:cNvSpPr>
              <p:nvPr/>
            </p:nvSpPr>
            <p:spPr bwMode="auto">
              <a:xfrm>
                <a:off x="3732213" y="1239203"/>
                <a:ext cx="300038" cy="42863"/>
              </a:xfrm>
              <a:custGeom>
                <a:avLst/>
                <a:gdLst>
                  <a:gd name="T0" fmla="*/ 0 w 189"/>
                  <a:gd name="T1" fmla="*/ 27 h 27"/>
                  <a:gd name="T2" fmla="*/ 30 w 189"/>
                  <a:gd name="T3" fmla="*/ 0 h 27"/>
                  <a:gd name="T4" fmla="*/ 189 w 189"/>
                  <a:gd name="T5" fmla="*/ 0 h 27"/>
                  <a:gd name="T6" fmla="*/ 162 w 189"/>
                  <a:gd name="T7" fmla="*/ 27 h 27"/>
                  <a:gd name="T8" fmla="*/ 0 w 18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7">
                    <a:moveTo>
                      <a:pt x="0" y="27"/>
                    </a:moveTo>
                    <a:lnTo>
                      <a:pt x="30" y="0"/>
                    </a:lnTo>
                    <a:lnTo>
                      <a:pt x="189" y="0"/>
                    </a:lnTo>
                    <a:lnTo>
                      <a:pt x="162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8086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2" name="Freeform 104"/>
              <p:cNvSpPr>
                <a:spLocks/>
              </p:cNvSpPr>
              <p:nvPr/>
            </p:nvSpPr>
            <p:spPr bwMode="auto">
              <a:xfrm>
                <a:off x="3984625" y="1232853"/>
                <a:ext cx="47625" cy="168275"/>
              </a:xfrm>
              <a:custGeom>
                <a:avLst/>
                <a:gdLst>
                  <a:gd name="T0" fmla="*/ 0 w 30"/>
                  <a:gd name="T1" fmla="*/ 106 h 106"/>
                  <a:gd name="T2" fmla="*/ 30 w 30"/>
                  <a:gd name="T3" fmla="*/ 76 h 106"/>
                  <a:gd name="T4" fmla="*/ 30 w 30"/>
                  <a:gd name="T5" fmla="*/ 0 h 106"/>
                  <a:gd name="T6" fmla="*/ 0 w 30"/>
                  <a:gd name="T7" fmla="*/ 31 h 106"/>
                  <a:gd name="T8" fmla="*/ 0 w 30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6">
                    <a:moveTo>
                      <a:pt x="0" y="106"/>
                    </a:moveTo>
                    <a:lnTo>
                      <a:pt x="30" y="76"/>
                    </a:lnTo>
                    <a:lnTo>
                      <a:pt x="30" y="0"/>
                    </a:lnTo>
                    <a:lnTo>
                      <a:pt x="0" y="31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3" name="Freeform 105"/>
              <p:cNvSpPr>
                <a:spLocks/>
              </p:cNvSpPr>
              <p:nvPr/>
            </p:nvSpPr>
            <p:spPr bwMode="auto">
              <a:xfrm>
                <a:off x="3984625" y="1232853"/>
                <a:ext cx="47625" cy="168275"/>
              </a:xfrm>
              <a:custGeom>
                <a:avLst/>
                <a:gdLst>
                  <a:gd name="T0" fmla="*/ 0 w 30"/>
                  <a:gd name="T1" fmla="*/ 106 h 106"/>
                  <a:gd name="T2" fmla="*/ 30 w 30"/>
                  <a:gd name="T3" fmla="*/ 76 h 106"/>
                  <a:gd name="T4" fmla="*/ 30 w 30"/>
                  <a:gd name="T5" fmla="*/ 0 h 106"/>
                  <a:gd name="T6" fmla="*/ 0 w 30"/>
                  <a:gd name="T7" fmla="*/ 31 h 106"/>
                  <a:gd name="T8" fmla="*/ 0 w 30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06">
                    <a:moveTo>
                      <a:pt x="0" y="106"/>
                    </a:moveTo>
                    <a:lnTo>
                      <a:pt x="30" y="76"/>
                    </a:lnTo>
                    <a:lnTo>
                      <a:pt x="30" y="0"/>
                    </a:lnTo>
                    <a:lnTo>
                      <a:pt x="0" y="31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2A35"/>
              </a:solidFill>
              <a:ln w="4">
                <a:solidFill>
                  <a:srgbClr val="E3E3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67" name="TextBox 366"/>
            <p:cNvSpPr txBox="1"/>
            <p:nvPr/>
          </p:nvSpPr>
          <p:spPr>
            <a:xfrm>
              <a:off x="3242916" y="2707949"/>
              <a:ext cx="1162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차세대 방화벽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53" y="3933056"/>
            <a:ext cx="6191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761" y="2492896"/>
            <a:ext cx="5524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707" y="3933056"/>
            <a:ext cx="6191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746" y="2492896"/>
            <a:ext cx="5524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0" name="Picture 4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841" y="2924944"/>
            <a:ext cx="7350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1" name="Picture 4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356" y="3065474"/>
            <a:ext cx="7350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94" y="3861049"/>
            <a:ext cx="5524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534" y="3861048"/>
            <a:ext cx="5524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" name="모서리가 둥근 직사각형 1023"/>
          <p:cNvSpPr/>
          <p:nvPr/>
        </p:nvSpPr>
        <p:spPr>
          <a:xfrm>
            <a:off x="4229663" y="4149080"/>
            <a:ext cx="1688770" cy="2113756"/>
          </a:xfrm>
          <a:prstGeom prst="roundRect">
            <a:avLst/>
          </a:pr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TextBox 1024"/>
          <p:cNvSpPr txBox="1"/>
          <p:nvPr/>
        </p:nvSpPr>
        <p:spPr>
          <a:xfrm>
            <a:off x="4347009" y="42450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내부서버팜</a:t>
            </a:r>
            <a:endParaRPr lang="ko-KR" altLang="en-US" dirty="0"/>
          </a:p>
        </p:txBody>
      </p:sp>
      <p:sp>
        <p:nvSpPr>
          <p:cNvPr id="426" name="모서리가 둥근 직사각형 425"/>
          <p:cNvSpPr/>
          <p:nvPr/>
        </p:nvSpPr>
        <p:spPr>
          <a:xfrm>
            <a:off x="6156176" y="4149080"/>
            <a:ext cx="1688770" cy="243196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TextBox 426"/>
          <p:cNvSpPr txBox="1"/>
          <p:nvPr/>
        </p:nvSpPr>
        <p:spPr>
          <a:xfrm>
            <a:off x="6273522" y="4245027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DMZ</a:t>
            </a:r>
            <a:endParaRPr lang="ko-KR" altLang="en-US" dirty="0"/>
          </a:p>
        </p:txBody>
      </p:sp>
      <p:sp>
        <p:nvSpPr>
          <p:cNvPr id="1028" name="모서리가 둥근 직사각형 1027"/>
          <p:cNvSpPr/>
          <p:nvPr/>
        </p:nvSpPr>
        <p:spPr>
          <a:xfrm>
            <a:off x="4471387" y="4758375"/>
            <a:ext cx="1158093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NAC</a:t>
            </a:r>
            <a:endParaRPr lang="ko-KR" altLang="en-US" dirty="0"/>
          </a:p>
        </p:txBody>
      </p:sp>
      <p:sp>
        <p:nvSpPr>
          <p:cNvPr id="429" name="모서리가 둥근 직사각형 428"/>
          <p:cNvSpPr/>
          <p:nvPr/>
        </p:nvSpPr>
        <p:spPr>
          <a:xfrm>
            <a:off x="4465178" y="5118415"/>
            <a:ext cx="1158093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KVM</a:t>
            </a:r>
            <a:endParaRPr lang="ko-KR" altLang="en-US" dirty="0"/>
          </a:p>
        </p:txBody>
      </p:sp>
      <p:sp>
        <p:nvSpPr>
          <p:cNvPr id="430" name="모서리가 둥근 직사각형 429"/>
          <p:cNvSpPr/>
          <p:nvPr/>
        </p:nvSpPr>
        <p:spPr>
          <a:xfrm>
            <a:off x="4458466" y="5478455"/>
            <a:ext cx="1158093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431" name="모서리가 둥근 직사각형 430"/>
          <p:cNvSpPr/>
          <p:nvPr/>
        </p:nvSpPr>
        <p:spPr>
          <a:xfrm>
            <a:off x="6318712" y="4758375"/>
            <a:ext cx="1158093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432" name="모서리가 둥근 직사각형 431"/>
          <p:cNvSpPr/>
          <p:nvPr/>
        </p:nvSpPr>
        <p:spPr>
          <a:xfrm>
            <a:off x="6300192" y="5118415"/>
            <a:ext cx="1158093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433" name="모서리가 둥근 직사각형 432"/>
          <p:cNvSpPr/>
          <p:nvPr/>
        </p:nvSpPr>
        <p:spPr>
          <a:xfrm>
            <a:off x="6318711" y="5478455"/>
            <a:ext cx="1158093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434" name="모서리가 둥근 직사각형 433"/>
          <p:cNvSpPr/>
          <p:nvPr/>
        </p:nvSpPr>
        <p:spPr>
          <a:xfrm>
            <a:off x="6300192" y="5838495"/>
            <a:ext cx="1158093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435" name="모서리가 둥근 직사각형 434"/>
          <p:cNvSpPr/>
          <p:nvPr/>
        </p:nvSpPr>
        <p:spPr>
          <a:xfrm>
            <a:off x="4446646" y="5814595"/>
            <a:ext cx="1158093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436" name="모서리가 둥근 직사각형 435"/>
          <p:cNvSpPr/>
          <p:nvPr/>
        </p:nvSpPr>
        <p:spPr>
          <a:xfrm>
            <a:off x="899592" y="4461012"/>
            <a:ext cx="2929608" cy="1200236"/>
          </a:xfrm>
          <a:prstGeom prst="roundRect">
            <a:avLst/>
          </a:prstGeom>
          <a:solidFill>
            <a:schemeClr val="bg1">
              <a:lumMod val="85000"/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7" name="TextBox 436"/>
          <p:cNvSpPr txBox="1"/>
          <p:nvPr/>
        </p:nvSpPr>
        <p:spPr>
          <a:xfrm>
            <a:off x="1816759" y="4573709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업무망</a:t>
            </a:r>
            <a:r>
              <a:rPr lang="ko-KR" altLang="en-US" dirty="0"/>
              <a:t> </a:t>
            </a:r>
            <a:r>
              <a:rPr lang="en-US" altLang="ko-KR" dirty="0"/>
              <a:t>(2F ~ 7F)</a:t>
            </a:r>
            <a:endParaRPr lang="ko-KR" altLang="en-US" dirty="0"/>
          </a:p>
        </p:txBody>
      </p:sp>
      <p:sp>
        <p:nvSpPr>
          <p:cNvPr id="438" name="모서리가 둥근 직사각형 437"/>
          <p:cNvSpPr/>
          <p:nvPr/>
        </p:nvSpPr>
        <p:spPr>
          <a:xfrm>
            <a:off x="77856" y="5766487"/>
            <a:ext cx="3759575" cy="960158"/>
          </a:xfrm>
          <a:prstGeom prst="roundRect">
            <a:avLst/>
          </a:prstGeom>
          <a:solidFill>
            <a:schemeClr val="bg1">
              <a:lumMod val="85000"/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TextBox 438"/>
          <p:cNvSpPr txBox="1"/>
          <p:nvPr/>
        </p:nvSpPr>
        <p:spPr>
          <a:xfrm>
            <a:off x="1255207" y="5698411"/>
            <a:ext cx="245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 </a:t>
            </a:r>
            <a:r>
              <a:rPr lang="ko-KR" altLang="en-US" dirty="0"/>
              <a:t>전화 망 </a:t>
            </a:r>
            <a:r>
              <a:rPr lang="en-US" altLang="ko-KR" dirty="0"/>
              <a:t>(1F ~ 7F)</a:t>
            </a:r>
            <a:endParaRPr lang="ko-KR" altLang="en-US" dirty="0"/>
          </a:p>
        </p:txBody>
      </p:sp>
      <p:pic>
        <p:nvPicPr>
          <p:cNvPr id="440" name="Picture 4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68" y="4794484"/>
            <a:ext cx="7350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1" name="Picture 4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53" y="5207901"/>
            <a:ext cx="7350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2" name="Picture 4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3" y="5854967"/>
            <a:ext cx="7350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3" name="Picture 4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71" y="6268718"/>
            <a:ext cx="7350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4" name="모서리가 둥근 직사각형 443"/>
          <p:cNvSpPr/>
          <p:nvPr/>
        </p:nvSpPr>
        <p:spPr>
          <a:xfrm>
            <a:off x="4809638" y="2951237"/>
            <a:ext cx="134653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445" name="모서리가 둥근 직사각형 444"/>
          <p:cNvSpPr/>
          <p:nvPr/>
        </p:nvSpPr>
        <p:spPr>
          <a:xfrm>
            <a:off x="6732240" y="1342938"/>
            <a:ext cx="1891751" cy="933934"/>
          </a:xfrm>
          <a:prstGeom prst="roundRect">
            <a:avLst/>
          </a:prstGeom>
          <a:solidFill>
            <a:schemeClr val="accent3">
              <a:lumMod val="20000"/>
              <a:lumOff val="8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6" name="모서리가 둥근 직사각형 445"/>
          <p:cNvSpPr/>
          <p:nvPr/>
        </p:nvSpPr>
        <p:spPr>
          <a:xfrm>
            <a:off x="6637706" y="2274702"/>
            <a:ext cx="2470798" cy="1059078"/>
          </a:xfrm>
          <a:prstGeom prst="round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TextBox 446"/>
          <p:cNvSpPr txBox="1"/>
          <p:nvPr/>
        </p:nvSpPr>
        <p:spPr>
          <a:xfrm>
            <a:off x="6876256" y="1495817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IP </a:t>
            </a:r>
            <a:r>
              <a:rPr lang="ko-KR" altLang="en-US" sz="1200" dirty="0"/>
              <a:t>전화 관리 </a:t>
            </a:r>
            <a:r>
              <a:rPr lang="en-US" altLang="ko-KR" sz="1200" dirty="0"/>
              <a:t>(</a:t>
            </a:r>
            <a:r>
              <a:rPr lang="ko-KR" altLang="en-US" sz="1200" dirty="0"/>
              <a:t>별도 사업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48" name="모서리가 둥근 직사각형 447"/>
          <p:cNvSpPr/>
          <p:nvPr/>
        </p:nvSpPr>
        <p:spPr>
          <a:xfrm>
            <a:off x="6886852" y="1888279"/>
            <a:ext cx="1158093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449" name="모서리가 둥근 직사각형 448"/>
          <p:cNvSpPr/>
          <p:nvPr/>
        </p:nvSpPr>
        <p:spPr>
          <a:xfrm>
            <a:off x="6700402" y="2846686"/>
            <a:ext cx="1158093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WIPS </a:t>
            </a:r>
            <a:r>
              <a:rPr lang="ko-KR" altLang="en-US" sz="1200" dirty="0"/>
              <a:t>관리</a:t>
            </a:r>
          </a:p>
        </p:txBody>
      </p:sp>
      <p:sp>
        <p:nvSpPr>
          <p:cNvPr id="450" name="모서리가 둥근 직사각형 449"/>
          <p:cNvSpPr/>
          <p:nvPr/>
        </p:nvSpPr>
        <p:spPr>
          <a:xfrm>
            <a:off x="7950411" y="2863912"/>
            <a:ext cx="1158093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무선인증</a:t>
            </a:r>
          </a:p>
        </p:txBody>
      </p:sp>
      <p:sp>
        <p:nvSpPr>
          <p:cNvPr id="451" name="TextBox 450"/>
          <p:cNvSpPr txBox="1"/>
          <p:nvPr/>
        </p:nvSpPr>
        <p:spPr>
          <a:xfrm>
            <a:off x="6758014" y="236371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무선망 관리</a:t>
            </a:r>
          </a:p>
        </p:txBody>
      </p:sp>
      <p:cxnSp>
        <p:nvCxnSpPr>
          <p:cNvPr id="1030" name="직선 연결선 1029"/>
          <p:cNvCxnSpPr/>
          <p:nvPr/>
        </p:nvCxnSpPr>
        <p:spPr>
          <a:xfrm flipV="1">
            <a:off x="284386" y="2581905"/>
            <a:ext cx="0" cy="327306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직선 연결선 1031"/>
          <p:cNvCxnSpPr/>
          <p:nvPr/>
        </p:nvCxnSpPr>
        <p:spPr>
          <a:xfrm>
            <a:off x="260573" y="2581905"/>
            <a:ext cx="897912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직선 연결선 455"/>
          <p:cNvCxnSpPr>
            <a:endCxn id="443" idx="0"/>
          </p:cNvCxnSpPr>
          <p:nvPr/>
        </p:nvCxnSpPr>
        <p:spPr>
          <a:xfrm>
            <a:off x="460077" y="2581905"/>
            <a:ext cx="1" cy="368681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직선 연결선 461"/>
          <p:cNvCxnSpPr/>
          <p:nvPr/>
        </p:nvCxnSpPr>
        <p:spPr>
          <a:xfrm>
            <a:off x="769367" y="2766571"/>
            <a:ext cx="695505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직선 연결선 464"/>
          <p:cNvCxnSpPr>
            <a:endCxn id="440" idx="1"/>
          </p:cNvCxnSpPr>
          <p:nvPr/>
        </p:nvCxnSpPr>
        <p:spPr>
          <a:xfrm flipH="1">
            <a:off x="868868" y="2885236"/>
            <a:ext cx="9574" cy="2066411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직선 연결선 468"/>
          <p:cNvCxnSpPr/>
          <p:nvPr/>
        </p:nvCxnSpPr>
        <p:spPr>
          <a:xfrm flipH="1">
            <a:off x="785012" y="2780776"/>
            <a:ext cx="1" cy="2481655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직선 연결선 472"/>
          <p:cNvCxnSpPr>
            <a:stCxn id="213" idx="0"/>
            <a:endCxn id="1027" idx="0"/>
          </p:cNvCxnSpPr>
          <p:nvPr/>
        </p:nvCxnSpPr>
        <p:spPr>
          <a:xfrm>
            <a:off x="581249" y="2008754"/>
            <a:ext cx="894737" cy="48414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직선 연결선 475"/>
          <p:cNvCxnSpPr>
            <a:stCxn id="267" idx="0"/>
            <a:endCxn id="419" idx="0"/>
          </p:cNvCxnSpPr>
          <p:nvPr/>
        </p:nvCxnSpPr>
        <p:spPr>
          <a:xfrm>
            <a:off x="1605367" y="2016128"/>
            <a:ext cx="1124604" cy="47676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직선 연결선 478"/>
          <p:cNvCxnSpPr>
            <a:stCxn id="213" idx="0"/>
            <a:endCxn id="419" idx="0"/>
          </p:cNvCxnSpPr>
          <p:nvPr/>
        </p:nvCxnSpPr>
        <p:spPr>
          <a:xfrm>
            <a:off x="581249" y="2008754"/>
            <a:ext cx="2148722" cy="48414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직선 연결선 482"/>
          <p:cNvCxnSpPr>
            <a:stCxn id="267" idx="0"/>
            <a:endCxn id="1027" idx="0"/>
          </p:cNvCxnSpPr>
          <p:nvPr/>
        </p:nvCxnSpPr>
        <p:spPr>
          <a:xfrm flipH="1">
            <a:off x="1475986" y="2016128"/>
            <a:ext cx="129381" cy="47676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직선 연결선 485"/>
          <p:cNvCxnSpPr/>
          <p:nvPr/>
        </p:nvCxnSpPr>
        <p:spPr>
          <a:xfrm flipH="1">
            <a:off x="2729301" y="2009935"/>
            <a:ext cx="129381" cy="47676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직선 연결선 486"/>
          <p:cNvCxnSpPr>
            <a:endCxn id="1027" idx="0"/>
          </p:cNvCxnSpPr>
          <p:nvPr/>
        </p:nvCxnSpPr>
        <p:spPr>
          <a:xfrm flipH="1">
            <a:off x="1475986" y="2016128"/>
            <a:ext cx="1382696" cy="47676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직선 연결선 489"/>
          <p:cNvCxnSpPr>
            <a:stCxn id="367" idx="0"/>
            <a:endCxn id="1027" idx="0"/>
          </p:cNvCxnSpPr>
          <p:nvPr/>
        </p:nvCxnSpPr>
        <p:spPr>
          <a:xfrm flipH="1">
            <a:off x="1475986" y="2007079"/>
            <a:ext cx="2298741" cy="48581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직선 연결선 492"/>
          <p:cNvCxnSpPr>
            <a:stCxn id="367" idx="0"/>
            <a:endCxn id="419" idx="0"/>
          </p:cNvCxnSpPr>
          <p:nvPr/>
        </p:nvCxnSpPr>
        <p:spPr>
          <a:xfrm flipH="1">
            <a:off x="2729971" y="2007079"/>
            <a:ext cx="1044756" cy="48581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직선 연결선 495"/>
          <p:cNvCxnSpPr>
            <a:stCxn id="1027" idx="2"/>
            <a:endCxn id="314" idx="0"/>
          </p:cNvCxnSpPr>
          <p:nvPr/>
        </p:nvCxnSpPr>
        <p:spPr>
          <a:xfrm flipH="1">
            <a:off x="1464873" y="2807221"/>
            <a:ext cx="11113" cy="1897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직선 연결선 497"/>
          <p:cNvCxnSpPr>
            <a:stCxn id="1027" idx="2"/>
            <a:endCxn id="315" idx="0"/>
          </p:cNvCxnSpPr>
          <p:nvPr/>
        </p:nvCxnSpPr>
        <p:spPr>
          <a:xfrm>
            <a:off x="1475986" y="2807221"/>
            <a:ext cx="1235316" cy="1897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직선 연결선 501"/>
          <p:cNvCxnSpPr/>
          <p:nvPr/>
        </p:nvCxnSpPr>
        <p:spPr>
          <a:xfrm flipH="1">
            <a:off x="2710603" y="2780776"/>
            <a:ext cx="11113" cy="1897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직선 연결선 502"/>
          <p:cNvCxnSpPr>
            <a:stCxn id="314" idx="0"/>
            <a:endCxn id="419" idx="2"/>
          </p:cNvCxnSpPr>
          <p:nvPr/>
        </p:nvCxnSpPr>
        <p:spPr>
          <a:xfrm flipV="1">
            <a:off x="1464873" y="2807221"/>
            <a:ext cx="1265098" cy="1897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직선 연결선 505"/>
          <p:cNvCxnSpPr/>
          <p:nvPr/>
        </p:nvCxnSpPr>
        <p:spPr>
          <a:xfrm flipH="1">
            <a:off x="1430795" y="3766890"/>
            <a:ext cx="11113" cy="1897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직선 연결선 506"/>
          <p:cNvCxnSpPr/>
          <p:nvPr/>
        </p:nvCxnSpPr>
        <p:spPr>
          <a:xfrm>
            <a:off x="1441908" y="3766890"/>
            <a:ext cx="1235316" cy="1897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직선 연결선 507"/>
          <p:cNvCxnSpPr/>
          <p:nvPr/>
        </p:nvCxnSpPr>
        <p:spPr>
          <a:xfrm flipH="1">
            <a:off x="2676525" y="3740445"/>
            <a:ext cx="11113" cy="1897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직선 연결선 508"/>
          <p:cNvCxnSpPr/>
          <p:nvPr/>
        </p:nvCxnSpPr>
        <p:spPr>
          <a:xfrm flipV="1">
            <a:off x="1430795" y="3766890"/>
            <a:ext cx="1265098" cy="1897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직선 연결선 509"/>
          <p:cNvCxnSpPr>
            <a:stCxn id="314" idx="2"/>
            <a:endCxn id="422" idx="0"/>
          </p:cNvCxnSpPr>
          <p:nvPr/>
        </p:nvCxnSpPr>
        <p:spPr>
          <a:xfrm>
            <a:off x="1464873" y="3766890"/>
            <a:ext cx="3650246" cy="941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직선 연결선 512"/>
          <p:cNvCxnSpPr>
            <a:stCxn id="315" idx="2"/>
            <a:endCxn id="423" idx="1"/>
          </p:cNvCxnSpPr>
          <p:nvPr/>
        </p:nvCxnSpPr>
        <p:spPr>
          <a:xfrm>
            <a:off x="2711302" y="3766890"/>
            <a:ext cx="3910232" cy="2513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직선 연결선 515"/>
          <p:cNvCxnSpPr>
            <a:stCxn id="227" idx="1"/>
          </p:cNvCxnSpPr>
          <p:nvPr/>
        </p:nvCxnSpPr>
        <p:spPr>
          <a:xfrm flipH="1">
            <a:off x="2992667" y="1468492"/>
            <a:ext cx="1867365" cy="115623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직선 연결선 517"/>
          <p:cNvCxnSpPr>
            <a:stCxn id="226" idx="1"/>
            <a:endCxn id="419" idx="3"/>
          </p:cNvCxnSpPr>
          <p:nvPr/>
        </p:nvCxnSpPr>
        <p:spPr>
          <a:xfrm flipH="1">
            <a:off x="3006196" y="1581999"/>
            <a:ext cx="1853836" cy="106806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직선 연결선 520"/>
          <p:cNvCxnSpPr>
            <a:stCxn id="33" idx="1"/>
            <a:endCxn id="419" idx="3"/>
          </p:cNvCxnSpPr>
          <p:nvPr/>
        </p:nvCxnSpPr>
        <p:spPr>
          <a:xfrm flipH="1">
            <a:off x="3006196" y="1754257"/>
            <a:ext cx="2010441" cy="89580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직선 연결선 523"/>
          <p:cNvCxnSpPr>
            <a:stCxn id="32" idx="1"/>
            <a:endCxn id="419" idx="3"/>
          </p:cNvCxnSpPr>
          <p:nvPr/>
        </p:nvCxnSpPr>
        <p:spPr>
          <a:xfrm flipH="1">
            <a:off x="3006196" y="1867764"/>
            <a:ext cx="2010441" cy="78229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직선 연결선 528"/>
          <p:cNvCxnSpPr>
            <a:stCxn id="445" idx="1"/>
            <a:endCxn id="419" idx="3"/>
          </p:cNvCxnSpPr>
          <p:nvPr/>
        </p:nvCxnSpPr>
        <p:spPr>
          <a:xfrm flipH="1">
            <a:off x="3006196" y="1809905"/>
            <a:ext cx="3726044" cy="840154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직선 연결선 531"/>
          <p:cNvCxnSpPr>
            <a:stCxn id="446" idx="1"/>
            <a:endCxn id="419" idx="3"/>
          </p:cNvCxnSpPr>
          <p:nvPr/>
        </p:nvCxnSpPr>
        <p:spPr>
          <a:xfrm flipH="1" flipV="1">
            <a:off x="3006196" y="2650059"/>
            <a:ext cx="3631510" cy="15418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348" y="5248435"/>
            <a:ext cx="2762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247411"/>
            <a:ext cx="2762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518" y="5233414"/>
            <a:ext cx="2762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070" y="5229200"/>
            <a:ext cx="2762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88" y="6246566"/>
            <a:ext cx="2571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022" y="6246566"/>
            <a:ext cx="2571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159" y="6254722"/>
            <a:ext cx="2571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42" name="직선 연결선 541"/>
          <p:cNvCxnSpPr/>
          <p:nvPr/>
        </p:nvCxnSpPr>
        <p:spPr>
          <a:xfrm>
            <a:off x="3116851" y="5333426"/>
            <a:ext cx="695505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직선 연결선 542"/>
          <p:cNvCxnSpPr/>
          <p:nvPr/>
        </p:nvCxnSpPr>
        <p:spPr>
          <a:xfrm>
            <a:off x="2186616" y="6370391"/>
            <a:ext cx="695505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4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414" y="6246566"/>
            <a:ext cx="2571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3" name="TextBox 452"/>
          <p:cNvSpPr txBox="1"/>
          <p:nvPr/>
        </p:nvSpPr>
        <p:spPr>
          <a:xfrm>
            <a:off x="4002065" y="126791"/>
            <a:ext cx="1444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40G QSFP + Fiber</a:t>
            </a:r>
          </a:p>
          <a:p>
            <a:r>
              <a:rPr lang="en-US" altLang="ko-KR" sz="1200" dirty="0"/>
              <a:t>10G QSFP + Fiber</a:t>
            </a:r>
          </a:p>
          <a:p>
            <a:r>
              <a:rPr lang="en-US" altLang="ko-KR" sz="1200" dirty="0"/>
              <a:t>1G SFP+ Fiber</a:t>
            </a:r>
          </a:p>
          <a:p>
            <a:r>
              <a:rPr lang="en-US" altLang="ko-KR" sz="1200" dirty="0"/>
              <a:t>UTP + Fiber</a:t>
            </a:r>
            <a:endParaRPr lang="ko-KR" altLang="en-US" sz="1200" dirty="0"/>
          </a:p>
        </p:txBody>
      </p:sp>
      <p:cxnSp>
        <p:nvCxnSpPr>
          <p:cNvPr id="547" name="직선 연결선 546"/>
          <p:cNvCxnSpPr/>
          <p:nvPr/>
        </p:nvCxnSpPr>
        <p:spPr>
          <a:xfrm flipH="1">
            <a:off x="3565392" y="814500"/>
            <a:ext cx="43774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직선 연결선 548"/>
          <p:cNvCxnSpPr/>
          <p:nvPr/>
        </p:nvCxnSpPr>
        <p:spPr>
          <a:xfrm flipH="1">
            <a:off x="3563888" y="620688"/>
            <a:ext cx="437744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직선 연결선 549"/>
          <p:cNvCxnSpPr/>
          <p:nvPr/>
        </p:nvCxnSpPr>
        <p:spPr>
          <a:xfrm flipH="1">
            <a:off x="3563888" y="451319"/>
            <a:ext cx="437744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직선 연결선 550"/>
          <p:cNvCxnSpPr/>
          <p:nvPr/>
        </p:nvCxnSpPr>
        <p:spPr>
          <a:xfrm flipH="1">
            <a:off x="3563888" y="260648"/>
            <a:ext cx="4377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직선 연결선 551"/>
          <p:cNvCxnSpPr>
            <a:endCxn id="189" idx="3"/>
          </p:cNvCxnSpPr>
          <p:nvPr/>
        </p:nvCxnSpPr>
        <p:spPr>
          <a:xfrm flipH="1">
            <a:off x="678880" y="1431380"/>
            <a:ext cx="123781" cy="18208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직선 연결선 553"/>
          <p:cNvCxnSpPr>
            <a:stCxn id="10" idx="1"/>
            <a:endCxn id="291" idx="1"/>
          </p:cNvCxnSpPr>
          <p:nvPr/>
        </p:nvCxnSpPr>
        <p:spPr>
          <a:xfrm>
            <a:off x="827584" y="1426767"/>
            <a:ext cx="672214" cy="14644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직선 연결선 556"/>
          <p:cNvCxnSpPr>
            <a:stCxn id="11" idx="1"/>
            <a:endCxn id="342" idx="1"/>
          </p:cNvCxnSpPr>
          <p:nvPr/>
        </p:nvCxnSpPr>
        <p:spPr>
          <a:xfrm>
            <a:off x="2436287" y="1396280"/>
            <a:ext cx="208753" cy="16051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직선 연결선 559"/>
          <p:cNvCxnSpPr>
            <a:endCxn id="395" idx="3"/>
          </p:cNvCxnSpPr>
          <p:nvPr/>
        </p:nvCxnSpPr>
        <p:spPr>
          <a:xfrm>
            <a:off x="2806966" y="1348636"/>
            <a:ext cx="820917" cy="26315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TextBox 562"/>
          <p:cNvSpPr txBox="1"/>
          <p:nvPr/>
        </p:nvSpPr>
        <p:spPr>
          <a:xfrm>
            <a:off x="6156925" y="126791"/>
            <a:ext cx="114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UTP cat6 </a:t>
            </a:r>
            <a:r>
              <a:rPr lang="en-US" altLang="ko-KR" sz="1200" dirty="0" err="1"/>
              <a:t>Mgr</a:t>
            </a:r>
            <a:endParaRPr lang="ko-KR" altLang="en-US" sz="1200" dirty="0"/>
          </a:p>
        </p:txBody>
      </p:sp>
      <p:cxnSp>
        <p:nvCxnSpPr>
          <p:cNvPr id="564" name="직선 연결선 563"/>
          <p:cNvCxnSpPr/>
          <p:nvPr/>
        </p:nvCxnSpPr>
        <p:spPr>
          <a:xfrm flipH="1">
            <a:off x="5685837" y="265290"/>
            <a:ext cx="437744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직선 연결선 565"/>
          <p:cNvCxnSpPr>
            <a:stCxn id="420" idx="1"/>
            <a:endCxn id="315" idx="3"/>
          </p:cNvCxnSpPr>
          <p:nvPr/>
        </p:nvCxnSpPr>
        <p:spPr>
          <a:xfrm flipH="1">
            <a:off x="2976414" y="3082107"/>
            <a:ext cx="767427" cy="299814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직선 연결선 568"/>
          <p:cNvCxnSpPr>
            <a:stCxn id="420" idx="1"/>
            <a:endCxn id="1026" idx="3"/>
          </p:cNvCxnSpPr>
          <p:nvPr/>
        </p:nvCxnSpPr>
        <p:spPr>
          <a:xfrm flipH="1">
            <a:off x="1789178" y="3082107"/>
            <a:ext cx="1954663" cy="1041449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직선 연결선 571"/>
          <p:cNvCxnSpPr>
            <a:stCxn id="421" idx="1"/>
            <a:endCxn id="417" idx="3"/>
          </p:cNvCxnSpPr>
          <p:nvPr/>
        </p:nvCxnSpPr>
        <p:spPr>
          <a:xfrm flipH="1">
            <a:off x="3059832" y="3222637"/>
            <a:ext cx="752524" cy="900919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직선 연결선 574"/>
          <p:cNvCxnSpPr>
            <a:stCxn id="421" idx="2"/>
            <a:endCxn id="422" idx="1"/>
          </p:cNvCxnSpPr>
          <p:nvPr/>
        </p:nvCxnSpPr>
        <p:spPr>
          <a:xfrm>
            <a:off x="4179863" y="3379799"/>
            <a:ext cx="659031" cy="638413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직선 연결선 577"/>
          <p:cNvCxnSpPr>
            <a:stCxn id="421" idx="3"/>
            <a:endCxn id="423" idx="1"/>
          </p:cNvCxnSpPr>
          <p:nvPr/>
        </p:nvCxnSpPr>
        <p:spPr>
          <a:xfrm>
            <a:off x="4547369" y="3222637"/>
            <a:ext cx="2074165" cy="795574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직선 연결선 580"/>
          <p:cNvCxnSpPr>
            <a:endCxn id="444" idx="1"/>
          </p:cNvCxnSpPr>
          <p:nvPr/>
        </p:nvCxnSpPr>
        <p:spPr>
          <a:xfrm flipV="1">
            <a:off x="4515849" y="3095253"/>
            <a:ext cx="293789" cy="84969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직선 연결선 582"/>
          <p:cNvCxnSpPr>
            <a:stCxn id="419" idx="3"/>
            <a:endCxn id="420" idx="0"/>
          </p:cNvCxnSpPr>
          <p:nvPr/>
        </p:nvCxnSpPr>
        <p:spPr>
          <a:xfrm>
            <a:off x="3006196" y="2650059"/>
            <a:ext cx="1105152" cy="274885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TextBox 585"/>
          <p:cNvSpPr txBox="1"/>
          <p:nvPr/>
        </p:nvSpPr>
        <p:spPr>
          <a:xfrm>
            <a:off x="933014" y="4524876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L2 POE</a:t>
            </a:r>
            <a:endParaRPr lang="ko-KR" altLang="en-US" dirty="0"/>
          </a:p>
        </p:txBody>
      </p:sp>
      <p:sp>
        <p:nvSpPr>
          <p:cNvPr id="587" name="TextBox 586"/>
          <p:cNvSpPr txBox="1"/>
          <p:nvPr/>
        </p:nvSpPr>
        <p:spPr>
          <a:xfrm>
            <a:off x="89391" y="6502372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L2 POE</a:t>
            </a:r>
            <a:endParaRPr lang="ko-KR" altLang="en-US" dirty="0"/>
          </a:p>
        </p:txBody>
      </p:sp>
      <p:sp>
        <p:nvSpPr>
          <p:cNvPr id="588" name="TextBox 587"/>
          <p:cNvSpPr txBox="1"/>
          <p:nvPr/>
        </p:nvSpPr>
        <p:spPr>
          <a:xfrm>
            <a:off x="7656117" y="107340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SDN Spine</a:t>
            </a:r>
            <a:endParaRPr lang="ko-KR" altLang="en-US" sz="1200" dirty="0"/>
          </a:p>
        </p:txBody>
      </p:sp>
      <p:pic>
        <p:nvPicPr>
          <p:cNvPr id="589" name="Picture 1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805" y="88461"/>
            <a:ext cx="178634" cy="384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820" y="542289"/>
            <a:ext cx="378735" cy="2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2" name="TextBox 591"/>
          <p:cNvSpPr txBox="1"/>
          <p:nvPr/>
        </p:nvSpPr>
        <p:spPr>
          <a:xfrm>
            <a:off x="7861165" y="482188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SDN Leaf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2685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2562</Words>
  <Application>Microsoft Office PowerPoint</Application>
  <PresentationFormat>화면 슬라이드 쇼(4:3)</PresentationFormat>
  <Paragraphs>564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Nanum Gothic</vt:lpstr>
      <vt:lpstr>맑은 고딕</vt:lpstr>
      <vt:lpstr>휴먼명조</vt:lpstr>
      <vt:lpstr>Arial</vt:lpstr>
      <vt:lpstr>Office 테마</vt:lpstr>
      <vt:lpstr>EA 기말 프로젝트 -『국토연구원 세종시 신청사 네트워크 인프라 구축사업』-</vt:lpstr>
      <vt:lpstr>목차</vt:lpstr>
      <vt:lpstr>1. 사업 소개</vt:lpstr>
      <vt:lpstr>2. 사업 범위</vt:lpstr>
      <vt:lpstr>3. 시스템 제안요청 수량</vt:lpstr>
      <vt:lpstr>PowerPoint 프레젠테이션</vt:lpstr>
      <vt:lpstr>PowerPoint 프레젠테이션</vt:lpstr>
      <vt:lpstr>PowerPoint 프레젠테이션</vt:lpstr>
      <vt:lpstr>5. 시스템 구성도</vt:lpstr>
      <vt:lpstr>5. 시스템 구성도</vt:lpstr>
      <vt:lpstr>5. 시스템 구성도</vt:lpstr>
      <vt:lpstr>SDN (Software Defined Networking) </vt:lpstr>
      <vt:lpstr>SDN (Software Defined Networking)</vt:lpstr>
      <vt:lpstr>SDN (Software Defined Networking)</vt:lpstr>
      <vt:lpstr>SDN (Software Defined Networking)</vt:lpstr>
      <vt:lpstr>PowerPoint 프레젠테이션</vt:lpstr>
      <vt:lpstr>Open Flow</vt:lpstr>
      <vt:lpstr>Open Flow</vt:lpstr>
      <vt:lpstr>Open Flow : Flow Table</vt:lpstr>
      <vt:lpstr>Open Flow : Flow Table</vt:lpstr>
      <vt:lpstr>Open Flow : Flow Table</vt:lpstr>
      <vt:lpstr>SDN : InfraSturucture</vt:lpstr>
      <vt:lpstr>SDN : Controller</vt:lpstr>
      <vt:lpstr>SDN : Controller 개념도</vt:lpstr>
      <vt:lpstr>SDN : Controller</vt:lpstr>
      <vt:lpstr>SDN : Application Layer</vt:lpstr>
      <vt:lpstr>SDN 전망</vt:lpstr>
      <vt:lpstr>SDN 전망</vt:lpstr>
      <vt:lpstr>SDN 전망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기말 프로젝트 -『국토연구원 세종시 신청사 네트워크 인프라 구축사업』-</dc:title>
  <dc:creator>Windows 사용자</dc:creator>
  <cp:lastModifiedBy>한창민</cp:lastModifiedBy>
  <cp:revision>79</cp:revision>
  <dcterms:created xsi:type="dcterms:W3CDTF">2016-12-02T03:21:07Z</dcterms:created>
  <dcterms:modified xsi:type="dcterms:W3CDTF">2016-12-07T11:08:52Z</dcterms:modified>
</cp:coreProperties>
</file>