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843" r:id="rId2"/>
  </p:sldMasterIdLst>
  <p:sldIdLst>
    <p:sldId id="256" r:id="rId3"/>
    <p:sldId id="257" r:id="rId4"/>
    <p:sldId id="262" r:id="rId5"/>
    <p:sldId id="259" r:id="rId6"/>
    <p:sldId id="261" r:id="rId7"/>
    <p:sldId id="263" r:id="rId8"/>
    <p:sldId id="265" r:id="rId9"/>
    <p:sldId id="271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4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6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2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4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1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2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15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2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77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5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3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2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0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5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0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7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9000">
              <a:schemeClr val="bg2">
                <a:lumMod val="90000"/>
              </a:schemeClr>
            </a:gs>
            <a:gs pos="38000">
              <a:schemeClr val="tx2">
                <a:lumMod val="20000"/>
                <a:lumOff val="80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9000">
              <a:schemeClr val="bg2">
                <a:lumMod val="90000"/>
              </a:schemeClr>
            </a:gs>
            <a:gs pos="38000">
              <a:schemeClr val="tx2">
                <a:lumMod val="20000"/>
                <a:lumOff val="80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6678-DFD9-41E9-A0F5-6E2341DE5A9D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49D-3F77-4914-BF60-63C60669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microsoft.com/office/2007/relationships/hdphoto" Target="../media/hdphoto2.wdp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D7C5-198B-4874-A918-743A566A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8" y="1728780"/>
            <a:ext cx="11625943" cy="23876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</a:rPr>
              <a:t>IBM Bluemix Watson API</a:t>
            </a:r>
            <a:r>
              <a:rPr lang="ko-KR" altLang="en-US" sz="4400" dirty="0">
                <a:latin typeface="+mj-ea"/>
              </a:rPr>
              <a:t>를 이용한 </a:t>
            </a:r>
            <a:br>
              <a:rPr lang="en-US" altLang="ko-KR" sz="4400" dirty="0">
                <a:latin typeface="+mj-ea"/>
              </a:rPr>
            </a:br>
            <a:r>
              <a:rPr lang="ko-KR" altLang="en-US" sz="4000" dirty="0">
                <a:latin typeface="+mj-ea"/>
              </a:rPr>
              <a:t>인공지능 영어 교사 설계 및 개발</a:t>
            </a:r>
            <a:endParaRPr lang="ko-KR" altLang="en-US" sz="4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EFEF7-3991-4A01-845B-CC8CBD19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815" y="496115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/>
              <a:t>서울과학기술대학교</a:t>
            </a:r>
            <a:endParaRPr lang="en-US" altLang="ko-KR" sz="2400" dirty="0"/>
          </a:p>
          <a:p>
            <a:pPr algn="r"/>
            <a:r>
              <a:rPr lang="en-US" altLang="ko-KR" sz="2400" dirty="0"/>
              <a:t>SW</a:t>
            </a:r>
            <a:r>
              <a:rPr lang="ko-KR" altLang="en-US" sz="2400" dirty="0"/>
              <a:t>분석 설계학과</a:t>
            </a:r>
            <a:endParaRPr lang="en-US" altLang="ko-KR" sz="2400" dirty="0"/>
          </a:p>
          <a:p>
            <a:pPr algn="r"/>
            <a:r>
              <a:rPr lang="ko-KR" altLang="en-US" sz="2400" dirty="0"/>
              <a:t>한창민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E980E-C723-4243-A07F-9C8E72B4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04D06-655E-4823-8662-8CA38FF5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364" y="5545844"/>
            <a:ext cx="996276" cy="98822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67F6C0-279A-4826-B2BD-86FE15AF715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DA6F9D-C909-4F19-9F26-77327FF842E8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496BB-9CE9-4A57-A9F9-5C1E531A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01B0CB-BF67-4A6D-AD2F-186FB9C31F6A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754D72-AF13-43D7-A9BE-6FB77FD2BB1B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755AC37-695A-4310-AC5C-C76CB3340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663C120-B45F-4D3D-ABEA-524150B1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65EF34-4B7E-4832-925A-2FB55EC76229}"/>
              </a:ext>
            </a:extLst>
          </p:cNvPr>
          <p:cNvGrpSpPr/>
          <p:nvPr/>
        </p:nvGrpSpPr>
        <p:grpSpPr>
          <a:xfrm>
            <a:off x="4438546" y="3173342"/>
            <a:ext cx="3211933" cy="1911039"/>
            <a:chOff x="599439" y="2330138"/>
            <a:chExt cx="4759862" cy="191103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58D2A7-8766-459D-9994-36EA6CA5E226}"/>
                </a:ext>
              </a:extLst>
            </p:cNvPr>
            <p:cNvSpPr/>
            <p:nvPr/>
          </p:nvSpPr>
          <p:spPr>
            <a:xfrm>
              <a:off x="599439" y="2641831"/>
              <a:ext cx="4759862" cy="15993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D66157-33DB-4263-84F5-09F19522EB53}"/>
                </a:ext>
              </a:extLst>
            </p:cNvPr>
            <p:cNvSpPr/>
            <p:nvPr/>
          </p:nvSpPr>
          <p:spPr>
            <a:xfrm>
              <a:off x="599439" y="2330138"/>
              <a:ext cx="1934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&lt;Web Server&gt; </a:t>
              </a:r>
              <a:r>
                <a:rPr lang="ko-KR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sz="14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06B162-1126-4C99-832F-0CF8877B67F2}"/>
              </a:ext>
            </a:extLst>
          </p:cNvPr>
          <p:cNvGrpSpPr/>
          <p:nvPr/>
        </p:nvGrpSpPr>
        <p:grpSpPr>
          <a:xfrm>
            <a:off x="6211534" y="1290774"/>
            <a:ext cx="5777266" cy="2116511"/>
            <a:chOff x="4291294" y="1284944"/>
            <a:chExt cx="5777266" cy="2116511"/>
          </a:xfrm>
        </p:grpSpPr>
        <p:sp>
          <p:nvSpPr>
            <p:cNvPr id="23" name="구름 22">
              <a:extLst>
                <a:ext uri="{FF2B5EF4-FFF2-40B4-BE49-F238E27FC236}">
                  <a16:creationId xmlns:a16="http://schemas.microsoft.com/office/drawing/2014/main" id="{C828618F-4F26-44B8-A9D5-8BB0CFA074F7}"/>
                </a:ext>
              </a:extLst>
            </p:cNvPr>
            <p:cNvSpPr/>
            <p:nvPr/>
          </p:nvSpPr>
          <p:spPr>
            <a:xfrm>
              <a:off x="4291294" y="1284944"/>
              <a:ext cx="5777266" cy="2116511"/>
            </a:xfrm>
            <a:prstGeom prst="cloud">
              <a:avLst/>
            </a:prstGeom>
            <a:solidFill>
              <a:schemeClr val="bg2">
                <a:lumMod val="7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554438-880D-4DEF-9C89-538D5EEEBE6A}"/>
                </a:ext>
              </a:extLst>
            </p:cNvPr>
            <p:cNvSpPr/>
            <p:nvPr/>
          </p:nvSpPr>
          <p:spPr>
            <a:xfrm>
              <a:off x="5022135" y="2090603"/>
              <a:ext cx="1447437" cy="5051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Conversation</a:t>
              </a:r>
              <a:endParaRPr lang="ko-KR" altLang="en-US" sz="16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1A416A-B9AD-48D8-865A-D50BFDF044BC}"/>
                </a:ext>
              </a:extLst>
            </p:cNvPr>
            <p:cNvSpPr/>
            <p:nvPr/>
          </p:nvSpPr>
          <p:spPr>
            <a:xfrm>
              <a:off x="6558524" y="2090603"/>
              <a:ext cx="792480" cy="5051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TTS</a:t>
              </a:r>
              <a:endParaRPr lang="ko-KR" altLang="en-US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E5C98A-20EE-4F29-8CE6-60CC1248F3B2}"/>
                </a:ext>
              </a:extLst>
            </p:cNvPr>
            <p:cNvSpPr/>
            <p:nvPr/>
          </p:nvSpPr>
          <p:spPr>
            <a:xfrm>
              <a:off x="7439956" y="2090603"/>
              <a:ext cx="792480" cy="5051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STT</a:t>
              </a:r>
              <a:endParaRPr lang="ko-KR" altLang="en-US" sz="16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D4AD8CA-0F67-449F-B63F-49D7395D53E2}"/>
                </a:ext>
              </a:extLst>
            </p:cNvPr>
            <p:cNvSpPr/>
            <p:nvPr/>
          </p:nvSpPr>
          <p:spPr>
            <a:xfrm>
              <a:off x="5014094" y="1674596"/>
              <a:ext cx="25527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&lt;IBM Bluemix Cloud Platform&gt; </a:t>
              </a:r>
              <a:r>
                <a:rPr lang="ko-KR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sz="1400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9F1F24-2559-4002-943C-21F8BE0454C9}"/>
                </a:ext>
              </a:extLst>
            </p:cNvPr>
            <p:cNvSpPr/>
            <p:nvPr/>
          </p:nvSpPr>
          <p:spPr>
            <a:xfrm>
              <a:off x="8346076" y="2090603"/>
              <a:ext cx="1072243" cy="5051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NoSQL DB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BA749F-0D78-4BFB-A5EB-20D6765E03B2}"/>
              </a:ext>
            </a:extLst>
          </p:cNvPr>
          <p:cNvGrpSpPr/>
          <p:nvPr/>
        </p:nvGrpSpPr>
        <p:grpSpPr>
          <a:xfrm>
            <a:off x="1998388" y="2407285"/>
            <a:ext cx="1452880" cy="3420796"/>
            <a:chOff x="1778000" y="2331788"/>
            <a:chExt cx="1452880" cy="342079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63A8826-BD94-4231-A6A8-B834DAB2AC77}"/>
                </a:ext>
              </a:extLst>
            </p:cNvPr>
            <p:cNvSpPr/>
            <p:nvPr/>
          </p:nvSpPr>
          <p:spPr>
            <a:xfrm>
              <a:off x="1778000" y="2682240"/>
              <a:ext cx="1452880" cy="3053397"/>
            </a:xfrm>
            <a:prstGeom prst="roundRect">
              <a:avLst/>
            </a:prstGeom>
            <a:solidFill>
              <a:schemeClr val="bg2">
                <a:lumMod val="75000"/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0DBEA05-8F39-4741-B199-23E11E8EBC77}"/>
                </a:ext>
              </a:extLst>
            </p:cNvPr>
            <p:cNvGrpSpPr/>
            <p:nvPr/>
          </p:nvGrpSpPr>
          <p:grpSpPr>
            <a:xfrm>
              <a:off x="2030113" y="2724398"/>
              <a:ext cx="914400" cy="1025882"/>
              <a:chOff x="2119967" y="1422043"/>
              <a:chExt cx="914400" cy="1025882"/>
            </a:xfrm>
          </p:grpSpPr>
          <p:pic>
            <p:nvPicPr>
              <p:cNvPr id="12" name="그래픽 11" descr="컴퓨터">
                <a:extLst>
                  <a:ext uri="{FF2B5EF4-FFF2-40B4-BE49-F238E27FC236}">
                    <a16:creationId xmlns:a16="http://schemas.microsoft.com/office/drawing/2014/main" id="{C3583704-92ED-4DA2-B42E-9B54CE837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19967" y="153352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2B765A3-7FFE-49BE-AA63-4AC3AB5767BA}"/>
                  </a:ext>
                </a:extLst>
              </p:cNvPr>
              <p:cNvSpPr/>
              <p:nvPr/>
            </p:nvSpPr>
            <p:spPr>
              <a:xfrm>
                <a:off x="2153846" y="1422043"/>
                <a:ext cx="8466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kern="100" dirty="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Client PC</a:t>
                </a:r>
                <a:endParaRPr lang="ko-KR" altLang="en-US" sz="1400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0CC1ED7-4033-4829-BAB3-9F3E9E042F1F}"/>
                </a:ext>
              </a:extLst>
            </p:cNvPr>
            <p:cNvGrpSpPr/>
            <p:nvPr/>
          </p:nvGrpSpPr>
          <p:grpSpPr>
            <a:xfrm>
              <a:off x="2063992" y="3714265"/>
              <a:ext cx="807549" cy="914401"/>
              <a:chOff x="2873974" y="1268154"/>
              <a:chExt cx="914400" cy="1179771"/>
            </a:xfrm>
          </p:grpSpPr>
          <p:pic>
            <p:nvPicPr>
              <p:cNvPr id="14" name="그래픽 13" descr="무선 마이크">
                <a:extLst>
                  <a:ext uri="{FF2B5EF4-FFF2-40B4-BE49-F238E27FC236}">
                    <a16:creationId xmlns:a16="http://schemas.microsoft.com/office/drawing/2014/main" id="{8A85165A-1EC9-4CEE-8331-7A06C934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873974" y="153352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BC7CDF0-CF3D-41EC-94B6-E1C9B0581085}"/>
                  </a:ext>
                </a:extLst>
              </p:cNvPr>
              <p:cNvSpPr/>
              <p:nvPr/>
            </p:nvSpPr>
            <p:spPr>
              <a:xfrm>
                <a:off x="2974345" y="1268154"/>
                <a:ext cx="7136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kern="100" dirty="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마이크</a:t>
                </a:r>
                <a:endParaRPr lang="ko-KR" altLang="en-US" sz="1400" b="1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2E2E5C3-1606-4B2C-9436-1DC00FBE36FF}"/>
                </a:ext>
              </a:extLst>
            </p:cNvPr>
            <p:cNvGrpSpPr/>
            <p:nvPr/>
          </p:nvGrpSpPr>
          <p:grpSpPr>
            <a:xfrm>
              <a:off x="2030113" y="4702412"/>
              <a:ext cx="914400" cy="1050172"/>
              <a:chOff x="2030113" y="4702412"/>
              <a:chExt cx="914400" cy="1050172"/>
            </a:xfrm>
          </p:grpSpPr>
          <p:pic>
            <p:nvPicPr>
              <p:cNvPr id="16" name="그래픽 15" descr="스피커">
                <a:extLst>
                  <a:ext uri="{FF2B5EF4-FFF2-40B4-BE49-F238E27FC236}">
                    <a16:creationId xmlns:a16="http://schemas.microsoft.com/office/drawing/2014/main" id="{643DC73D-ECB7-4217-B2BC-F334401DC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30113" y="48381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C2DB1F-A11B-43D3-8851-66CE20F79FC8}"/>
                  </a:ext>
                </a:extLst>
              </p:cNvPr>
              <p:cNvSpPr/>
              <p:nvPr/>
            </p:nvSpPr>
            <p:spPr>
              <a:xfrm>
                <a:off x="2130485" y="4702412"/>
                <a:ext cx="7136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kern="10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스피커</a:t>
                </a:r>
                <a:endParaRPr lang="ko-KR" altLang="en-US" sz="1400" b="1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1260CD-3A31-4B17-A038-8F59E1090104}"/>
                </a:ext>
              </a:extLst>
            </p:cNvPr>
            <p:cNvSpPr/>
            <p:nvPr/>
          </p:nvSpPr>
          <p:spPr>
            <a:xfrm>
              <a:off x="1990677" y="2331788"/>
              <a:ext cx="10275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&lt;Interface&gt;</a:t>
              </a:r>
              <a:endParaRPr lang="ko-KR" altLang="en-US" sz="14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A758AE-5F7D-4CC5-AFD3-B08C55898F72}"/>
              </a:ext>
            </a:extLst>
          </p:cNvPr>
          <p:cNvGrpSpPr/>
          <p:nvPr/>
        </p:nvGrpSpPr>
        <p:grpSpPr>
          <a:xfrm>
            <a:off x="544629" y="3827446"/>
            <a:ext cx="914400" cy="1248080"/>
            <a:chOff x="508990" y="3293289"/>
            <a:chExt cx="914400" cy="1248080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253D82B5-D4A4-47DA-908E-6C2C12737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8990" y="3293289"/>
              <a:ext cx="914400" cy="914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13A461-4429-4D68-9B83-EC79E8680D0B}"/>
                </a:ext>
              </a:extLst>
            </p:cNvPr>
            <p:cNvSpPr/>
            <p:nvPr/>
          </p:nvSpPr>
          <p:spPr>
            <a:xfrm>
              <a:off x="616652" y="4233592"/>
              <a:ext cx="7072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&lt;User&gt;</a:t>
              </a:r>
              <a:endParaRPr lang="ko-KR" altLang="en-US" sz="1400" b="1" dirty="0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F87B3D9-48BD-4858-89E2-49A1C33E6626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flipH="1" flipV="1">
            <a:off x="3451268" y="4284436"/>
            <a:ext cx="987278" cy="2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0A27C2-037F-4157-8088-241F3AA8CF65}"/>
              </a:ext>
            </a:extLst>
          </p:cNvPr>
          <p:cNvCxnSpPr>
            <a:cxnSpLocks/>
          </p:cNvCxnSpPr>
          <p:nvPr/>
        </p:nvCxnSpPr>
        <p:spPr>
          <a:xfrm flipH="1">
            <a:off x="1336338" y="4284435"/>
            <a:ext cx="539359" cy="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6F27AE1-0391-4857-A3BB-61D2017F405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7650479" y="3405031"/>
            <a:ext cx="1449688" cy="8796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F984E0-6EF5-4A79-92F6-CF55565CD57E}"/>
              </a:ext>
            </a:extLst>
          </p:cNvPr>
          <p:cNvSpPr/>
          <p:nvPr/>
        </p:nvSpPr>
        <p:spPr>
          <a:xfrm>
            <a:off x="9224338" y="3909036"/>
            <a:ext cx="24272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음성 </a:t>
            </a:r>
            <a:r>
              <a:rPr lang="en-US" altLang="ko-KR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&gt; </a:t>
            </a: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텍스트화</a:t>
            </a:r>
            <a:endParaRPr lang="en-US" altLang="ko-KR" sz="12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텍스트 </a:t>
            </a:r>
            <a:r>
              <a:rPr lang="en-US" altLang="ko-KR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&gt; </a:t>
            </a: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음성</a:t>
            </a:r>
            <a:endParaRPr lang="en-US" altLang="ko-KR" sz="12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Conversation </a:t>
            </a: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출력</a:t>
            </a:r>
            <a:endParaRPr lang="en-US" altLang="ko-KR" sz="12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 학습 정보 기록 </a:t>
            </a:r>
            <a:r>
              <a:rPr lang="en-US" altLang="ko-KR" sz="12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(DB)</a:t>
            </a:r>
          </a:p>
          <a:p>
            <a:pPr marL="342900" indent="-342900">
              <a:buAutoNum type="arabicPeriod"/>
            </a:pPr>
            <a:endParaRPr lang="en-US" altLang="ko-KR" sz="12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ko-KR" altLang="en-US" sz="12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7B49E3-30F1-4933-B8E9-1BE42F879FB9}"/>
              </a:ext>
            </a:extLst>
          </p:cNvPr>
          <p:cNvSpPr/>
          <p:nvPr/>
        </p:nvSpPr>
        <p:spPr>
          <a:xfrm>
            <a:off x="4573580" y="3754498"/>
            <a:ext cx="30925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발음 교정 </a:t>
            </a:r>
            <a:r>
              <a:rPr lang="en-US" altLang="ko-KR" sz="1200" dirty="0"/>
              <a:t>: </a:t>
            </a:r>
            <a:r>
              <a:rPr lang="ko-KR" altLang="en-US" sz="1200" dirty="0"/>
              <a:t>원문과 사용자 입력을 비교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사용자 학습 수준 판독 알고리즘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사용자 답변에 대한 피드백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400" dirty="0"/>
              <a:t>Watson API </a:t>
            </a:r>
            <a:r>
              <a:rPr lang="ko-KR" altLang="en-US" sz="1400" dirty="0"/>
              <a:t>의 </a:t>
            </a:r>
            <a:r>
              <a:rPr lang="en-US" altLang="ko-KR" sz="1400" dirty="0"/>
              <a:t>I/O</a:t>
            </a:r>
          </a:p>
          <a:p>
            <a:pPr marL="342900" indent="-342900">
              <a:buAutoNum type="arabicPeriod"/>
            </a:pPr>
            <a:endParaRPr lang="ko-KR" altLang="en-US" sz="14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86FED4-0369-4F6B-8570-CAC328F54204}"/>
              </a:ext>
            </a:extLst>
          </p:cNvPr>
          <p:cNvSpPr/>
          <p:nvPr/>
        </p:nvSpPr>
        <p:spPr>
          <a:xfrm>
            <a:off x="335280" y="1545742"/>
            <a:ext cx="101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시스템 구성도</a:t>
            </a:r>
            <a:r>
              <a:rPr lang="en-US" altLang="ko-KR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574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496BB-9CE9-4A57-A9F9-5C1E531A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01B0CB-BF67-4A6D-AD2F-186FB9C31F6A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754D72-AF13-43D7-A9BE-6FB77FD2BB1B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755AC37-695A-4310-AC5C-C76CB3340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663C120-B45F-4D3D-ABEA-524150B1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향후 연구 과제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56D54-07B9-4228-8A06-F97584D78E1B}"/>
              </a:ext>
            </a:extLst>
          </p:cNvPr>
          <p:cNvSpPr/>
          <p:nvPr/>
        </p:nvSpPr>
        <p:spPr>
          <a:xfrm>
            <a:off x="174843" y="1553606"/>
            <a:ext cx="11451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endParaRPr lang="en-US" altLang="ko-KR" sz="1400" b="0" i="0" dirty="0">
              <a:solidFill>
                <a:srgbClr val="323232"/>
              </a:solidFill>
              <a:effectLst/>
              <a:latin typeface="ibm-plex-san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104AF6-094A-4C24-93F1-A73E7086438A}"/>
              </a:ext>
            </a:extLst>
          </p:cNvPr>
          <p:cNvSpPr/>
          <p:nvPr/>
        </p:nvSpPr>
        <p:spPr>
          <a:xfrm>
            <a:off x="565723" y="1532690"/>
            <a:ext cx="101803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사용자의 학습 데이터를 바탕으로 맞춤형 학습 데이터를 제공</a:t>
            </a: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사용자의 수준을 반영하여 효과적인 학습 데이터를 제공하기 위한 기능을 구현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사용자의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오답에 대하여 연관 문장 및 주제에 대한 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‘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학습 데이터 제공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’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기능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효과적인 교육 프로세스를 반영</a:t>
            </a: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영어 교수법에 대한 다양한 논문 연구를 참고하여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효과적인 교육 프로세스를 개발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기존의 효과를 인정 받은 교육 프로세스를 도입하여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해당 교육 프로세스 기능을 추가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모바일 디바이스 연동</a:t>
            </a: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모바일 디바이스의 다양한 인터페이스를 활용 할 수 있는 컨텐츠 개발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웹 서버와 연동하여 사용할 수 있는 모바일 인터페이스 개발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Watson 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서비스와 연동 할 수 있는 모바일 어플리케이션 개발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496BB-9CE9-4A57-A9F9-5C1E531A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01B0CB-BF67-4A6D-AD2F-186FB9C31F6A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754D72-AF13-43D7-A9BE-6FB77FD2BB1B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755AC37-695A-4310-AC5C-C76CB3340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663C120-B45F-4D3D-ABEA-524150B1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참고 자료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556D54-07B9-4228-8A06-F97584D78E1B}"/>
              </a:ext>
            </a:extLst>
          </p:cNvPr>
          <p:cNvSpPr/>
          <p:nvPr/>
        </p:nvSpPr>
        <p:spPr>
          <a:xfrm>
            <a:off x="174843" y="1553606"/>
            <a:ext cx="11451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endParaRPr lang="en-US" altLang="ko-KR" sz="1400" b="0" i="0" dirty="0">
              <a:solidFill>
                <a:srgbClr val="323232"/>
              </a:solidFill>
              <a:effectLst/>
              <a:latin typeface="ibm-plex-san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104AF6-094A-4C24-93F1-A73E7086438A}"/>
              </a:ext>
            </a:extLst>
          </p:cNvPr>
          <p:cNvSpPr/>
          <p:nvPr/>
        </p:nvSpPr>
        <p:spPr>
          <a:xfrm>
            <a:off x="565722" y="1532690"/>
            <a:ext cx="104459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IBM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developerWorks</a:t>
            </a:r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, 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ko-KR" altLang="en-US" dirty="0">
                <a:latin typeface="+mn-ea"/>
              </a:rPr>
              <a:t>왓슨으로 쉽게 개발하는 카카오톡 </a:t>
            </a:r>
            <a:r>
              <a:rPr lang="ko-KR" altLang="en-US" dirty="0" err="1">
                <a:latin typeface="+mn-ea"/>
              </a:rPr>
              <a:t>챗봇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문서</a:t>
            </a:r>
            <a:endParaRPr lang="en-US" altLang="ko-KR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https://developer.ibm.com/kr/watson/2017/01/13/watsonchatbot-1-watson-conversation/</a:t>
            </a:r>
          </a:p>
          <a:p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2. IBM Watson 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공식 홈페이지</a:t>
            </a: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https://www.ibm.com/watson/</a:t>
            </a:r>
          </a:p>
          <a:p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3. IBM REDBOOK 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기술문서 </a:t>
            </a: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http://www.redbooks.ibm.com/</a:t>
            </a:r>
          </a:p>
          <a:p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4. 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인공지능 기반 가상현실 활용 킬러 콘텐츠 개발 연구 </a:t>
            </a:r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교육</a:t>
            </a:r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게임</a:t>
            </a:r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쇼핑 콘텐츠를 중심으로</a:t>
            </a:r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algn="r"/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(2017, 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이주희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호서대학교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kern="1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나노바이오트로닉스학과</a:t>
            </a: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endParaRPr lang="en-US" altLang="ko-KR" b="1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E0806-03C9-4DE2-9DA0-6F9E0709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8" y="0"/>
            <a:ext cx="10515600" cy="132556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0F5E-D923-4A44-9FB4-C17FE7E5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IBM Watson 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시스템 설계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향후 연구 계획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참고 자료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1B3C49-59C9-4223-9B0A-D0B914DC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19758F-8845-4E37-9FBE-555048F40144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46170B-5BF2-4E34-92F8-71157D630D48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160052E-7228-4D02-975E-8596027E5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364" y="5545844"/>
            <a:ext cx="996276" cy="9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7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AA218-E786-47BA-A8B5-44622EEC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364"/>
            <a:ext cx="10515600" cy="13255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FAE8-55F2-4016-9C47-625C125C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96" y="1285108"/>
            <a:ext cx="10515600" cy="232563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4</a:t>
            </a:r>
            <a:r>
              <a:rPr lang="ko-KR" altLang="ko-KR" sz="1400" dirty="0">
                <a:latin typeface="+mn-ea"/>
              </a:rPr>
              <a:t>차 산업 혁명의 핵심 기술 중 하나는 인공지능이다</a:t>
            </a:r>
            <a:r>
              <a:rPr lang="en-US" altLang="ko-KR" sz="1400" dirty="0">
                <a:latin typeface="+mn-ea"/>
              </a:rPr>
              <a:t>.  </a:t>
            </a:r>
            <a:r>
              <a:rPr lang="ko-KR" altLang="ko-KR" sz="1400" dirty="0">
                <a:latin typeface="+mn-ea"/>
              </a:rPr>
              <a:t>세계적인</a:t>
            </a:r>
            <a:r>
              <a:rPr lang="en-US" altLang="ko-KR" sz="1400" dirty="0">
                <a:latin typeface="+mn-ea"/>
              </a:rPr>
              <a:t> IT </a:t>
            </a:r>
            <a:r>
              <a:rPr lang="ko-KR" altLang="ko-KR" sz="1400" dirty="0">
                <a:latin typeface="+mn-ea"/>
              </a:rPr>
              <a:t>기업들은 기존의 산업에 인공지능 기술을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접목하기도 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ko-KR" sz="1400" dirty="0">
                <a:latin typeface="+mn-ea"/>
              </a:rPr>
              <a:t>새로운 영역의 서비스와 콘텐츠를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연구</a:t>
            </a:r>
            <a:r>
              <a:rPr lang="en-US" altLang="ko-KR" sz="1400" dirty="0">
                <a:latin typeface="+mn-ea"/>
              </a:rPr>
              <a:t>·</a:t>
            </a:r>
            <a:r>
              <a:rPr lang="ko-KR" altLang="ko-KR" sz="1400" dirty="0">
                <a:latin typeface="+mn-ea"/>
              </a:rPr>
              <a:t>개발하고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있다</a:t>
            </a:r>
            <a:r>
              <a:rPr lang="en-US" altLang="ko-KR" sz="1400" dirty="0">
                <a:latin typeface="+mn-ea"/>
              </a:rPr>
              <a:t>. 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ko-KR" sz="1400" dirty="0">
                <a:latin typeface="+mn-ea"/>
              </a:rPr>
              <a:t>교육 콘텐츠 영역도 많은 관심과 연구가 진행되는 분야이다</a:t>
            </a:r>
            <a:r>
              <a:rPr lang="en-US" altLang="ko-KR" sz="1400" dirty="0">
                <a:latin typeface="+mn-ea"/>
              </a:rPr>
              <a:t>.  </a:t>
            </a:r>
            <a:r>
              <a:rPr lang="ko-KR" altLang="ko-KR" sz="1400" dirty="0">
                <a:latin typeface="+mn-ea"/>
              </a:rPr>
              <a:t>국내의 사교육 </a:t>
            </a:r>
            <a:r>
              <a:rPr lang="ko-KR" altLang="en-US" sz="1400" dirty="0">
                <a:latin typeface="+mn-ea"/>
              </a:rPr>
              <a:t>비용 </a:t>
            </a:r>
            <a:r>
              <a:rPr lang="ko-KR" altLang="ko-KR" sz="1400" dirty="0">
                <a:latin typeface="+mn-ea"/>
              </a:rPr>
              <a:t>통계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조사</a:t>
            </a:r>
            <a:r>
              <a:rPr lang="ko-KR" altLang="ko-KR" sz="1400" dirty="0">
                <a:latin typeface="+mn-ea"/>
              </a:rPr>
              <a:t>에 따르면 영어와 수학</a:t>
            </a:r>
            <a:r>
              <a:rPr lang="ko-KR" altLang="en-US" sz="1400" dirty="0">
                <a:latin typeface="+mn-ea"/>
              </a:rPr>
              <a:t>교육에 들어가는 비용이 많은 비중을 차지한다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ko-KR" sz="1400" dirty="0">
                <a:latin typeface="+mn-ea"/>
              </a:rPr>
              <a:t>통계에 따르면 사교육 비용은 매년 증가하고 있고 가구별 소득 수준이 높을수록 사교육비 지출과 참여율 또한 높았다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ko-KR" sz="1400" dirty="0">
                <a:latin typeface="+mn-ea"/>
              </a:rPr>
              <a:t>영어 교육은 가구의 소득 수준에 따른 교육 수준</a:t>
            </a:r>
            <a:r>
              <a:rPr lang="ko-KR" altLang="en-US" sz="1400" dirty="0">
                <a:latin typeface="+mn-ea"/>
              </a:rPr>
              <a:t>의</a:t>
            </a:r>
            <a:r>
              <a:rPr lang="ko-KR" altLang="ko-KR" sz="1400" dirty="0">
                <a:latin typeface="+mn-ea"/>
              </a:rPr>
              <a:t> 양극화가 심한 과목이다</a:t>
            </a:r>
            <a:r>
              <a:rPr lang="en-US" altLang="ko-KR" sz="1400" dirty="0">
                <a:latin typeface="+mn-ea"/>
              </a:rPr>
              <a:t>. </a:t>
            </a:r>
            <a:r>
              <a:rPr lang="ko-KR" altLang="en-US" sz="1400" dirty="0">
                <a:latin typeface="+mn-ea"/>
              </a:rPr>
              <a:t>인</a:t>
            </a:r>
            <a:r>
              <a:rPr lang="ko-KR" altLang="ko-KR" sz="1400" dirty="0">
                <a:latin typeface="+mn-ea"/>
              </a:rPr>
              <a:t>공지능 교육 콘텐츠 연구와 개발을 통하여 양질의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en-US" sz="1400" dirty="0">
                <a:latin typeface="+mn-ea"/>
              </a:rPr>
              <a:t>교육 </a:t>
            </a:r>
            <a:r>
              <a:rPr lang="ko-KR" altLang="ko-KR" sz="1400" dirty="0">
                <a:latin typeface="+mn-ea"/>
              </a:rPr>
              <a:t>콘텐츠들이 생산된다면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더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많은 사람이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교육비에 대한 부담을 줄일 수 있을 것이다</a:t>
            </a:r>
            <a:r>
              <a:rPr lang="en-US" altLang="ko-KR" sz="1400" dirty="0">
                <a:latin typeface="+mn-ea"/>
              </a:rPr>
              <a:t>.  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ko-KR" sz="1400" dirty="0">
                <a:latin typeface="+mn-ea"/>
              </a:rPr>
              <a:t>이는 소득수준에 따른 교육 양극화를 해소하는 좋은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방법의 하나가</a:t>
            </a:r>
            <a:r>
              <a:rPr lang="en-US" altLang="ko-KR" sz="1400" dirty="0">
                <a:latin typeface="+mn-ea"/>
              </a:rPr>
              <a:t> </a:t>
            </a:r>
            <a:r>
              <a:rPr lang="ko-KR" altLang="ko-KR" sz="1400" dirty="0">
                <a:latin typeface="+mn-ea"/>
              </a:rPr>
              <a:t>될 것이다</a:t>
            </a:r>
            <a:r>
              <a:rPr lang="en-US" altLang="ko-KR" sz="1400" dirty="0">
                <a:latin typeface="+mn-ea"/>
              </a:rPr>
              <a:t>. </a:t>
            </a:r>
          </a:p>
          <a:p>
            <a:pPr>
              <a:lnSpc>
                <a:spcPct val="120000"/>
              </a:lnSpc>
            </a:pPr>
            <a:endParaRPr lang="en-US" altLang="ko-KR" sz="9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450C4-C01F-481D-9001-C649E0C1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4F6431-95C8-49AD-9990-333A6D7375FC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93801A-BFF2-439F-801B-CA209269E34D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D6D3EE5-EC7E-41D4-A390-EEC589B40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2B8C87-A394-4AF9-A69E-7DF8FF7071B6}"/>
              </a:ext>
            </a:extLst>
          </p:cNvPr>
          <p:cNvSpPr/>
          <p:nvPr/>
        </p:nvSpPr>
        <p:spPr>
          <a:xfrm>
            <a:off x="838200" y="4886960"/>
            <a:ext cx="10515600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sz="1400" b="1" dirty="0">
                <a:latin typeface="+mn-ea"/>
              </a:rPr>
              <a:t>본 연구에서는</a:t>
            </a:r>
            <a:r>
              <a:rPr lang="en-US" altLang="ko-KR" sz="1400" b="1" dirty="0">
                <a:latin typeface="+mn-ea"/>
              </a:rPr>
              <a:t> IBM</a:t>
            </a:r>
            <a:r>
              <a:rPr lang="ko-KR" altLang="ko-KR" sz="1400" b="1" dirty="0">
                <a:latin typeface="+mn-ea"/>
              </a:rPr>
              <a:t>의</a:t>
            </a:r>
            <a:r>
              <a:rPr lang="en-US" altLang="ko-KR" sz="1400" b="1" dirty="0">
                <a:latin typeface="+mn-ea"/>
              </a:rPr>
              <a:t> Watson API</a:t>
            </a:r>
            <a:r>
              <a:rPr lang="ko-KR" altLang="ko-KR" sz="1400" b="1" dirty="0">
                <a:latin typeface="+mn-ea"/>
              </a:rPr>
              <a:t>를 활용하여 영어 교육에 도움을 줄 수 있는 인공지능 영어교사 시스템 설계와</a:t>
            </a:r>
            <a:r>
              <a:rPr lang="en-US" altLang="ko-KR" sz="1400" b="1" dirty="0">
                <a:latin typeface="+mn-ea"/>
              </a:rPr>
              <a:t> </a:t>
            </a:r>
            <a:r>
              <a:rPr lang="ko-KR" altLang="ko-KR" sz="1400" b="1" dirty="0">
                <a:latin typeface="+mn-ea"/>
              </a:rPr>
              <a:t>개발을 논의하였다</a:t>
            </a:r>
            <a:r>
              <a:rPr lang="en-US" altLang="ko-KR" sz="1400" b="1" dirty="0">
                <a:latin typeface="+mn-ea"/>
              </a:rPr>
              <a:t>. Watson</a:t>
            </a:r>
            <a:r>
              <a:rPr lang="ko-KR" altLang="ko-KR" sz="1400" b="1" dirty="0">
                <a:latin typeface="+mn-ea"/>
              </a:rPr>
              <a:t>은</a:t>
            </a:r>
            <a:r>
              <a:rPr lang="en-US" altLang="ko-KR" sz="1400" b="1" dirty="0">
                <a:latin typeface="+mn-ea"/>
              </a:rPr>
              <a:t> IBM </a:t>
            </a:r>
            <a:r>
              <a:rPr lang="ko-KR" altLang="ko-KR" sz="1400" b="1" dirty="0">
                <a:latin typeface="+mn-ea"/>
              </a:rPr>
              <a:t>클라우드 기반의 인공지능 플랫폼이며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ko-KR" sz="1400" b="1" dirty="0">
                <a:latin typeface="+mn-ea"/>
              </a:rPr>
              <a:t>인공지능 서비스 개발에 필요한 다양한</a:t>
            </a:r>
            <a:r>
              <a:rPr lang="en-US" altLang="ko-KR" sz="1400" b="1" dirty="0">
                <a:latin typeface="+mn-ea"/>
              </a:rPr>
              <a:t> API</a:t>
            </a:r>
            <a:r>
              <a:rPr lang="ko-KR" altLang="ko-KR" sz="1400" b="1" dirty="0">
                <a:latin typeface="+mn-ea"/>
              </a:rPr>
              <a:t>를 제공하고 있다</a:t>
            </a:r>
            <a:r>
              <a:rPr lang="en-US" altLang="ko-KR" sz="1400" b="1" dirty="0">
                <a:latin typeface="+mn-ea"/>
              </a:rPr>
              <a:t>. </a:t>
            </a:r>
          </a:p>
          <a:p>
            <a:pPr>
              <a:lnSpc>
                <a:spcPct val="120000"/>
              </a:lnSpc>
            </a:pPr>
            <a:r>
              <a:rPr lang="ko-KR" altLang="ko-KR" sz="1400" b="1" dirty="0">
                <a:latin typeface="+mn-ea"/>
              </a:rPr>
              <a:t>그 중에서 </a:t>
            </a:r>
            <a:r>
              <a:rPr lang="en-US" altLang="ko-KR" sz="1400" b="1" dirty="0">
                <a:latin typeface="+mn-ea"/>
              </a:rPr>
              <a:t>STT(Speech To Text), TTS(Text To Speech), Conversation API</a:t>
            </a:r>
            <a:r>
              <a:rPr lang="ko-KR" altLang="ko-KR" sz="1400" b="1" dirty="0">
                <a:latin typeface="+mn-ea"/>
              </a:rPr>
              <a:t>를 결합하여 인공지능 영어교사 시스템을 </a:t>
            </a:r>
            <a:r>
              <a:rPr lang="ko-KR" altLang="en-US" sz="1400" b="1" dirty="0">
                <a:latin typeface="+mn-ea"/>
              </a:rPr>
              <a:t>설계 하였다</a:t>
            </a:r>
            <a:r>
              <a:rPr lang="en-US" altLang="ko-KR" sz="1400" b="1" dirty="0">
                <a:latin typeface="+mn-ea"/>
              </a:rPr>
              <a:t>. </a:t>
            </a:r>
            <a:br>
              <a:rPr lang="en-US" altLang="ko-KR" sz="1400" b="1" dirty="0"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3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E0806-03C9-4DE2-9DA0-6F9E0709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2. IBM Watson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0F5E-D923-4A44-9FB4-C17FE7E5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왓슨은 정형 및 비정형 데이터를 이해하고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가설을 세워 추론하고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협업을 통해 학습하고</a:t>
            </a:r>
            <a:r>
              <a:rPr lang="en-US" altLang="ko-KR" sz="1800" b="1" dirty="0">
                <a:latin typeface="+mn-ea"/>
              </a:rPr>
              <a:t>, </a:t>
            </a:r>
          </a:p>
          <a:p>
            <a:pPr marL="0" indent="0" algn="r">
              <a:buNone/>
            </a:pPr>
            <a:r>
              <a:rPr lang="ko-KR" altLang="en-US" sz="1800" b="1" dirty="0">
                <a:latin typeface="+mn-ea"/>
              </a:rPr>
              <a:t>인간과 자연스러운 방식으로 상호 작용하는 </a:t>
            </a:r>
            <a:r>
              <a:rPr lang="en-US" altLang="ko-KR" sz="1800" b="1" dirty="0">
                <a:latin typeface="+mn-ea"/>
              </a:rPr>
              <a:t>IBM</a:t>
            </a:r>
            <a:r>
              <a:rPr lang="ko-KR" altLang="en-US" sz="1800" b="1" dirty="0">
                <a:latin typeface="+mn-ea"/>
              </a:rPr>
              <a:t>의 </a:t>
            </a:r>
            <a:r>
              <a:rPr lang="ko-KR" altLang="en-US" sz="1800" b="1" dirty="0" err="1">
                <a:latin typeface="+mn-ea"/>
              </a:rPr>
              <a:t>코그너티브</a:t>
            </a:r>
            <a:r>
              <a:rPr lang="en-US" altLang="ko-KR" sz="1800" b="1" dirty="0">
                <a:latin typeface="+mn-ea"/>
              </a:rPr>
              <a:t>(</a:t>
            </a:r>
            <a:r>
              <a:rPr lang="en-US" altLang="ko-KR" sz="1800" dirty="0">
                <a:latin typeface="+mn-ea"/>
              </a:rPr>
              <a:t>Cognitive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ko-KR" altLang="en-US" sz="1800" b="1" dirty="0">
                <a:latin typeface="+mn-ea"/>
              </a:rPr>
              <a:t> 컴퓨팅 기술이다</a:t>
            </a:r>
            <a:r>
              <a:rPr lang="en-US" altLang="ko-KR" sz="1800" b="1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5FBD7-119E-4DB7-96B5-7B7D81BE6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" t="1717" r="2422" b="3714"/>
          <a:stretch/>
        </p:blipFill>
        <p:spPr>
          <a:xfrm>
            <a:off x="1889759" y="2479039"/>
            <a:ext cx="8280401" cy="3759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6211C-150E-4E29-A57F-31E12BF6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0A5A21-FF1D-4153-B12A-F6E38AFF6FD9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679A71-AFC2-4E2B-A917-46292F9FB425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246714D-F83E-4C8C-815B-EB348DA93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3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0F5E-D923-4A44-9FB4-C17FE7E5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8" y="705121"/>
            <a:ext cx="11790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왓슨 서비스 종류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왓슨은 대화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음성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감정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언어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이미지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디스커버리</a:t>
            </a:r>
            <a:r>
              <a:rPr lang="ko-KR" altLang="en-US" sz="1400" b="1" dirty="0">
                <a:latin typeface="+mn-ea"/>
              </a:rPr>
              <a:t> 분야의 </a:t>
            </a:r>
            <a:r>
              <a:rPr lang="en-US" altLang="ko-KR" sz="1400" b="1" dirty="0">
                <a:latin typeface="+mn-ea"/>
              </a:rPr>
              <a:t>API(Application Programming Interface) </a:t>
            </a:r>
            <a:r>
              <a:rPr lang="ko-KR" altLang="en-US" sz="1400" b="1" dirty="0">
                <a:latin typeface="+mn-ea"/>
              </a:rPr>
              <a:t>및 제품으로 제공된다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r>
              <a:rPr lang="ko-KR" altLang="en-US" sz="1400" b="1" dirty="0">
                <a:latin typeface="+mn-ea"/>
              </a:rPr>
              <a:t>왓슨은 모든 서비스를 사용자화</a:t>
            </a:r>
            <a:r>
              <a:rPr lang="en-US" altLang="ko-KR" sz="1400" b="1" dirty="0">
                <a:latin typeface="+mn-ea"/>
              </a:rPr>
              <a:t>(Customization)</a:t>
            </a:r>
            <a:r>
              <a:rPr lang="ko-KR" altLang="en-US" sz="1400" b="1" dirty="0">
                <a:latin typeface="+mn-ea"/>
              </a:rPr>
              <a:t>가 가능하다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ko-KR" altLang="en-US" sz="1400" b="1" dirty="0">
                <a:latin typeface="+mn-ea"/>
              </a:rPr>
              <a:t>실제 비즈니스의 문제를 해결하기 위해서는 단일 또는 복수의 </a:t>
            </a:r>
            <a:r>
              <a:rPr lang="en-US" altLang="ko-KR" sz="1400" b="1" dirty="0">
                <a:latin typeface="+mn-ea"/>
              </a:rPr>
              <a:t>API</a:t>
            </a:r>
            <a:r>
              <a:rPr lang="ko-KR" altLang="en-US" sz="1400" b="1" dirty="0">
                <a:latin typeface="+mn-ea"/>
              </a:rPr>
              <a:t>들을 결합하여 애플리케이션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솔루션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비즈니스에 적용할 수 있다</a:t>
            </a:r>
            <a:r>
              <a:rPr lang="en-US" altLang="ko-KR" sz="1400" b="1" dirty="0">
                <a:latin typeface="+mn-ea"/>
              </a:rPr>
              <a:t>.</a:t>
            </a:r>
            <a:endParaRPr lang="en-US" altLang="ko-KR" sz="105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E6333C-E8AC-4604-B815-8CD9066B9C9D}"/>
              </a:ext>
            </a:extLst>
          </p:cNvPr>
          <p:cNvGrpSpPr/>
          <p:nvPr/>
        </p:nvGrpSpPr>
        <p:grpSpPr>
          <a:xfrm>
            <a:off x="1739818" y="2326687"/>
            <a:ext cx="9695738" cy="4055760"/>
            <a:chOff x="1198096" y="1812444"/>
            <a:chExt cx="9695738" cy="41629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A607BA-E2EE-4EF6-92C6-1CD40E26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096" y="1812444"/>
              <a:ext cx="3415935" cy="197639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288211-219C-4C04-9CC9-E1BE6FD8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4033" y="1821412"/>
              <a:ext cx="3362556" cy="21193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ED344-4E9B-4164-9232-02F2AC206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768" y="3797074"/>
              <a:ext cx="3492822" cy="215833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9DD29BA-6AE3-423C-B22E-28A8AD5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185" y="3111628"/>
              <a:ext cx="2961649" cy="28437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5C709A-1B3D-4D3E-B016-4CA2C4D78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553"/>
            <a:stretch/>
          </p:blipFill>
          <p:spPr>
            <a:xfrm>
              <a:off x="1205016" y="3787530"/>
              <a:ext cx="3326229" cy="218784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5F7B529-D2C0-482A-8D43-375D14C71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0161"/>
            <a:stretch/>
          </p:blipFill>
          <p:spPr>
            <a:xfrm>
              <a:off x="7954003" y="1821411"/>
              <a:ext cx="2932914" cy="128197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16FC5D0-08CC-417B-8083-EBCEF084F7A8}"/>
                </a:ext>
              </a:extLst>
            </p:cNvPr>
            <p:cNvSpPr/>
            <p:nvPr/>
          </p:nvSpPr>
          <p:spPr>
            <a:xfrm>
              <a:off x="1198098" y="1821413"/>
              <a:ext cx="9688818" cy="41539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15A9FCA-D37B-45C5-B452-4BB105AB8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1A2B56-F145-42DE-B730-E050546FC41A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FE61ED-8165-4FDC-9150-A5C57AD626B6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F399B9B-656E-4007-B56E-9DB13F8518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9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24FBE2-A8E2-4C88-B2B7-1A40CD2AB6D9}"/>
              </a:ext>
            </a:extLst>
          </p:cNvPr>
          <p:cNvSpPr/>
          <p:nvPr/>
        </p:nvSpPr>
        <p:spPr>
          <a:xfrm>
            <a:off x="225643" y="197346"/>
            <a:ext cx="11451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i="0" dirty="0">
                <a:solidFill>
                  <a:srgbClr val="323232"/>
                </a:solidFill>
                <a:effectLst/>
                <a:latin typeface="+mn-ea"/>
              </a:rPr>
              <a:t>Watson Assistant (</a:t>
            </a:r>
            <a:r>
              <a:rPr lang="ko-KR" altLang="en-US" sz="1600" b="1" i="0" dirty="0">
                <a:solidFill>
                  <a:srgbClr val="323232"/>
                </a:solidFill>
                <a:effectLst/>
                <a:latin typeface="+mn-ea"/>
              </a:rPr>
              <a:t>구</a:t>
            </a:r>
            <a:r>
              <a:rPr lang="en-US" altLang="ko-KR" sz="2000" b="1" i="0" dirty="0">
                <a:solidFill>
                  <a:srgbClr val="323232"/>
                </a:solidFill>
                <a:effectLst/>
                <a:latin typeface="+mn-ea"/>
              </a:rPr>
              <a:t>: Watson Conversation)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+mn-ea"/>
              </a:rPr>
              <a:t>은</a:t>
            </a:r>
            <a:r>
              <a:rPr lang="ko-KR" altLang="en-US" sz="1600" b="0" i="0" dirty="0">
                <a:solidFill>
                  <a:srgbClr val="323232"/>
                </a:solidFill>
                <a:effectLst/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챗봇</a:t>
            </a:r>
            <a:r>
              <a:rPr lang="en-US" altLang="ko-KR" sz="1600" dirty="0">
                <a:latin typeface="+mn-ea"/>
              </a:rPr>
              <a:t>(Chat Bot)</a:t>
            </a:r>
            <a:r>
              <a:rPr lang="ko-KR" altLang="en-US" sz="1600" dirty="0">
                <a:latin typeface="+mn-ea"/>
              </a:rPr>
              <a:t> 및 가상 에이전트를 개발하여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자연어를 이해하고 여러 언어로 사람처럼 대화하면서 고객을 응대하는 애플리케이션을 개발할 수 있는 서비스다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fontAlgn="base" latinLnBrk="0"/>
            <a:endParaRPr lang="en-US" altLang="ko-KR" sz="1400" b="0" i="0" dirty="0">
              <a:solidFill>
                <a:srgbClr val="323232"/>
              </a:solidFill>
              <a:effectLst/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EC3A86-E138-468D-B312-F353FD1B9FDF}"/>
              </a:ext>
            </a:extLst>
          </p:cNvPr>
          <p:cNvGrpSpPr/>
          <p:nvPr/>
        </p:nvGrpSpPr>
        <p:grpSpPr>
          <a:xfrm>
            <a:off x="2287064" y="1034163"/>
            <a:ext cx="7328592" cy="2548725"/>
            <a:chOff x="2287064" y="880275"/>
            <a:chExt cx="7328592" cy="25487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62A0D0-1CFD-42CC-A49D-E2A3E179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064" y="890229"/>
              <a:ext cx="7328592" cy="25387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FD8929-AA02-4817-9555-789C2EAAE681}"/>
                </a:ext>
              </a:extLst>
            </p:cNvPr>
            <p:cNvSpPr/>
            <p:nvPr/>
          </p:nvSpPr>
          <p:spPr>
            <a:xfrm>
              <a:off x="2287064" y="880275"/>
              <a:ext cx="2785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>
                  <a:solidFill>
                    <a:srgbClr val="323232"/>
                  </a:solidFill>
                  <a:latin typeface="ibm-plex-sans"/>
                </a:rPr>
                <a:t>&lt;Watson Conversation </a:t>
              </a:r>
              <a:r>
                <a:rPr lang="ko-KR" altLang="en-US" sz="1200" dirty="0">
                  <a:solidFill>
                    <a:srgbClr val="323232"/>
                  </a:solidFill>
                  <a:latin typeface="ibm-plex-sans"/>
                </a:rPr>
                <a:t>서비스 개요</a:t>
              </a:r>
              <a:r>
                <a:rPr lang="en-US" altLang="ko-KR" sz="1400" dirty="0">
                  <a:solidFill>
                    <a:srgbClr val="323232"/>
                  </a:solidFill>
                  <a:latin typeface="ibm-plex-sans"/>
                </a:rPr>
                <a:t>&gt;</a:t>
              </a:r>
              <a:endParaRPr lang="en-US" altLang="ko-KR" sz="1400" b="0" i="0" dirty="0">
                <a:solidFill>
                  <a:srgbClr val="323232"/>
                </a:solidFill>
                <a:effectLst/>
                <a:latin typeface="ibm-plex-san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9C618C-217F-40BB-873B-D9B3C1B10123}"/>
              </a:ext>
            </a:extLst>
          </p:cNvPr>
          <p:cNvSpPr/>
          <p:nvPr/>
        </p:nvSpPr>
        <p:spPr>
          <a:xfrm>
            <a:off x="325770" y="3835807"/>
            <a:ext cx="115404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IBM Bluemix</a:t>
            </a:r>
            <a:r>
              <a:rPr lang="ko-KR" altLang="en-US" sz="1600" dirty="0">
                <a:solidFill>
                  <a:srgbClr val="323232"/>
                </a:solidFill>
                <a:latin typeface="+mn-ea"/>
              </a:rPr>
              <a:t> 에서 제공하는 </a:t>
            </a: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Conversation </a:t>
            </a:r>
            <a:r>
              <a:rPr lang="ko-KR" altLang="en-US" sz="1600" dirty="0">
                <a:solidFill>
                  <a:srgbClr val="323232"/>
                </a:solidFill>
                <a:latin typeface="+mn-ea"/>
              </a:rPr>
              <a:t>툴을 이용하여 </a:t>
            </a: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Workspace </a:t>
            </a:r>
            <a:r>
              <a:rPr lang="ko-KR" altLang="en-US" sz="1600" dirty="0">
                <a:solidFill>
                  <a:srgbClr val="323232"/>
                </a:solidFill>
                <a:latin typeface="+mn-ea"/>
              </a:rPr>
              <a:t>를 작성하여</a:t>
            </a: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23232"/>
                </a:solidFill>
                <a:latin typeface="+mn-ea"/>
              </a:rPr>
              <a:t>서비스를 구현할 수 있다</a:t>
            </a: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Workspace</a:t>
            </a:r>
            <a:r>
              <a:rPr lang="ko-KR" altLang="en-US" sz="1600" dirty="0">
                <a:solidFill>
                  <a:srgbClr val="323232"/>
                </a:solidFill>
                <a:latin typeface="+mn-ea"/>
              </a:rPr>
              <a:t>는 다음과 같은 요소로 구성되어 있다</a:t>
            </a:r>
            <a:r>
              <a:rPr lang="en-US" altLang="ko-KR" sz="1600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323232"/>
              </a:solidFill>
              <a:effectLst/>
              <a:latin typeface="+mn-ea"/>
            </a:endParaRPr>
          </a:p>
          <a:p>
            <a:pPr fontAlgn="base" latinLnBrk="0"/>
            <a:r>
              <a:rPr lang="en-US" altLang="ko-KR" sz="1600" b="1" dirty="0">
                <a:solidFill>
                  <a:srgbClr val="323232"/>
                </a:solidFill>
                <a:latin typeface="+mn-ea"/>
              </a:rPr>
              <a:t>Intent :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인텐트는 사용자의 말에서 의도를 뜻하는 요소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사용자가 시스템에 입력하는 대화의 목적을 정의한다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예를 들어 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‘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회의실 예약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’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은 하나의 인텐트가 될 수 있다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이 인텐트를 정의할 때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다양한 예시를 정의해주는 것이 좋은데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예를 들면 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“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회의실 예약 해주세요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.” , “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지금 빈 회의실이 있나요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?”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등의 예시를 정의할 수 있다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pPr fontAlgn="base" latinLnBrk="0"/>
            <a:endParaRPr lang="en-US" altLang="ko-KR" sz="1200" b="1" i="0" dirty="0">
              <a:solidFill>
                <a:srgbClr val="323232"/>
              </a:solidFill>
              <a:effectLst/>
              <a:latin typeface="+mn-ea"/>
            </a:endParaRPr>
          </a:p>
          <a:p>
            <a:pPr fontAlgn="base" latinLnBrk="0"/>
            <a:r>
              <a:rPr lang="en-US" altLang="ko-KR" sz="1600" b="1" i="0" dirty="0">
                <a:solidFill>
                  <a:srgbClr val="323232"/>
                </a:solidFill>
                <a:effectLst/>
                <a:latin typeface="+mn-ea"/>
              </a:rPr>
              <a:t>Entity : </a:t>
            </a:r>
            <a:r>
              <a:rPr lang="ko-KR" altLang="en-US" sz="1200" b="0" i="0" dirty="0">
                <a:solidFill>
                  <a:srgbClr val="323232"/>
                </a:solidFill>
                <a:effectLst/>
                <a:latin typeface="+mn-ea"/>
              </a:rPr>
              <a:t>엔티티는 인텐트와 관련된 용어 또는 목적어를 뜻한다</a:t>
            </a:r>
            <a:r>
              <a:rPr lang="en-US" altLang="ko-KR" sz="1200" b="0" i="0" dirty="0">
                <a:solidFill>
                  <a:srgbClr val="323232"/>
                </a:solidFill>
                <a:effectLst/>
                <a:latin typeface="+mn-ea"/>
              </a:rPr>
              <a:t>. 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인텐트에 대해서 구체적인 문맥을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(Context)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 제공하는데 필요하다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예를 들면 회의실 예약이라는 상황에서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회의실 엔티티에는 실재하는 회의실의 이름을 정의하면 된다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 “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진달래 회의실 비어 있어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?”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라는 질문에 대해서 시스템은 회의실의 엔티티에 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“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진달래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“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라는 값을 전달 받게 된다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</a:t>
            </a:r>
          </a:p>
          <a:p>
            <a:pPr fontAlgn="base" latinLnBrk="0"/>
            <a:endParaRPr lang="en-US" altLang="ko-KR" sz="1200" dirty="0">
              <a:solidFill>
                <a:srgbClr val="323232"/>
              </a:solidFill>
              <a:latin typeface="+mn-ea"/>
            </a:endParaRPr>
          </a:p>
          <a:p>
            <a:pPr fontAlgn="base" latinLnBrk="0"/>
            <a:r>
              <a:rPr lang="en-US" altLang="ko-KR" sz="1600" b="1" dirty="0">
                <a:solidFill>
                  <a:srgbClr val="323232"/>
                </a:solidFill>
                <a:latin typeface="+mn-ea"/>
              </a:rPr>
              <a:t>Dialog :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다이얼로그는 대화의 흐름을 분기하는 것으로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어플리케이션이 정의된 인텐트와 엔티티를 인식 했을 때 어떠한 응답을 할 것인지 정의한다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즉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사용자가 시스템과 대화를 할 때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323232"/>
                </a:solidFill>
                <a:latin typeface="+mn-ea"/>
              </a:rPr>
              <a:t>이 대화의 인텐트와 엔티티를 파악한 후 어떠한 응답을 할 것인지 정의하는 요소이다</a:t>
            </a:r>
            <a:r>
              <a:rPr lang="en-US" altLang="ko-KR" sz="1200" dirty="0">
                <a:solidFill>
                  <a:srgbClr val="32323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9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E12D93-108A-4798-8692-F9F568DB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027731-9CC0-45A7-9B43-1CC6B9882674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B6751B-DBCA-4A75-8341-BC48A6ED3F66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A39847A-75CC-4E9E-8D03-44E8FC3D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7EAB3-A649-4D89-B4A3-6933828595A8}"/>
              </a:ext>
            </a:extLst>
          </p:cNvPr>
          <p:cNvSpPr/>
          <p:nvPr/>
        </p:nvSpPr>
        <p:spPr>
          <a:xfrm>
            <a:off x="193040" y="1362376"/>
            <a:ext cx="101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인공지능 교사 시스템은 발음 수준 진단 및 교정 기능과 원문 이해 진단 기능으로 구성되었다</a:t>
            </a:r>
            <a:r>
              <a:rPr lang="en-US" altLang="ko-KR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CFEBCB-D794-4560-9899-DA9C0515FCF7}"/>
              </a:ext>
            </a:extLst>
          </p:cNvPr>
          <p:cNvGrpSpPr/>
          <p:nvPr/>
        </p:nvGrpSpPr>
        <p:grpSpPr>
          <a:xfrm>
            <a:off x="543262" y="2139686"/>
            <a:ext cx="4135120" cy="2025387"/>
            <a:chOff x="599440" y="2215790"/>
            <a:chExt cx="4135120" cy="20253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AF37F0-A6B8-4B36-AEC4-2A2622C6105E}"/>
                </a:ext>
              </a:extLst>
            </p:cNvPr>
            <p:cNvSpPr/>
            <p:nvPr/>
          </p:nvSpPr>
          <p:spPr>
            <a:xfrm>
              <a:off x="599440" y="2585122"/>
              <a:ext cx="4135120" cy="16560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/>
                <a:t>시스템의 수준별 문장 제공</a:t>
              </a: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/>
                <a:t>사용자의 음성 인식 </a:t>
              </a:r>
              <a:r>
                <a:rPr lang="en-US" altLang="ko-KR" sz="1600" dirty="0"/>
                <a:t>(STT)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/>
                <a:t>인공지능 영어교사 시스템이 인식</a:t>
              </a:r>
              <a:endParaRPr lang="en-US" altLang="ko-KR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/>
                <a:t>발음 수준 진단 및 발음 교정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0137FF-DFA1-4A0A-83B2-FA30C136CB87}"/>
                </a:ext>
              </a:extLst>
            </p:cNvPr>
            <p:cNvSpPr/>
            <p:nvPr/>
          </p:nvSpPr>
          <p:spPr>
            <a:xfrm>
              <a:off x="599440" y="2215790"/>
              <a:ext cx="19351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</a:t>
              </a:r>
              <a:r>
                <a:rPr lang="ko-KR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발음</a:t>
              </a:r>
              <a:r>
                <a:rPr lang="ko-KR" altLang="en-US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교정  프로세스</a:t>
              </a:r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&gt; </a:t>
              </a:r>
              <a:r>
                <a:rPr lang="ko-KR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sz="1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83DE47-646B-4464-B38F-1409FAB79F02}"/>
              </a:ext>
            </a:extLst>
          </p:cNvPr>
          <p:cNvGrpSpPr/>
          <p:nvPr/>
        </p:nvGrpSpPr>
        <p:grpSpPr>
          <a:xfrm>
            <a:off x="5227022" y="2139686"/>
            <a:ext cx="6289040" cy="2025387"/>
            <a:chOff x="5283200" y="2215790"/>
            <a:chExt cx="6289040" cy="20253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045DBF-BC0B-46E3-92D6-4E2A0EE1281A}"/>
                </a:ext>
              </a:extLst>
            </p:cNvPr>
            <p:cNvSpPr/>
            <p:nvPr/>
          </p:nvSpPr>
          <p:spPr>
            <a:xfrm>
              <a:off x="5283200" y="2585123"/>
              <a:ext cx="6289040" cy="16560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사용자의 원문 학습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원문에 대한 인공지능 영어교사의 질문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사용자의 답변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인공지능 영어교사 시스템의 인지와 정답 및 오답 검증 및 피드백</a:t>
              </a:r>
              <a:endParaRPr lang="en-US" altLang="ko-KR" sz="16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C90C80-DE3B-479B-84D3-5E055D894C06}"/>
                </a:ext>
              </a:extLst>
            </p:cNvPr>
            <p:cNvSpPr/>
            <p:nvPr/>
          </p:nvSpPr>
          <p:spPr>
            <a:xfrm>
              <a:off x="5283200" y="2215790"/>
              <a:ext cx="1814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</a:t>
              </a:r>
              <a:r>
                <a:rPr lang="ko-KR" altLang="en-US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원문이해 프로세스</a:t>
              </a:r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&gt;</a:t>
              </a:r>
              <a:endParaRPr lang="ko-KR" altLang="en-US" sz="1400" b="1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F0C8BB-C8C5-4D43-9419-5FC5140BB202}"/>
              </a:ext>
            </a:extLst>
          </p:cNvPr>
          <p:cNvSpPr/>
          <p:nvPr/>
        </p:nvSpPr>
        <p:spPr>
          <a:xfrm>
            <a:off x="1510834" y="4479961"/>
            <a:ext cx="10447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latin typeface="+mn-ea"/>
                <a:cs typeface="Times New Roman" panose="02020603050405020304" pitchFamily="18" charset="0"/>
              </a:rPr>
              <a:t>발음교정 프로세스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에서는</a:t>
            </a:r>
            <a:r>
              <a:rPr lang="ko-KR" altLang="ko-KR" sz="1600" b="1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수준별 문장이 텍스트로 제공되고 사용자가 영어로 발음하면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STT(Speech to Text) 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모듈로 음성을 인식하여 발음의 정확도를 진단하여 원문과 비교를 통하여 발음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 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교정</a:t>
            </a:r>
            <a:r>
              <a:rPr lang="ko-KR" altLang="en-US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을 한다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  <a:b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endParaRPr lang="en-US" altLang="ko-KR" sz="16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6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원문이해 프로세스</a:t>
            </a:r>
            <a:r>
              <a:rPr lang="ko-KR" altLang="en-US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에서는 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사용자가 영어 원문을 학습하고 주어진 학습 시나리오대로 인공지능이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TTS(Text to Speech) 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모듈을 이용하여 문제를 읽어</a:t>
            </a:r>
            <a:r>
              <a:rPr lang="ko-KR" altLang="en-US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준다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사용자는 영어로 답을 이야기하고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 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인공지능은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 STT </a:t>
            </a:r>
            <a:r>
              <a:rPr lang="ko-KR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모듈을 이용하여 답을 인지하고 주어진 시나리오의 답과 비교하여 학습 성취도를 평가한다</a:t>
            </a:r>
            <a:r>
              <a:rPr lang="en-US" altLang="ko-KR" sz="16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+mn-ea"/>
            </a:endParaRPr>
          </a:p>
          <a:p>
            <a:endParaRPr lang="en-US" altLang="ko-KR" sz="16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B06DFF0-5FD5-48FD-855E-B5BEA74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</a:t>
            </a:r>
          </a:p>
        </p:txBody>
      </p:sp>
    </p:spTree>
    <p:extLst>
      <p:ext uri="{BB962C8B-B14F-4D97-AF65-F5344CB8AC3E}">
        <p14:creationId xmlns:p14="http://schemas.microsoft.com/office/powerpoint/2010/main" val="175037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B272-767C-4E2C-92C7-5968FD2E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83BA23-D00D-4CE6-AD12-7C3568537A64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E8344D-0DC0-4F49-BAA3-B8C2AF9973F4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44615BA-6772-4418-A927-2988DEC9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2D42E8-80BB-4900-B016-FC5F5763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86327A-368D-40FA-BE70-1E5181BE9385}"/>
              </a:ext>
            </a:extLst>
          </p:cNvPr>
          <p:cNvSpPr/>
          <p:nvPr/>
        </p:nvSpPr>
        <p:spPr>
          <a:xfrm>
            <a:off x="169342" y="1309923"/>
            <a:ext cx="4464685" cy="5153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&lt;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인공지능 영어교사 시스템 </a:t>
            </a:r>
            <a:r>
              <a:rPr lang="ko-KR" altLang="en-US" kern="0" dirty="0" err="1">
                <a:solidFill>
                  <a:srgbClr val="000000"/>
                </a:solidFill>
                <a:latin typeface="휴먼명조"/>
                <a:ea typeface="휴먼명조"/>
              </a:rPr>
              <a:t>유스케이스</a:t>
            </a:r>
            <a:r>
              <a:rPr lang="en-US" altLang="ko-KR" sz="2000" kern="0" dirty="0">
                <a:solidFill>
                  <a:srgbClr val="000000"/>
                </a:solidFill>
                <a:latin typeface="휴먼명조"/>
                <a:ea typeface="휴먼명조"/>
              </a:rPr>
              <a:t>&gt;</a:t>
            </a:r>
            <a:endParaRPr lang="ko-KR" altLang="en-US" kern="0" dirty="0">
              <a:solidFill>
                <a:srgbClr val="000000"/>
              </a:solidFill>
              <a:latin typeface="한양신명조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AFFB607-1168-4149-BBB5-5BFC5CCF0702}"/>
              </a:ext>
            </a:extLst>
          </p:cNvPr>
          <p:cNvGrpSpPr/>
          <p:nvPr/>
        </p:nvGrpSpPr>
        <p:grpSpPr>
          <a:xfrm>
            <a:off x="1235259" y="2079030"/>
            <a:ext cx="5009216" cy="3965094"/>
            <a:chOff x="421938" y="1913333"/>
            <a:chExt cx="5634146" cy="396509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EBF51B-2D46-4784-A461-82C9C5CA18D8}"/>
                </a:ext>
              </a:extLst>
            </p:cNvPr>
            <p:cNvSpPr/>
            <p:nvPr/>
          </p:nvSpPr>
          <p:spPr>
            <a:xfrm>
              <a:off x="1649878" y="2244727"/>
              <a:ext cx="3060970" cy="3633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2E911EE-3CAC-4674-9751-72AD5174D7DF}"/>
                </a:ext>
              </a:extLst>
            </p:cNvPr>
            <p:cNvGrpSpPr/>
            <p:nvPr/>
          </p:nvGrpSpPr>
          <p:grpSpPr>
            <a:xfrm>
              <a:off x="421938" y="3279590"/>
              <a:ext cx="914400" cy="1248080"/>
              <a:chOff x="508990" y="3293289"/>
              <a:chExt cx="914400" cy="1248080"/>
            </a:xfrm>
          </p:grpSpPr>
          <p:pic>
            <p:nvPicPr>
              <p:cNvPr id="12" name="그래픽 11" descr="남자">
                <a:extLst>
                  <a:ext uri="{FF2B5EF4-FFF2-40B4-BE49-F238E27FC236}">
                    <a16:creationId xmlns:a16="http://schemas.microsoft.com/office/drawing/2014/main" id="{5C80D02C-9F54-4D95-B5C7-CDB47CACB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8990" y="32932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8C1EFF4-1C1E-4B91-ACDA-1C552AC37FC1}"/>
                  </a:ext>
                </a:extLst>
              </p:cNvPr>
              <p:cNvSpPr/>
              <p:nvPr/>
            </p:nvSpPr>
            <p:spPr>
              <a:xfrm>
                <a:off x="616652" y="4233592"/>
                <a:ext cx="7072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kern="100" dirty="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&lt;User&gt;</a:t>
                </a:r>
                <a:endParaRPr lang="ko-KR" altLang="en-US" sz="1400" b="1" dirty="0"/>
              </a:p>
            </p:txBody>
          </p: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F2FA1FD-D535-4E46-BBFE-0AC7C425C145}"/>
                </a:ext>
              </a:extLst>
            </p:cNvPr>
            <p:cNvSpPr/>
            <p:nvPr/>
          </p:nvSpPr>
          <p:spPr>
            <a:xfrm>
              <a:off x="2043914" y="2442735"/>
              <a:ext cx="2277915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발음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32D388-B4FE-466F-B342-5D97FFDABD6A}"/>
                </a:ext>
              </a:extLst>
            </p:cNvPr>
            <p:cNvSpPr/>
            <p:nvPr/>
          </p:nvSpPr>
          <p:spPr>
            <a:xfrm>
              <a:off x="2166116" y="2589537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발음  영어 문장 관리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5BC0FDD-8E99-43CA-BB28-CDDC91E7DDCF}"/>
                </a:ext>
              </a:extLst>
            </p:cNvPr>
            <p:cNvGrpSpPr/>
            <p:nvPr/>
          </p:nvGrpSpPr>
          <p:grpSpPr>
            <a:xfrm>
              <a:off x="5141684" y="3273124"/>
              <a:ext cx="914400" cy="1254546"/>
              <a:chOff x="300055" y="3283747"/>
              <a:chExt cx="914400" cy="1254546"/>
            </a:xfrm>
          </p:grpSpPr>
          <p:pic>
            <p:nvPicPr>
              <p:cNvPr id="16" name="그래픽 15" descr="남자">
                <a:extLst>
                  <a:ext uri="{FF2B5EF4-FFF2-40B4-BE49-F238E27FC236}">
                    <a16:creationId xmlns:a16="http://schemas.microsoft.com/office/drawing/2014/main" id="{2EA9511E-61E7-4A75-BEDB-F99DB0544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55" y="328374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C2ED35A-89A7-47CB-918B-A12C8EC8E4DF}"/>
                  </a:ext>
                </a:extLst>
              </p:cNvPr>
              <p:cNvSpPr/>
              <p:nvPr/>
            </p:nvSpPr>
            <p:spPr>
              <a:xfrm>
                <a:off x="303325" y="4230516"/>
                <a:ext cx="7604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kern="100" dirty="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&lt;Tutor&gt;</a:t>
                </a:r>
                <a:endParaRPr lang="ko-KR" altLang="en-US" sz="1400" b="1" dirty="0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0D0C60-4A96-46C2-8331-7913EB3D19F3}"/>
                </a:ext>
              </a:extLst>
            </p:cNvPr>
            <p:cNvSpPr/>
            <p:nvPr/>
          </p:nvSpPr>
          <p:spPr>
            <a:xfrm>
              <a:off x="2043913" y="3145138"/>
              <a:ext cx="2277916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62FD62-FE9B-4381-B599-B44F14EB867B}"/>
                </a:ext>
              </a:extLst>
            </p:cNvPr>
            <p:cNvSpPr/>
            <p:nvPr/>
          </p:nvSpPr>
          <p:spPr>
            <a:xfrm>
              <a:off x="2494526" y="3286410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문장 수준 선택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B3BE015-AC32-4ABB-9702-191BA6D966E7}"/>
                </a:ext>
              </a:extLst>
            </p:cNvPr>
            <p:cNvSpPr/>
            <p:nvPr/>
          </p:nvSpPr>
          <p:spPr>
            <a:xfrm>
              <a:off x="2043912" y="3847541"/>
              <a:ext cx="2277917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6FC0D4-BD18-4210-B047-6F5667C09388}"/>
                </a:ext>
              </a:extLst>
            </p:cNvPr>
            <p:cNvSpPr/>
            <p:nvPr/>
          </p:nvSpPr>
          <p:spPr>
            <a:xfrm>
              <a:off x="2234615" y="3999401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 보고 말하기 </a:t>
              </a:r>
              <a:r>
                <a:rPr lang="en-US" altLang="ko-KR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/ </a:t>
              </a:r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입력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B0395D-E584-4B78-9BDC-763EC62E3521}"/>
                </a:ext>
              </a:extLst>
            </p:cNvPr>
            <p:cNvSpPr/>
            <p:nvPr/>
          </p:nvSpPr>
          <p:spPr>
            <a:xfrm>
              <a:off x="2043912" y="4559604"/>
              <a:ext cx="2277915" cy="4962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4EFA34-DE1F-4676-BF6D-1B4F92DCB6C5}"/>
                </a:ext>
              </a:extLst>
            </p:cNvPr>
            <p:cNvSpPr/>
            <p:nvPr/>
          </p:nvSpPr>
          <p:spPr>
            <a:xfrm>
              <a:off x="2623635" y="4682755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발음 정확도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C5A7E2D-106A-4C66-BD5D-7551A79083AD}"/>
                </a:ext>
              </a:extLst>
            </p:cNvPr>
            <p:cNvSpPr/>
            <p:nvPr/>
          </p:nvSpPr>
          <p:spPr>
            <a:xfrm>
              <a:off x="2079954" y="5180393"/>
              <a:ext cx="2277915" cy="42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74794BF-43A6-4E02-90F8-1E28523896F1}"/>
                </a:ext>
              </a:extLst>
            </p:cNvPr>
            <p:cNvSpPr/>
            <p:nvPr/>
          </p:nvSpPr>
          <p:spPr>
            <a:xfrm>
              <a:off x="1903762" y="5285243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발음 교정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7EECFF-3EC4-417C-8B34-6B023105722D}"/>
                </a:ext>
              </a:extLst>
            </p:cNvPr>
            <p:cNvCxnSpPr>
              <a:cxnSpLocks/>
              <a:stCxn id="12" idx="3"/>
              <a:endCxn id="20" idx="2"/>
            </p:cNvCxnSpPr>
            <p:nvPr/>
          </p:nvCxnSpPr>
          <p:spPr>
            <a:xfrm flipV="1">
              <a:off x="1336338" y="3437731"/>
              <a:ext cx="707575" cy="2990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BF28DC6-8C6E-40A6-9E4B-E01C02108CE2}"/>
                </a:ext>
              </a:extLst>
            </p:cNvPr>
            <p:cNvCxnSpPr>
              <a:cxnSpLocks/>
              <a:stCxn id="12" idx="3"/>
              <a:endCxn id="24" idx="2"/>
            </p:cNvCxnSpPr>
            <p:nvPr/>
          </p:nvCxnSpPr>
          <p:spPr>
            <a:xfrm>
              <a:off x="1336338" y="3736790"/>
              <a:ext cx="707574" cy="107092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E9DDDC0-F652-4AC0-8434-D616E1195853}"/>
                </a:ext>
              </a:extLst>
            </p:cNvPr>
            <p:cNvCxnSpPr>
              <a:cxnSpLocks/>
              <a:stCxn id="12" idx="3"/>
              <a:endCxn id="26" idx="2"/>
            </p:cNvCxnSpPr>
            <p:nvPr/>
          </p:nvCxnSpPr>
          <p:spPr>
            <a:xfrm>
              <a:off x="1336338" y="3736790"/>
              <a:ext cx="743617" cy="16563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31BFF31-4FCA-4460-9F2B-2479E9805CB2}"/>
                </a:ext>
              </a:extLst>
            </p:cNvPr>
            <p:cNvCxnSpPr>
              <a:cxnSpLocks/>
              <a:stCxn id="12" idx="3"/>
              <a:endCxn id="22" idx="2"/>
            </p:cNvCxnSpPr>
            <p:nvPr/>
          </p:nvCxnSpPr>
          <p:spPr>
            <a:xfrm>
              <a:off x="1336338" y="3736790"/>
              <a:ext cx="707574" cy="4033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3062BD4-AC6E-43C5-B115-CC80129CCEE0}"/>
                </a:ext>
              </a:extLst>
            </p:cNvPr>
            <p:cNvCxnSpPr>
              <a:cxnSpLocks/>
              <a:stCxn id="2" idx="6"/>
              <a:endCxn id="16" idx="1"/>
            </p:cNvCxnSpPr>
            <p:nvPr/>
          </p:nvCxnSpPr>
          <p:spPr>
            <a:xfrm>
              <a:off x="4321829" y="2735328"/>
              <a:ext cx="819855" cy="9949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E06430-EE15-43E6-9ECA-8453D46D3ADD}"/>
                </a:ext>
              </a:extLst>
            </p:cNvPr>
            <p:cNvSpPr/>
            <p:nvPr/>
          </p:nvSpPr>
          <p:spPr>
            <a:xfrm>
              <a:off x="2329002" y="1913333"/>
              <a:ext cx="20288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</a:t>
              </a:r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발음 교정 프로세스</a:t>
              </a:r>
              <a:r>
                <a:rPr lang="en-US" altLang="ko-KR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&gt;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F524F3D-A26D-4BB8-B091-222964FBCEBC}"/>
              </a:ext>
            </a:extLst>
          </p:cNvPr>
          <p:cNvGrpSpPr/>
          <p:nvPr/>
        </p:nvGrpSpPr>
        <p:grpSpPr>
          <a:xfrm>
            <a:off x="6244475" y="2138079"/>
            <a:ext cx="5210057" cy="3917596"/>
            <a:chOff x="421938" y="1960831"/>
            <a:chExt cx="5516850" cy="39175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341AE22-13CA-4F04-907C-DE4318DB690F}"/>
                </a:ext>
              </a:extLst>
            </p:cNvPr>
            <p:cNvSpPr/>
            <p:nvPr/>
          </p:nvSpPr>
          <p:spPr>
            <a:xfrm>
              <a:off x="1649878" y="2244727"/>
              <a:ext cx="3060970" cy="3633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D309698-96BB-44F5-851F-F0ABD9656997}"/>
                </a:ext>
              </a:extLst>
            </p:cNvPr>
            <p:cNvGrpSpPr/>
            <p:nvPr/>
          </p:nvGrpSpPr>
          <p:grpSpPr>
            <a:xfrm>
              <a:off x="421938" y="3279590"/>
              <a:ext cx="914400" cy="1248080"/>
              <a:chOff x="508990" y="3293289"/>
              <a:chExt cx="914400" cy="1248080"/>
            </a:xfrm>
          </p:grpSpPr>
          <p:pic>
            <p:nvPicPr>
              <p:cNvPr id="71" name="그래픽 70" descr="남자">
                <a:extLst>
                  <a:ext uri="{FF2B5EF4-FFF2-40B4-BE49-F238E27FC236}">
                    <a16:creationId xmlns:a16="http://schemas.microsoft.com/office/drawing/2014/main" id="{BC095FB6-7775-4DEB-8091-7047B6766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8990" y="32932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DD89A86-F425-42CE-AD1F-A1F8593CDD1B}"/>
                  </a:ext>
                </a:extLst>
              </p:cNvPr>
              <p:cNvSpPr/>
              <p:nvPr/>
            </p:nvSpPr>
            <p:spPr>
              <a:xfrm>
                <a:off x="616652" y="4233592"/>
                <a:ext cx="7072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kern="100" dirty="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&lt;User&gt;</a:t>
                </a:r>
                <a:endParaRPr lang="ko-KR" altLang="en-US" sz="1400" b="1" dirty="0"/>
              </a:p>
            </p:txBody>
          </p: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15D14EE-1A5B-44E8-8704-C1B8F402EA5D}"/>
                </a:ext>
              </a:extLst>
            </p:cNvPr>
            <p:cNvSpPr/>
            <p:nvPr/>
          </p:nvSpPr>
          <p:spPr>
            <a:xfrm>
              <a:off x="2043914" y="2442735"/>
              <a:ext cx="2277915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9A4FC-BC18-4B8D-8924-B48378EBED69}"/>
                </a:ext>
              </a:extLst>
            </p:cNvPr>
            <p:cNvSpPr/>
            <p:nvPr/>
          </p:nvSpPr>
          <p:spPr>
            <a:xfrm>
              <a:off x="2166116" y="2589537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 이해 점검 시나리오 관리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03A9897-5B1B-4D65-9802-CB2C89F11D92}"/>
                </a:ext>
              </a:extLst>
            </p:cNvPr>
            <p:cNvGrpSpPr/>
            <p:nvPr/>
          </p:nvGrpSpPr>
          <p:grpSpPr>
            <a:xfrm>
              <a:off x="5024388" y="3286410"/>
              <a:ext cx="914400" cy="1267079"/>
              <a:chOff x="182759" y="3297033"/>
              <a:chExt cx="914400" cy="1267079"/>
            </a:xfrm>
          </p:grpSpPr>
          <p:pic>
            <p:nvPicPr>
              <p:cNvPr id="69" name="그래픽 68" descr="남자">
                <a:extLst>
                  <a:ext uri="{FF2B5EF4-FFF2-40B4-BE49-F238E27FC236}">
                    <a16:creationId xmlns:a16="http://schemas.microsoft.com/office/drawing/2014/main" id="{08145775-E349-4157-AF88-2C6200CB6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2759" y="32970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A7B3706-3A20-4ACF-86B5-AB3551AC4A5F}"/>
                  </a:ext>
                </a:extLst>
              </p:cNvPr>
              <p:cNvSpPr/>
              <p:nvPr/>
            </p:nvSpPr>
            <p:spPr>
              <a:xfrm>
                <a:off x="259758" y="4256335"/>
                <a:ext cx="760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kern="100" dirty="0">
                    <a:solidFill>
                      <a:srgbClr val="000000"/>
                    </a:solidFill>
                    <a:ea typeface="굴림" panose="020B0600000101010101" pitchFamily="50" charset="-127"/>
                    <a:cs typeface="Times New Roman" panose="02020603050405020304" pitchFamily="18" charset="0"/>
                  </a:rPr>
                  <a:t>&lt;Tutor&gt;</a:t>
                </a:r>
                <a:endParaRPr lang="ko-KR" altLang="en-US" sz="1400" b="1" dirty="0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33A56F0-1286-4E8F-B507-82A8A6570BC2}"/>
                </a:ext>
              </a:extLst>
            </p:cNvPr>
            <p:cNvSpPr/>
            <p:nvPr/>
          </p:nvSpPr>
          <p:spPr>
            <a:xfrm>
              <a:off x="2043913" y="3145138"/>
              <a:ext cx="2277916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742031-C2EC-4C25-8473-634217A6011C}"/>
                </a:ext>
              </a:extLst>
            </p:cNvPr>
            <p:cNvSpPr/>
            <p:nvPr/>
          </p:nvSpPr>
          <p:spPr>
            <a:xfrm>
              <a:off x="2166116" y="3286410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 이해 점검 질문 듣기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9BF97B7-A90F-430A-9CB8-654BCE10C1D6}"/>
                </a:ext>
              </a:extLst>
            </p:cNvPr>
            <p:cNvSpPr/>
            <p:nvPr/>
          </p:nvSpPr>
          <p:spPr>
            <a:xfrm>
              <a:off x="2043912" y="3847541"/>
              <a:ext cx="2277917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39DFC1F-E247-42F6-9308-672DAE9D30EB}"/>
                </a:ext>
              </a:extLst>
            </p:cNvPr>
            <p:cNvSpPr/>
            <p:nvPr/>
          </p:nvSpPr>
          <p:spPr>
            <a:xfrm>
              <a:off x="2173097" y="3980352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 이해 점검 답 말하기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9AAE24-073B-4D35-A138-DD079440284A}"/>
                </a:ext>
              </a:extLst>
            </p:cNvPr>
            <p:cNvSpPr/>
            <p:nvPr/>
          </p:nvSpPr>
          <p:spPr>
            <a:xfrm>
              <a:off x="2043912" y="4521529"/>
              <a:ext cx="2277914" cy="5851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D2B6225-2A27-48CF-B9CC-A9E0041A832C}"/>
                </a:ext>
              </a:extLst>
            </p:cNvPr>
            <p:cNvSpPr/>
            <p:nvPr/>
          </p:nvSpPr>
          <p:spPr>
            <a:xfrm>
              <a:off x="2173097" y="4682755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 이해  답변 피드백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EBE2FE1-F2A5-4D1F-B321-617790B90A7A}"/>
                </a:ext>
              </a:extLst>
            </p:cNvPr>
            <p:cNvSpPr/>
            <p:nvPr/>
          </p:nvSpPr>
          <p:spPr>
            <a:xfrm>
              <a:off x="2043911" y="5212157"/>
              <a:ext cx="2277915" cy="42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0154C29-889B-44D8-BBE8-6C9229CE8AF3}"/>
                </a:ext>
              </a:extLst>
            </p:cNvPr>
            <p:cNvSpPr/>
            <p:nvPr/>
          </p:nvSpPr>
          <p:spPr>
            <a:xfrm>
              <a:off x="1903762" y="5285243"/>
              <a:ext cx="246093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대화 학습</a:t>
              </a:r>
              <a:endParaRPr lang="en-US" altLang="ko-KR" sz="1200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C0B8AD1-7543-48DE-A337-CCA18973AA3B}"/>
                </a:ext>
              </a:extLst>
            </p:cNvPr>
            <p:cNvCxnSpPr>
              <a:cxnSpLocks/>
              <a:stCxn id="71" idx="3"/>
              <a:endCxn id="55" idx="2"/>
            </p:cNvCxnSpPr>
            <p:nvPr/>
          </p:nvCxnSpPr>
          <p:spPr>
            <a:xfrm flipV="1">
              <a:off x="1336338" y="3437731"/>
              <a:ext cx="707575" cy="2990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5DFE4E4-C7E5-47F0-B2E2-0998C2516074}"/>
                </a:ext>
              </a:extLst>
            </p:cNvPr>
            <p:cNvCxnSpPr>
              <a:cxnSpLocks/>
              <a:stCxn id="71" idx="3"/>
              <a:endCxn id="59" idx="2"/>
            </p:cNvCxnSpPr>
            <p:nvPr/>
          </p:nvCxnSpPr>
          <p:spPr>
            <a:xfrm>
              <a:off x="1336338" y="3736790"/>
              <a:ext cx="707574" cy="10773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241AFA7-A899-48FD-BCDD-E006F77A73CF}"/>
                </a:ext>
              </a:extLst>
            </p:cNvPr>
            <p:cNvCxnSpPr>
              <a:cxnSpLocks/>
              <a:stCxn id="71" idx="3"/>
              <a:endCxn id="61" idx="2"/>
            </p:cNvCxnSpPr>
            <p:nvPr/>
          </p:nvCxnSpPr>
          <p:spPr>
            <a:xfrm>
              <a:off x="1336338" y="3736790"/>
              <a:ext cx="707573" cy="16880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A1B24FE-B31D-4EF0-9FFC-0DE5463697D9}"/>
                </a:ext>
              </a:extLst>
            </p:cNvPr>
            <p:cNvCxnSpPr>
              <a:cxnSpLocks/>
              <a:stCxn id="71" idx="3"/>
              <a:endCxn id="57" idx="2"/>
            </p:cNvCxnSpPr>
            <p:nvPr/>
          </p:nvCxnSpPr>
          <p:spPr>
            <a:xfrm>
              <a:off x="1336338" y="3736790"/>
              <a:ext cx="707574" cy="4033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F06FAF0-B318-49D7-A065-914B7CE3797A}"/>
                </a:ext>
              </a:extLst>
            </p:cNvPr>
            <p:cNvCxnSpPr>
              <a:cxnSpLocks/>
              <a:stCxn id="52" idx="6"/>
              <a:endCxn id="69" idx="1"/>
            </p:cNvCxnSpPr>
            <p:nvPr/>
          </p:nvCxnSpPr>
          <p:spPr>
            <a:xfrm>
              <a:off x="4321829" y="2735328"/>
              <a:ext cx="702559" cy="10082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24C22D-E4D2-4D64-8856-F70F7AA86578}"/>
                </a:ext>
              </a:extLst>
            </p:cNvPr>
            <p:cNvSpPr/>
            <p:nvPr/>
          </p:nvSpPr>
          <p:spPr>
            <a:xfrm>
              <a:off x="2401684" y="1960831"/>
              <a:ext cx="17784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</a:t>
              </a:r>
              <a:r>
                <a:rPr lang="ko-KR" altLang="en-US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원문 이해 프로세스</a:t>
              </a:r>
              <a:r>
                <a:rPr lang="en-US" altLang="ko-KR" sz="12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7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496BB-9CE9-4A57-A9F9-5C1E531A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82" b="89773" l="1425" r="97151">
                        <a14:foregroundMark x1="5698" y1="46591" x2="5698" y2="46591"/>
                        <a14:foregroundMark x1="14245" y1="12500" x2="14245" y2="12500"/>
                        <a14:foregroundMark x1="14245" y1="6818" x2="14245" y2="6818"/>
                        <a14:foregroundMark x1="30769" y1="48864" x2="30769" y2="48864"/>
                        <a14:foregroundMark x1="35043" y1="42045" x2="35043" y2="42045"/>
                        <a14:foregroundMark x1="40741" y1="51136" x2="40741" y2="51136"/>
                        <a14:foregroundMark x1="47009" y1="50000" x2="47009" y2="50000"/>
                        <a14:foregroundMark x1="54701" y1="45455" x2="54701" y2="45455"/>
                        <a14:foregroundMark x1="58120" y1="54545" x2="58120" y2="54545"/>
                        <a14:foregroundMark x1="62963" y1="46591" x2="62963" y2="46591"/>
                        <a14:foregroundMark x1="66382" y1="48864" x2="66382" y2="48864"/>
                        <a14:foregroundMark x1="70370" y1="51136" x2="70370" y2="51136"/>
                        <a14:foregroundMark x1="71510" y1="39773" x2="71510" y2="39773"/>
                        <a14:foregroundMark x1="78348" y1="55682" x2="78348" y2="55682"/>
                        <a14:foregroundMark x1="85755" y1="45455" x2="85755" y2="45455"/>
                        <a14:foregroundMark x1="89174" y1="40909" x2="89174" y2="40909"/>
                        <a14:foregroundMark x1="93732" y1="51136" x2="93732" y2="51136"/>
                        <a14:foregroundMark x1="96296" y1="46591" x2="96296" y2="46591"/>
                        <a14:foregroundMark x1="88319" y1="56818" x2="88319" y2="56818"/>
                        <a14:foregroundMark x1="2564" y1="79545" x2="2564" y2="79545"/>
                        <a14:foregroundMark x1="4558" y1="80682" x2="4558" y2="80682"/>
                        <a14:foregroundMark x1="6553" y1="80682" x2="6553" y2="80682"/>
                        <a14:foregroundMark x1="8262" y1="79545" x2="8262" y2="79545"/>
                        <a14:foregroundMark x1="9972" y1="79545" x2="9972" y2="79545"/>
                        <a14:foregroundMark x1="11681" y1="80682" x2="11681" y2="80682"/>
                        <a14:foregroundMark x1="13960" y1="80682" x2="13960" y2="80682"/>
                        <a14:foregroundMark x1="16239" y1="79545" x2="16239" y2="79545"/>
                        <a14:foregroundMark x1="18803" y1="78409" x2="18803" y2="78409"/>
                        <a14:foregroundMark x1="18803" y1="82955" x2="18803" y2="82955"/>
                        <a14:foregroundMark x1="18519" y1="87500" x2="18519" y2="87500"/>
                        <a14:foregroundMark x1="20228" y1="82955" x2="20228" y2="82955"/>
                        <a14:foregroundMark x1="22222" y1="86364" x2="22222" y2="86364"/>
                        <a14:foregroundMark x1="21368" y1="77273" x2="21368" y2="77273"/>
                        <a14:foregroundMark x1="24217" y1="80682" x2="24217" y2="80682"/>
                        <a14:foregroundMark x1="29630" y1="84091" x2="35043" y2="82955"/>
                        <a14:foregroundMark x1="29630" y1="76136" x2="38746" y2="81818"/>
                        <a14:foregroundMark x1="37037" y1="79545" x2="47009" y2="79545"/>
                        <a14:foregroundMark x1="2564" y1="77273" x2="1994" y2="86364"/>
                        <a14:foregroundMark x1="11111" y1="76136" x2="11681" y2="85227"/>
                        <a14:foregroundMark x1="50997" y1="82955" x2="82051" y2="82955"/>
                        <a14:foregroundMark x1="82051" y1="82955" x2="96581" y2="80682"/>
                        <a14:foregroundMark x1="96581" y1="80682" x2="96866" y2="81818"/>
                        <a14:foregroundMark x1="19943" y1="48864" x2="19943" y2="48864"/>
                        <a14:foregroundMark x1="3419" y1="46591" x2="3419" y2="46591"/>
                        <a14:foregroundMark x1="11966" y1="14773" x2="11966" y2="14773"/>
                        <a14:foregroundMark x1="62393" y1="37500" x2="62393" y2="37500"/>
                        <a14:foregroundMark x1="76353" y1="38636" x2="76353" y2="38636"/>
                        <a14:foregroundMark x1="47578" y1="37500" x2="47578" y2="37500"/>
                        <a14:foregroundMark x1="94302" y1="39773" x2="94302" y2="39773"/>
                        <a14:foregroundMark x1="86325" y1="57955" x2="86325" y2="57955"/>
                        <a14:foregroundMark x1="93162" y1="37500" x2="93162" y2="37500"/>
                        <a14:foregroundMark x1="85755" y1="59091" x2="85755" y2="59091"/>
                        <a14:foregroundMark x1="55271" y1="56818" x2="55271" y2="56818"/>
                        <a14:foregroundMark x1="22507" y1="81818" x2="24217" y2="81818"/>
                        <a14:foregroundMark x1="24501" y1="80682" x2="25071" y2="79545"/>
                        <a14:foregroundMark x1="24786" y1="85227" x2="25071" y2="85227"/>
                        <a14:foregroundMark x1="24217" y1="80682" x2="24786" y2="78409"/>
                        <a14:foregroundMark x1="13105" y1="82955" x2="13960" y2="87500"/>
                        <a14:foregroundMark x1="13960" y1="84091" x2="12821" y2="77273"/>
                        <a14:foregroundMark x1="9687" y1="82955" x2="4274" y2="84091"/>
                        <a14:foregroundMark x1="15100" y1="81818" x2="17379" y2="81818"/>
                        <a14:foregroundMark x1="36752" y1="82955" x2="46724" y2="81818"/>
                        <a14:foregroundMark x1="43305" y1="84091" x2="49858" y2="84091"/>
                        <a14:foregroundMark x1="46724" y1="80682" x2="75214" y2="80682"/>
                        <a14:foregroundMark x1="93162" y1="80682" x2="97151" y2="82955"/>
                        <a14:foregroundMark x1="66952" y1="80682" x2="68946" y2="78409"/>
                        <a14:foregroundMark x1="53276" y1="81818" x2="50997" y2="78409"/>
                        <a14:foregroundMark x1="4274" y1="85227" x2="2564" y2="76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2317" y="187682"/>
            <a:ext cx="3343275" cy="8382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01B0CB-BF67-4A6D-AD2F-186FB9C31F6A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754D72-AF13-43D7-A9BE-6FB77FD2BB1B}"/>
              </a:ext>
            </a:extLst>
          </p:cNvPr>
          <p:cNvCxnSpPr>
            <a:cxnSpLocks/>
          </p:cNvCxnSpPr>
          <p:nvPr/>
        </p:nvCxnSpPr>
        <p:spPr>
          <a:xfrm>
            <a:off x="0" y="1167757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755AC37-695A-4310-AC5C-C76CB3340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0" b="89817" l="6667" r="93737">
                        <a14:foregroundMark x1="6667" y1="64766" x2="6667" y2="64766"/>
                        <a14:foregroundMark x1="8687" y1="66802" x2="8687" y2="66802"/>
                        <a14:foregroundMark x1="12525" y1="69450" x2="12525" y2="69450"/>
                        <a14:foregroundMark x1="16566" y1="67413" x2="16566" y2="67413"/>
                        <a14:foregroundMark x1="19192" y1="62322" x2="19192" y2="62322"/>
                        <a14:foregroundMark x1="24242" y1="66599" x2="24242" y2="66599"/>
                        <a14:foregroundMark x1="36364" y1="67413" x2="36364" y2="67413"/>
                        <a14:foregroundMark x1="16566" y1="71690" x2="16566" y2="71690"/>
                        <a14:foregroundMark x1="10909" y1="72709" x2="10909" y2="72709"/>
                        <a14:foregroundMark x1="24848" y1="69043" x2="25859" y2="70672"/>
                        <a14:foregroundMark x1="32525" y1="71283" x2="32525" y2="71283"/>
                        <a14:foregroundMark x1="32727" y1="68432" x2="32727" y2="68432"/>
                        <a14:foregroundMark x1="36566" y1="67006" x2="36970" y2="68635"/>
                        <a14:foregroundMark x1="37778" y1="71894" x2="39192" y2="72301"/>
                        <a14:foregroundMark x1="44040" y1="72301" x2="43434" y2="68228"/>
                        <a14:foregroundMark x1="48485" y1="63544" x2="48283" y2="70265"/>
                        <a14:foregroundMark x1="58788" y1="62729" x2="63030" y2="62933"/>
                        <a14:foregroundMark x1="67475" y1="62322" x2="71515" y2="62729"/>
                        <a14:foregroundMark x1="68081" y1="65988" x2="68081" y2="71079"/>
                        <a14:foregroundMark x1="81818" y1="62729" x2="81818" y2="62729"/>
                        <a14:foregroundMark x1="78384" y1="63340" x2="78384" y2="63340"/>
                        <a14:foregroundMark x1="78788" y1="64766" x2="78788" y2="64766"/>
                        <a14:foregroundMark x1="76768" y1="67210" x2="76768" y2="67210"/>
                        <a14:foregroundMark x1="88687" y1="66802" x2="88687" y2="66802"/>
                        <a14:foregroundMark x1="87879" y1="64766" x2="87879" y2="64766"/>
                        <a14:foregroundMark x1="93737" y1="65988" x2="93737" y2="65988"/>
                        <a14:foregroundMark x1="93737" y1="65988" x2="93737" y2="65988"/>
                        <a14:foregroundMark x1="6667" y1="78208" x2="6667" y2="78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062" y="5748411"/>
            <a:ext cx="996276" cy="9882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663C120-B45F-4D3D-ABEA-524150B1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설계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A758AE-5F7D-4CC5-AFD3-B08C55898F72}"/>
              </a:ext>
            </a:extLst>
          </p:cNvPr>
          <p:cNvGrpSpPr/>
          <p:nvPr/>
        </p:nvGrpSpPr>
        <p:grpSpPr>
          <a:xfrm>
            <a:off x="202455" y="3910819"/>
            <a:ext cx="914400" cy="1248080"/>
            <a:chOff x="508990" y="3293289"/>
            <a:chExt cx="914400" cy="1248080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253D82B5-D4A4-47DA-908E-6C2C12737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990" y="3293289"/>
              <a:ext cx="914400" cy="9144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13A461-4429-4D68-9B83-EC79E8680D0B}"/>
                </a:ext>
              </a:extLst>
            </p:cNvPr>
            <p:cNvSpPr/>
            <p:nvPr/>
          </p:nvSpPr>
          <p:spPr>
            <a:xfrm>
              <a:off x="616652" y="4233592"/>
              <a:ext cx="7072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kern="100" dirty="0">
                  <a:solidFill>
                    <a:srgbClr val="000000"/>
                  </a:solidFill>
                  <a:ea typeface="굴림" panose="020B0600000101010101" pitchFamily="50" charset="-127"/>
                  <a:cs typeface="Times New Roman" panose="02020603050405020304" pitchFamily="18" charset="0"/>
                </a:rPr>
                <a:t>&lt;User&gt;</a:t>
              </a:r>
              <a:endParaRPr lang="ko-KR" altLang="en-US" sz="1400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0A27C2-037F-4157-8088-241F3AA8CF65}"/>
              </a:ext>
            </a:extLst>
          </p:cNvPr>
          <p:cNvCxnSpPr>
            <a:cxnSpLocks/>
          </p:cNvCxnSpPr>
          <p:nvPr/>
        </p:nvCxnSpPr>
        <p:spPr>
          <a:xfrm flipH="1">
            <a:off x="1137358" y="4368019"/>
            <a:ext cx="539359" cy="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86FED4-0369-4F6B-8570-CAC328F54204}"/>
              </a:ext>
            </a:extLst>
          </p:cNvPr>
          <p:cNvSpPr/>
          <p:nvPr/>
        </p:nvSpPr>
        <p:spPr>
          <a:xfrm>
            <a:off x="335280" y="1545742"/>
            <a:ext cx="101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100" dirty="0">
                <a:solidFill>
                  <a:srgbClr val="00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&lt;Context Diagram&gt;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A6CCD1-321E-41E5-9B53-1B887AF1E3A5}"/>
              </a:ext>
            </a:extLst>
          </p:cNvPr>
          <p:cNvSpPr/>
          <p:nvPr/>
        </p:nvSpPr>
        <p:spPr>
          <a:xfrm>
            <a:off x="2075002" y="4149906"/>
            <a:ext cx="1053545" cy="490611"/>
          </a:xfrm>
          <a:prstGeom prst="rect">
            <a:avLst/>
          </a:prstGeom>
          <a:solidFill>
            <a:schemeClr val="tx2">
              <a:lumMod val="7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A42976-99A0-45C7-A0CE-671123594C89}"/>
              </a:ext>
            </a:extLst>
          </p:cNvPr>
          <p:cNvSpPr/>
          <p:nvPr/>
        </p:nvSpPr>
        <p:spPr>
          <a:xfrm>
            <a:off x="4722827" y="3541505"/>
            <a:ext cx="1707414" cy="1707414"/>
          </a:xfrm>
          <a:prstGeom prst="ellipse">
            <a:avLst/>
          </a:prstGeom>
          <a:solidFill>
            <a:schemeClr val="tx2">
              <a:lumMod val="7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394BC4-A6AD-409F-8B80-EF5AF7629E29}"/>
              </a:ext>
            </a:extLst>
          </p:cNvPr>
          <p:cNvSpPr/>
          <p:nvPr/>
        </p:nvSpPr>
        <p:spPr>
          <a:xfrm>
            <a:off x="1676717" y="2338983"/>
            <a:ext cx="2395628" cy="505192"/>
          </a:xfrm>
          <a:prstGeom prst="rect">
            <a:avLst/>
          </a:prstGeom>
          <a:solidFill>
            <a:schemeClr val="tx2">
              <a:lumMod val="7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Conversation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D5EDA5-C536-40E3-911B-A15E4BD42FFB}"/>
              </a:ext>
            </a:extLst>
          </p:cNvPr>
          <p:cNvSpPr/>
          <p:nvPr/>
        </p:nvSpPr>
        <p:spPr>
          <a:xfrm>
            <a:off x="5210136" y="1992131"/>
            <a:ext cx="1779935" cy="505192"/>
          </a:xfrm>
          <a:prstGeom prst="rect">
            <a:avLst/>
          </a:prstGeom>
          <a:solidFill>
            <a:schemeClr val="tx2">
              <a:lumMod val="7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TTS</a:t>
            </a:r>
            <a:endParaRPr lang="ko-KR" altLang="en-US" sz="1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924406-6172-487B-8D58-343305A263AB}"/>
              </a:ext>
            </a:extLst>
          </p:cNvPr>
          <p:cNvSpPr/>
          <p:nvPr/>
        </p:nvSpPr>
        <p:spPr>
          <a:xfrm>
            <a:off x="7538582" y="2436248"/>
            <a:ext cx="2316615" cy="505192"/>
          </a:xfrm>
          <a:prstGeom prst="rect">
            <a:avLst/>
          </a:prstGeom>
          <a:solidFill>
            <a:schemeClr val="tx2">
              <a:lumMod val="7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STT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07CDA7-5E8C-42B9-A64A-81092E9CA203}"/>
              </a:ext>
            </a:extLst>
          </p:cNvPr>
          <p:cNvSpPr/>
          <p:nvPr/>
        </p:nvSpPr>
        <p:spPr>
          <a:xfrm>
            <a:off x="8024521" y="3862827"/>
            <a:ext cx="2092477" cy="505192"/>
          </a:xfrm>
          <a:prstGeom prst="rect">
            <a:avLst/>
          </a:prstGeom>
          <a:solidFill>
            <a:schemeClr val="tx2">
              <a:lumMod val="75000"/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NoSQL DB</a:t>
            </a:r>
            <a:endParaRPr lang="ko-KR" altLang="en-US" sz="16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810348C-5BC1-45BA-A1E0-5A0264CB0E61}"/>
              </a:ext>
            </a:extLst>
          </p:cNvPr>
          <p:cNvCxnSpPr>
            <a:cxnSpLocks/>
          </p:cNvCxnSpPr>
          <p:nvPr/>
        </p:nvCxnSpPr>
        <p:spPr>
          <a:xfrm flipH="1" flipV="1">
            <a:off x="4072348" y="3133638"/>
            <a:ext cx="798016" cy="6462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C7590A4-11AF-49C2-942D-8272CF32FB35}"/>
              </a:ext>
            </a:extLst>
          </p:cNvPr>
          <p:cNvCxnSpPr>
            <a:cxnSpLocks/>
          </p:cNvCxnSpPr>
          <p:nvPr/>
        </p:nvCxnSpPr>
        <p:spPr>
          <a:xfrm flipV="1">
            <a:off x="5266017" y="2611679"/>
            <a:ext cx="0" cy="74471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A98FE44-72AA-4B4D-80CC-E7294131FA36}"/>
              </a:ext>
            </a:extLst>
          </p:cNvPr>
          <p:cNvCxnSpPr>
            <a:cxnSpLocks/>
          </p:cNvCxnSpPr>
          <p:nvPr/>
        </p:nvCxnSpPr>
        <p:spPr>
          <a:xfrm flipV="1">
            <a:off x="6361276" y="2810950"/>
            <a:ext cx="1045364" cy="9689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660CE7-9481-4F80-9B6A-5DF98D99056E}"/>
              </a:ext>
            </a:extLst>
          </p:cNvPr>
          <p:cNvCxnSpPr>
            <a:cxnSpLocks/>
          </p:cNvCxnSpPr>
          <p:nvPr/>
        </p:nvCxnSpPr>
        <p:spPr>
          <a:xfrm>
            <a:off x="6646688" y="4307313"/>
            <a:ext cx="113587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7761B28-892D-4497-8F70-710EA997EDA5}"/>
              </a:ext>
            </a:extLst>
          </p:cNvPr>
          <p:cNvCxnSpPr>
            <a:cxnSpLocks/>
          </p:cNvCxnSpPr>
          <p:nvPr/>
        </p:nvCxnSpPr>
        <p:spPr>
          <a:xfrm flipV="1">
            <a:off x="3242648" y="4395211"/>
            <a:ext cx="1126152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2952E0-C74C-49AF-9690-900E247B631B}"/>
              </a:ext>
            </a:extLst>
          </p:cNvPr>
          <p:cNvSpPr/>
          <p:nvPr/>
        </p:nvSpPr>
        <p:spPr>
          <a:xfrm>
            <a:off x="1879894" y="4793356"/>
            <a:ext cx="170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사용자 데이터 </a:t>
            </a:r>
            <a:r>
              <a:rPr lang="en-US" altLang="ko-KR" sz="1400" dirty="0">
                <a:latin typeface="+mn-ea"/>
              </a:rPr>
              <a:t>I/O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시스템 데이터 </a:t>
            </a:r>
            <a:r>
              <a:rPr lang="en-US" altLang="ko-KR" sz="1400" dirty="0">
                <a:latin typeface="+mn-ea"/>
              </a:rPr>
              <a:t>I/O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063B393-E8D6-413A-921F-F67DAF10C9E9}"/>
              </a:ext>
            </a:extLst>
          </p:cNvPr>
          <p:cNvSpPr/>
          <p:nvPr/>
        </p:nvSpPr>
        <p:spPr>
          <a:xfrm>
            <a:off x="7962850" y="4395211"/>
            <a:ext cx="23342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 정보 저장</a:t>
            </a:r>
            <a:endParaRPr lang="en-US" altLang="ko-KR" sz="14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 학습 기록 저장</a:t>
            </a:r>
            <a:endParaRPr lang="en-US" altLang="ko-KR" sz="14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수준별 영어 문장 저장</a:t>
            </a:r>
            <a:endParaRPr lang="en-US" altLang="ko-KR" sz="1400" kern="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ko-KR" altLang="en-US" sz="14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76A8F0-F5C5-4913-B39C-9B9A7F5C5099}"/>
              </a:ext>
            </a:extLst>
          </p:cNvPr>
          <p:cNvSpPr/>
          <p:nvPr/>
        </p:nvSpPr>
        <p:spPr>
          <a:xfrm>
            <a:off x="5354687" y="2574380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텍스트 </a:t>
            </a:r>
            <a:r>
              <a:rPr lang="en-US" altLang="ko-KR" sz="1400" dirty="0">
                <a:latin typeface="+mn-ea"/>
              </a:rPr>
              <a:t>- &gt; </a:t>
            </a:r>
            <a:r>
              <a:rPr lang="ko-KR" altLang="en-US" sz="1400" dirty="0">
                <a:latin typeface="+mn-ea"/>
              </a:rPr>
              <a:t>음성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17DFA4-533D-422E-8D7D-8C8AFEAD183E}"/>
              </a:ext>
            </a:extLst>
          </p:cNvPr>
          <p:cNvSpPr/>
          <p:nvPr/>
        </p:nvSpPr>
        <p:spPr>
          <a:xfrm>
            <a:off x="7494467" y="3002613"/>
            <a:ext cx="313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사용자 음성 데이터 </a:t>
            </a:r>
            <a:r>
              <a:rPr lang="en-US" altLang="ko-KR" sz="1400" dirty="0">
                <a:latin typeface="+mn-ea"/>
              </a:rPr>
              <a:t>- &gt; </a:t>
            </a:r>
            <a:r>
              <a:rPr lang="ko-KR" altLang="en-US" sz="1400" dirty="0">
                <a:latin typeface="+mn-ea"/>
              </a:rPr>
              <a:t>텍스트화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B2C552-FF35-4659-BAC2-C9C8BF9F9B2B}"/>
              </a:ext>
            </a:extLst>
          </p:cNvPr>
          <p:cNvSpPr/>
          <p:nvPr/>
        </p:nvSpPr>
        <p:spPr>
          <a:xfrm>
            <a:off x="1263281" y="2976675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사용자 입력 데이터에 대한 응답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4D5B62-1A95-45CA-BD97-A386525BE959}"/>
              </a:ext>
            </a:extLst>
          </p:cNvPr>
          <p:cNvSpPr/>
          <p:nvPr/>
        </p:nvSpPr>
        <p:spPr>
          <a:xfrm>
            <a:off x="4642670" y="5468521"/>
            <a:ext cx="326724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시스템 프로세스</a:t>
            </a:r>
            <a:endParaRPr lang="en-US" altLang="ko-KR" sz="1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사용자 입력에 적합한 </a:t>
            </a:r>
            <a:r>
              <a:rPr lang="en-US" altLang="ko-KR" sz="1400" dirty="0">
                <a:latin typeface="+mn-ea"/>
              </a:rPr>
              <a:t>API </a:t>
            </a:r>
            <a:r>
              <a:rPr lang="ko-KR" altLang="en-US" sz="1400" dirty="0">
                <a:latin typeface="+mn-ea"/>
              </a:rPr>
              <a:t>와 통신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발음 비교 기능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+mn-ea"/>
              </a:rPr>
              <a:t>사용자 학습 수준 판단 기능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6978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458</TotalTime>
  <Words>860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ibm-plex-sans</vt:lpstr>
      <vt:lpstr>굴림</vt:lpstr>
      <vt:lpstr>맑은 고딕</vt:lpstr>
      <vt:lpstr>한양신명조</vt:lpstr>
      <vt:lpstr>휴먼명조</vt:lpstr>
      <vt:lpstr>Arial</vt:lpstr>
      <vt:lpstr>Calibri</vt:lpstr>
      <vt:lpstr>Calibri Light</vt:lpstr>
      <vt:lpstr>Times New Roman</vt:lpstr>
      <vt:lpstr>Wingdings 2</vt:lpstr>
      <vt:lpstr>HDOfficeLightV0</vt:lpstr>
      <vt:lpstr>Blank</vt:lpstr>
      <vt:lpstr>IBM Bluemix Watson API를 이용한  인공지능 영어 교사 설계 및 개발</vt:lpstr>
      <vt:lpstr>목차</vt:lpstr>
      <vt:lpstr>1. 개요</vt:lpstr>
      <vt:lpstr>2. IBM Watson</vt:lpstr>
      <vt:lpstr>PowerPoint 프레젠테이션</vt:lpstr>
      <vt:lpstr>PowerPoint 프레젠테이션</vt:lpstr>
      <vt:lpstr>3. 시스템 설계</vt:lpstr>
      <vt:lpstr>3. 시스템 설계</vt:lpstr>
      <vt:lpstr>3. 시스템 설계</vt:lpstr>
      <vt:lpstr>3. 시스템 설계</vt:lpstr>
      <vt:lpstr>4. 향후 연구 과제</vt:lpstr>
      <vt:lpstr>5. 참고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Bluemix Watson API를 이용한  인공지능 영어 교사 설계 및 개발</dc:title>
  <dc:creator>한창민</dc:creator>
  <cp:lastModifiedBy>한창민</cp:lastModifiedBy>
  <cp:revision>223</cp:revision>
  <dcterms:created xsi:type="dcterms:W3CDTF">2018-04-18T06:16:21Z</dcterms:created>
  <dcterms:modified xsi:type="dcterms:W3CDTF">2018-04-18T13:56:28Z</dcterms:modified>
</cp:coreProperties>
</file>