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1" r:id="rId19"/>
  </p:sldMasterIdLst>
  <p:notesMasterIdLst>
    <p:notesMasterId r:id="rId21"/>
  </p:notes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 horzBarState="maximized">
    <p:restoredLeft sz="17891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slide" Target="slides/slide11.xml"  /><Relationship Id="rId12" Type="http://schemas.openxmlformats.org/officeDocument/2006/relationships/slide" Target="slides/slide12.xml"  /><Relationship Id="rId13" Type="http://schemas.openxmlformats.org/officeDocument/2006/relationships/slide" Target="slides/slide13.xml"  /><Relationship Id="rId14" Type="http://schemas.openxmlformats.org/officeDocument/2006/relationships/slide" Target="slides/slide14.xml"  /><Relationship Id="rId15" Type="http://schemas.openxmlformats.org/officeDocument/2006/relationships/slide" Target="slides/slide15.xml"  /><Relationship Id="rId16" Type="http://schemas.openxmlformats.org/officeDocument/2006/relationships/slide" Target="slides/slide16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slideMaster" Target="slideMasters/slideMaster1.xml"  /><Relationship Id="rId2" Type="http://schemas.openxmlformats.org/officeDocument/2006/relationships/slide" Target="slides/slide2.xml"  /><Relationship Id="rId20" Type="http://schemas.openxmlformats.org/officeDocument/2006/relationships/theme" Target="theme/theme1.xml"  /><Relationship Id="rId21" Type="http://schemas.openxmlformats.org/officeDocument/2006/relationships/notesMaster" Target="notesMasters/notesMaster1.xml"  /><Relationship Id="rId22" Type="http://schemas.openxmlformats.org/officeDocument/2006/relationships/tableStyles" Target="tableStyles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slide" Target="slides/slide9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/>
            <a:fld id="{5D052A78-8561-4D39-8377-EF0D29956009}" type="datetimeFigureOut">
              <a:rPr lang="ko-KR" altLang="en-US"/>
              <a:pPr/>
              <a:t>2017-06-05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3DF5CEEA-D2E5-4FA6-B706-97C62F73688D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9B26CD33-4337-4529-948A-94F6960B2374}" type="slidenum">
              <a:rPr lang="en-US" altLang="ko-KR"/>
              <a:pPr/>
              <a:t>1</a:t>
            </a:fld>
            <a:endParaRPr lang="ko-KR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9B26CD33-4337-4529-948A-94F6960B2374}" type="slidenum">
              <a:rPr lang="en-US" altLang="ko-KR"/>
              <a:pPr/>
              <a:t>2</a:t>
            </a:fld>
            <a:endParaRPr lang="ko-KR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3583-C141-4903-84AA-32EFB519B1D9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660C-F2FC-4C86-BCCE-4B72DD44F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1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3583-C141-4903-84AA-32EFB519B1D9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660C-F2FC-4C86-BCCE-4B72DD44F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76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3583-C141-4903-84AA-32EFB519B1D9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660C-F2FC-4C86-BCCE-4B72DD44F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842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134072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3583-C141-4903-84AA-32EFB519B1D9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660C-F2FC-4C86-BCCE-4B72DD44F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91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3583-C141-4903-84AA-32EFB519B1D9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660C-F2FC-4C86-BCCE-4B72DD44F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61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3583-C141-4903-84AA-32EFB519B1D9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660C-F2FC-4C86-BCCE-4B72DD44F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29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3583-C141-4903-84AA-32EFB519B1D9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660C-F2FC-4C86-BCCE-4B72DD44F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07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3583-C141-4903-84AA-32EFB519B1D9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660C-F2FC-4C86-BCCE-4B72DD44F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96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3583-C141-4903-84AA-32EFB519B1D9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660C-F2FC-4C86-BCCE-4B72DD44F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21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3583-C141-4903-84AA-32EFB519B1D9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660C-F2FC-4C86-BCCE-4B72DD44F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25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3583-C141-4903-84AA-32EFB519B1D9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660C-F2FC-4C86-BCCE-4B72DD44F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43250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13" Type="http://schemas.openxmlformats.org/officeDocument/2006/relationships/slideLayout" Target="../slideLayouts/slideLayout12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C95E3583-C141-4903-84AA-32EFB519B1D9}" type="datetimeFigureOut">
              <a:rPr lang="ko-KR" altLang="en-US"/>
              <a:pPr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5A55660C-F2FC-4C86-BCCE-4B72DD44F085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gif"  /><Relationship Id="rId3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jpeg"  /><Relationship Id="rId3" Type="http://schemas.openxmlformats.org/officeDocument/2006/relationships/image" Target="../media/image2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jpe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2.gif"  /><Relationship Id="rId3" Type="http://schemas.openxmlformats.org/officeDocument/2006/relationships/image" Target="../media/image3.png"  /><Relationship Id="rId4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703512" y="3573017"/>
            <a:ext cx="7560840" cy="701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581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</a:rPr>
              <a:t>MVC</a:t>
            </a:r>
            <a:r>
              <a:rPr lang="ko-KR" altLang="en-US" sz="4800" spc="581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</a:rPr>
              <a:t> </a:t>
            </a:r>
            <a:r>
              <a:rPr lang="en-US" altLang="ko-KR" sz="4800" spc="581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</a:rPr>
              <a:t>Pattern</a:t>
            </a:r>
            <a:endParaRPr lang="en-US" altLang="ko-KR" sz="2200" spc="599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775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775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75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9792594" y="404665"/>
            <a:ext cx="623887" cy="5898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15215" y="5529541"/>
            <a:ext cx="4625200" cy="667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2200" spc="599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latin typeface="+mj-lt"/>
              </a:rPr>
              <a:t>Software Analysis &amp; Design</a:t>
            </a:r>
            <a:endParaRPr lang="en-US" altLang="ko-KR" sz="2200" spc="599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85000"/>
              </a:lnSpc>
            </a:pPr>
            <a:r>
              <a:rPr lang="en-US" altLang="ko-KR" sz="2200" spc="599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</a:rPr>
              <a:t>16512120 </a:t>
            </a:r>
            <a:r>
              <a:rPr lang="ko-KR" altLang="en-US" sz="2200" spc="599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</a:rPr>
              <a:t>한 창민</a:t>
            </a:r>
            <a:endParaRPr lang="en-US" altLang="ko-KR" sz="2200" spc="599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75520" y="424133"/>
            <a:ext cx="3049845" cy="2754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1400" spc="593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</a:rPr>
              <a:t>2017-06-05 MVC</a:t>
            </a:r>
            <a:r>
              <a:rPr lang="ko-KR" altLang="en-US" sz="1400" spc="593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</a:rPr>
              <a:t> </a:t>
            </a:r>
            <a:r>
              <a:rPr lang="en-US" altLang="ko-KR" sz="1400" spc="593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</a:rPr>
              <a:t>Pattern</a:t>
            </a:r>
            <a:endParaRPr lang="ko-KR" altLang="en-US" sz="1400" spc="593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825770" y="1709741"/>
            <a:ext cx="7492459" cy="2034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101" y="609950"/>
            <a:ext cx="716639" cy="3596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/>
              <a:t>VIEW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60746" y="2778468"/>
            <a:ext cx="4356526" cy="543367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765411" y="3240939"/>
            <a:ext cx="857250" cy="88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525091" y="618798"/>
            <a:ext cx="1704975" cy="6953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797205" y="4311499"/>
            <a:ext cx="7619460" cy="11832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/>
              <a:t>메서드 명 </a:t>
            </a:r>
            <a:r>
              <a:rPr lang="en-US" altLang="ko-KR"/>
              <a:t>: printStudentDetails</a:t>
            </a:r>
            <a:endParaRPr lang="en-US" altLang="ko-KR"/>
          </a:p>
          <a:p>
            <a:pPr lvl="0"/>
            <a:r>
              <a:rPr lang="ko-KR" altLang="en-US"/>
              <a:t>매개 변수 </a:t>
            </a:r>
            <a:r>
              <a:rPr lang="en-US" altLang="ko-KR"/>
              <a:t>: String studentName, String studentRollNo</a:t>
            </a:r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ko-KR" altLang="en-US"/>
              <a:t>매개 변수로 입력 받은 문자열 </a:t>
            </a:r>
            <a:r>
              <a:rPr lang="en-US" altLang="ko-KR"/>
              <a:t>2</a:t>
            </a:r>
            <a:r>
              <a:rPr lang="ko-KR" altLang="en-US"/>
              <a:t>개를 </a:t>
            </a:r>
            <a:r>
              <a:rPr lang="en-US" altLang="ko-KR"/>
              <a:t>Console </a:t>
            </a:r>
            <a:r>
              <a:rPr lang="ko-KR" altLang="en-US"/>
              <a:t>창에 출력하는 메서드이다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53115" y="2054225"/>
            <a:ext cx="4198361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101" y="609950"/>
            <a:ext cx="1192889" cy="3596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36098" y="2552699"/>
            <a:ext cx="3345168" cy="247651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6" idx="3"/>
          </p:cNvCxnSpPr>
          <p:nvPr/>
        </p:nvCxnSpPr>
        <p:spPr>
          <a:xfrm>
            <a:off x="4081266" y="2676525"/>
            <a:ext cx="786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67275" y="2396214"/>
            <a:ext cx="26155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/>
              <a:t>Model , View </a:t>
            </a:r>
            <a:r>
              <a:rPr lang="ko-KR" altLang="en-US"/>
              <a:t>객체 선언</a:t>
            </a:r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847434" y="107744"/>
            <a:ext cx="1609725" cy="174307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36098" y="2924176"/>
            <a:ext cx="3921627" cy="581024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4657725" y="3238500"/>
            <a:ext cx="3524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10150" y="2933702"/>
            <a:ext cx="6577965" cy="5124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1400"/>
              <a:t>StudentController </a:t>
            </a:r>
            <a:r>
              <a:rPr lang="ko-KR" altLang="en-US" sz="1400"/>
              <a:t>의 생성자이다</a:t>
            </a:r>
            <a:r>
              <a:rPr lang="en-US" altLang="ko-KR" sz="1400"/>
              <a:t>.</a:t>
            </a:r>
            <a:endParaRPr lang="en-US" altLang="ko-KR" sz="1400"/>
          </a:p>
          <a:p>
            <a:pPr lvl="0"/>
            <a:r>
              <a:rPr lang="en-US" altLang="ko-KR" sz="1400"/>
              <a:t>StudentController </a:t>
            </a:r>
            <a:r>
              <a:rPr lang="ko-KR" altLang="en-US" sz="1400"/>
              <a:t>객체가 생성될 때</a:t>
            </a:r>
            <a:r>
              <a:rPr lang="en-US" altLang="ko-KR" sz="1400"/>
              <a:t>, </a:t>
            </a:r>
            <a:r>
              <a:rPr lang="ko-KR" altLang="en-US" sz="1400"/>
              <a:t>입력 받은 </a:t>
            </a:r>
            <a:r>
              <a:rPr lang="en-US" altLang="ko-KR" sz="1400"/>
              <a:t>Model</a:t>
            </a:r>
            <a:r>
              <a:rPr lang="ko-KR" altLang="en-US" sz="1400"/>
              <a:t> 과 </a:t>
            </a:r>
            <a:r>
              <a:rPr lang="en-US" altLang="ko-KR" sz="1400"/>
              <a:t>View</a:t>
            </a:r>
            <a:r>
              <a:rPr lang="ko-KR" altLang="en-US" sz="1400"/>
              <a:t>를 바인딩 시킨다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sp>
        <p:nvSpPr>
          <p:cNvPr id="19" name="직사각형 18"/>
          <p:cNvSpPr/>
          <p:nvPr/>
        </p:nvSpPr>
        <p:spPr>
          <a:xfrm>
            <a:off x="736098" y="3629026"/>
            <a:ext cx="3921627" cy="2066924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9" idx="3"/>
          </p:cNvCxnSpPr>
          <p:nvPr/>
        </p:nvCxnSpPr>
        <p:spPr>
          <a:xfrm>
            <a:off x="4657725" y="4662488"/>
            <a:ext cx="352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10150" y="4410077"/>
            <a:ext cx="5196840" cy="7219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1400"/>
              <a:t>Controller</a:t>
            </a:r>
            <a:r>
              <a:rPr lang="ko-KR" altLang="en-US" sz="1400"/>
              <a:t>의 메서드를 작성한다</a:t>
            </a:r>
            <a:r>
              <a:rPr lang="en-US" altLang="ko-KR" sz="1400"/>
              <a:t>.</a:t>
            </a:r>
            <a:endParaRPr lang="en-US" altLang="ko-KR" sz="1400"/>
          </a:p>
          <a:p>
            <a:pPr lvl="0"/>
            <a:r>
              <a:rPr lang="ko-KR" altLang="en-US" sz="1400"/>
              <a:t>입력 받은 매개 변수를 </a:t>
            </a:r>
            <a:r>
              <a:rPr lang="en-US" altLang="ko-KR" sz="1400"/>
              <a:t>Model </a:t>
            </a:r>
            <a:r>
              <a:rPr lang="ko-KR" altLang="en-US" sz="1400"/>
              <a:t>객체에 </a:t>
            </a:r>
            <a:r>
              <a:rPr lang="en-US" altLang="ko-KR" sz="1400"/>
              <a:t>Getter / Setter </a:t>
            </a:r>
            <a:r>
              <a:rPr lang="ko-KR" altLang="en-US" sz="1400"/>
              <a:t>메서드를</a:t>
            </a:r>
            <a:r>
              <a:rPr lang="en-US" altLang="ko-KR" sz="1400"/>
              <a:t> </a:t>
            </a:r>
            <a:endParaRPr lang="en-US" altLang="ko-KR" sz="1400"/>
          </a:p>
          <a:p>
            <a:pPr lvl="0"/>
            <a:r>
              <a:rPr lang="ko-KR" altLang="en-US" sz="1400"/>
              <a:t>이용하여 데이터를 바인딩 시킨다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sp>
        <p:nvSpPr>
          <p:cNvPr id="24" name="직사각형 23"/>
          <p:cNvSpPr/>
          <p:nvPr/>
        </p:nvSpPr>
        <p:spPr>
          <a:xfrm>
            <a:off x="736098" y="5795964"/>
            <a:ext cx="3921627" cy="471486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4657725" y="6034088"/>
            <a:ext cx="352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10150" y="5795964"/>
            <a:ext cx="6616065" cy="2981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1400"/>
              <a:t>VIEW </a:t>
            </a:r>
            <a:r>
              <a:rPr lang="ko-KR" altLang="en-US" sz="1400"/>
              <a:t>객체의 </a:t>
            </a:r>
            <a:r>
              <a:rPr lang="en-US" altLang="ko-KR" sz="1400"/>
              <a:t>printStudentDeatils(String</a:t>
            </a:r>
            <a:r>
              <a:rPr lang="ko-KR" altLang="en-US" sz="1400"/>
              <a:t> </a:t>
            </a:r>
            <a:r>
              <a:rPr lang="en-US" altLang="ko-KR" sz="1400"/>
              <a:t>name,</a:t>
            </a:r>
            <a:r>
              <a:rPr lang="ko-KR" altLang="en-US" sz="1400"/>
              <a:t> </a:t>
            </a:r>
            <a:r>
              <a:rPr lang="en-US" altLang="ko-KR" sz="1400"/>
              <a:t>String rollNo) </a:t>
            </a:r>
            <a:r>
              <a:rPr lang="ko-KR" altLang="en-US" sz="1400"/>
              <a:t>메서드를 사용한다</a:t>
            </a:r>
            <a:r>
              <a:rPr lang="en-US" altLang="ko-KR" sz="1400"/>
              <a:t>.</a:t>
            </a:r>
            <a:endParaRPr lang="en-US" altLang="ko-KR" sz="1400"/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38150" y="1838325"/>
            <a:ext cx="5029200" cy="4429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101" y="609950"/>
            <a:ext cx="688064" cy="3596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/>
              <a:t>Main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45244" y="2396214"/>
            <a:ext cx="3355255" cy="168981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6" idx="3"/>
          </p:cNvCxnSpPr>
          <p:nvPr/>
        </p:nvCxnSpPr>
        <p:spPr>
          <a:xfrm flipV="1">
            <a:off x="4000499" y="1940977"/>
            <a:ext cx="225597" cy="53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86150" y="1571645"/>
            <a:ext cx="14535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/>
              <a:t>Main</a:t>
            </a:r>
            <a:r>
              <a:rPr lang="ko-KR" altLang="en-US"/>
              <a:t> 메서드</a:t>
            </a:r>
            <a:endParaRPr lang="en-US" altLang="ko-KR"/>
          </a:p>
        </p:txBody>
      </p:sp>
      <p:sp>
        <p:nvSpPr>
          <p:cNvPr id="14" name="직사각형 13"/>
          <p:cNvSpPr/>
          <p:nvPr/>
        </p:nvSpPr>
        <p:spPr>
          <a:xfrm>
            <a:off x="812297" y="2832572"/>
            <a:ext cx="3302503" cy="196378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endCxn id="31" idx="1"/>
          </p:cNvCxnSpPr>
          <p:nvPr/>
        </p:nvCxnSpPr>
        <p:spPr>
          <a:xfrm flipV="1">
            <a:off x="3486150" y="2986461"/>
            <a:ext cx="2209802" cy="40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812297" y="3617705"/>
            <a:ext cx="4569328" cy="178682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9" idx="3"/>
          </p:cNvCxnSpPr>
          <p:nvPr/>
        </p:nvCxnSpPr>
        <p:spPr>
          <a:xfrm>
            <a:off x="5381625" y="3707046"/>
            <a:ext cx="314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55772" y="3412668"/>
            <a:ext cx="6281520" cy="728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/>
              <a:t>Controller </a:t>
            </a:r>
            <a:r>
              <a:rPr lang="ko-KR" altLang="en-US" sz="1400"/>
              <a:t>객체를 생성하는데</a:t>
            </a:r>
            <a:r>
              <a:rPr lang="en-US" altLang="ko-KR" sz="1400"/>
              <a:t>, </a:t>
            </a:r>
            <a:r>
              <a:rPr lang="ko-KR" altLang="en-US" sz="1400"/>
              <a:t>매개변수로</a:t>
            </a:r>
            <a:r>
              <a:rPr lang="en-US" altLang="ko-KR" sz="1400"/>
              <a:t>, </a:t>
            </a:r>
            <a:r>
              <a:rPr lang="ko-KR" altLang="en-US" sz="1400"/>
              <a:t>윗부분에서 생성한 </a:t>
            </a:r>
            <a:r>
              <a:rPr lang="en-US" altLang="ko-KR" sz="1400"/>
              <a:t>VIEW</a:t>
            </a:r>
            <a:r>
              <a:rPr lang="ko-KR" altLang="en-US" sz="1400"/>
              <a:t>와 </a:t>
            </a:r>
            <a:r>
              <a:rPr lang="en-US" altLang="ko-KR" sz="1400"/>
              <a:t>MODEL </a:t>
            </a:r>
            <a:r>
              <a:rPr lang="ko-KR" altLang="en-US" sz="1400"/>
              <a:t>객체를 넣어준다</a:t>
            </a:r>
            <a:r>
              <a:rPr lang="en-US" altLang="ko-KR" sz="1400"/>
              <a:t>. Controller</a:t>
            </a:r>
            <a:r>
              <a:rPr lang="ko-KR" altLang="en-US" sz="1400"/>
              <a:t>의 객체에는 각각의 </a:t>
            </a:r>
            <a:r>
              <a:rPr lang="en-US" altLang="ko-KR" sz="1400"/>
              <a:t>VIEW</a:t>
            </a:r>
            <a:r>
              <a:rPr lang="ko-KR" altLang="en-US" sz="1400"/>
              <a:t>와 </a:t>
            </a:r>
            <a:r>
              <a:rPr lang="en-US" altLang="ko-KR" sz="1400"/>
              <a:t>MODEL</a:t>
            </a:r>
            <a:r>
              <a:rPr lang="ko-KR" altLang="en-US" sz="1400"/>
              <a:t>이 바인딩 된다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sp>
        <p:nvSpPr>
          <p:cNvPr id="24" name="직사각형 23"/>
          <p:cNvSpPr/>
          <p:nvPr/>
        </p:nvSpPr>
        <p:spPr>
          <a:xfrm>
            <a:off x="626194" y="5092008"/>
            <a:ext cx="3743109" cy="942079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4369303" y="5562600"/>
            <a:ext cx="316997" cy="858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4876" y="6318654"/>
            <a:ext cx="573976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1400"/>
              <a:t>Student</a:t>
            </a:r>
            <a:r>
              <a:rPr lang="ko-KR" altLang="en-US" sz="1400"/>
              <a:t> </a:t>
            </a:r>
            <a:r>
              <a:rPr lang="en-US" altLang="ko-KR" sz="1400"/>
              <a:t>Model</a:t>
            </a:r>
            <a:r>
              <a:rPr lang="ko-KR" altLang="en-US" sz="1400"/>
              <a:t>의 </a:t>
            </a:r>
            <a:r>
              <a:rPr lang="en-US" altLang="ko-KR" sz="1400"/>
              <a:t>Getter / Setter</a:t>
            </a:r>
            <a:r>
              <a:rPr lang="ko-KR" altLang="en-US" sz="1400"/>
              <a:t>를 이용하여 문자열을 바인딩 시킨다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765744" y="479219"/>
            <a:ext cx="1285875" cy="1000125"/>
          </a:xfrm>
          <a:prstGeom prst="rect">
            <a:avLst/>
          </a:prstGeom>
        </p:spPr>
      </p:pic>
      <p:cxnSp>
        <p:nvCxnSpPr>
          <p:cNvPr id="27" name="직선 화살표 연결선 26"/>
          <p:cNvCxnSpPr>
            <a:stCxn id="14" idx="3"/>
          </p:cNvCxnSpPr>
          <p:nvPr/>
        </p:nvCxnSpPr>
        <p:spPr>
          <a:xfrm flipV="1">
            <a:off x="4114800" y="2275867"/>
            <a:ext cx="1466851" cy="65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07918" y="1742040"/>
            <a:ext cx="6429374" cy="72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/>
              <a:t>retriveStudentFromDatabase() </a:t>
            </a:r>
            <a:r>
              <a:rPr lang="ko-KR" altLang="en-US" sz="1400"/>
              <a:t>라는</a:t>
            </a:r>
            <a:r>
              <a:rPr lang="en-US" altLang="ko-KR" sz="1400"/>
              <a:t> Static </a:t>
            </a:r>
            <a:r>
              <a:rPr lang="ko-KR" altLang="en-US" sz="1400"/>
              <a:t>메서드를 하단에 작성하고</a:t>
            </a:r>
            <a:r>
              <a:rPr lang="en-US" altLang="ko-KR" sz="1400"/>
              <a:t>, Main </a:t>
            </a:r>
            <a:r>
              <a:rPr lang="ko-KR" altLang="en-US" sz="1400"/>
              <a:t>에서 객체를 생성한다</a:t>
            </a:r>
            <a:r>
              <a:rPr lang="en-US" altLang="ko-KR" sz="1400"/>
              <a:t>. </a:t>
            </a:r>
            <a:r>
              <a:rPr lang="ko-KR" altLang="en-US" sz="1400"/>
              <a:t>이 메서드가 실행되면 </a:t>
            </a:r>
            <a:r>
              <a:rPr lang="en-US" altLang="ko-KR" sz="1400"/>
              <a:t>Robert </a:t>
            </a:r>
            <a:r>
              <a:rPr lang="ko-KR" altLang="en-US" sz="1400"/>
              <a:t>라는 문자열과 </a:t>
            </a:r>
            <a:r>
              <a:rPr lang="en-US" altLang="ko-KR" sz="1400"/>
              <a:t>, 10</a:t>
            </a:r>
            <a:r>
              <a:rPr lang="ko-KR" altLang="en-US" sz="1400"/>
              <a:t>의 </a:t>
            </a:r>
            <a:r>
              <a:rPr lang="en-US" altLang="ko-KR" sz="1400"/>
              <a:t>RollNo </a:t>
            </a:r>
            <a:r>
              <a:rPr lang="ko-KR" altLang="en-US" sz="1400"/>
              <a:t>가</a:t>
            </a:r>
            <a:r>
              <a:rPr lang="en-US" altLang="ko-KR" sz="1400"/>
              <a:t> </a:t>
            </a:r>
            <a:r>
              <a:rPr lang="ko-KR" altLang="en-US" sz="1400"/>
              <a:t>입력된 </a:t>
            </a:r>
            <a:r>
              <a:rPr lang="en-US" altLang="ko-KR" sz="1400"/>
              <a:t>Student Model </a:t>
            </a:r>
            <a:r>
              <a:rPr lang="ko-KR" altLang="en-US" sz="1400"/>
              <a:t>객체가 반환된다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sp>
        <p:nvSpPr>
          <p:cNvPr id="29" name="직사각형 28"/>
          <p:cNvSpPr/>
          <p:nvPr/>
        </p:nvSpPr>
        <p:spPr>
          <a:xfrm>
            <a:off x="812297" y="3296326"/>
            <a:ext cx="2673853" cy="232685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695952" y="2832572"/>
            <a:ext cx="64293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/>
              <a:t>Main </a:t>
            </a:r>
            <a:r>
              <a:rPr lang="ko-KR" altLang="en-US" sz="1400"/>
              <a:t>에서 </a:t>
            </a:r>
            <a:r>
              <a:rPr lang="en-US" altLang="ko-KR" sz="1400"/>
              <a:t>VIEW </a:t>
            </a:r>
            <a:r>
              <a:rPr lang="ko-KR" altLang="en-US" sz="1400"/>
              <a:t>객체의 메서드를 사용하기 위하여 객체를 생성한다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  <a:endParaRPr lang="en-US" altLang="ko-KR" sz="140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2619375" y="4000500"/>
            <a:ext cx="2988543" cy="38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98022" y="3903673"/>
            <a:ext cx="1721353" cy="159394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681845" y="4234984"/>
            <a:ext cx="6281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/>
              <a:t>VIEW </a:t>
            </a:r>
            <a:r>
              <a:rPr lang="ko-KR" altLang="en-US" sz="1400"/>
              <a:t>객체의 </a:t>
            </a:r>
            <a:r>
              <a:rPr lang="en-US" altLang="ko-KR" sz="1400"/>
              <a:t>printStudentDeatils(String</a:t>
            </a:r>
            <a:r>
              <a:rPr lang="ko-KR" altLang="en-US" sz="1400"/>
              <a:t> </a:t>
            </a:r>
            <a:r>
              <a:rPr lang="en-US" altLang="ko-KR" sz="1400"/>
              <a:t>name,</a:t>
            </a:r>
            <a:r>
              <a:rPr lang="ko-KR" altLang="en-US" sz="1400"/>
              <a:t> </a:t>
            </a:r>
            <a:r>
              <a:rPr lang="en-US" altLang="ko-KR" sz="1400"/>
              <a:t>String rollNo) </a:t>
            </a:r>
            <a:r>
              <a:rPr lang="ko-KR" altLang="en-US" sz="1400"/>
              <a:t>메서드를 사용한다</a:t>
            </a:r>
            <a:r>
              <a:rPr lang="en-US" altLang="ko-KR" sz="1400"/>
              <a:t>. Model</a:t>
            </a:r>
            <a:r>
              <a:rPr lang="ko-KR" altLang="en-US" sz="1400"/>
              <a:t>에 넣은 문자열이 </a:t>
            </a:r>
            <a:r>
              <a:rPr lang="en-US" altLang="ko-KR" sz="1400"/>
              <a:t>Console </a:t>
            </a:r>
            <a:r>
              <a:rPr lang="ko-KR" altLang="en-US" sz="1400"/>
              <a:t>창에 출력될 것이다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sp>
        <p:nvSpPr>
          <p:cNvPr id="44" name="직사각형 43"/>
          <p:cNvSpPr/>
          <p:nvPr/>
        </p:nvSpPr>
        <p:spPr>
          <a:xfrm>
            <a:off x="832318" y="4220246"/>
            <a:ext cx="2472858" cy="638399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>
            <a:stCxn id="44" idx="3"/>
          </p:cNvCxnSpPr>
          <p:nvPr/>
        </p:nvCxnSpPr>
        <p:spPr>
          <a:xfrm>
            <a:off x="3305176" y="4539446"/>
            <a:ext cx="2450596" cy="66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55772" y="4962835"/>
            <a:ext cx="6281520" cy="512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/>
              <a:t>Controller</a:t>
            </a:r>
            <a:r>
              <a:rPr lang="ko-KR" altLang="en-US" sz="1400"/>
              <a:t>의 메서드를 이용하여</a:t>
            </a:r>
            <a:r>
              <a:rPr lang="en-US" altLang="ko-KR" sz="1400"/>
              <a:t>, Model</a:t>
            </a:r>
            <a:r>
              <a:rPr lang="ko-KR" altLang="en-US" sz="1400"/>
              <a:t>의 </a:t>
            </a:r>
            <a:r>
              <a:rPr lang="en-US" altLang="ko-KR" sz="1400"/>
              <a:t>name </a:t>
            </a:r>
            <a:r>
              <a:rPr lang="ko-KR" altLang="en-US" sz="1400"/>
              <a:t>변수를 변경하는 부분이다</a:t>
            </a:r>
            <a:r>
              <a:rPr lang="en-US" altLang="ko-KR" sz="1400"/>
              <a:t>.</a:t>
            </a:r>
            <a:endParaRPr lang="en-US" altLang="ko-KR" sz="1400"/>
          </a:p>
          <a:p>
            <a:pPr lvl="0"/>
            <a:r>
              <a:rPr lang="en-US" altLang="ko-KR" sz="1400"/>
              <a:t>Name</a:t>
            </a:r>
            <a:r>
              <a:rPr lang="ko-KR" altLang="en-US" sz="1400"/>
              <a:t>을 변경하고 다시 출력을 한다</a:t>
            </a:r>
            <a:r>
              <a:rPr lang="en-US" altLang="ko-KR" sz="1400"/>
              <a:t>.</a:t>
            </a:r>
            <a:endParaRPr lang="en-US" altLang="ko-KR" sz="1400"/>
          </a:p>
        </p:txBody>
      </p:sp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38150" y="1838325"/>
            <a:ext cx="5029200" cy="4429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101" y="609950"/>
            <a:ext cx="688064" cy="3596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/>
              <a:t>Main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61253" y="2048349"/>
            <a:ext cx="1169362" cy="3595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/>
              <a:t>출력 결과</a:t>
            </a:r>
            <a:endParaRPr lang="en-US" altLang="ko-KR"/>
          </a:p>
        </p:txBody>
      </p:sp>
      <p:sp>
        <p:nvSpPr>
          <p:cNvPr id="24" name="직사각형 23"/>
          <p:cNvSpPr/>
          <p:nvPr/>
        </p:nvSpPr>
        <p:spPr>
          <a:xfrm>
            <a:off x="626194" y="5092008"/>
            <a:ext cx="3743109" cy="942079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765744" y="479219"/>
            <a:ext cx="1285875" cy="1000125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898022" y="3903673"/>
            <a:ext cx="1721353" cy="159394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32318" y="4628253"/>
            <a:ext cx="2472858" cy="230392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7661265" y="2612835"/>
            <a:ext cx="1514475" cy="1381125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7632691" y="2645629"/>
            <a:ext cx="1506630" cy="646534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661265" y="3324957"/>
            <a:ext cx="1514475" cy="669003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39" idx="3"/>
            <a:endCxn id="30" idx="1"/>
          </p:cNvCxnSpPr>
          <p:nvPr/>
        </p:nvCxnSpPr>
        <p:spPr>
          <a:xfrm flipV="1">
            <a:off x="2619375" y="2968896"/>
            <a:ext cx="5013316" cy="1014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44" idx="3"/>
            <a:endCxn id="33" idx="1"/>
          </p:cNvCxnSpPr>
          <p:nvPr/>
        </p:nvCxnSpPr>
        <p:spPr>
          <a:xfrm flipV="1">
            <a:off x="3305176" y="3659459"/>
            <a:ext cx="4356089" cy="1083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32318" y="4177871"/>
            <a:ext cx="2472858" cy="368912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38" idx="3"/>
          </p:cNvCxnSpPr>
          <p:nvPr/>
        </p:nvCxnSpPr>
        <p:spPr>
          <a:xfrm flipV="1">
            <a:off x="3305176" y="4136296"/>
            <a:ext cx="238382" cy="22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543558" y="3937305"/>
            <a:ext cx="13770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/>
              <a:t>Model </a:t>
            </a:r>
            <a:r>
              <a:rPr lang="ko-KR" altLang="en-US"/>
              <a:t>변경</a:t>
            </a:r>
            <a:endParaRPr lang="en-US" altLang="ko-KR"/>
          </a:p>
        </p:txBody>
      </p:sp>
      <p:sp>
        <p:nvSpPr>
          <p:cNvPr id="43" name="TextBox 42"/>
          <p:cNvSpPr txBox="1"/>
          <p:nvPr/>
        </p:nvSpPr>
        <p:spPr>
          <a:xfrm>
            <a:off x="8314546" y="4057403"/>
            <a:ext cx="133046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/>
              <a:t>Name </a:t>
            </a:r>
            <a:r>
              <a:rPr lang="ko-KR" altLang="en-US"/>
              <a:t>변화</a:t>
            </a:r>
            <a:endParaRPr lang="en-US" altLang="ko-KR"/>
          </a:p>
        </p:txBody>
      </p:sp>
      <p:sp>
        <p:nvSpPr>
          <p:cNvPr id="46" name="타원 45"/>
          <p:cNvSpPr/>
          <p:nvPr/>
        </p:nvSpPr>
        <p:spPr>
          <a:xfrm>
            <a:off x="2587408" y="4198096"/>
            <a:ext cx="612637" cy="463491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974771" y="5274376"/>
            <a:ext cx="612637" cy="463491"/>
          </a:xfrm>
          <a:prstGeom prst="ellipse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8021618" y="2830381"/>
            <a:ext cx="498692" cy="30739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7988389" y="3463313"/>
            <a:ext cx="498692" cy="30739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>
            <a:stCxn id="24" idx="3"/>
            <a:endCxn id="59" idx="1"/>
          </p:cNvCxnSpPr>
          <p:nvPr/>
        </p:nvCxnSpPr>
        <p:spPr>
          <a:xfrm flipV="1">
            <a:off x="4369303" y="5488108"/>
            <a:ext cx="568685" cy="74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50" idx="4"/>
            <a:endCxn id="43" idx="1"/>
          </p:cNvCxnSpPr>
          <p:nvPr/>
        </p:nvCxnSpPr>
        <p:spPr>
          <a:xfrm>
            <a:off x="8237735" y="3770703"/>
            <a:ext cx="76811" cy="47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937988" y="5303442"/>
            <a:ext cx="18685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/>
              <a:t>최초 </a:t>
            </a:r>
            <a:r>
              <a:rPr lang="en-US" altLang="ko-KR"/>
              <a:t>Name </a:t>
            </a:r>
            <a:r>
              <a:rPr lang="ko-KR" altLang="en-US"/>
              <a:t>삽입</a:t>
            </a:r>
            <a:endParaRPr lang="en-US" altLang="ko-KR"/>
          </a:p>
        </p:txBody>
      </p:sp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73623" y="721802"/>
            <a:ext cx="5334000" cy="37719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93160" y="1067047"/>
            <a:ext cx="2144916" cy="1727362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40804" y="642938"/>
            <a:ext cx="2235796" cy="2252138"/>
          </a:xfrm>
          <a:prstGeom prst="rect">
            <a:avLst/>
          </a:prstGeom>
          <a:solidFill>
            <a:srgbClr val="00b05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746685" y="2973940"/>
            <a:ext cx="1624034" cy="1468073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02280" y="938586"/>
            <a:ext cx="7178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/>
              <a:t>VIEW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41391" y="432812"/>
            <a:ext cx="11933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05870" y="4257347"/>
            <a:ext cx="94791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/>
              <a:t>MODEL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740279" y="1349602"/>
            <a:ext cx="1367344" cy="1260248"/>
          </a:xfrm>
          <a:prstGeom prst="rect">
            <a:avLst/>
          </a:prstGeom>
          <a:solidFill>
            <a:schemeClr val="accent4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765038" y="1123252"/>
            <a:ext cx="68897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/>
              <a:t>Main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876799" y="332426"/>
            <a:ext cx="7124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/>
              <a:t>Controller</a:t>
            </a:r>
            <a:r>
              <a:rPr lang="ko-KR" altLang="en-US" sz="1200"/>
              <a:t>의 메서드를 이용하여 </a:t>
            </a:r>
            <a:r>
              <a:rPr lang="en-US" altLang="ko-KR" sz="1200"/>
              <a:t>Model </a:t>
            </a:r>
            <a:r>
              <a:rPr lang="ko-KR" altLang="en-US" sz="1200"/>
              <a:t>과 </a:t>
            </a:r>
            <a:r>
              <a:rPr lang="en-US" altLang="ko-KR" sz="1200"/>
              <a:t>View </a:t>
            </a:r>
            <a:r>
              <a:rPr lang="ko-KR" altLang="en-US" sz="1200"/>
              <a:t>객체의 메서드를 사용한다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/>
            <a:endParaRPr lang="en-US" altLang="ko-KR" sz="1200"/>
          </a:p>
          <a:p>
            <a:pPr lvl="0"/>
            <a:r>
              <a:rPr lang="en-US" altLang="ko-KR" sz="1200"/>
              <a:t>Ex. Model</a:t>
            </a:r>
            <a:r>
              <a:rPr lang="ko-KR" altLang="en-US" sz="1200"/>
              <a:t>의 데이터를 어떤 </a:t>
            </a:r>
            <a:r>
              <a:rPr lang="en-US" altLang="ko-KR" sz="1200"/>
              <a:t>View </a:t>
            </a:r>
            <a:r>
              <a:rPr lang="ko-KR" altLang="en-US" sz="1200"/>
              <a:t>에게  전달 할 것인가</a:t>
            </a:r>
            <a:r>
              <a:rPr lang="en-US" altLang="ko-KR" sz="1200"/>
              <a:t>? / </a:t>
            </a:r>
            <a:r>
              <a:rPr lang="ko-KR" altLang="en-US" sz="1200"/>
              <a:t>어떤 데이터를 </a:t>
            </a:r>
            <a:r>
              <a:rPr lang="en-US" altLang="ko-KR" sz="1200"/>
              <a:t>Model </a:t>
            </a:r>
            <a:r>
              <a:rPr lang="ko-KR" altLang="en-US" sz="1200"/>
              <a:t>에게 요청할 것인가</a:t>
            </a:r>
            <a:r>
              <a:rPr lang="en-US" altLang="ko-KR" sz="1200"/>
              <a:t>?</a:t>
            </a:r>
            <a:endParaRPr lang="en-US" altLang="ko-KR" sz="1200"/>
          </a:p>
        </p:txBody>
      </p:sp>
      <p:sp>
        <p:nvSpPr>
          <p:cNvPr id="17" name="TextBox 16"/>
          <p:cNvSpPr txBox="1"/>
          <p:nvPr/>
        </p:nvSpPr>
        <p:spPr>
          <a:xfrm>
            <a:off x="258232" y="3160713"/>
            <a:ext cx="2379844" cy="818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/>
              <a:t>들어온 데이터를 출력하는 역할</a:t>
            </a:r>
            <a:endParaRPr lang="ko-KR" altLang="en-US" sz="1200"/>
          </a:p>
          <a:p>
            <a:pPr lvl="0"/>
            <a:endParaRPr lang="en-US" altLang="ko-KR" sz="1200"/>
          </a:p>
          <a:p>
            <a:pPr lvl="0"/>
            <a:r>
              <a:rPr lang="ko-KR" altLang="en-US" sz="1200"/>
              <a:t>어떻게 출력할지</a:t>
            </a:r>
            <a:r>
              <a:rPr lang="en-US" altLang="ko-KR" sz="1200"/>
              <a:t>?</a:t>
            </a:r>
            <a:endParaRPr lang="en-US" altLang="ko-KR" sz="1200"/>
          </a:p>
          <a:p>
            <a:pPr lvl="0"/>
            <a:r>
              <a:rPr lang="en-US" altLang="ko-KR" sz="1200"/>
              <a:t>Ex. </a:t>
            </a:r>
            <a:r>
              <a:rPr lang="ko-KR" altLang="en-US" sz="1200"/>
              <a:t>출력 부분에 대한 수정</a:t>
            </a:r>
            <a:endParaRPr lang="ko-KR" altLang="en-US" sz="1200"/>
          </a:p>
        </p:txBody>
      </p:sp>
      <p:cxnSp>
        <p:nvCxnSpPr>
          <p:cNvPr id="19" name="직선 화살표 연결선 18"/>
          <p:cNvCxnSpPr>
            <a:stCxn id="7" idx="2"/>
          </p:cNvCxnSpPr>
          <p:nvPr/>
        </p:nvCxnSpPr>
        <p:spPr>
          <a:xfrm flipH="1">
            <a:off x="1362075" y="2794409"/>
            <a:ext cx="203543" cy="36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8232" y="5064523"/>
            <a:ext cx="3789892" cy="820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/>
              <a:t>Getter</a:t>
            </a:r>
            <a:r>
              <a:rPr lang="ko-KR" altLang="en-US" sz="1200"/>
              <a:t> </a:t>
            </a:r>
            <a:r>
              <a:rPr lang="en-US" altLang="ko-KR" sz="1200"/>
              <a:t>/</a:t>
            </a:r>
            <a:r>
              <a:rPr lang="ko-KR" altLang="en-US" sz="1200"/>
              <a:t> </a:t>
            </a:r>
            <a:r>
              <a:rPr lang="en-US" altLang="ko-KR" sz="1200"/>
              <a:t>Setter</a:t>
            </a:r>
            <a:r>
              <a:rPr lang="ko-KR" altLang="en-US" sz="1200"/>
              <a:t>를 이용하여 데이터를 보관하는 역할</a:t>
            </a:r>
            <a:endParaRPr lang="ko-KR" altLang="en-US" sz="1200"/>
          </a:p>
          <a:p>
            <a:pPr lvl="0"/>
            <a:endParaRPr lang="en-US" altLang="ko-KR" sz="1200"/>
          </a:p>
          <a:p>
            <a:pPr lvl="0"/>
            <a:r>
              <a:rPr lang="en-US" altLang="ko-KR" sz="1200"/>
              <a:t>Ex. rollNo,</a:t>
            </a:r>
            <a:r>
              <a:rPr lang="ko-KR" altLang="en-US" sz="1200"/>
              <a:t> </a:t>
            </a:r>
            <a:r>
              <a:rPr lang="en-US" altLang="ko-KR" sz="1200"/>
              <a:t>name </a:t>
            </a:r>
            <a:r>
              <a:rPr lang="ko-KR" altLang="en-US" sz="1200"/>
              <a:t>이외의 변수가 필요할때</a:t>
            </a:r>
            <a:r>
              <a:rPr lang="en-US" altLang="ko-KR" sz="1200"/>
              <a:t>?</a:t>
            </a:r>
            <a:endParaRPr lang="en-US" altLang="ko-KR" sz="1200"/>
          </a:p>
          <a:p>
            <a:pPr lvl="0"/>
            <a:endParaRPr lang="ko-KR" altLang="en-US" sz="1200"/>
          </a:p>
        </p:txBody>
      </p:sp>
      <p:cxnSp>
        <p:nvCxnSpPr>
          <p:cNvPr id="21" name="직선 화살표 연결선 20"/>
          <p:cNvCxnSpPr>
            <a:stCxn id="12" idx="3"/>
          </p:cNvCxnSpPr>
          <p:nvPr/>
        </p:nvCxnSpPr>
        <p:spPr>
          <a:xfrm flipH="1">
            <a:off x="2638076" y="4442013"/>
            <a:ext cx="1036329" cy="47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3558702" y="432812"/>
            <a:ext cx="1335780" cy="22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513863" y="3231175"/>
            <a:ext cx="4924425" cy="2657475"/>
          </a:xfrm>
          <a:prstGeom prst="rect">
            <a:avLst/>
          </a:prstGeom>
        </p:spPr>
      </p:pic>
      <p:sp>
        <p:nvSpPr>
          <p:cNvPr id="31" name="화살표: 아래쪽 30"/>
          <p:cNvSpPr/>
          <p:nvPr/>
        </p:nvSpPr>
        <p:spPr>
          <a:xfrm>
            <a:off x="5264139" y="2684820"/>
            <a:ext cx="319624" cy="409575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169201" y="2340976"/>
            <a:ext cx="2110340" cy="798941"/>
          </a:xfrm>
          <a:prstGeom prst="rect">
            <a:avLst/>
          </a:prstGeom>
          <a:solidFill>
            <a:srgbClr val="00b05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312345" y="2564770"/>
            <a:ext cx="1775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/>
              <a:t>Controller </a:t>
            </a:r>
            <a:r>
              <a:rPr lang="ko-KR" altLang="en-US"/>
              <a:t>생성</a:t>
            </a:r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169201" y="1541547"/>
            <a:ext cx="1074738" cy="637529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0246514" y="1549317"/>
            <a:ext cx="1033028" cy="643691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243939" y="1401349"/>
            <a:ext cx="1201302" cy="2921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1400"/>
              <a:t>MODEL </a:t>
            </a:r>
            <a:r>
              <a:rPr lang="ko-KR" altLang="en-US" sz="1400"/>
              <a:t>객체</a:t>
            </a:r>
            <a:endParaRPr lang="ko-KR" altLang="en-US" sz="1400"/>
          </a:p>
        </p:txBody>
      </p:sp>
      <p:sp>
        <p:nvSpPr>
          <p:cNvPr id="37" name="TextBox 36"/>
          <p:cNvSpPr txBox="1"/>
          <p:nvPr/>
        </p:nvSpPr>
        <p:spPr>
          <a:xfrm>
            <a:off x="9189023" y="1419905"/>
            <a:ext cx="1017967" cy="2926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1400"/>
              <a:t>VIEW </a:t>
            </a:r>
            <a:r>
              <a:rPr lang="ko-KR" altLang="en-US" sz="1400"/>
              <a:t>객체</a:t>
            </a:r>
            <a:endParaRPr lang="ko-KR" altLang="en-US" sz="140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9616666" y="1901750"/>
            <a:ext cx="187433" cy="49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10570363" y="1841278"/>
            <a:ext cx="192599" cy="55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10089652" y="3139917"/>
            <a:ext cx="0" cy="45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340729" y="1958321"/>
            <a:ext cx="73291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1100"/>
              <a:t>매개변수</a:t>
            </a:r>
            <a:endParaRPr lang="ko-KR" altLang="en-US" sz="1100"/>
          </a:p>
        </p:txBody>
      </p:sp>
      <p:sp>
        <p:nvSpPr>
          <p:cNvPr id="50" name="TextBox 49"/>
          <p:cNvSpPr txBox="1"/>
          <p:nvPr/>
        </p:nvSpPr>
        <p:spPr>
          <a:xfrm>
            <a:off x="10362603" y="1967410"/>
            <a:ext cx="73021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1100"/>
              <a:t>매개변수</a:t>
            </a:r>
            <a:endParaRPr lang="ko-KR" altLang="en-US" sz="1100"/>
          </a:p>
        </p:txBody>
      </p:sp>
      <p:sp>
        <p:nvSpPr>
          <p:cNvPr id="52" name="TextBox 51"/>
          <p:cNvSpPr txBox="1"/>
          <p:nvPr/>
        </p:nvSpPr>
        <p:spPr>
          <a:xfrm>
            <a:off x="9232584" y="3487906"/>
            <a:ext cx="1231581" cy="7488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1100"/>
              <a:t>메서드 사용</a:t>
            </a:r>
            <a:endParaRPr lang="ko-KR" altLang="en-US" sz="1100"/>
          </a:p>
          <a:p>
            <a:pPr marL="228600" indent="-228600">
              <a:buAutoNum type="arabicPeriod"/>
            </a:pPr>
            <a:r>
              <a:rPr lang="ko-KR" altLang="en-US" sz="1100"/>
              <a:t>출력</a:t>
            </a:r>
            <a:endParaRPr lang="ko-KR" altLang="en-US" sz="1100"/>
          </a:p>
          <a:p>
            <a:pPr marL="228600" indent="-228600">
              <a:buAutoNum type="arabicPeriod"/>
            </a:pPr>
            <a:r>
              <a:rPr lang="ko-KR" altLang="en-US" sz="1100"/>
              <a:t>변경 후 출력</a:t>
            </a:r>
            <a:endParaRPr lang="ko-KR" altLang="en-US" sz="1100"/>
          </a:p>
          <a:p>
            <a:pPr marL="228600" indent="-228600">
              <a:buAutoNum type="arabicPeriod"/>
            </a:pPr>
            <a:endParaRPr lang="en-US" altLang="ko-KR" sz="1100"/>
          </a:p>
        </p:txBody>
      </p:sp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959588" y="366002"/>
            <a:ext cx="3232287" cy="319447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8065457" y="1742794"/>
            <a:ext cx="3021084" cy="169936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8048969" y="872050"/>
            <a:ext cx="2020532" cy="10102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33528" y="419374"/>
            <a:ext cx="1630562" cy="3597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/>
              <a:t>웹 프레임워크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14325" y="88900"/>
            <a:ext cx="10515600" cy="1325563"/>
          </a:xfrm>
        </p:spPr>
        <p:txBody>
          <a:bodyPr>
            <a:normAutofit lnSpcReduction="0"/>
          </a:bodyPr>
          <a:lstStyle/>
          <a:p>
            <a:pPr lvl="0"/>
            <a:r>
              <a:rPr lang="en-US" altLang="ko-KR" sz="2800"/>
              <a:t>MVC</a:t>
            </a:r>
            <a:r>
              <a:rPr lang="ko-KR" altLang="en-US" sz="2800"/>
              <a:t> 패턴의 활용</a:t>
            </a:r>
            <a:endParaRPr lang="ko-KR" altLang="en-US" sz="28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314325" y="1025806"/>
            <a:ext cx="6401693" cy="2534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695325" y="3632390"/>
            <a:ext cx="5429514" cy="312875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04875" y="2555875"/>
            <a:ext cx="10515600" cy="1325563"/>
          </a:xfrm>
        </p:spPr>
        <p:txBody>
          <a:bodyPr/>
          <a:lstStyle/>
          <a:p>
            <a:pPr algn="ctr"/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893483" y="1568631"/>
            <a:ext cx="9522997" cy="1825836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1775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9792594" y="404665"/>
            <a:ext cx="623887" cy="5898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6714404" y="4005561"/>
            <a:ext cx="3642552" cy="16641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483" y="973901"/>
            <a:ext cx="17506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/>
              <a:t>1. MVC</a:t>
            </a:r>
            <a:r>
              <a:rPr lang="ko-KR" altLang="en-US"/>
              <a:t> </a:t>
            </a:r>
            <a:r>
              <a:rPr lang="en-US" altLang="ko-KR"/>
              <a:t>Pattern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93483" y="1568631"/>
            <a:ext cx="9522997" cy="1582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모델</a:t>
            </a:r>
            <a:r>
              <a:rPr lang="en-US" altLang="ko-KR" sz="1400" b="1"/>
              <a:t>-</a:t>
            </a:r>
            <a:r>
              <a:rPr lang="ko-KR" altLang="en-US" sz="1400" b="1"/>
              <a:t>뷰</a:t>
            </a:r>
            <a:r>
              <a:rPr lang="en-US" altLang="ko-KR" sz="1400" b="1"/>
              <a:t>-</a:t>
            </a:r>
            <a:r>
              <a:rPr lang="ko-KR" altLang="en-US" sz="1400" b="1"/>
              <a:t>컨트롤러</a:t>
            </a:r>
            <a:r>
              <a:rPr lang="en-US" altLang="ko-KR" sz="1400" b="1"/>
              <a:t>(Model–View–Controller, MVC)</a:t>
            </a:r>
            <a:r>
              <a:rPr lang="ko-KR" altLang="en-US" sz="1400"/>
              <a:t>는 소프트웨어 공학에서 사용되는 소프트웨어 디자인 패턴이다</a:t>
            </a:r>
            <a:r>
              <a:rPr lang="en-US" altLang="ko-KR" sz="1400"/>
              <a:t>. </a:t>
            </a:r>
            <a:endParaRPr lang="en-US" altLang="ko-KR" sz="1400"/>
          </a:p>
          <a:p>
            <a:pPr lvl="0"/>
            <a:endParaRPr lang="en-US" altLang="ko-KR" sz="1400"/>
          </a:p>
          <a:p>
            <a:pPr lvl="0"/>
            <a:r>
              <a:rPr lang="ko-KR" altLang="en-US" sz="1400"/>
              <a:t>이 패턴을 성공적으로 사용하면</a:t>
            </a:r>
            <a:r>
              <a:rPr lang="en-US" altLang="ko-KR" sz="1400"/>
              <a:t>, </a:t>
            </a:r>
            <a:r>
              <a:rPr lang="ko-KR" altLang="en-US" sz="1400"/>
              <a:t>사용자 인터페이스로부터 비즈니스 로직을 분리하여 애플리케이션의 시각적 요소나 그 이면에서 실행되는 비즈니스 로직을 서로 영향 없이 쉽게 고칠 수 있는 애플리케이션을 만들 수 있다</a:t>
            </a:r>
            <a:r>
              <a:rPr lang="en-US" altLang="ko-KR" sz="1400"/>
              <a:t>. </a:t>
            </a:r>
            <a:endParaRPr lang="en-US" altLang="ko-KR" sz="1400"/>
          </a:p>
          <a:p>
            <a:pPr lvl="0"/>
            <a:endParaRPr lang="en-US" altLang="ko-KR" sz="1400"/>
          </a:p>
          <a:p>
            <a:pPr lvl="0"/>
            <a:r>
              <a:rPr lang="en-US" altLang="ko-KR" sz="1400"/>
              <a:t>MVC</a:t>
            </a:r>
            <a:r>
              <a:rPr lang="ko-KR" altLang="en-US" sz="1400"/>
              <a:t>에서 모델은 애플리케이션의 정보</a:t>
            </a:r>
            <a:r>
              <a:rPr lang="en-US" altLang="ko-KR" sz="1400"/>
              <a:t>(</a:t>
            </a:r>
            <a:r>
              <a:rPr lang="ko-KR" altLang="en-US" sz="1400"/>
              <a:t>데이터</a:t>
            </a:r>
            <a:r>
              <a:rPr lang="en-US" altLang="ko-KR" sz="1400"/>
              <a:t>)</a:t>
            </a:r>
            <a:r>
              <a:rPr lang="ko-KR" altLang="en-US" sz="1400"/>
              <a:t>를 나타내며</a:t>
            </a:r>
            <a:r>
              <a:rPr lang="en-US" altLang="ko-KR" sz="1400"/>
              <a:t>, </a:t>
            </a:r>
            <a:r>
              <a:rPr lang="ko-KR" altLang="en-US" sz="1400"/>
              <a:t>뷰는 텍스트</a:t>
            </a:r>
            <a:r>
              <a:rPr lang="en-US" altLang="ko-KR" sz="1400"/>
              <a:t>, </a:t>
            </a:r>
            <a:r>
              <a:rPr lang="ko-KR" altLang="en-US" sz="1400"/>
              <a:t>체크박스 항목 등과 같은 사용자 인터페이스 요소를 나타내고</a:t>
            </a:r>
            <a:r>
              <a:rPr lang="en-US" altLang="ko-KR" sz="1400"/>
              <a:t>, </a:t>
            </a:r>
            <a:r>
              <a:rPr lang="ko-KR" altLang="en-US" sz="1400"/>
              <a:t>컨트롤러는 데이터와 비즈니스 로직 사이의 상호동작을 관리한다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8858040" y="3077181"/>
            <a:ext cx="1529925" cy="264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/>
              <a:t>- </a:t>
            </a:r>
            <a:r>
              <a:rPr lang="ko-KR" altLang="en-US" sz="1200"/>
              <a:t>출처 </a:t>
            </a:r>
            <a:r>
              <a:rPr lang="en-US" altLang="ko-KR" sz="1200"/>
              <a:t>: W</a:t>
            </a:r>
            <a:r>
              <a:rPr lang="ko-KR" altLang="en-US" sz="1200"/>
              <a:t>ikipedia</a:t>
            </a:r>
            <a:r>
              <a:rPr lang="en-US" altLang="ko-KR" sz="1200"/>
              <a:t> -</a:t>
            </a:r>
            <a:endParaRPr lang="ko-KR" altLang="en-US" sz="1200"/>
          </a:p>
        </p:txBody>
      </p:sp>
      <p:sp>
        <p:nvSpPr>
          <p:cNvPr id="23" name="직사각형 22"/>
          <p:cNvSpPr/>
          <p:nvPr/>
        </p:nvSpPr>
        <p:spPr>
          <a:xfrm>
            <a:off x="893483" y="3637415"/>
            <a:ext cx="5328640" cy="209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100" b="0" i="0">
                <a:solidFill>
                  <a:srgbClr val="000000"/>
                </a:solidFill>
                <a:latin typeface="Verdana"/>
              </a:rPr>
              <a:t>MVC Pattern stands for Model-View-Controller Pattern. </a:t>
            </a:r>
            <a:endParaRPr lang="en-US" altLang="ko-KR" sz="1100" b="0" i="0">
              <a:solidFill>
                <a:srgbClr val="000000"/>
              </a:solidFill>
              <a:latin typeface="Verdana"/>
            </a:endParaRPr>
          </a:p>
          <a:p>
            <a:pPr algn="just"/>
            <a:r>
              <a:rPr lang="en-US" altLang="ko-KR" sz="1100" b="0" i="0">
                <a:solidFill>
                  <a:srgbClr val="000000"/>
                </a:solidFill>
                <a:latin typeface="Verdana"/>
              </a:rPr>
              <a:t>This pattern is used to separate application's concerns.</a:t>
            </a:r>
            <a:endParaRPr lang="en-US" altLang="ko-KR" sz="1100" b="0" i="0">
              <a:solidFill>
                <a:srgbClr val="000000"/>
              </a:solidFill>
              <a:latin typeface="Verdana"/>
            </a:endParaRPr>
          </a:p>
          <a:p>
            <a:pPr algn="just"/>
            <a:endParaRPr lang="en-US" altLang="ko-KR" sz="1100" b="0" i="0">
              <a:solidFill>
                <a:srgbClr val="000000"/>
              </a:solidFill>
              <a:latin typeface="Verdana"/>
            </a:endParaRPr>
          </a:p>
          <a:p>
            <a:pPr algn="just">
              <a:buFont typeface="Arial"/>
              <a:buChar char="•"/>
            </a:pPr>
            <a:r>
              <a:rPr lang="en-US" altLang="ko-KR" sz="1100" b="1" i="0">
                <a:solidFill>
                  <a:srgbClr val="000000"/>
                </a:solidFill>
                <a:latin typeface="Verdana"/>
              </a:rPr>
              <a:t>Model</a:t>
            </a:r>
            <a:r>
              <a:rPr lang="en-US" altLang="ko-KR" sz="1100" b="0" i="0">
                <a:solidFill>
                  <a:srgbClr val="000000"/>
                </a:solidFill>
                <a:latin typeface="Verdana"/>
              </a:rPr>
              <a:t> - Model represents an object or JAVA POJO carrying data. It can also have logic to update controller if its data changes. </a:t>
            </a:r>
            <a:endParaRPr lang="en-US" altLang="ko-KR" sz="1100" b="0" i="0">
              <a:solidFill>
                <a:srgbClr val="000000"/>
              </a:solidFill>
              <a:latin typeface="Verdana"/>
            </a:endParaRPr>
          </a:p>
          <a:p>
            <a:pPr algn="just">
              <a:buFont typeface="Arial"/>
              <a:buChar char="•"/>
            </a:pPr>
            <a:endParaRPr lang="en-US" altLang="ko-KR" sz="1100" b="0" i="0">
              <a:solidFill>
                <a:srgbClr val="000000"/>
              </a:solidFill>
              <a:latin typeface="Verdana"/>
            </a:endParaRPr>
          </a:p>
          <a:p>
            <a:pPr algn="just">
              <a:buFont typeface="Arial"/>
              <a:buChar char="•"/>
            </a:pPr>
            <a:r>
              <a:rPr lang="en-US" altLang="ko-KR" sz="1100" b="1" i="0">
                <a:solidFill>
                  <a:srgbClr val="000000"/>
                </a:solidFill>
                <a:latin typeface="Verdana"/>
              </a:rPr>
              <a:t>View</a:t>
            </a:r>
            <a:r>
              <a:rPr lang="en-US" altLang="ko-KR" sz="1100" b="0" i="0">
                <a:solidFill>
                  <a:srgbClr val="000000"/>
                </a:solidFill>
                <a:latin typeface="Verdana"/>
              </a:rPr>
              <a:t> - View represents the visualization of the data that model contains.</a:t>
            </a:r>
            <a:endParaRPr lang="en-US" altLang="ko-KR" sz="1100" b="0" i="0">
              <a:solidFill>
                <a:srgbClr val="000000"/>
              </a:solidFill>
              <a:latin typeface="Verdana"/>
            </a:endParaRPr>
          </a:p>
          <a:p>
            <a:pPr algn="just">
              <a:buFont typeface="Arial"/>
              <a:buChar char="•"/>
            </a:pPr>
            <a:endParaRPr lang="en-US" altLang="ko-KR" sz="1100" b="0" i="0">
              <a:solidFill>
                <a:srgbClr val="000000"/>
              </a:solidFill>
              <a:latin typeface="Verdana"/>
            </a:endParaRPr>
          </a:p>
          <a:p>
            <a:pPr algn="just">
              <a:buFont typeface="Arial"/>
              <a:buChar char="•"/>
            </a:pPr>
            <a:r>
              <a:rPr lang="en-US" altLang="ko-KR" sz="1100" b="1" i="0">
                <a:solidFill>
                  <a:srgbClr val="000000"/>
                </a:solidFill>
                <a:latin typeface="Verdana"/>
              </a:rPr>
              <a:t>Controller</a:t>
            </a:r>
            <a:r>
              <a:rPr lang="en-US" altLang="ko-KR" sz="1100" b="0" i="0">
                <a:solidFill>
                  <a:srgbClr val="000000"/>
                </a:solidFill>
                <a:latin typeface="Verdana"/>
              </a:rPr>
              <a:t> - Controller acts on both model and view. It controls the data flow into model object and updates the view whenever data changes. </a:t>
            </a:r>
            <a:endParaRPr lang="en-US" altLang="ko-KR" sz="1100" b="0" i="0">
              <a:solidFill>
                <a:srgbClr val="000000"/>
              </a:solidFill>
              <a:latin typeface="Verdana"/>
            </a:endParaRPr>
          </a:p>
          <a:p>
            <a:pPr lvl="2" algn="just"/>
            <a:r>
              <a:rPr lang="en-US" altLang="ko-KR" sz="1100" b="0" i="0">
                <a:solidFill>
                  <a:srgbClr val="000000"/>
                </a:solidFill>
                <a:latin typeface="Verdana"/>
              </a:rPr>
              <a:t>It keeps view and model separate.</a:t>
            </a:r>
            <a:endParaRPr lang="en-US" altLang="ko-KR" sz="1100" b="0" i="0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MODEL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76780" y="1992273"/>
            <a:ext cx="7502229" cy="905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i="0">
                <a:latin typeface="Arial"/>
              </a:rPr>
              <a:t>POJO ( </a:t>
            </a:r>
            <a:r>
              <a:rPr lang="en-US" altLang="ko-KR" b="1"/>
              <a:t>Plain Old Java Object</a:t>
            </a:r>
            <a:r>
              <a:rPr lang="en-US" altLang="ko-KR" i="0">
                <a:latin typeface="Arial"/>
              </a:rPr>
              <a:t> ) = </a:t>
            </a:r>
            <a:r>
              <a:rPr lang="en-US" altLang="ko-KR" b="1"/>
              <a:t>Java Beans</a:t>
            </a:r>
            <a:endParaRPr lang="en-US" altLang="ko-KR" b="1"/>
          </a:p>
          <a:p>
            <a:pPr lvl="0"/>
            <a:r>
              <a:rPr lang="ko-KR" altLang="en-US" i="0">
                <a:latin typeface="Arial"/>
              </a:rPr>
              <a:t>순수하게 </a:t>
            </a:r>
            <a:r>
              <a:rPr lang="en-US" altLang="ko-KR" i="0">
                <a:latin typeface="Arial"/>
              </a:rPr>
              <a:t>setter, getter </a:t>
            </a:r>
            <a:r>
              <a:rPr lang="ko-KR" altLang="en-US" i="0">
                <a:latin typeface="Arial"/>
              </a:rPr>
              <a:t>메소드로 이루어진 </a:t>
            </a:r>
            <a:r>
              <a:rPr lang="en-US" altLang="ko-KR" i="0">
                <a:latin typeface="Arial"/>
              </a:rPr>
              <a:t>Value Object</a:t>
            </a:r>
            <a:r>
              <a:rPr lang="ko-KR" altLang="en-US" i="0">
                <a:latin typeface="Arial"/>
              </a:rPr>
              <a:t>성의 </a:t>
            </a:r>
            <a:r>
              <a:rPr lang="en-US" altLang="ko-KR" i="0">
                <a:latin typeface="Arial"/>
              </a:rPr>
              <a:t>Bean</a:t>
            </a:r>
            <a:r>
              <a:rPr lang="ko-KR" altLang="en-US" i="0">
                <a:latin typeface="Arial"/>
              </a:rPr>
              <a:t>을 말한다</a:t>
            </a:r>
            <a:r>
              <a:rPr lang="en-US" altLang="ko-KR" i="0">
                <a:latin typeface="Arial"/>
              </a:rPr>
              <a:t>.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48000" y="690666"/>
            <a:ext cx="8596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/>
              <a:buChar char="•"/>
            </a:pPr>
            <a:r>
              <a:rPr lang="en-US" altLang="ko-KR" b="0" i="0">
                <a:solidFill>
                  <a:srgbClr val="000000"/>
                </a:solidFill>
                <a:latin typeface="Verdana"/>
              </a:rPr>
              <a:t> Model represents an object or JAVA POJO carrying data. </a:t>
            </a:r>
            <a:endParaRPr lang="en-US" altLang="ko-KR" b="0" i="0">
              <a:solidFill>
                <a:srgbClr val="000000"/>
              </a:solidFill>
              <a:latin typeface="Verdana"/>
            </a:endParaRPr>
          </a:p>
          <a:p>
            <a:pPr algn="just">
              <a:buFont typeface="Arial"/>
              <a:buChar char="•"/>
            </a:pPr>
            <a:r>
              <a:rPr lang="en-US" altLang="ko-KR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b="0" i="0">
                <a:solidFill>
                  <a:srgbClr val="000000"/>
                </a:solidFill>
                <a:latin typeface="Verdana"/>
              </a:rPr>
              <a:t>It can also have logic to update controller if its data changes. </a:t>
            </a:r>
            <a:endParaRPr lang="en-US" altLang="ko-KR" b="0" i="0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846442" y="1923075"/>
            <a:ext cx="3071813" cy="42641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10830" y="3519677"/>
            <a:ext cx="7413268" cy="1584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400"/>
              <a:t>모델은 모든 데이터의 상태와 로직을 처리한다</a:t>
            </a:r>
            <a:r>
              <a:rPr lang="en-US" altLang="ko-KR" sz="1400"/>
              <a:t>. </a:t>
            </a:r>
            <a:endParaRPr lang="en-US" altLang="ko-KR" sz="1400"/>
          </a:p>
          <a:p>
            <a:pPr marL="285750" indent="-285750">
              <a:buFont typeface="Arial"/>
              <a:buChar char="•"/>
            </a:pPr>
            <a:endParaRPr lang="en-US" altLang="ko-KR" sz="1400"/>
          </a:p>
          <a:p>
            <a:pPr marL="285750" indent="-285750">
              <a:buFont typeface="Arial"/>
              <a:buChar char="•"/>
            </a:pPr>
            <a:r>
              <a:rPr lang="ko-KR" altLang="en-US" sz="1400"/>
              <a:t>모델은 뷰와 컨트롤러에서 데이터 상태를 처리하거나 가져오는 인터페이스를 제공하는데 모델은 뷰와 컨트롤러에 직접 관여하지 않으며 독립적으로 존재한다</a:t>
            </a:r>
            <a:r>
              <a:rPr lang="en-US" altLang="ko-KR" sz="1400"/>
              <a:t>. </a:t>
            </a:r>
            <a:endParaRPr lang="en-US" altLang="ko-KR" sz="1400"/>
          </a:p>
          <a:p>
            <a:pPr marL="285750" indent="-285750">
              <a:buFont typeface="Arial"/>
              <a:buChar char="•"/>
            </a:pPr>
            <a:endParaRPr lang="en-US" altLang="ko-KR" sz="1400"/>
          </a:p>
          <a:p>
            <a:pPr marL="285750" indent="-285750">
              <a:buFont typeface="Arial"/>
              <a:buChar char="•"/>
            </a:pPr>
            <a:r>
              <a:rPr lang="ko-KR" altLang="en-US" sz="1400"/>
              <a:t>이것은 </a:t>
            </a:r>
            <a:r>
              <a:rPr lang="en-US" altLang="ko-KR" sz="1400"/>
              <a:t>MVC </a:t>
            </a:r>
            <a:r>
              <a:rPr lang="ko-KR" altLang="en-US" sz="1400"/>
              <a:t>패턴에서 가장 중요한 부분인데 모델의 독립성이 소프트웨어를 좀 더 유연하게 만들어 주기 때문이다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  <a:endParaRPr lang="ko-KR" altLang="en-US" sz="1400"/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VIEW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59994" y="1135140"/>
            <a:ext cx="8178187" cy="358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i="0">
                <a:latin typeface="Arial"/>
              </a:rPr>
              <a:t>VIEW </a:t>
            </a:r>
            <a:r>
              <a:rPr lang="ko-KR" altLang="en-US" i="0">
                <a:latin typeface="Arial"/>
              </a:rPr>
              <a:t>는 </a:t>
            </a:r>
            <a:r>
              <a:rPr lang="en-US" altLang="ko-KR" i="0">
                <a:latin typeface="Arial"/>
              </a:rPr>
              <a:t>MODEL </a:t>
            </a:r>
            <a:r>
              <a:rPr lang="ko-KR" altLang="en-US" i="0">
                <a:latin typeface="Arial"/>
              </a:rPr>
              <a:t>안에 있는 </a:t>
            </a:r>
            <a:r>
              <a:rPr lang="en-US" altLang="ko-KR" i="0">
                <a:latin typeface="Arial"/>
              </a:rPr>
              <a:t>DATA</a:t>
            </a:r>
            <a:r>
              <a:rPr lang="ko-KR" altLang="en-US" i="0">
                <a:latin typeface="Arial"/>
              </a:rPr>
              <a:t>를 시각적으로 표현해주는 역할을 한다</a:t>
            </a:r>
            <a:r>
              <a:rPr lang="en-US" altLang="ko-KR" i="0">
                <a:latin typeface="Arial"/>
              </a:rPr>
              <a:t>.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4600" y="734457"/>
            <a:ext cx="8596604" cy="359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/>
              <a:buChar char="•"/>
            </a:pPr>
            <a:r>
              <a:rPr lang="en-US" altLang="ko-KR" b="0" i="0">
                <a:solidFill>
                  <a:srgbClr val="000000"/>
                </a:solidFill>
                <a:latin typeface="Verdana"/>
              </a:rPr>
              <a:t> View represents the visualization of the data that model contains.</a:t>
            </a:r>
            <a:endParaRPr lang="en-US" altLang="ko-KR" b="0" i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3425" y="4069987"/>
            <a:ext cx="10758779" cy="2014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400"/>
              <a:t>뷰는 모델이 가진 데이터를 표현하는 방법을 제공한다</a:t>
            </a:r>
            <a:r>
              <a:rPr lang="en-US" altLang="ko-KR" sz="1400"/>
              <a:t>. </a:t>
            </a:r>
            <a:endParaRPr lang="en-US" altLang="ko-KR" sz="1400"/>
          </a:p>
          <a:p>
            <a:pPr marL="285750" indent="-285750">
              <a:buFont typeface="Arial"/>
              <a:buChar char="•"/>
            </a:pPr>
            <a:endParaRPr lang="en-US" altLang="ko-KR" sz="1400"/>
          </a:p>
          <a:p>
            <a:pPr marL="285750" indent="-285750">
              <a:buFont typeface="Arial"/>
              <a:buChar char="•"/>
            </a:pPr>
            <a:r>
              <a:rPr lang="ko-KR" altLang="en-US" sz="1400"/>
              <a:t>일반적으로 화면을 표현하는 데 필요한 처리를 담당한다</a:t>
            </a:r>
            <a:r>
              <a:rPr lang="en-US" altLang="ko-KR" sz="1400"/>
              <a:t>. </a:t>
            </a:r>
            <a:endParaRPr lang="en-US" altLang="ko-KR" sz="1400"/>
          </a:p>
          <a:p>
            <a:pPr marL="285750" indent="-285750">
              <a:buFont typeface="Arial"/>
              <a:buChar char="•"/>
            </a:pPr>
            <a:endParaRPr lang="en-US" altLang="ko-KR" sz="1400"/>
          </a:p>
          <a:p>
            <a:pPr marL="285750" indent="-285750">
              <a:buFont typeface="Arial"/>
              <a:buChar char="•"/>
            </a:pPr>
            <a:r>
              <a:rPr lang="ko-KR" altLang="en-US" sz="1400"/>
              <a:t>뷰는 모델 데이터를 직접 변경하지 않으므로 뷰는 모델로부터 데이터가 업데이트 되는 것을 청취하고 데이터를 가져온다</a:t>
            </a:r>
            <a:r>
              <a:rPr lang="en-US" altLang="ko-KR" sz="1400"/>
              <a:t>. </a:t>
            </a:r>
            <a:endParaRPr lang="en-US" altLang="ko-KR" sz="1400"/>
          </a:p>
          <a:p>
            <a:pPr marL="285750" indent="-285750">
              <a:buFont typeface="Arial"/>
              <a:buChar char="•"/>
            </a:pPr>
            <a:endParaRPr lang="en-US" altLang="ko-KR" sz="1400"/>
          </a:p>
          <a:p>
            <a:pPr marL="285750" indent="-285750">
              <a:buFont typeface="Arial"/>
              <a:buChar char="•"/>
            </a:pPr>
            <a:r>
              <a:rPr lang="ko-KR" altLang="en-US" sz="1400"/>
              <a:t>모든 뷰는 모델에 대한 정보를 알지만 모델은 뷰에 대한 정보를 알지 못하도록 하는 것이 핵심이다</a:t>
            </a:r>
            <a:r>
              <a:rPr lang="en-US" altLang="ko-KR" sz="1400"/>
              <a:t>. </a:t>
            </a:r>
            <a:endParaRPr lang="en-US" altLang="ko-KR" sz="1400"/>
          </a:p>
          <a:p>
            <a:pPr marL="285750" indent="-285750">
              <a:buFont typeface="Arial"/>
              <a:buChar char="•"/>
            </a:pPr>
            <a:endParaRPr lang="en-US" altLang="ko-KR" sz="1400"/>
          </a:p>
          <a:p>
            <a:pPr marL="285750" indent="-285750">
              <a:buFont typeface="Arial"/>
              <a:buChar char="•"/>
            </a:pPr>
            <a:r>
              <a:rPr lang="ko-KR" altLang="en-US" sz="1400"/>
              <a:t>하나의 모델은 다양한 뷰의 모델이 될 수 있다</a:t>
            </a:r>
            <a:r>
              <a:rPr lang="en-US" altLang="ko-KR" sz="1400"/>
              <a:t>. </a:t>
            </a:r>
            <a:r>
              <a:rPr lang="ko-KR" altLang="en-US" sz="1400"/>
              <a:t>그러나 모델은 여러 개의 뷰가 어떻게 처리 되는지 알 필요가 없다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58155" y="1871825"/>
            <a:ext cx="7239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55837" y="220421"/>
            <a:ext cx="5351910" cy="720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/>
              <a:t>JSP </a:t>
            </a:r>
            <a:r>
              <a:rPr lang="ko-KR" altLang="en-US" sz="1400"/>
              <a:t>에서 작성한 </a:t>
            </a:r>
            <a:r>
              <a:rPr lang="en-US" altLang="ko-KR" sz="1400"/>
              <a:t> MODEL1 BOARD Source Code</a:t>
            </a:r>
            <a:endParaRPr lang="en-US" altLang="ko-KR" sz="1400"/>
          </a:p>
          <a:p>
            <a:pPr lvl="0"/>
            <a:r>
              <a:rPr lang="en-US" altLang="ko-KR" sz="1400"/>
              <a:t>HTML Design </a:t>
            </a:r>
            <a:r>
              <a:rPr lang="ko-KR" altLang="en-US" sz="1400"/>
              <a:t>과 </a:t>
            </a:r>
            <a:r>
              <a:rPr lang="en-US" altLang="ko-KR" sz="1400"/>
              <a:t>JAVA LOGIC</a:t>
            </a:r>
            <a:r>
              <a:rPr lang="ko-KR" altLang="en-US" sz="1400"/>
              <a:t>이 한 소스에 혼합되어 있다</a:t>
            </a:r>
            <a:r>
              <a:rPr lang="en-US" altLang="ko-KR" sz="1400"/>
              <a:t>.</a:t>
            </a:r>
            <a:endParaRPr lang="en-US" altLang="ko-KR" sz="1400"/>
          </a:p>
          <a:p>
            <a:pPr lvl="0"/>
            <a:r>
              <a:rPr lang="ko-KR" altLang="en-US" sz="1400"/>
              <a:t>웹 디자이너의 작업이 개발자의 작업에 영향을 끼칠 수도 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55837" y="1369947"/>
            <a:ext cx="6049713" cy="54023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5762625" y="0"/>
            <a:ext cx="6429375" cy="68389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57200" y="2495550"/>
            <a:ext cx="5153025" cy="1057275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109243" y="3244221"/>
            <a:ext cx="2498504" cy="2971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1400">
                <a:solidFill>
                  <a:schemeClr val="accent1"/>
                </a:solidFill>
              </a:rPr>
              <a:t>JAVA CODE : DB Connection</a:t>
            </a:r>
            <a:endParaRPr lang="ko-KR" altLang="en-US" sz="1400">
              <a:solidFill>
                <a:schemeClr val="accent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1333" y="3595925"/>
            <a:ext cx="5148893" cy="505652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965684" y="3870817"/>
            <a:ext cx="267883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1400">
                <a:solidFill>
                  <a:schemeClr val="accent1"/>
                </a:solidFill>
              </a:rPr>
              <a:t>JAVA CODE : incoding type set</a:t>
            </a:r>
            <a:endParaRPr lang="ko-KR" altLang="en-US" sz="1400">
              <a:solidFill>
                <a:schemeClr val="accent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5837" y="1335464"/>
            <a:ext cx="5354389" cy="777608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161064" y="1778505"/>
            <a:ext cx="435826" cy="296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1400">
                <a:solidFill>
                  <a:schemeClr val="accent1"/>
                </a:solidFill>
              </a:rPr>
              <a:t>JSP</a:t>
            </a:r>
            <a:endParaRPr lang="ko-KR" altLang="en-US" sz="1400">
              <a:solidFill>
                <a:schemeClr val="accent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" y="4203898"/>
            <a:ext cx="5150547" cy="1987351"/>
          </a:xfrm>
          <a:prstGeom prst="rect">
            <a:avLst/>
          </a:prstGeom>
          <a:solidFill>
            <a:schemeClr val="accent4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101608" y="5882322"/>
            <a:ext cx="2523857" cy="297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1400">
                <a:solidFill>
                  <a:srgbClr val="ffc000"/>
                </a:solidFill>
              </a:rPr>
              <a:t>HTML CODE : TABLE DESIGN</a:t>
            </a:r>
            <a:endParaRPr lang="ko-KR" altLang="en-US" sz="1400">
              <a:solidFill>
                <a:srgbClr val="ffc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62624" y="67132"/>
            <a:ext cx="6191251" cy="612953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472114" y="391358"/>
            <a:ext cx="2211251" cy="2925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1400">
                <a:solidFill>
                  <a:schemeClr val="accent1"/>
                </a:solidFill>
              </a:rPr>
              <a:t>JAVA CODE : SQL Qreury</a:t>
            </a:r>
            <a:endParaRPr lang="ko-KR" altLang="en-US" sz="1400">
              <a:solidFill>
                <a:schemeClr val="accent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79197" y="672266"/>
            <a:ext cx="6174678" cy="1106239"/>
          </a:xfrm>
          <a:prstGeom prst="rect">
            <a:avLst/>
          </a:prstGeom>
          <a:solidFill>
            <a:schemeClr val="accent4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098461" y="1434117"/>
            <a:ext cx="1832554" cy="2975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1400">
                <a:solidFill>
                  <a:srgbClr val="ffc000"/>
                </a:solidFill>
              </a:rPr>
              <a:t>HTML CODE : TABLE</a:t>
            </a:r>
            <a:endParaRPr lang="ko-KR" altLang="en-US" sz="1400">
              <a:solidFill>
                <a:srgbClr val="ffc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79198" y="1806595"/>
            <a:ext cx="6174678" cy="1347700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779198" y="3165989"/>
            <a:ext cx="6165154" cy="1794901"/>
          </a:xfrm>
          <a:prstGeom prst="rect">
            <a:avLst/>
          </a:prstGeom>
          <a:solidFill>
            <a:schemeClr val="accent4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779197" y="5022499"/>
            <a:ext cx="6174678" cy="952103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145106" y="4600106"/>
            <a:ext cx="1833533" cy="2938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1400">
                <a:solidFill>
                  <a:srgbClr val="ffc000"/>
                </a:solidFill>
              </a:rPr>
              <a:t>HTML CODE : TABLE</a:t>
            </a:r>
            <a:endParaRPr lang="ko-KR" altLang="en-US" sz="1400">
              <a:solidFill>
                <a:srgbClr val="ffc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38329" y="2803774"/>
            <a:ext cx="212500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1400">
                <a:solidFill>
                  <a:schemeClr val="accent1"/>
                </a:solidFill>
              </a:rPr>
              <a:t>JAVA CODE : while loop</a:t>
            </a:r>
            <a:endParaRPr lang="ko-KR" altLang="en-US" sz="1400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500349" y="5627429"/>
            <a:ext cx="2444002" cy="2952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1400">
                <a:solidFill>
                  <a:schemeClr val="accent1"/>
                </a:solidFill>
              </a:rPr>
              <a:t>JAVA CODE : disconnect DB</a:t>
            </a:r>
            <a:endParaRPr lang="ko-KR" altLang="en-US" sz="1400">
              <a:solidFill>
                <a:schemeClr val="accent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767028" y="6036211"/>
            <a:ext cx="6186847" cy="781189"/>
          </a:xfrm>
          <a:prstGeom prst="rect">
            <a:avLst/>
          </a:prstGeom>
          <a:solidFill>
            <a:schemeClr val="accent4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726531" y="6464497"/>
            <a:ext cx="2233058" cy="2963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1400">
                <a:solidFill>
                  <a:srgbClr val="ffc000"/>
                </a:solidFill>
              </a:rPr>
              <a:t>HTML CODE : HTML</a:t>
            </a:r>
            <a:r>
              <a:rPr lang="ko-KR" altLang="en-US" sz="1400">
                <a:solidFill>
                  <a:srgbClr val="ffc000"/>
                </a:solidFill>
              </a:rPr>
              <a:t> </a:t>
            </a:r>
            <a:r>
              <a:rPr lang="en-US" altLang="ko-KR" sz="1400">
                <a:solidFill>
                  <a:srgbClr val="ffc000"/>
                </a:solidFill>
              </a:rPr>
              <a:t>END</a:t>
            </a:r>
            <a:endParaRPr lang="ko-KR" altLang="en-US" sz="1400">
              <a:solidFill>
                <a:srgbClr val="ffc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5837" y="1277138"/>
            <a:ext cx="5405521" cy="5495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745745" y="35388"/>
            <a:ext cx="6378551" cy="6803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6856470" y="3387118"/>
            <a:ext cx="5114927" cy="1732598"/>
          </a:xfrm>
          <a:prstGeom prst="rect">
            <a:avLst/>
          </a:prstGeom>
          <a:solidFill>
            <a:schemeClr val="accent4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157162"/>
            <a:ext cx="6705600" cy="66008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07316" y="338165"/>
            <a:ext cx="5004649" cy="14601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/>
              <a:t>MODEL 2 </a:t>
            </a:r>
            <a:r>
              <a:rPr lang="ko-KR" altLang="en-US"/>
              <a:t>방식의 </a:t>
            </a:r>
            <a:r>
              <a:rPr lang="en-US" altLang="ko-KR"/>
              <a:t>BOARD</a:t>
            </a:r>
            <a:endParaRPr lang="en-US" altLang="ko-KR"/>
          </a:p>
          <a:p>
            <a:pPr lvl="0"/>
            <a:r>
              <a:rPr lang="en-US" altLang="ko-KR"/>
              <a:t>MVC</a:t>
            </a:r>
            <a:r>
              <a:rPr lang="ko-KR" altLang="en-US"/>
              <a:t> 패턴을 적용하여 </a:t>
            </a:r>
            <a:r>
              <a:rPr lang="en-US" altLang="ko-KR"/>
              <a:t>JSP </a:t>
            </a:r>
            <a:r>
              <a:rPr lang="ko-KR" altLang="en-US"/>
              <a:t>파일로 </a:t>
            </a:r>
            <a:r>
              <a:rPr lang="en-US" altLang="ko-KR"/>
              <a:t>VIEW</a:t>
            </a:r>
            <a:r>
              <a:rPr lang="ko-KR" altLang="en-US"/>
              <a:t>를 구성</a:t>
            </a:r>
            <a:endParaRPr lang="ko-KR" altLang="en-US"/>
          </a:p>
          <a:p>
            <a:pPr lvl="0"/>
            <a:endParaRPr lang="en-US" altLang="ko-KR"/>
          </a:p>
          <a:p>
            <a:pPr lvl="0"/>
            <a:r>
              <a:rPr lang="en-US" altLang="ko-KR"/>
              <a:t>${}</a:t>
            </a:r>
            <a:r>
              <a:rPr lang="ko-KR" altLang="en-US"/>
              <a:t>는 </a:t>
            </a:r>
            <a:r>
              <a:rPr lang="en-US" altLang="ko-KR"/>
              <a:t>EL: Expression Language </a:t>
            </a:r>
            <a:r>
              <a:rPr lang="ko-KR" altLang="en-US"/>
              <a:t>으로써</a:t>
            </a:r>
            <a:r>
              <a:rPr lang="en-US" altLang="ko-KR"/>
              <a:t>,</a:t>
            </a:r>
            <a:endParaRPr lang="en-US" altLang="ko-KR"/>
          </a:p>
          <a:p>
            <a:pPr lvl="0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513489" y="1570762"/>
            <a:ext cx="6096000" cy="168488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400"/>
              <a:t>값</a:t>
            </a:r>
            <a:r>
              <a:rPr lang="en-US" altLang="ko-KR" sz="1400"/>
              <a:t>(</a:t>
            </a:r>
            <a:r>
              <a:rPr lang="ko-KR" altLang="en-US" sz="1400"/>
              <a:t>데이터</a:t>
            </a:r>
            <a:r>
              <a:rPr lang="en-US" altLang="ko-KR" sz="1400"/>
              <a:t>)</a:t>
            </a:r>
            <a:r>
              <a:rPr lang="ko-KR" altLang="en-US" sz="1400"/>
              <a:t>을 웹 페이지에 표시</a:t>
            </a:r>
            <a:r>
              <a:rPr lang="en-US" altLang="ko-KR" sz="1400"/>
              <a:t>(</a:t>
            </a:r>
            <a:r>
              <a:rPr lang="ko-KR" altLang="en-US" sz="1400"/>
              <a:t>표현</a:t>
            </a:r>
            <a:r>
              <a:rPr lang="en-US" altLang="ko-KR" sz="1400"/>
              <a:t>)</a:t>
            </a:r>
            <a:r>
              <a:rPr lang="ko-KR" altLang="en-US" sz="1400"/>
              <a:t>하는 데 사용되는 태그</a:t>
            </a:r>
            <a:endParaRPr lang="ko-KR" altLang="en-US" sz="1400"/>
          </a:p>
          <a:p>
            <a:pPr lvl="1">
              <a:lnSpc>
                <a:spcPct val="150000"/>
              </a:lnSpc>
            </a:pPr>
            <a:r>
              <a:rPr lang="en-US" altLang="ko-KR" sz="1400"/>
              <a:t>JSP </a:t>
            </a:r>
            <a:r>
              <a:rPr lang="ko-KR" altLang="en-US" sz="1400"/>
              <a:t>출력에 대한 부분을 쉽게 하기 위해 개발되었다</a:t>
            </a:r>
            <a:r>
              <a:rPr lang="en-US" altLang="ko-KR" sz="1400"/>
              <a:t>.</a:t>
            </a:r>
            <a:endParaRPr lang="en-US" altLang="ko-KR" sz="1400"/>
          </a:p>
          <a:p>
            <a:pPr lvl="1">
              <a:lnSpc>
                <a:spcPct val="150000"/>
              </a:lnSpc>
            </a:pPr>
            <a:r>
              <a:rPr lang="ko-KR" altLang="en-US" sz="1400"/>
              <a:t>표현 언어는 </a:t>
            </a:r>
            <a:r>
              <a:rPr lang="en-US" altLang="ko-KR" sz="1400"/>
              <a:t>${}</a:t>
            </a:r>
            <a:r>
              <a:rPr lang="ko-KR" altLang="en-US" sz="1400"/>
              <a:t>를 사용하여 값을 표현한다</a:t>
            </a:r>
            <a:endParaRPr lang="ko-KR" altLang="en-US" sz="1400"/>
          </a:p>
          <a:p>
            <a:pPr lvl="1">
              <a:lnSpc>
                <a:spcPct val="150000"/>
              </a:lnSpc>
            </a:pPr>
            <a:r>
              <a:rPr lang="ko-KR" altLang="en-US" sz="1400"/>
              <a:t>즉</a:t>
            </a:r>
            <a:r>
              <a:rPr lang="en-US" altLang="ko-KR" sz="1400"/>
              <a:t>, Controller</a:t>
            </a:r>
            <a:r>
              <a:rPr lang="ko-KR" altLang="en-US" sz="1400"/>
              <a:t>가 넘겨준 </a:t>
            </a:r>
            <a:r>
              <a:rPr lang="en-US" altLang="ko-KR" sz="1400"/>
              <a:t>Model </a:t>
            </a:r>
            <a:r>
              <a:rPr lang="ko-KR" altLang="en-US" sz="1400"/>
              <a:t>에서 데이터를 출력하여</a:t>
            </a:r>
            <a:endParaRPr lang="ko-KR" altLang="en-US" sz="1400"/>
          </a:p>
          <a:p>
            <a:pPr lvl="1">
              <a:lnSpc>
                <a:spcPct val="150000"/>
              </a:lnSpc>
            </a:pPr>
            <a:r>
              <a:rPr lang="ko-KR" altLang="en-US" sz="1400"/>
              <a:t>페이지에 값을 표현해준다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sp>
        <p:nvSpPr>
          <p:cNvPr id="10" name="직사각형 9"/>
          <p:cNvSpPr/>
          <p:nvPr/>
        </p:nvSpPr>
        <p:spPr>
          <a:xfrm>
            <a:off x="6804015" y="3344583"/>
            <a:ext cx="5167382" cy="1454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&lt;c: forEach&gt; </a:t>
            </a:r>
            <a:r>
              <a:rPr lang="ko-KR" altLang="en-US" sz="1200"/>
              <a:t>태그는 </a:t>
            </a:r>
            <a:r>
              <a:rPr lang="en-US" altLang="ko-KR" sz="1200"/>
              <a:t>JSTL </a:t>
            </a:r>
            <a:r>
              <a:rPr lang="ko-KR" altLang="en-US" sz="1200"/>
              <a:t>으로써</a:t>
            </a:r>
            <a:r>
              <a:rPr lang="en-US" altLang="ko-KR" sz="1200"/>
              <a:t>, JSP Standard Tag Library</a:t>
            </a:r>
            <a:r>
              <a:rPr lang="ko-KR" altLang="en-US" sz="1200"/>
              <a:t>의 약자이다</a:t>
            </a:r>
            <a:r>
              <a:rPr lang="en-US" altLang="ko-KR" sz="1200"/>
              <a:t>.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/>
              <a:t>JSP</a:t>
            </a:r>
            <a:r>
              <a:rPr lang="ko-KR" altLang="en-US" sz="1200"/>
              <a:t>에서 사용 가능한 표준 태그 라이브러리를 만들어서 많이 사용되어지는 </a:t>
            </a:r>
            <a:r>
              <a:rPr lang="en-US" altLang="ko-KR" sz="1200"/>
              <a:t>Java </a:t>
            </a:r>
            <a:r>
              <a:rPr lang="ko-KR" altLang="en-US" sz="1200"/>
              <a:t>클래스들을 </a:t>
            </a:r>
            <a:r>
              <a:rPr lang="en-US" altLang="ko-KR" sz="1200"/>
              <a:t>JSP</a:t>
            </a:r>
            <a:r>
              <a:rPr lang="ko-KR" altLang="en-US" sz="1200"/>
              <a:t>에서 코드가 아닌 태그로 사용할 수 있도록 표준화시켜 놓은 집합체이다</a:t>
            </a:r>
            <a:r>
              <a:rPr lang="en-US" altLang="ko-KR" sz="1200"/>
              <a:t>.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/>
              <a:t>JSTL</a:t>
            </a:r>
            <a:r>
              <a:rPr lang="ko-KR" altLang="en-US" sz="1200"/>
              <a:t>은 코드를 깔끔하게 하고 가독성을 좋게 해준다</a:t>
            </a:r>
            <a:r>
              <a:rPr lang="en-US" altLang="ko-KR" sz="1200"/>
              <a:t>.</a:t>
            </a:r>
            <a:endParaRPr lang="ko-KR" altLang="en-US" sz="1100"/>
          </a:p>
        </p:txBody>
      </p:sp>
      <p:sp>
        <p:nvSpPr>
          <p:cNvPr id="11" name="직사각형 10"/>
          <p:cNvSpPr/>
          <p:nvPr/>
        </p:nvSpPr>
        <p:spPr>
          <a:xfrm>
            <a:off x="265362" y="1725989"/>
            <a:ext cx="6248127" cy="179011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924983" y="1661605"/>
            <a:ext cx="51010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1400">
                <a:solidFill>
                  <a:schemeClr val="accent1"/>
                </a:solidFill>
              </a:rPr>
              <a:t>JSTL</a:t>
            </a:r>
            <a:endParaRPr lang="ko-KR" altLang="en-US" sz="1400">
              <a:solidFill>
                <a:schemeClr val="accent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19300" y="2139075"/>
            <a:ext cx="4434995" cy="191854"/>
          </a:xfrm>
          <a:prstGeom prst="rect">
            <a:avLst/>
          </a:prstGeom>
          <a:solidFill>
            <a:schemeClr val="accent4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459869" y="2086197"/>
            <a:ext cx="1118096" cy="2931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1400">
                <a:solidFill>
                  <a:srgbClr val="f16a05"/>
                </a:solidFill>
              </a:rPr>
              <a:t>EL </a:t>
            </a:r>
            <a:r>
              <a:rPr lang="ko-KR" altLang="en-US" sz="1400">
                <a:solidFill>
                  <a:srgbClr val="f16a05"/>
                </a:solidFill>
              </a:rPr>
              <a:t>표현언어</a:t>
            </a:r>
            <a:endParaRPr lang="ko-KR" altLang="en-US" sz="1400">
              <a:solidFill>
                <a:srgbClr val="f16a05"/>
              </a:solidFill>
            </a:endParaRPr>
          </a:p>
        </p:txBody>
      </p:sp>
      <p:cxnSp>
        <p:nvCxnSpPr>
          <p:cNvPr id="16" name="직선 화살표 연결선 15"/>
          <p:cNvCxnSpPr>
            <a:endCxn id="14" idx="1"/>
          </p:cNvCxnSpPr>
          <p:nvPr/>
        </p:nvCxnSpPr>
        <p:spPr>
          <a:xfrm>
            <a:off x="2709644" y="2240086"/>
            <a:ext cx="2750225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695700" y="1815493"/>
            <a:ext cx="2229283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856471" y="1166840"/>
            <a:ext cx="5164595" cy="2107347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14725" y="658574"/>
            <a:ext cx="8496300" cy="1177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/>
              <a:buChar char="•"/>
            </a:pPr>
            <a:r>
              <a:rPr lang="en-US" altLang="ko-KR" b="0" i="0">
                <a:solidFill>
                  <a:srgbClr val="000000"/>
                </a:solidFill>
                <a:latin typeface="Verdana"/>
              </a:rPr>
              <a:t> Controller acts on both model and view. </a:t>
            </a:r>
            <a:endParaRPr lang="en-US" altLang="ko-KR" b="0" i="0">
              <a:solidFill>
                <a:srgbClr val="000000"/>
              </a:solidFill>
              <a:latin typeface="Verdana"/>
            </a:endParaRPr>
          </a:p>
          <a:p>
            <a:pPr algn="just">
              <a:buFont typeface="Arial"/>
              <a:buChar char="•"/>
            </a:pPr>
            <a:r>
              <a:rPr lang="en-US" altLang="ko-KR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ko-KR" b="0" i="0">
                <a:solidFill>
                  <a:srgbClr val="000000"/>
                </a:solidFill>
                <a:latin typeface="Verdana"/>
              </a:rPr>
              <a:t>It controls the data flow into model object and updates the view   whenever data changes. </a:t>
            </a:r>
            <a:endParaRPr lang="en-US" altLang="ko-KR" b="0" i="0">
              <a:solidFill>
                <a:srgbClr val="000000"/>
              </a:solidFill>
              <a:latin typeface="Verdana"/>
            </a:endParaRPr>
          </a:p>
          <a:p>
            <a:pPr algn="just">
              <a:buFont typeface="Arial"/>
              <a:buChar char="•"/>
            </a:pPr>
            <a:r>
              <a:rPr lang="en-US" altLang="ko-KR" b="0" i="0">
                <a:solidFill>
                  <a:srgbClr val="000000"/>
                </a:solidFill>
                <a:latin typeface="Verdana"/>
              </a:rPr>
              <a:t> It keeps view and model separate.</a:t>
            </a:r>
            <a:endParaRPr lang="en-US" altLang="ko-KR" b="0" i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01711" y="2580488"/>
            <a:ext cx="5730300" cy="3081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400"/>
              <a:t>사용자는 원하는 기능을 처리하기 위한 모든 요청을 단일 컨트롤러에 보낸다</a:t>
            </a:r>
            <a:r>
              <a:rPr lang="en-US" altLang="ko-KR" sz="1400"/>
              <a:t>.</a:t>
            </a:r>
            <a:endParaRPr lang="en-US" altLang="ko-KR" sz="1400"/>
          </a:p>
          <a:p>
            <a:pPr marL="285750" indent="-285750">
              <a:buFont typeface="Arial"/>
              <a:buChar char="•"/>
            </a:pPr>
            <a:br>
              <a:rPr lang="en-US" altLang="ko-KR" sz="1400"/>
            </a:br>
            <a:r>
              <a:rPr lang="ko-KR" altLang="en-US" sz="1400"/>
              <a:t>모델은 비즈니스와 관련된 상태 정보 및 관련 기능을 제공하는데</a:t>
            </a:r>
            <a:r>
              <a:rPr lang="en-US" altLang="ko-KR" sz="1400"/>
              <a:t>, </a:t>
            </a:r>
            <a:r>
              <a:rPr lang="ko-KR" altLang="en-US" sz="1400"/>
              <a:t>컨트롤러는 이 모델을 통해서 사용자의 요청을 처리한다</a:t>
            </a:r>
            <a:r>
              <a:rPr lang="en-US" altLang="ko-KR" sz="1400"/>
              <a:t>. </a:t>
            </a:r>
            <a:endParaRPr lang="en-US" altLang="ko-KR" sz="1400"/>
          </a:p>
          <a:p>
            <a:pPr marL="285750" indent="-285750">
              <a:buFont typeface="Arial"/>
              <a:buChar char="•"/>
            </a:pPr>
            <a:br>
              <a:rPr lang="en-US" altLang="ko-KR" sz="1400"/>
            </a:br>
            <a:r>
              <a:rPr lang="ko-KR" altLang="en-US" sz="1400"/>
              <a:t>모델을 사용하여 알맞은 비즈니스 로직을 수행한 후 컨트롤러는 사용자에게 보여줄 뷰를 선택하며</a:t>
            </a:r>
            <a:r>
              <a:rPr lang="en-US" altLang="ko-KR" sz="1400"/>
              <a:t>, </a:t>
            </a:r>
            <a:br>
              <a:rPr lang="en-US" altLang="ko-KR" sz="1400"/>
            </a:br>
            <a:r>
              <a:rPr lang="ko-KR" altLang="en-US" sz="1400"/>
              <a:t>선택된 뷰는 사용자에게 알맞은 결과 화면을 보여준다</a:t>
            </a:r>
            <a:r>
              <a:rPr lang="en-US" altLang="ko-KR" sz="1400"/>
              <a:t>. </a:t>
            </a:r>
            <a:br>
              <a:rPr lang="en-US" altLang="ko-KR" sz="1400"/>
            </a:br>
            <a:endParaRPr lang="en-US" altLang="ko-KR" sz="1400"/>
          </a:p>
          <a:p>
            <a:pPr marL="285750" indent="-285750">
              <a:buFont typeface="Arial"/>
              <a:buChar char="•"/>
            </a:pPr>
            <a:r>
              <a:rPr lang="ko-KR" altLang="en-US" sz="1400"/>
              <a:t>뷰가 사용자에게 결과 화면을 보여줄 때에는 결과 정보가 필요한데</a:t>
            </a:r>
            <a:r>
              <a:rPr lang="en-US" altLang="ko-KR" sz="1400"/>
              <a:t>, </a:t>
            </a:r>
            <a:br>
              <a:rPr lang="en-US" altLang="ko-KR" sz="1400"/>
            </a:br>
            <a:endParaRPr lang="en-US" altLang="ko-KR" sz="1400"/>
          </a:p>
          <a:p>
            <a:pPr marL="285750" indent="-285750">
              <a:buFont typeface="Arial"/>
              <a:buChar char="•"/>
            </a:pPr>
            <a:r>
              <a:rPr lang="ko-KR" altLang="en-US" sz="1400"/>
              <a:t>컨트롤러가 이 정보를 뷰에 전달해 준다</a:t>
            </a:r>
            <a:r>
              <a:rPr lang="en-US" altLang="ko-KR" sz="1400"/>
              <a:t>.</a:t>
            </a:r>
            <a:endParaRPr lang="ko-KR" altLang="en-US" sz="105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20927" y="3029467"/>
            <a:ext cx="5029200" cy="2238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간단한 </a:t>
            </a:r>
            <a:r>
              <a:rPr lang="en-US" altLang="ko-KR"/>
              <a:t>MVC </a:t>
            </a:r>
            <a:r>
              <a:rPr lang="ko-KR" altLang="en-US"/>
              <a:t>예제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351511" y="1769552"/>
            <a:ext cx="6506479" cy="460101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955605" y="2164257"/>
            <a:ext cx="2616395" cy="2107057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72000" y="1567036"/>
            <a:ext cx="2727251" cy="2747186"/>
          </a:xfrm>
          <a:prstGeom prst="rect">
            <a:avLst/>
          </a:prstGeom>
          <a:solidFill>
            <a:srgbClr val="00b05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92809" y="4293723"/>
            <a:ext cx="1981016" cy="1980371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88659" y="2233636"/>
            <a:ext cx="875655" cy="364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/>
              <a:t>VIEW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5410" y="1571239"/>
            <a:ext cx="11958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549761" y="5090769"/>
            <a:ext cx="1156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/>
              <a:t>MODEL</a:t>
            </a:r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75631" y="2203490"/>
            <a:ext cx="4095289" cy="41291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7873" y="551343"/>
            <a:ext cx="916664" cy="361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/>
              <a:t>Model 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3012" y="3429000"/>
            <a:ext cx="3421646" cy="1348848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23012" y="4667556"/>
            <a:ext cx="3421646" cy="1348848"/>
          </a:xfrm>
          <a:prstGeom prst="rect">
            <a:avLst/>
          </a:prstGeom>
          <a:solidFill>
            <a:srgbClr val="00b0f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/>
          <p:cNvSpPr/>
          <p:nvPr/>
        </p:nvSpPr>
        <p:spPr>
          <a:xfrm>
            <a:off x="4786613" y="3819601"/>
            <a:ext cx="416842" cy="32541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/>
          <p:cNvSpPr/>
          <p:nvPr/>
        </p:nvSpPr>
        <p:spPr>
          <a:xfrm>
            <a:off x="4786613" y="5030892"/>
            <a:ext cx="416842" cy="32541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56722" y="2771826"/>
            <a:ext cx="647692" cy="548977"/>
          </a:xfrm>
          <a:prstGeom prst="ellipse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1231082" y="1932821"/>
            <a:ext cx="2074523" cy="102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09630" y="1448587"/>
            <a:ext cx="8021334" cy="6354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/>
              <a:t>Private </a:t>
            </a:r>
            <a:r>
              <a:rPr lang="ko-KR" altLang="en-US"/>
              <a:t>접근제어자를 사용함</a:t>
            </a:r>
            <a:endParaRPr lang="ko-KR" altLang="en-US"/>
          </a:p>
          <a:p>
            <a:pPr lvl="0"/>
            <a:r>
              <a:rPr lang="ko-KR" altLang="en-US"/>
              <a:t>객체 외부에서 내부 변수 </a:t>
            </a:r>
            <a:r>
              <a:rPr lang="en-US" altLang="ko-KR"/>
              <a:t>String rollNo , String name </a:t>
            </a:r>
            <a:r>
              <a:rPr lang="ko-KR" altLang="en-US"/>
              <a:t>에 대한 접근을 제한함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395565" y="4515556"/>
            <a:ext cx="5380220" cy="359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/>
              <a:t>Getter / Setter</a:t>
            </a:r>
            <a:r>
              <a:rPr lang="ko-KR" altLang="en-US"/>
              <a:t>를 이용 하여</a:t>
            </a:r>
            <a:r>
              <a:rPr lang="en-US" altLang="ko-KR"/>
              <a:t>, </a:t>
            </a:r>
            <a:r>
              <a:rPr lang="ko-KR" altLang="en-US"/>
              <a:t>내부 변수를 입출력함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704072" y="571174"/>
            <a:ext cx="1295400" cy="13620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2017-06-02T00:52:08.000</dcterms:created>
  <dc:creator>한창민</dc:creator>
  <dc:description/>
  <cp:keywords/>
  <cp:lastModifiedBy>ULGA</cp:lastModifiedBy>
  <dcterms:modified xsi:type="dcterms:W3CDTF">2017-06-05T02:42:49.563</dcterms:modified>
  <cp:revision>102</cp:revision>
  <dc:subject/>
  <dc:title>PowerPoint 프레젠테이션</dc:title>
</cp:coreProperties>
</file>