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C78D-AA5A-4BB9-AA47-6F336D89ED9C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80EE-0902-47A7-8E50-4E90DA66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5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C78D-AA5A-4BB9-AA47-6F336D89ED9C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80EE-0902-47A7-8E50-4E90DA66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7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C78D-AA5A-4BB9-AA47-6F336D89ED9C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80EE-0902-47A7-8E50-4E90DA66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C78D-AA5A-4BB9-AA47-6F336D89ED9C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80EE-0902-47A7-8E50-4E90DA66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9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C78D-AA5A-4BB9-AA47-6F336D89ED9C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80EE-0902-47A7-8E50-4E90DA66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2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C78D-AA5A-4BB9-AA47-6F336D89ED9C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80EE-0902-47A7-8E50-4E90DA66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0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C78D-AA5A-4BB9-AA47-6F336D89ED9C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80EE-0902-47A7-8E50-4E90DA66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9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C78D-AA5A-4BB9-AA47-6F336D89ED9C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80EE-0902-47A7-8E50-4E90DA66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C78D-AA5A-4BB9-AA47-6F336D89ED9C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80EE-0902-47A7-8E50-4E90DA66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4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C78D-AA5A-4BB9-AA47-6F336D89ED9C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80EE-0902-47A7-8E50-4E90DA66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3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C78D-AA5A-4BB9-AA47-6F336D89ED9C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80EE-0902-47A7-8E50-4E90DA66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C78D-AA5A-4BB9-AA47-6F336D89ED9C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80EE-0902-47A7-8E50-4E90DA66A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8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SDN (Software Defined Networking)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95458"/>
            <a:ext cx="10515600" cy="1636666"/>
          </a:xfrm>
        </p:spPr>
        <p:txBody>
          <a:bodyPr/>
          <a:lstStyle/>
          <a:p>
            <a:pPr marL="0" indent="0" algn="r">
              <a:buNone/>
            </a:pPr>
            <a:r>
              <a:rPr lang="ko-KR" altLang="en-US" dirty="0"/>
              <a:t>서울과학기술대학교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SW </a:t>
            </a:r>
            <a:r>
              <a:rPr lang="ko-KR" altLang="en-US" dirty="0"/>
              <a:t>분석설계학과</a:t>
            </a:r>
            <a:endParaRPr lang="en-US" altLang="ko-KR" dirty="0"/>
          </a:p>
          <a:p>
            <a:pPr marL="0" indent="0" algn="r">
              <a:buNone/>
            </a:pPr>
            <a:r>
              <a:rPr lang="en-US" altLang="ko-KR" dirty="0"/>
              <a:t>16512120 </a:t>
            </a:r>
            <a:r>
              <a:rPr lang="ko-KR" altLang="en-US" dirty="0"/>
              <a:t>한창민</a:t>
            </a:r>
          </a:p>
        </p:txBody>
      </p:sp>
    </p:spTree>
    <p:extLst>
      <p:ext uri="{BB962C8B-B14F-4D97-AF65-F5344CB8AC3E}">
        <p14:creationId xmlns:p14="http://schemas.microsoft.com/office/powerpoint/2010/main" val="357086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981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Open Flow : Flow Table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234724"/>
            <a:ext cx="5325968" cy="399447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835002" y="1231884"/>
            <a:ext cx="365348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Rule 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/>
              <a:t>어떤 패킷을 처리할지 정의하는 영역</a:t>
            </a: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12</a:t>
            </a:r>
            <a:r>
              <a:rPr lang="ko-KR" altLang="en-US" sz="1400" dirty="0"/>
              <a:t>개의 </a:t>
            </a:r>
            <a:r>
              <a:rPr lang="en-US" altLang="ko-KR" sz="1400" dirty="0"/>
              <a:t>Tuple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구성되어있다</a:t>
            </a:r>
            <a:r>
              <a:rPr lang="en-US" altLang="ko-KR" sz="14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Layer 1~4 </a:t>
            </a:r>
            <a:r>
              <a:rPr lang="ko-KR" altLang="en-US" sz="1400" dirty="0"/>
              <a:t>까지 </a:t>
            </a:r>
            <a:r>
              <a:rPr lang="en-US" altLang="ko-KR" sz="1400" dirty="0"/>
              <a:t>12</a:t>
            </a:r>
            <a:r>
              <a:rPr lang="ko-KR" altLang="en-US" sz="1400" dirty="0"/>
              <a:t>개의 구분자를 가지고 패킷을 처리한다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Action</a:t>
            </a:r>
            <a:endParaRPr lang="en-US" altLang="ko-KR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/>
              <a:t>Rule </a:t>
            </a:r>
            <a:r>
              <a:rPr lang="ko-KR" altLang="en-US" sz="1400" dirty="0"/>
              <a:t>에 의해서 정의된 패킷을 어떻게 처리할지 정의한다</a:t>
            </a:r>
            <a:r>
              <a:rPr lang="en-US" altLang="ko-KR" sz="14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/>
              <a:t>만약 </a:t>
            </a:r>
            <a:r>
              <a:rPr lang="en-US" altLang="ko-KR" sz="1400" dirty="0"/>
              <a:t>Forward </a:t>
            </a:r>
            <a:r>
              <a:rPr lang="ko-KR" altLang="en-US" sz="1400" dirty="0"/>
              <a:t>명령어를 사용하면 패킷은 지정한 포트를 통해서 전송이 되지만 </a:t>
            </a:r>
            <a:r>
              <a:rPr lang="en-US" altLang="ko-KR" sz="1400" dirty="0"/>
              <a:t>Drop </a:t>
            </a:r>
            <a:r>
              <a:rPr lang="ko-KR" altLang="en-US" sz="1400" dirty="0"/>
              <a:t>명령어를 사용하면 해당 패킷은 폐기 된다</a:t>
            </a:r>
            <a:r>
              <a:rPr lang="en-US" altLang="ko-KR" sz="14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/>
              <a:t>이외에도 다양한 헤더 </a:t>
            </a:r>
            <a:r>
              <a:rPr lang="ko-KR" altLang="en-US" sz="1400" dirty="0" err="1"/>
              <a:t>변경등</a:t>
            </a:r>
            <a:r>
              <a:rPr lang="ko-KR" altLang="en-US" sz="1400" dirty="0"/>
              <a:t> 다양한 옵션 존재</a:t>
            </a:r>
            <a:endParaRPr lang="en-US" altLang="ko-KR" sz="1400" dirty="0"/>
          </a:p>
          <a:p>
            <a:endParaRPr lang="en-US" altLang="ko-KR" dirty="0"/>
          </a:p>
          <a:p>
            <a:r>
              <a:rPr lang="en-US" altLang="ko-KR" sz="1600" dirty="0"/>
              <a:t>Stats</a:t>
            </a:r>
            <a:endParaRPr lang="en-US" altLang="ko-KR" sz="1400" dirty="0"/>
          </a:p>
          <a:p>
            <a:r>
              <a:rPr lang="ko-KR" altLang="en-US" sz="1400" dirty="0"/>
              <a:t>해당 </a:t>
            </a:r>
            <a:r>
              <a:rPr lang="en-US" altLang="ko-KR" sz="1400" dirty="0"/>
              <a:t>Flow Table </a:t>
            </a:r>
            <a:r>
              <a:rPr lang="ko-KR" altLang="en-US" sz="1400" dirty="0"/>
              <a:t>에 얼마나 많은 패킷이 매칭되었고</a:t>
            </a:r>
            <a:r>
              <a:rPr lang="en-US" altLang="ko-KR" sz="1400" dirty="0"/>
              <a:t>, </a:t>
            </a:r>
            <a:r>
              <a:rPr lang="ko-KR" altLang="en-US" sz="1400" dirty="0"/>
              <a:t>얼마나 큰 </a:t>
            </a:r>
            <a:r>
              <a:rPr lang="en-US" altLang="ko-KR" sz="1400" dirty="0"/>
              <a:t>Byte</a:t>
            </a:r>
            <a:r>
              <a:rPr lang="ko-KR" altLang="en-US" sz="1400" dirty="0"/>
              <a:t>가 전송되었는지를 보여준다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이를 이용하여 다양한 전송정보를 얻을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이는 </a:t>
            </a:r>
            <a:r>
              <a:rPr lang="en-US" altLang="ko-KR" sz="1400" dirty="0"/>
              <a:t>Controller </a:t>
            </a:r>
            <a:r>
              <a:rPr lang="ko-KR" altLang="en-US" sz="1400" dirty="0"/>
              <a:t>에게도 전송됩니다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20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981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Open Flow : Flow Table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75520" y="5517233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Controller </a:t>
            </a:r>
            <a:r>
              <a:rPr lang="ko-KR" altLang="en-US" sz="1400" dirty="0"/>
              <a:t>는 특정 패킷 경로에 대한 문의가 오면</a:t>
            </a:r>
            <a:r>
              <a:rPr lang="en-US" altLang="ko-KR" sz="1400" dirty="0"/>
              <a:t>, </a:t>
            </a:r>
            <a:r>
              <a:rPr lang="ko-KR" altLang="en-US" sz="1400" dirty="0"/>
              <a:t>구성된 </a:t>
            </a:r>
            <a:r>
              <a:rPr lang="en-US" altLang="ko-KR" sz="1400" dirty="0"/>
              <a:t>Topology</a:t>
            </a:r>
            <a:r>
              <a:rPr lang="ko-KR" altLang="en-US" sz="1400" dirty="0"/>
              <a:t>를 바탕으로 최적화된 경로를 계산하고 각 스위치에 </a:t>
            </a:r>
            <a:r>
              <a:rPr lang="en-US" altLang="ko-KR" sz="1400" dirty="0"/>
              <a:t>Flow Table 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내려보냅니다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Reactive </a:t>
            </a:r>
            <a:r>
              <a:rPr lang="ko-KR" altLang="en-US" sz="1400" dirty="0"/>
              <a:t>방식은 </a:t>
            </a:r>
            <a:r>
              <a:rPr lang="en-US" altLang="ko-KR" sz="1400" dirty="0"/>
              <a:t>, Flow Table </a:t>
            </a:r>
            <a:r>
              <a:rPr lang="ko-KR" altLang="en-US" sz="1400" dirty="0"/>
              <a:t>에 대한 질의 과정에서 </a:t>
            </a:r>
            <a:r>
              <a:rPr lang="en-US" altLang="ko-KR" sz="1400" dirty="0"/>
              <a:t>Latency </a:t>
            </a:r>
            <a:r>
              <a:rPr lang="ko-KR" altLang="en-US" sz="1400" dirty="0"/>
              <a:t>가 존재한다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1055238"/>
            <a:ext cx="6133069" cy="42459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84232" y="1450748"/>
            <a:ext cx="219847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Controller</a:t>
            </a:r>
            <a:r>
              <a:rPr lang="ko-KR" altLang="en-US" sz="1200" dirty="0"/>
              <a:t>는 </a:t>
            </a:r>
            <a:r>
              <a:rPr lang="en-US" altLang="ko-KR" sz="1200" dirty="0"/>
              <a:t>Open Flow</a:t>
            </a:r>
            <a:r>
              <a:rPr lang="ko-KR" altLang="en-US" sz="1200" dirty="0"/>
              <a:t>를 통해서 스위치의 정보를 가져온다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 정보 안에는 </a:t>
            </a:r>
            <a:endParaRPr lang="en-US" altLang="ko-KR" sz="1200" dirty="0"/>
          </a:p>
          <a:p>
            <a:r>
              <a:rPr lang="ko-KR" altLang="en-US" sz="1200" dirty="0"/>
              <a:t>스위치간 연결 정보와 </a:t>
            </a:r>
            <a:endParaRPr lang="en-US" altLang="ko-KR" sz="1200" dirty="0"/>
          </a:p>
          <a:p>
            <a:r>
              <a:rPr lang="ko-KR" altLang="en-US" sz="1200" dirty="0"/>
              <a:t>해당 스위치의 포트정보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포트의 속도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 err="1"/>
              <a:t>듀플렉스</a:t>
            </a:r>
            <a:r>
              <a:rPr lang="ko-KR" altLang="en-US" sz="1200" dirty="0"/>
              <a:t> 정보들도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이를 기반으로 </a:t>
            </a:r>
            <a:r>
              <a:rPr lang="en-US" altLang="ko-KR" sz="1200" dirty="0"/>
              <a:t>Controller </a:t>
            </a:r>
            <a:r>
              <a:rPr lang="ko-KR" altLang="en-US" sz="1200" dirty="0"/>
              <a:t>는 네트워크의 </a:t>
            </a:r>
            <a:r>
              <a:rPr lang="en-US" altLang="ko-KR" sz="1200" dirty="0"/>
              <a:t>Topology </a:t>
            </a:r>
            <a:r>
              <a:rPr lang="ko-KR" altLang="en-US" sz="1200" dirty="0"/>
              <a:t>를 </a:t>
            </a:r>
            <a:endParaRPr lang="en-US" altLang="ko-KR" sz="1200" dirty="0"/>
          </a:p>
          <a:p>
            <a:r>
              <a:rPr lang="ko-KR" altLang="en-US" sz="1200" dirty="0"/>
              <a:t>구성하게 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758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981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Open Flow : Flow Table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75520" y="5517233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Controller </a:t>
            </a:r>
            <a:r>
              <a:rPr lang="ko-KR" altLang="en-US" sz="1400" dirty="0"/>
              <a:t>는 패킷에 대한 질의가 오기 전에</a:t>
            </a:r>
            <a:r>
              <a:rPr lang="en-US" altLang="ko-KR" sz="1400" dirty="0"/>
              <a:t>, Flow Table </a:t>
            </a:r>
            <a:r>
              <a:rPr lang="ko-KR" altLang="en-US" sz="1400" dirty="0"/>
              <a:t>을 스위치에 전송한다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해당 스위치에는 </a:t>
            </a:r>
            <a:r>
              <a:rPr lang="en-US" altLang="ko-KR" sz="1400" dirty="0"/>
              <a:t>Flow Table </a:t>
            </a:r>
            <a:r>
              <a:rPr lang="ko-KR" altLang="en-US" sz="1400" dirty="0"/>
              <a:t>이 있으므로 패킷에 대한 질의과정 없이 목표 네트워크로 바로 전송한다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Proactive </a:t>
            </a:r>
            <a:r>
              <a:rPr lang="ko-KR" altLang="en-US" sz="1400" dirty="0"/>
              <a:t>방식은 </a:t>
            </a:r>
            <a:r>
              <a:rPr lang="en-US" altLang="ko-KR" sz="1400" dirty="0"/>
              <a:t>, Flow Table </a:t>
            </a:r>
            <a:r>
              <a:rPr lang="ko-KR" altLang="en-US" sz="1400" dirty="0"/>
              <a:t>에 대한 질의 과정에서 </a:t>
            </a:r>
            <a:r>
              <a:rPr lang="en-US" altLang="ko-KR" sz="1400" dirty="0"/>
              <a:t>Latency </a:t>
            </a:r>
            <a:r>
              <a:rPr lang="ko-KR" altLang="en-US" sz="1400" dirty="0"/>
              <a:t>가 존재하지</a:t>
            </a:r>
            <a:r>
              <a:rPr lang="en-US" altLang="ko-KR" sz="1400" dirty="0"/>
              <a:t> </a:t>
            </a:r>
            <a:r>
              <a:rPr lang="ko-KR" altLang="en-US" sz="1400" dirty="0"/>
              <a:t>않는다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사용자의 판단에 의한 네트워크 구성시에 사용 되는 방법이다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764704"/>
            <a:ext cx="6934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981200" y="9172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SDN : </a:t>
            </a:r>
            <a:r>
              <a:rPr lang="en-US" altLang="ko-KR" dirty="0" err="1"/>
              <a:t>InfraSturucture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2660" y="1234724"/>
            <a:ext cx="111858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SDN </a:t>
            </a:r>
            <a:r>
              <a:rPr lang="ko-KR" altLang="en-US" sz="1400" dirty="0"/>
              <a:t>기술의 발전으로 인해</a:t>
            </a:r>
            <a:r>
              <a:rPr lang="en-US" altLang="ko-KR" sz="1400" dirty="0"/>
              <a:t>, </a:t>
            </a:r>
            <a:r>
              <a:rPr lang="ko-KR" altLang="en-US" sz="1400" dirty="0"/>
              <a:t>실제 상용 네트워크로 도입이 되기 시작하면서 </a:t>
            </a:r>
            <a:r>
              <a:rPr lang="en-US" altLang="ko-KR" sz="1400" dirty="0" err="1"/>
              <a:t>InfraStructure</a:t>
            </a:r>
            <a:r>
              <a:rPr lang="en-US" altLang="ko-KR" sz="1400" dirty="0"/>
              <a:t> </a:t>
            </a:r>
            <a:r>
              <a:rPr lang="ko-KR" altLang="en-US" sz="1400" dirty="0"/>
              <a:t>에 대한 재조명이 이루어 졌다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아무리 </a:t>
            </a:r>
            <a:r>
              <a:rPr lang="en-US" altLang="ko-KR" sz="1400" dirty="0"/>
              <a:t>Controller </a:t>
            </a:r>
            <a:r>
              <a:rPr lang="ko-KR" altLang="en-US" sz="1400" dirty="0"/>
              <a:t>와 </a:t>
            </a:r>
            <a:r>
              <a:rPr lang="en-US" altLang="ko-KR" sz="1400" dirty="0"/>
              <a:t>Application </a:t>
            </a:r>
            <a:r>
              <a:rPr lang="ko-KR" altLang="en-US" sz="1400" dirty="0"/>
              <a:t>이 잘 디자인 </a:t>
            </a:r>
            <a:r>
              <a:rPr lang="ko-KR" altLang="en-US" sz="1400" dirty="0" err="1"/>
              <a:t>되었어도</a:t>
            </a:r>
            <a:r>
              <a:rPr lang="en-US" altLang="ko-KR" sz="1400" dirty="0"/>
              <a:t>, </a:t>
            </a:r>
            <a:r>
              <a:rPr lang="ko-KR" altLang="en-US" sz="1400" dirty="0"/>
              <a:t>패킷 전송을 담당하는 </a:t>
            </a:r>
            <a:r>
              <a:rPr lang="en-US" altLang="ko-KR" sz="1400" dirty="0" err="1"/>
              <a:t>InfraStructure</a:t>
            </a:r>
            <a:r>
              <a:rPr lang="en-US" altLang="ko-KR" sz="1400" dirty="0"/>
              <a:t> </a:t>
            </a:r>
            <a:r>
              <a:rPr lang="ko-KR" altLang="en-US" sz="1400" dirty="0"/>
              <a:t>에서 속도 저하 또는 기능 저하와 같은 문제점이 발생할 수 있기 때문이다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Flow Table </a:t>
            </a:r>
            <a:r>
              <a:rPr lang="ko-KR" altLang="en-US" sz="1400" dirty="0"/>
              <a:t>을 전송하는 과정 역시 </a:t>
            </a:r>
            <a:r>
              <a:rPr lang="en-US" altLang="ko-KR" sz="1400" dirty="0"/>
              <a:t>HW</a:t>
            </a:r>
            <a:r>
              <a:rPr lang="ko-KR" altLang="en-US" sz="1400" dirty="0"/>
              <a:t>의 성능에 영향을 받기 때문이다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 기존의 </a:t>
            </a:r>
            <a:r>
              <a:rPr lang="en-US" altLang="ko-KR" sz="1400" dirty="0"/>
              <a:t>Legacy </a:t>
            </a:r>
            <a:r>
              <a:rPr lang="ko-KR" altLang="en-US" sz="1400" dirty="0"/>
              <a:t>벤더 입장에서도 </a:t>
            </a:r>
            <a:r>
              <a:rPr lang="en-US" altLang="ko-KR" sz="1400" dirty="0"/>
              <a:t>SDN</a:t>
            </a:r>
            <a:r>
              <a:rPr lang="ko-KR" altLang="en-US" sz="1400" dirty="0"/>
              <a:t>에 대해 좋게 보기만 하지 않는다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기존의 장비 </a:t>
            </a:r>
            <a:r>
              <a:rPr lang="en-US" altLang="ko-KR" sz="1400" dirty="0"/>
              <a:t>+ Open Flow </a:t>
            </a:r>
            <a:r>
              <a:rPr lang="ko-KR" altLang="en-US" sz="1400" dirty="0"/>
              <a:t>기능 </a:t>
            </a:r>
            <a:r>
              <a:rPr lang="en-US" altLang="ko-KR" sz="1400" dirty="0"/>
              <a:t>= </a:t>
            </a:r>
            <a:r>
              <a:rPr lang="ko-KR" altLang="en-US" sz="1400" dirty="0"/>
              <a:t>가격 상승</a:t>
            </a:r>
            <a:r>
              <a:rPr lang="en-US" altLang="ko-KR" sz="1400" dirty="0"/>
              <a:t> </a:t>
            </a:r>
            <a:r>
              <a:rPr lang="ko-KR" altLang="en-US" sz="1400" dirty="0"/>
              <a:t>의 형태가 대부분의 벤더사의 마케팅이었다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또한 벤더사들마다 </a:t>
            </a:r>
            <a:r>
              <a:rPr lang="en-US" altLang="ko-KR" sz="1400" dirty="0"/>
              <a:t>SDN </a:t>
            </a:r>
            <a:r>
              <a:rPr lang="ko-KR" altLang="en-US" sz="1400" dirty="0"/>
              <a:t>에 대한 찬반이 갈리고 </a:t>
            </a:r>
            <a:r>
              <a:rPr lang="en-US" altLang="ko-KR" sz="1400" dirty="0"/>
              <a:t>, </a:t>
            </a:r>
            <a:r>
              <a:rPr lang="ko-KR" altLang="en-US" sz="1400" dirty="0"/>
              <a:t>자신들만의 방식으로 </a:t>
            </a:r>
            <a:r>
              <a:rPr lang="en-US" altLang="ko-KR" sz="1400" dirty="0"/>
              <a:t>SDN</a:t>
            </a:r>
            <a:r>
              <a:rPr lang="ko-KR" altLang="en-US" sz="1400" dirty="0"/>
              <a:t>을 정의하는 등</a:t>
            </a:r>
            <a:r>
              <a:rPr lang="en-US" altLang="ko-KR" sz="1400" dirty="0"/>
              <a:t>… </a:t>
            </a:r>
            <a:r>
              <a:rPr lang="ko-KR" altLang="en-US" sz="1400" dirty="0"/>
              <a:t>문제가 많다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그래서 </a:t>
            </a:r>
            <a:r>
              <a:rPr lang="en-US" altLang="ko-KR" sz="1400" dirty="0"/>
              <a:t>SDN</a:t>
            </a:r>
            <a:r>
              <a:rPr lang="ko-KR" altLang="en-US" sz="1400" dirty="0"/>
              <a:t>을 지지하는 집단에서는 벤더사의 힘을 빌리지 않고</a:t>
            </a:r>
            <a:r>
              <a:rPr lang="en-US" altLang="ko-KR" sz="1400" dirty="0"/>
              <a:t>, SDN Infrastructure</a:t>
            </a:r>
            <a:r>
              <a:rPr lang="ko-KR" altLang="en-US" sz="1400" dirty="0"/>
              <a:t>를 구축하고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구글</a:t>
            </a:r>
            <a:r>
              <a:rPr lang="en-US" altLang="ko-KR" sz="1400" dirty="0"/>
              <a:t>, </a:t>
            </a:r>
            <a:r>
              <a:rPr lang="ko-KR" altLang="en-US" sz="1400" dirty="0"/>
              <a:t>페이스북 과 같은 기업들이 여러가지 프로젝트와 장비를 직접 개발하고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실제로 많은 성과가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가격적인 문제와</a:t>
            </a:r>
            <a:r>
              <a:rPr lang="en-US" altLang="ko-KR" sz="1400" dirty="0"/>
              <a:t>, </a:t>
            </a:r>
            <a:r>
              <a:rPr lang="ko-KR" altLang="en-US" sz="1400" dirty="0"/>
              <a:t>기술적인 문제가 존재하는 상황이다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하지만 정리하면 </a:t>
            </a:r>
            <a:r>
              <a:rPr lang="en-US" altLang="ko-KR" sz="1400" dirty="0"/>
              <a:t>SDN Infrastructure </a:t>
            </a:r>
            <a:r>
              <a:rPr lang="ko-KR" altLang="en-US" sz="1400" dirty="0"/>
              <a:t>의 방향은 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기존 네트워크 장비의 불필요한 기능의 제거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지능화된 네트워크 관리 기능 추가</a:t>
            </a:r>
            <a:r>
              <a:rPr lang="en-US" altLang="ko-KR" sz="1400" dirty="0"/>
              <a:t> (Application </a:t>
            </a:r>
            <a:r>
              <a:rPr lang="ko-KR" altLang="en-US" sz="1400" dirty="0"/>
              <a:t>영역을 좀 더 다룰 수 있는 네트워크 장비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7941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981200" y="9172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SDN : Controller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14400" y="1226574"/>
            <a:ext cx="96394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SDN Controller </a:t>
            </a:r>
            <a:r>
              <a:rPr lang="ko-KR" altLang="en-US" sz="1400" dirty="0"/>
              <a:t>위치는 기존의 </a:t>
            </a:r>
            <a:r>
              <a:rPr lang="en-US" altLang="ko-KR" sz="1400" dirty="0"/>
              <a:t>Legacy </a:t>
            </a:r>
            <a:r>
              <a:rPr lang="ko-KR" altLang="en-US" sz="1400" dirty="0"/>
              <a:t>와 </a:t>
            </a:r>
            <a:r>
              <a:rPr lang="en-US" altLang="ko-KR" sz="1400" dirty="0"/>
              <a:t>SDN </a:t>
            </a:r>
            <a:r>
              <a:rPr lang="ko-KR" altLang="en-US" sz="1400" dirty="0"/>
              <a:t>의 큰 차이점 중 하나다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예전에는 </a:t>
            </a:r>
            <a:r>
              <a:rPr lang="en-US" altLang="ko-KR" sz="1400" dirty="0"/>
              <a:t>NOX </a:t>
            </a:r>
            <a:r>
              <a:rPr lang="ko-KR" altLang="en-US" sz="1400" dirty="0"/>
              <a:t>라는 </a:t>
            </a:r>
            <a:r>
              <a:rPr lang="en-US" altLang="ko-KR" sz="1400" dirty="0"/>
              <a:t>SDN Controller </a:t>
            </a:r>
            <a:r>
              <a:rPr lang="ko-KR" altLang="en-US" sz="1400" dirty="0"/>
              <a:t>가 대표적이었지만 현재는 다양한 </a:t>
            </a:r>
            <a:r>
              <a:rPr lang="en-US" altLang="ko-KR" sz="1400" dirty="0"/>
              <a:t>Open Source </a:t>
            </a:r>
            <a:r>
              <a:rPr lang="ko-KR" altLang="en-US" sz="1400" dirty="0"/>
              <a:t>기반의 컨트롤러가 개발되었다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특정 </a:t>
            </a:r>
            <a:r>
              <a:rPr lang="en-US" altLang="ko-KR" sz="1400" dirty="0" err="1"/>
              <a:t>OpenSource</a:t>
            </a:r>
            <a:r>
              <a:rPr lang="en-US" altLang="ko-KR" sz="1400" dirty="0"/>
              <a:t> Controller </a:t>
            </a:r>
            <a:r>
              <a:rPr lang="ko-KR" altLang="en-US" sz="1400" dirty="0"/>
              <a:t>들 중에선 특정 벤더에서 주도적으로 제공하는 것들이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이는 오픈소스로 명성을 </a:t>
            </a:r>
            <a:r>
              <a:rPr lang="ko-KR" altLang="en-US" sz="1400" dirty="0" err="1"/>
              <a:t>ㅎ확보한</a:t>
            </a:r>
            <a:r>
              <a:rPr lang="ko-KR" altLang="en-US" sz="1400" dirty="0"/>
              <a:t> 후 잘 </a:t>
            </a:r>
            <a:r>
              <a:rPr lang="ko-KR" altLang="en-US" sz="1400" dirty="0" err="1"/>
              <a:t>다들어</a:t>
            </a:r>
            <a:r>
              <a:rPr lang="ko-KR" altLang="en-US" sz="1400" dirty="0"/>
              <a:t> 상용</a:t>
            </a:r>
            <a:r>
              <a:rPr lang="en-US" altLang="ko-KR" sz="1400" dirty="0"/>
              <a:t>Controller </a:t>
            </a:r>
            <a:r>
              <a:rPr lang="ko-KR" altLang="en-US" sz="1400" dirty="0"/>
              <a:t>로 제공하고자 하는 의도가 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85325"/>
              </p:ext>
            </p:extLst>
          </p:nvPr>
        </p:nvGraphicFramePr>
        <p:xfrm>
          <a:off x="1981200" y="3002872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616486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95064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Controller </a:t>
                      </a:r>
                      <a:r>
                        <a:rPr lang="ko-KR" altLang="en-US" dirty="0"/>
                        <a:t>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385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Beacon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Stanford </a:t>
                      </a:r>
                      <a:r>
                        <a:rPr lang="ko-KR" altLang="en-US" dirty="0"/>
                        <a:t>대학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10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Floodlight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Big</a:t>
                      </a:r>
                      <a:r>
                        <a:rPr lang="en-US" altLang="ko-KR" baseline="0" dirty="0"/>
                        <a:t> switch Network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3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Flow</a:t>
                      </a:r>
                      <a:r>
                        <a:rPr lang="en-US" altLang="ko-KR" baseline="0" dirty="0"/>
                        <a:t> 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Travelping</a:t>
                      </a:r>
                      <a:r>
                        <a:rPr lang="en-US" altLang="ko-KR" baseline="0" dirty="0"/>
                        <a:t> GmbH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9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Jaxon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University of Tsukuba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10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KulCloud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NodeFlow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CISCO</a:t>
                      </a:r>
                      <a:r>
                        <a:rPr lang="en-US" altLang="ko-KR" baseline="0" dirty="0"/>
                        <a:t> Systems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186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81200" y="5800309"/>
            <a:ext cx="501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많이 사용되는 </a:t>
            </a:r>
            <a:r>
              <a:rPr lang="en-US" altLang="ko-KR" dirty="0"/>
              <a:t>Open Source Controller </a:t>
            </a:r>
            <a:r>
              <a:rPr lang="ko-KR" altLang="en-US" dirty="0"/>
              <a:t>들</a:t>
            </a:r>
            <a:r>
              <a:rPr lang="en-US" altLang="ko-KR" dirty="0"/>
              <a:t>…&gt;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95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981200" y="9172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SDN : Controller </a:t>
            </a:r>
            <a:r>
              <a:rPr lang="ko-KR" altLang="en-US" dirty="0"/>
              <a:t>개념도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3287689" y="1210587"/>
            <a:ext cx="5145569" cy="5296451"/>
            <a:chOff x="1857989" y="1561549"/>
            <a:chExt cx="5145569" cy="5296451"/>
          </a:xfrm>
        </p:grpSpPr>
        <p:sp>
          <p:nvSpPr>
            <p:cNvPr id="17" name="사각형: 둥근 모서리 16"/>
            <p:cNvSpPr/>
            <p:nvPr/>
          </p:nvSpPr>
          <p:spPr>
            <a:xfrm>
              <a:off x="3468242" y="4335543"/>
              <a:ext cx="1440160" cy="580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Paket</a:t>
              </a:r>
              <a:endParaRPr lang="en-US" altLang="ko-KR" dirty="0"/>
            </a:p>
            <a:p>
              <a:pPr algn="ctr"/>
              <a:r>
                <a:rPr lang="en-US" altLang="ko-KR" dirty="0"/>
                <a:t>Forwarding</a:t>
              </a:r>
              <a:endParaRPr lang="ko-KR" altLang="en-US" dirty="0"/>
            </a:p>
          </p:txBody>
        </p:sp>
        <p:sp>
          <p:nvSpPr>
            <p:cNvPr id="18" name="사각형: 둥근 모서리 17"/>
            <p:cNvSpPr/>
            <p:nvPr/>
          </p:nvSpPr>
          <p:spPr>
            <a:xfrm>
              <a:off x="3828378" y="6277021"/>
              <a:ext cx="1440160" cy="580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Paket</a:t>
              </a:r>
              <a:endParaRPr lang="en-US" altLang="ko-KR" dirty="0"/>
            </a:p>
            <a:p>
              <a:pPr algn="ctr"/>
              <a:r>
                <a:rPr lang="en-US" altLang="ko-KR" dirty="0"/>
                <a:t>Forwarding</a:t>
              </a:r>
              <a:endParaRPr lang="ko-KR" altLang="en-US" dirty="0"/>
            </a:p>
          </p:txBody>
        </p:sp>
        <p:sp>
          <p:nvSpPr>
            <p:cNvPr id="19" name="사각형: 둥근 모서리 18"/>
            <p:cNvSpPr/>
            <p:nvPr/>
          </p:nvSpPr>
          <p:spPr>
            <a:xfrm>
              <a:off x="5440400" y="5373216"/>
              <a:ext cx="1440160" cy="580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Paket</a:t>
              </a:r>
              <a:endParaRPr lang="en-US" altLang="ko-KR" dirty="0"/>
            </a:p>
            <a:p>
              <a:pPr algn="ctr"/>
              <a:r>
                <a:rPr lang="en-US" altLang="ko-KR" dirty="0"/>
                <a:t>Forwarding</a:t>
              </a:r>
              <a:endParaRPr lang="ko-KR" altLang="en-US" dirty="0"/>
            </a:p>
          </p:txBody>
        </p:sp>
        <p:sp>
          <p:nvSpPr>
            <p:cNvPr id="20" name="사각형: 둥근 모서리 19"/>
            <p:cNvSpPr/>
            <p:nvPr/>
          </p:nvSpPr>
          <p:spPr>
            <a:xfrm>
              <a:off x="1857989" y="5220605"/>
              <a:ext cx="1440160" cy="580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err="1"/>
                <a:t>Paket</a:t>
              </a:r>
              <a:endParaRPr lang="en-US" altLang="ko-KR" dirty="0"/>
            </a:p>
            <a:p>
              <a:pPr algn="ctr"/>
              <a:r>
                <a:rPr lang="en-US" altLang="ko-KR" dirty="0"/>
                <a:t>Forwarding</a:t>
              </a:r>
              <a:endParaRPr lang="ko-KR" altLang="en-US" dirty="0"/>
            </a:p>
          </p:txBody>
        </p:sp>
        <p:cxnSp>
          <p:nvCxnSpPr>
            <p:cNvPr id="22" name="직선 연결선 21"/>
            <p:cNvCxnSpPr>
              <a:stCxn id="20" idx="0"/>
              <a:endCxn id="17" idx="1"/>
            </p:cNvCxnSpPr>
            <p:nvPr/>
          </p:nvCxnSpPr>
          <p:spPr>
            <a:xfrm flipV="1">
              <a:off x="2578069" y="4626033"/>
              <a:ext cx="890173" cy="59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20" idx="2"/>
              <a:endCxn id="18" idx="1"/>
            </p:cNvCxnSpPr>
            <p:nvPr/>
          </p:nvCxnSpPr>
          <p:spPr>
            <a:xfrm>
              <a:off x="2578069" y="5801584"/>
              <a:ext cx="1250309" cy="765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8" idx="3"/>
              <a:endCxn id="19" idx="2"/>
            </p:cNvCxnSpPr>
            <p:nvPr/>
          </p:nvCxnSpPr>
          <p:spPr>
            <a:xfrm flipV="1">
              <a:off x="5268538" y="5954195"/>
              <a:ext cx="891942" cy="6133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" idx="3"/>
              <a:endCxn id="19" idx="0"/>
            </p:cNvCxnSpPr>
            <p:nvPr/>
          </p:nvCxnSpPr>
          <p:spPr>
            <a:xfrm>
              <a:off x="4908402" y="4626033"/>
              <a:ext cx="1252078" cy="747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19" idx="0"/>
            </p:cNvCxnSpPr>
            <p:nvPr/>
          </p:nvCxnSpPr>
          <p:spPr>
            <a:xfrm>
              <a:off x="6160480" y="3763711"/>
              <a:ext cx="0" cy="160950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/>
            <p:cNvGrpSpPr/>
            <p:nvPr/>
          </p:nvGrpSpPr>
          <p:grpSpPr>
            <a:xfrm>
              <a:off x="1880560" y="1561549"/>
              <a:ext cx="5122998" cy="2765472"/>
              <a:chOff x="1880560" y="1561549"/>
              <a:chExt cx="5122998" cy="2765472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880560" y="1751750"/>
                <a:ext cx="5122998" cy="2004122"/>
              </a:xfrm>
              <a:prstGeom prst="rect">
                <a:avLst/>
              </a:prstGeom>
              <a:noFill/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SDN Controller</a:t>
                </a:r>
                <a:endParaRPr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662747" y="1561549"/>
                <a:ext cx="3644204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96000"/>
                  </a:schemeClr>
                </a:solidFill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SDN Controller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484746" y="2167820"/>
                <a:ext cx="1198379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Routing</a:t>
                </a:r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828893" y="2167820"/>
                <a:ext cx="1198379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Security</a:t>
                </a:r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173040" y="2163913"/>
                <a:ext cx="1425448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Monitoring</a:t>
                </a:r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298328" y="2715425"/>
                <a:ext cx="2040754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Topology mgmt.</a:t>
                </a:r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573850" y="2707610"/>
                <a:ext cx="1733101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Path mgmt.</a:t>
                </a:r>
                <a:endParaRPr lang="ko-KR" alt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3083936" y="3177052"/>
                <a:ext cx="1749038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Link discovery</a:t>
                </a:r>
                <a:endParaRPr lang="ko-KR" altLang="en-US" dirty="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908467" y="3177052"/>
                <a:ext cx="1198379" cy="438083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  <a:alpha val="7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Flow mgmt.</a:t>
                </a:r>
                <a:endParaRPr lang="ko-KR" altLang="en-US" dirty="0"/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 flipH="1">
                <a:off x="3958455" y="3833539"/>
                <a:ext cx="8049" cy="493482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직선 연결선 45"/>
            <p:cNvCxnSpPr>
              <a:endCxn id="20" idx="0"/>
            </p:cNvCxnSpPr>
            <p:nvPr/>
          </p:nvCxnSpPr>
          <p:spPr>
            <a:xfrm flipH="1">
              <a:off x="2578069" y="3701060"/>
              <a:ext cx="24527" cy="151954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4548458" y="3861486"/>
              <a:ext cx="2" cy="241553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996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981200" y="9172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SDN : Controller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42356" y="1234724"/>
            <a:ext cx="85072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Controller </a:t>
            </a:r>
            <a:r>
              <a:rPr lang="ko-KR" altLang="en-US" sz="1400" dirty="0"/>
              <a:t>의 디자인은 크게 </a:t>
            </a:r>
            <a:r>
              <a:rPr lang="en-US" altLang="ko-KR" sz="1400" dirty="0"/>
              <a:t>3</a:t>
            </a:r>
            <a:r>
              <a:rPr lang="ko-KR" altLang="en-US" sz="1400" dirty="0"/>
              <a:t>개 정도가 대표적이다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Centralized Controller : </a:t>
            </a:r>
            <a:r>
              <a:rPr lang="ko-KR" altLang="en-US" sz="1400" dirty="0"/>
              <a:t>현재 가장 많이 사용되는 방식</a:t>
            </a:r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네트워크 이중화와 같은 방식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Distributed Controller : Google </a:t>
            </a:r>
            <a:r>
              <a:rPr lang="ko-KR" altLang="en-US" sz="1400" dirty="0"/>
              <a:t>의 </a:t>
            </a:r>
            <a:r>
              <a:rPr lang="en-US" altLang="ko-KR" sz="1400" dirty="0"/>
              <a:t>G-Scale </a:t>
            </a:r>
            <a:r>
              <a:rPr lang="ko-KR" altLang="en-US" sz="1400" dirty="0"/>
              <a:t>에 적용된 방식</a:t>
            </a:r>
            <a:endParaRPr lang="en-US" altLang="ko-KR" sz="1400" dirty="0"/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큰 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잦은 통신이 일어나야 하는 구조에 알 맞은 구조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-</a:t>
            </a:r>
            <a:r>
              <a:rPr lang="ko-KR" altLang="en-US" sz="1400" dirty="0"/>
              <a:t>이슈는 컨트롤러 간의 동기화다</a:t>
            </a:r>
            <a:r>
              <a:rPr lang="en-US" altLang="ko-KR" sz="1400" dirty="0"/>
              <a:t>. (</a:t>
            </a:r>
            <a:r>
              <a:rPr lang="ko-KR" altLang="en-US" sz="1400" dirty="0"/>
              <a:t>하나가 다운 </a:t>
            </a:r>
            <a:r>
              <a:rPr lang="ko-KR" altLang="en-US" sz="1400" dirty="0" err="1"/>
              <a:t>됬을때</a:t>
            </a:r>
            <a:r>
              <a:rPr lang="ko-KR" altLang="en-US" sz="1400" dirty="0"/>
              <a:t> 다른 컨트롤러가 대체하는 방식</a:t>
            </a:r>
            <a:r>
              <a:rPr lang="en-US" altLang="ko-KR" sz="1400" dirty="0"/>
              <a:t>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Mutilayer</a:t>
            </a:r>
            <a:r>
              <a:rPr lang="en-US" altLang="ko-KR" sz="1400" dirty="0"/>
              <a:t> Controller : </a:t>
            </a:r>
            <a:r>
              <a:rPr lang="ko-KR" altLang="en-US" sz="1400" dirty="0"/>
              <a:t>광역 단위의 본사</a:t>
            </a:r>
            <a:r>
              <a:rPr lang="en-US" altLang="ko-KR" sz="1400" dirty="0"/>
              <a:t>-</a:t>
            </a:r>
            <a:r>
              <a:rPr lang="ko-KR" altLang="en-US" sz="1400" dirty="0"/>
              <a:t>지사 간에 적용할 수 있는 방식</a:t>
            </a:r>
            <a:endParaRPr lang="en-US" altLang="ko-KR" sz="1400" dirty="0"/>
          </a:p>
          <a:p>
            <a:pPr lvl="1"/>
            <a:r>
              <a:rPr lang="en-US" altLang="ko-KR" sz="1400" dirty="0"/>
              <a:t>-</a:t>
            </a:r>
            <a:r>
              <a:rPr lang="ko-KR" altLang="en-US" sz="1400" dirty="0"/>
              <a:t>본사와 다수의 지사와 연결되는 은행이나 보험사 또는 체인점 들에 유용함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-</a:t>
            </a:r>
            <a:r>
              <a:rPr lang="ko-KR" altLang="en-US" sz="1400" dirty="0"/>
              <a:t>본사의 컨트롤러 정책을 각 지사로 업데이트 하는 방식으로 구현</a:t>
            </a:r>
            <a:endParaRPr lang="en-US" altLang="ko-KR" sz="14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2030942" y="4077073"/>
            <a:ext cx="8130116" cy="2092461"/>
            <a:chOff x="506942" y="4077072"/>
            <a:chExt cx="8130116" cy="2092461"/>
          </a:xfrm>
        </p:grpSpPr>
        <p:sp>
          <p:nvSpPr>
            <p:cNvPr id="4" name="직사각형 3"/>
            <p:cNvSpPr/>
            <p:nvPr/>
          </p:nvSpPr>
          <p:spPr>
            <a:xfrm>
              <a:off x="586961" y="4445508"/>
              <a:ext cx="10184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/>
                <a:t>Controller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59408" y="536838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98386" y="5378392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64341" y="536838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75040" y="4446822"/>
              <a:ext cx="10184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/>
                <a:t>Controller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06942" y="536838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>
              <a:stCxn id="4" idx="2"/>
              <a:endCxn id="15" idx="0"/>
            </p:cNvCxnSpPr>
            <p:nvPr/>
          </p:nvCxnSpPr>
          <p:spPr>
            <a:xfrm flipH="1">
              <a:off x="761556" y="4949564"/>
              <a:ext cx="334633" cy="418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4" idx="2"/>
              <a:endCxn id="9" idx="0"/>
            </p:cNvCxnSpPr>
            <p:nvPr/>
          </p:nvCxnSpPr>
          <p:spPr>
            <a:xfrm>
              <a:off x="1096189" y="4949564"/>
              <a:ext cx="317833" cy="418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" idx="2"/>
              <a:endCxn id="10" idx="0"/>
            </p:cNvCxnSpPr>
            <p:nvPr/>
          </p:nvCxnSpPr>
          <p:spPr>
            <a:xfrm>
              <a:off x="1096189" y="4949564"/>
              <a:ext cx="956811" cy="428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4" idx="2"/>
              <a:endCxn id="12" idx="0"/>
            </p:cNvCxnSpPr>
            <p:nvPr/>
          </p:nvCxnSpPr>
          <p:spPr>
            <a:xfrm>
              <a:off x="1096189" y="4949564"/>
              <a:ext cx="1622766" cy="418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4" idx="2"/>
              <a:endCxn id="12" idx="0"/>
            </p:cNvCxnSpPr>
            <p:nvPr/>
          </p:nvCxnSpPr>
          <p:spPr>
            <a:xfrm>
              <a:off x="2284268" y="4950878"/>
              <a:ext cx="434687" cy="41750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4" idx="2"/>
              <a:endCxn id="10" idx="0"/>
            </p:cNvCxnSpPr>
            <p:nvPr/>
          </p:nvCxnSpPr>
          <p:spPr>
            <a:xfrm flipH="1">
              <a:off x="2053000" y="4950878"/>
              <a:ext cx="231268" cy="427514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4" idx="2"/>
              <a:endCxn id="9" idx="0"/>
            </p:cNvCxnSpPr>
            <p:nvPr/>
          </p:nvCxnSpPr>
          <p:spPr>
            <a:xfrm flipH="1">
              <a:off x="1414022" y="4950878"/>
              <a:ext cx="870246" cy="41750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4" idx="2"/>
              <a:endCxn id="15" idx="0"/>
            </p:cNvCxnSpPr>
            <p:nvPr/>
          </p:nvCxnSpPr>
          <p:spPr>
            <a:xfrm flipH="1">
              <a:off x="761556" y="4950878"/>
              <a:ext cx="1522712" cy="41750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3402849" y="4467557"/>
              <a:ext cx="10184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/>
                <a:t>Controller</a:t>
              </a:r>
              <a:endParaRPr lang="ko-KR" altLang="en-US" sz="14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21166" y="4467557"/>
              <a:ext cx="10184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/>
                <a:t>Controller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82188" y="537243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621166" y="5382442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87121" y="537243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29722" y="537243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>
              <a:stCxn id="40" idx="2"/>
              <a:endCxn id="45" idx="0"/>
            </p:cNvCxnSpPr>
            <p:nvPr/>
          </p:nvCxnSpPr>
          <p:spPr>
            <a:xfrm flipH="1">
              <a:off x="3584336" y="4971613"/>
              <a:ext cx="327741" cy="400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40" idx="2"/>
              <a:endCxn id="42" idx="0"/>
            </p:cNvCxnSpPr>
            <p:nvPr/>
          </p:nvCxnSpPr>
          <p:spPr>
            <a:xfrm>
              <a:off x="3912077" y="4971613"/>
              <a:ext cx="324725" cy="400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41" idx="2"/>
              <a:endCxn id="43" idx="0"/>
            </p:cNvCxnSpPr>
            <p:nvPr/>
          </p:nvCxnSpPr>
          <p:spPr>
            <a:xfrm flipH="1">
              <a:off x="4875780" y="4971613"/>
              <a:ext cx="254614" cy="410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1" idx="2"/>
              <a:endCxn id="44" idx="0"/>
            </p:cNvCxnSpPr>
            <p:nvPr/>
          </p:nvCxnSpPr>
          <p:spPr>
            <a:xfrm>
              <a:off x="5130394" y="4971613"/>
              <a:ext cx="411341" cy="400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287922" y="4292772"/>
              <a:ext cx="2485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0" idx="0"/>
            </p:cNvCxnSpPr>
            <p:nvPr/>
          </p:nvCxnSpPr>
          <p:spPr>
            <a:xfrm flipV="1">
              <a:off x="3912077" y="4282765"/>
              <a:ext cx="0" cy="184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endCxn id="41" idx="0"/>
            </p:cNvCxnSpPr>
            <p:nvPr/>
          </p:nvCxnSpPr>
          <p:spPr>
            <a:xfrm>
              <a:off x="5130394" y="4282765"/>
              <a:ext cx="0" cy="184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744256" y="4077072"/>
              <a:ext cx="14943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Controller </a:t>
              </a:r>
              <a:r>
                <a:rPr lang="en-US" altLang="ko-KR" sz="1100" dirty="0" err="1"/>
                <a:t>Signalling</a:t>
              </a:r>
              <a:endParaRPr lang="ko-KR" altLang="en-US" sz="11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35838" y="4260867"/>
              <a:ext cx="101845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/>
                <a:t>Controller</a:t>
              </a:r>
              <a:endParaRPr lang="ko-KR" altLang="en-US" sz="140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092466" y="5151864"/>
              <a:ext cx="509228" cy="241995"/>
            </a:xfrm>
            <a:prstGeom prst="rect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/>
                <a:t>Controller</a:t>
              </a:r>
              <a:endParaRPr lang="ko-KR" altLang="en-US" sz="5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92466" y="5393860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 err="1"/>
                <a:t>Divice</a:t>
              </a:r>
              <a:endParaRPr lang="ko-KR" altLang="en-US" sz="900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127830" y="5104658"/>
              <a:ext cx="509228" cy="241995"/>
            </a:xfrm>
            <a:prstGeom prst="rect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/>
                <a:t>Controller</a:t>
              </a:r>
              <a:endParaRPr lang="ko-KR" altLang="en-US" sz="5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127830" y="5368584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 err="1"/>
                <a:t>Divice</a:t>
              </a:r>
              <a:endParaRPr lang="ko-KR" altLang="en-US" sz="9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798230" y="5132539"/>
              <a:ext cx="509228" cy="241995"/>
            </a:xfrm>
            <a:prstGeom prst="rect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/>
                <a:t>Controller</a:t>
              </a:r>
              <a:endParaRPr lang="ko-KR" altLang="en-US" sz="5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798230" y="537453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 err="1"/>
                <a:t>Divice</a:t>
              </a:r>
              <a:endParaRPr lang="ko-KR" altLang="en-US" sz="90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446886" y="5126589"/>
              <a:ext cx="509228" cy="241995"/>
            </a:xfrm>
            <a:prstGeom prst="rect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/>
                <a:t>Controller</a:t>
              </a:r>
              <a:endParaRPr lang="ko-KR" altLang="en-US" sz="5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446886" y="5368585"/>
              <a:ext cx="509228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900" dirty="0" err="1"/>
                <a:t>Divice</a:t>
              </a:r>
              <a:endParaRPr lang="ko-KR" altLang="en-US" sz="900" dirty="0"/>
            </a:p>
          </p:txBody>
        </p:sp>
        <p:cxnSp>
          <p:nvCxnSpPr>
            <p:cNvPr id="82" name="직선 연결선 81"/>
            <p:cNvCxnSpPr>
              <a:stCxn id="71" idx="2"/>
              <a:endCxn id="74" idx="0"/>
            </p:cNvCxnSpPr>
            <p:nvPr/>
          </p:nvCxnSpPr>
          <p:spPr>
            <a:xfrm flipH="1">
              <a:off x="6347080" y="4764923"/>
              <a:ext cx="897986" cy="386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1" idx="2"/>
              <a:endCxn id="78" idx="0"/>
            </p:cNvCxnSpPr>
            <p:nvPr/>
          </p:nvCxnSpPr>
          <p:spPr>
            <a:xfrm flipH="1">
              <a:off x="7052844" y="4764923"/>
              <a:ext cx="192222" cy="367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1" idx="2"/>
              <a:endCxn id="80" idx="0"/>
            </p:cNvCxnSpPr>
            <p:nvPr/>
          </p:nvCxnSpPr>
          <p:spPr>
            <a:xfrm>
              <a:off x="7245066" y="4764923"/>
              <a:ext cx="456434" cy="36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71" idx="2"/>
              <a:endCxn id="76" idx="0"/>
            </p:cNvCxnSpPr>
            <p:nvPr/>
          </p:nvCxnSpPr>
          <p:spPr>
            <a:xfrm>
              <a:off x="7245066" y="4764923"/>
              <a:ext cx="1137378" cy="339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775752" y="5897916"/>
              <a:ext cx="17828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&lt;Centralized Controller&gt;</a:t>
              </a:r>
              <a:endParaRPr lang="ko-KR" altLang="en-US" sz="11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30023" y="5901169"/>
              <a:ext cx="17732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&lt;Distributed Controller&gt;</a:t>
              </a:r>
              <a:endParaRPr lang="ko-KR" altLang="en-US" sz="11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01694" y="5907923"/>
              <a:ext cx="16658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&lt;</a:t>
              </a:r>
              <a:r>
                <a:rPr lang="en-US" altLang="ko-KR" sz="1100" dirty="0" err="1"/>
                <a:t>Mutilayer</a:t>
              </a:r>
              <a:r>
                <a:rPr lang="en-US" altLang="ko-KR" sz="1100" dirty="0"/>
                <a:t> Controller&gt;</a:t>
              </a:r>
              <a:endParaRPr lang="ko-KR" altLang="en-US" sz="11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959754" y="4180209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Stanby</a:t>
              </a:r>
              <a:endParaRPr lang="ko-KR" altLang="en-US" sz="11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2983" y="4180209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Active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492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2356" y="1124744"/>
            <a:ext cx="8368444" cy="2448272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981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SDN : Application Layer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42356" y="1124744"/>
            <a:ext cx="850728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SDN</a:t>
            </a:r>
            <a:r>
              <a:rPr lang="ko-KR" altLang="en-US" b="1" dirty="0"/>
              <a:t>은 </a:t>
            </a:r>
            <a:r>
              <a:rPr lang="en-US" altLang="ko-KR" b="1" dirty="0"/>
              <a:t>Data Plane </a:t>
            </a:r>
            <a:r>
              <a:rPr lang="ko-KR" altLang="en-US" b="1" dirty="0"/>
              <a:t>과 </a:t>
            </a:r>
            <a:r>
              <a:rPr lang="en-US" altLang="ko-KR" b="1" dirty="0" err="1"/>
              <a:t>Controll</a:t>
            </a:r>
            <a:r>
              <a:rPr lang="en-US" altLang="ko-KR" b="1" dirty="0"/>
              <a:t> Plan </a:t>
            </a:r>
            <a:r>
              <a:rPr lang="ko-KR" altLang="en-US" b="1" dirty="0"/>
              <a:t>만 다루는 기술이라고 생각하기 쉽다</a:t>
            </a:r>
            <a:r>
              <a:rPr lang="en-US" altLang="ko-KR" b="1" dirty="0"/>
              <a:t>.</a:t>
            </a:r>
          </a:p>
          <a:p>
            <a:r>
              <a:rPr lang="ko-KR" altLang="en-US" sz="1400" dirty="0"/>
              <a:t>그러나 </a:t>
            </a:r>
            <a:r>
              <a:rPr lang="en-US" altLang="ko-KR" sz="1400" dirty="0"/>
              <a:t>SDN 3 Layer Architecture </a:t>
            </a:r>
            <a:r>
              <a:rPr lang="ko-KR" altLang="en-US" sz="1400" dirty="0"/>
              <a:t>구조에서 </a:t>
            </a:r>
            <a:r>
              <a:rPr lang="en-US" altLang="ko-KR" sz="1400" dirty="0"/>
              <a:t>Application Layer </a:t>
            </a:r>
            <a:r>
              <a:rPr lang="ko-KR" altLang="en-US" sz="1400" dirty="0"/>
              <a:t>는 매우 중요하다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네트워크의 지능화는 이 영역에서 나온다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Application </a:t>
            </a:r>
            <a:r>
              <a:rPr lang="ko-KR" altLang="en-US" sz="1400" dirty="0"/>
              <a:t>의 영역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Layer 4 </a:t>
            </a:r>
            <a:r>
              <a:rPr lang="ko-KR" altLang="en-US" sz="1400" dirty="0"/>
              <a:t>에서</a:t>
            </a:r>
            <a:r>
              <a:rPr lang="en-US" altLang="ko-KR" sz="1400" dirty="0"/>
              <a:t> Layer 7 </a:t>
            </a:r>
            <a:r>
              <a:rPr lang="ko-KR" altLang="en-US" sz="1400" dirty="0"/>
              <a:t>영역까지의 서비스 하기 위한 모든 </a:t>
            </a:r>
            <a:r>
              <a:rPr lang="en-US" altLang="ko-KR" sz="1400" dirty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운영을 위해 개발된 툴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모니터링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North Bound API </a:t>
            </a:r>
            <a:r>
              <a:rPr lang="ko-KR" altLang="en-US" sz="1400" dirty="0"/>
              <a:t>의 표준화의 부재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이유는 자사의 </a:t>
            </a:r>
            <a:r>
              <a:rPr lang="en-US" altLang="ko-KR" sz="1400" dirty="0"/>
              <a:t>SDN Controller 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NorthBound</a:t>
            </a:r>
            <a:r>
              <a:rPr lang="en-US" altLang="ko-KR" sz="1400" dirty="0"/>
              <a:t> API </a:t>
            </a:r>
            <a:r>
              <a:rPr lang="ko-KR" altLang="en-US" sz="1400" dirty="0"/>
              <a:t>가 맞추게 </a:t>
            </a:r>
            <a:r>
              <a:rPr lang="ko-KR" altLang="en-US" sz="1400" dirty="0" err="1"/>
              <a:t>만드려는</a:t>
            </a:r>
            <a:r>
              <a:rPr lang="ko-KR" altLang="en-US" sz="1400" dirty="0"/>
              <a:t> 주도권 경쟁이 치열하다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2000" b="1" dirty="0"/>
              <a:t>중요한 것은 관리 </a:t>
            </a:r>
            <a:r>
              <a:rPr lang="en-US" altLang="ko-KR" sz="2000" b="1" dirty="0"/>
              <a:t>Application </a:t>
            </a:r>
            <a:r>
              <a:rPr lang="ko-KR" altLang="en-US" sz="2000" b="1" dirty="0"/>
              <a:t>이다</a:t>
            </a:r>
            <a:r>
              <a:rPr lang="en-US" altLang="ko-KR" sz="2000" b="1" dirty="0"/>
              <a:t>.</a:t>
            </a:r>
          </a:p>
          <a:p>
            <a:r>
              <a:rPr lang="en-US" altLang="ko-KR" sz="1400" dirty="0"/>
              <a:t>Infrastructure </a:t>
            </a:r>
            <a:r>
              <a:rPr lang="ko-KR" altLang="en-US" sz="1400" dirty="0"/>
              <a:t>와 </a:t>
            </a:r>
            <a:r>
              <a:rPr lang="en-US" altLang="ko-KR" sz="1400" dirty="0"/>
              <a:t>Controller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3</a:t>
            </a:r>
            <a:r>
              <a:rPr lang="en-US" altLang="ko-KR" sz="1400" baseline="30000" dirty="0"/>
              <a:t>rd</a:t>
            </a:r>
            <a:r>
              <a:rPr lang="en-US" altLang="ko-KR" sz="1400" dirty="0"/>
              <a:t> Party Application </a:t>
            </a:r>
            <a:r>
              <a:rPr lang="ko-KR" altLang="en-US" sz="1400" dirty="0"/>
              <a:t>을 잘 조합하여 사용자의 네트워크를 최적화 시켜줄 수 있는 관리 </a:t>
            </a:r>
            <a:r>
              <a:rPr lang="en-US" altLang="ko-KR" sz="1400" dirty="0"/>
              <a:t>Application</a:t>
            </a:r>
            <a:r>
              <a:rPr lang="ko-KR" altLang="en-US" sz="1400" dirty="0"/>
              <a:t>이 중요하다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관리 </a:t>
            </a:r>
            <a:r>
              <a:rPr lang="en-US" altLang="ko-KR" sz="1400" dirty="0"/>
              <a:t>Application </a:t>
            </a:r>
            <a:r>
              <a:rPr lang="ko-KR" altLang="en-US" sz="1400" dirty="0"/>
              <a:t>의 발전은 </a:t>
            </a:r>
            <a:r>
              <a:rPr lang="en-US" altLang="ko-KR" sz="1400" dirty="0"/>
              <a:t>SDN </a:t>
            </a:r>
            <a:r>
              <a:rPr lang="ko-KR" altLang="en-US" sz="1400" dirty="0"/>
              <a:t>네트워크의 지능화를 담당하게 될 것이다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미국에는 현재 이 관리 </a:t>
            </a:r>
            <a:r>
              <a:rPr lang="en-US" altLang="ko-KR" sz="1400" dirty="0"/>
              <a:t>Application </a:t>
            </a:r>
            <a:r>
              <a:rPr lang="ko-KR" altLang="en-US" sz="1400" dirty="0"/>
              <a:t>을 전문적으로 만드는 개발사들이 점차 늘어나고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네트워크에 기반한 지식과 프로그래밍 능력이 합쳐져야 발전할 수 있는 사업 영역이다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국내에도 </a:t>
            </a:r>
            <a:r>
              <a:rPr lang="en-US" altLang="ko-KR" sz="1400" dirty="0"/>
              <a:t>SDN</a:t>
            </a:r>
            <a:r>
              <a:rPr lang="ko-KR" altLang="en-US" sz="1400" dirty="0"/>
              <a:t>이 본격적으로 도입되기 시작하면 이 분야의 전문 인력을 많이 요구하게 될 것이다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국내 네트워크 산업은 해외 벤더들에 비하여 </a:t>
            </a:r>
            <a:r>
              <a:rPr lang="en-US" altLang="ko-KR" sz="1400" dirty="0"/>
              <a:t>Infrastructure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Controll</a:t>
            </a:r>
            <a:r>
              <a:rPr lang="en-US" altLang="ko-KR" sz="1400" dirty="0"/>
              <a:t> Layer </a:t>
            </a:r>
            <a:r>
              <a:rPr lang="ko-KR" altLang="en-US" sz="1400" dirty="0"/>
              <a:t>분야는 많이 뒤쳐져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하지만 </a:t>
            </a:r>
            <a:r>
              <a:rPr lang="en-US" altLang="ko-KR" sz="1400" dirty="0"/>
              <a:t>Application Layer</a:t>
            </a:r>
            <a:r>
              <a:rPr lang="ko-KR" altLang="en-US" sz="1400" dirty="0"/>
              <a:t>는 새롭게 시작되는 영역이며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 지능화를 위해 지속적인 아이디어 창출이 필요한 영역이다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6882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SDN </a:t>
            </a:r>
            <a:r>
              <a:rPr lang="ko-KR" altLang="en-US" dirty="0"/>
              <a:t>전망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72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Open Flow Switch </a:t>
            </a:r>
            <a:r>
              <a:rPr lang="ko-KR" altLang="en-US" dirty="0"/>
              <a:t>보급</a:t>
            </a:r>
            <a:endParaRPr lang="en-US" altLang="ko-KR" dirty="0"/>
          </a:p>
          <a:p>
            <a:r>
              <a:rPr lang="en-US" altLang="ko-KR" sz="1600" dirty="0"/>
              <a:t>2012</a:t>
            </a:r>
            <a:r>
              <a:rPr lang="ko-KR" altLang="en-US" sz="1600" dirty="0"/>
              <a:t>년도에는 </a:t>
            </a:r>
            <a:r>
              <a:rPr lang="en-US" altLang="ko-KR" sz="1600" dirty="0"/>
              <a:t>HP, NEC </a:t>
            </a:r>
            <a:r>
              <a:rPr lang="ko-KR" altLang="en-US" sz="1600" dirty="0"/>
              <a:t>스위치만 있었다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2013 </a:t>
            </a:r>
            <a:r>
              <a:rPr lang="ko-KR" altLang="en-US" sz="1600" dirty="0"/>
              <a:t>년도부터 총 </a:t>
            </a:r>
            <a:r>
              <a:rPr lang="en-US" altLang="ko-KR" sz="1600" dirty="0"/>
              <a:t>11</a:t>
            </a:r>
            <a:r>
              <a:rPr lang="ko-KR" altLang="en-US" sz="1600" dirty="0"/>
              <a:t>개의 벤더사에서 </a:t>
            </a:r>
            <a:r>
              <a:rPr lang="en-US" altLang="ko-KR" sz="1600" dirty="0" err="1"/>
              <a:t>OpenFlow</a:t>
            </a:r>
            <a:r>
              <a:rPr lang="ko-KR" altLang="en-US" sz="1600" dirty="0"/>
              <a:t>를 지원하는 </a:t>
            </a:r>
            <a:r>
              <a:rPr lang="en-US" altLang="ko-KR" sz="1600" dirty="0"/>
              <a:t>Switch</a:t>
            </a:r>
            <a:r>
              <a:rPr lang="ko-KR" altLang="en-US" sz="1600" dirty="0"/>
              <a:t>가 생겨남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2014</a:t>
            </a:r>
            <a:r>
              <a:rPr lang="ko-KR" altLang="en-US" sz="1600" dirty="0"/>
              <a:t>년도 기존 벤더사들도 전 기종에 지원을 목표로 하는 중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81" y="3356992"/>
            <a:ext cx="4078793" cy="30553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163553"/>
            <a:ext cx="4320480" cy="32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5237" y="187571"/>
            <a:ext cx="10515600" cy="1325563"/>
          </a:xfrm>
        </p:spPr>
        <p:txBody>
          <a:bodyPr/>
          <a:lstStyle/>
          <a:p>
            <a:r>
              <a:rPr lang="en-US" altLang="ko-KR" dirty="0"/>
              <a:t>SDN </a:t>
            </a:r>
            <a:r>
              <a:rPr lang="ko-KR" altLang="en-US" dirty="0"/>
              <a:t>전망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45" y="1151377"/>
            <a:ext cx="7056784" cy="52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6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SDN </a:t>
            </a:r>
            <a:r>
              <a:rPr lang="ko-KR" altLang="en-US" dirty="0"/>
              <a:t>은 무엇인가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SDN </a:t>
            </a:r>
            <a:r>
              <a:rPr lang="ko-KR" altLang="en-US" dirty="0"/>
              <a:t>아키텍처 구조 설명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OpenFlow</a:t>
            </a:r>
            <a:r>
              <a:rPr lang="en-US" altLang="ko-KR" dirty="0"/>
              <a:t> </a:t>
            </a:r>
            <a:r>
              <a:rPr lang="ko-KR" altLang="en-US" dirty="0"/>
              <a:t>대하여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SDN</a:t>
            </a:r>
            <a:r>
              <a:rPr lang="ko-KR" altLang="en-US" dirty="0"/>
              <a:t>의 </a:t>
            </a:r>
            <a:r>
              <a:rPr lang="en-US" altLang="ko-KR" dirty="0" err="1"/>
              <a:t>Infarastructure</a:t>
            </a:r>
            <a:r>
              <a:rPr lang="en-US" altLang="ko-KR" dirty="0"/>
              <a:t> / Controller / Application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SDN </a:t>
            </a:r>
            <a:r>
              <a:rPr lang="ko-KR" altLang="en-US" dirty="0"/>
              <a:t>산업의 전망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SDN </a:t>
            </a:r>
            <a:r>
              <a:rPr lang="ko-KR" altLang="en-US" dirty="0"/>
              <a:t>사례 </a:t>
            </a:r>
          </a:p>
        </p:txBody>
      </p:sp>
    </p:spTree>
    <p:extLst>
      <p:ext uri="{BB962C8B-B14F-4D97-AF65-F5344CB8AC3E}">
        <p14:creationId xmlns:p14="http://schemas.microsoft.com/office/powerpoint/2010/main" val="1824274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SDN </a:t>
            </a:r>
            <a:r>
              <a:rPr lang="ko-KR" altLang="en-US" dirty="0"/>
              <a:t>전망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88" y="1268760"/>
            <a:ext cx="7416824" cy="52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8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77" y="381137"/>
            <a:ext cx="4664845" cy="598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Google </a:t>
            </a:r>
            <a:r>
              <a:rPr lang="ko-KR" altLang="en-US" dirty="0"/>
              <a:t>사례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400" dirty="0"/>
              <a:t>Google</a:t>
            </a:r>
            <a:r>
              <a:rPr lang="ko-KR" altLang="en-US" sz="1400" dirty="0"/>
              <a:t>은 </a:t>
            </a:r>
            <a:r>
              <a:rPr lang="en-US" altLang="ko-KR" sz="1400" dirty="0"/>
              <a:t>2012</a:t>
            </a:r>
            <a:r>
              <a:rPr lang="ko-KR" altLang="en-US" sz="1400" dirty="0"/>
              <a:t>년 </a:t>
            </a:r>
            <a:r>
              <a:rPr lang="en-US" altLang="ko-KR" sz="1400" dirty="0"/>
              <a:t>4</a:t>
            </a:r>
            <a:r>
              <a:rPr lang="ko-KR" altLang="en-US" sz="1400" dirty="0"/>
              <a:t>월 </a:t>
            </a:r>
            <a:r>
              <a:rPr lang="ko-KR" altLang="en-US" sz="1400" dirty="0" err="1"/>
              <a:t>오픈네트워킹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서밋</a:t>
            </a:r>
            <a:r>
              <a:rPr lang="en-US" altLang="ko-KR" sz="1400" dirty="0"/>
              <a:t>(Open Networking summit)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OpenFlow</a:t>
            </a:r>
            <a:r>
              <a:rPr lang="ko-KR" altLang="en-US" sz="1400" dirty="0"/>
              <a:t>를 통해 자사의 네트워크망을 구성하여 관리가 복잡하고 비효율 적이었던 기존의 백본을 성공적으로 개량했다고 공식 발표하였습니다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세계에서 가장 큰 인터넷 트래픽을 소비하는 </a:t>
            </a:r>
            <a:r>
              <a:rPr lang="en-US" altLang="ko-KR" sz="1400" dirty="0"/>
              <a:t>Google</a:t>
            </a:r>
            <a:r>
              <a:rPr lang="ko-KR" altLang="en-US" sz="1400" dirty="0"/>
              <a:t>의 상용망에 </a:t>
            </a:r>
            <a:r>
              <a:rPr lang="en-US" altLang="ko-KR" sz="1400" dirty="0" err="1"/>
              <a:t>OpenFlow</a:t>
            </a:r>
            <a:r>
              <a:rPr lang="ko-KR" altLang="en-US" sz="1400" dirty="0"/>
              <a:t>를 도입하였으며</a:t>
            </a:r>
            <a:r>
              <a:rPr lang="en-US" altLang="ko-KR" sz="1400" dirty="0"/>
              <a:t>, </a:t>
            </a:r>
            <a:r>
              <a:rPr lang="ko-KR" altLang="en-US" sz="1400" dirty="0"/>
              <a:t>이를 통해 회선 </a:t>
            </a:r>
            <a:r>
              <a:rPr lang="ko-KR" altLang="en-US" sz="1400" dirty="0" err="1"/>
              <a:t>사용율</a:t>
            </a:r>
            <a:r>
              <a:rPr lang="ko-KR" altLang="en-US" sz="1400" dirty="0"/>
              <a:t> </a:t>
            </a:r>
            <a:r>
              <a:rPr lang="en-US" altLang="ko-KR" sz="1400" dirty="0"/>
              <a:t>95% </a:t>
            </a:r>
            <a:r>
              <a:rPr lang="ko-KR" altLang="en-US" sz="1400" dirty="0"/>
              <a:t>이상 끌어 올렸다는 발표로 순식간에 시장은 </a:t>
            </a:r>
            <a:r>
              <a:rPr lang="en-US" altLang="ko-KR" sz="1400" dirty="0"/>
              <a:t>SDN</a:t>
            </a:r>
            <a:r>
              <a:rPr lang="ko-KR" altLang="en-US" sz="1400" dirty="0"/>
              <a:t>에 보이는 반응이 완전히 바뀌게 되었습니다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전세계 인터넷 트래픽의 </a:t>
            </a:r>
            <a:r>
              <a:rPr lang="en-US" altLang="ko-KR" sz="1400" dirty="0"/>
              <a:t>7%</a:t>
            </a:r>
            <a:r>
              <a:rPr lang="ko-KR" altLang="en-US" sz="1400" dirty="0"/>
              <a:t>이 </a:t>
            </a:r>
            <a:r>
              <a:rPr lang="en-US" altLang="ko-KR" sz="1400" dirty="0"/>
              <a:t>Google </a:t>
            </a:r>
            <a:r>
              <a:rPr lang="ko-KR" altLang="en-US" sz="1400" dirty="0"/>
              <a:t>에서 사용된다고 한다</a:t>
            </a:r>
            <a:r>
              <a:rPr lang="en-US" altLang="ko-KR" sz="1400" dirty="0"/>
              <a:t>. (2010</a:t>
            </a:r>
            <a:r>
              <a:rPr lang="ko-KR" altLang="en-US" sz="1400" dirty="0"/>
              <a:t>년도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ko-KR" altLang="en-US" sz="1400" dirty="0"/>
              <a:t>업무의 비효율성을 개선하기 위해 전세계 </a:t>
            </a:r>
            <a:r>
              <a:rPr lang="en-US" altLang="ko-KR" sz="1400" dirty="0"/>
              <a:t>13</a:t>
            </a:r>
            <a:r>
              <a:rPr lang="ko-KR" altLang="en-US" sz="1400" dirty="0"/>
              <a:t>개의 데이터센터들을 연결하여 회선 사용율을 개선했다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09" y="381138"/>
            <a:ext cx="7124607" cy="53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3952" y="810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SDN </a:t>
            </a:r>
            <a:r>
              <a:rPr lang="en-US" altLang="ko-KR" sz="2400" dirty="0"/>
              <a:t>(Software Defined Networking)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58" y="1094142"/>
            <a:ext cx="11075966" cy="5475334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/>
              <a:t>소프트웨어 정의 네트워크</a:t>
            </a:r>
            <a:r>
              <a:rPr lang="en-US" altLang="ko-KR" sz="1800" dirty="0"/>
              <a:t>(Software Defined Networking)</a:t>
            </a:r>
          </a:p>
          <a:p>
            <a:pPr marL="0" indent="0">
              <a:buNone/>
            </a:pPr>
            <a:r>
              <a:rPr lang="ko-KR" altLang="en-US" sz="1800" dirty="0"/>
              <a:t>네트워크의 모든 장비를 중앙 관리 시스템에 의해서 관리하는 기술입니다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SDN </a:t>
            </a:r>
            <a:r>
              <a:rPr lang="ko-KR" altLang="en-US" sz="1800" dirty="0"/>
              <a:t>의 핵심 내용은</a:t>
            </a:r>
            <a:r>
              <a:rPr lang="en-US" altLang="ko-KR" sz="1800" dirty="0"/>
              <a:t>, </a:t>
            </a:r>
            <a:r>
              <a:rPr lang="ko-KR" altLang="en-US" sz="1800" dirty="0"/>
              <a:t>네트워크 장비에서 하드웨어 기능과 소프트웨어 기능을 분리해 내는 것입니다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네트워크 장비의 구조는 크게 </a:t>
            </a:r>
            <a:r>
              <a:rPr lang="en-US" altLang="ko-KR" sz="1800" dirty="0"/>
              <a:t>3</a:t>
            </a:r>
            <a:r>
              <a:rPr lang="ko-KR" altLang="en-US" sz="1800" dirty="0"/>
              <a:t>가지 구성요소로 구분할 수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600" dirty="0"/>
              <a:t>데이터 전송을 담당하는 </a:t>
            </a:r>
            <a:r>
              <a:rPr lang="en-US" altLang="ko-KR" sz="1600" dirty="0"/>
              <a:t>Data Plane </a:t>
            </a:r>
            <a:r>
              <a:rPr lang="ko-KR" altLang="en-US" sz="1600" dirty="0"/>
              <a:t>영역</a:t>
            </a:r>
            <a:r>
              <a:rPr lang="en-US" altLang="ko-KR" sz="1600" dirty="0"/>
              <a:t>(</a:t>
            </a:r>
            <a:r>
              <a:rPr lang="ko-KR" altLang="en-US" sz="1600" dirty="0"/>
              <a:t>하드웨어 영역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운영체제 기능을 담당하는 </a:t>
            </a:r>
            <a:r>
              <a:rPr lang="en-US" altLang="ko-KR" sz="1600" dirty="0"/>
              <a:t>Control Plane </a:t>
            </a:r>
            <a:r>
              <a:rPr lang="ko-KR" altLang="en-US" sz="1600" dirty="0"/>
              <a:t>영역</a:t>
            </a:r>
            <a:r>
              <a:rPr lang="en-US" altLang="ko-KR" sz="1600" dirty="0"/>
              <a:t>(</a:t>
            </a:r>
            <a:r>
              <a:rPr lang="ko-KR" altLang="en-US" sz="1600" dirty="0"/>
              <a:t>소프트웨어 영역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네트워크 지능화 기능을 담당하는 </a:t>
            </a:r>
            <a:r>
              <a:rPr lang="en-US" altLang="ko-KR" sz="1600" dirty="0"/>
              <a:t>Application </a:t>
            </a:r>
            <a:r>
              <a:rPr lang="ko-KR" altLang="en-US" sz="1600" dirty="0"/>
              <a:t>영역</a:t>
            </a:r>
            <a:r>
              <a:rPr lang="en-US" altLang="ko-KR" sz="1600" dirty="0"/>
              <a:t>(</a:t>
            </a:r>
            <a:r>
              <a:rPr lang="ko-KR" altLang="en-US" sz="1600" dirty="0"/>
              <a:t>소프트웨어 영역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16" y="1749996"/>
            <a:ext cx="5664671" cy="24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1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SDN </a:t>
            </a:r>
            <a:r>
              <a:rPr lang="en-US" altLang="ko-KR" sz="2400" dirty="0"/>
              <a:t>(Software Defined Networking)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b="1" dirty="0"/>
              <a:t>네트워크 장치의 구조적 한계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/>
          </a:p>
          <a:p>
            <a:r>
              <a:rPr lang="ko-KR" altLang="en-US" sz="2000" dirty="0"/>
              <a:t>초기에는 인터넷 안정성의 문제를 이유로 개별 네트워크 장비 안에 </a:t>
            </a:r>
            <a:r>
              <a:rPr lang="en-US" altLang="ko-KR" sz="2000" dirty="0"/>
              <a:t>3</a:t>
            </a:r>
            <a:r>
              <a:rPr lang="ko-KR" altLang="en-US" sz="2000" dirty="0"/>
              <a:t>가지 구성요소가 동시에 필요했다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인터넷 사용에 대한 요구가 복잡하게 변화함에 따라 기존의 구조로는 모든 요구사항을 충족시키기에 구조적 한계가 존재했다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이런 구조적 한계를 극복하기 위하여 </a:t>
            </a:r>
            <a:r>
              <a:rPr lang="en-US" altLang="ko-KR" sz="2000" dirty="0"/>
              <a:t>Legacy </a:t>
            </a:r>
            <a:r>
              <a:rPr lang="ko-KR" altLang="en-US" sz="2000" dirty="0"/>
              <a:t>장비에 부가적인 기능을 추가하고 있는 추세다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복잡한 구조에 부가적인 기능의 추가는 네트워크 장비에 대한 복잡도 증가</a:t>
            </a:r>
            <a:r>
              <a:rPr lang="en-US" altLang="ko-KR" sz="2000" dirty="0"/>
              <a:t>, </a:t>
            </a:r>
            <a:r>
              <a:rPr lang="ko-KR" altLang="en-US" sz="2000" dirty="0"/>
              <a:t>장비 자원소모 증가</a:t>
            </a:r>
            <a:r>
              <a:rPr lang="en-US" altLang="ko-KR" sz="2000" dirty="0"/>
              <a:t>, </a:t>
            </a:r>
            <a:r>
              <a:rPr lang="ko-KR" altLang="en-US" sz="2000" dirty="0"/>
              <a:t>고가의 장비가 되어버리는 문제가 발생되었다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또한 네트워크 장비는 </a:t>
            </a:r>
            <a:r>
              <a:rPr lang="ko-KR" altLang="en-US" sz="2000" dirty="0" err="1"/>
              <a:t>벤더사</a:t>
            </a:r>
            <a:r>
              <a:rPr lang="ko-KR" altLang="en-US" sz="2000" dirty="0"/>
              <a:t> 마다 구현방식과 설정법이 다르기 때문에 다양한 벤더사의 네트워크 장비들로 이루어진 복합 네트워크 구조에서 장비들 간의 기술적 호환점이 문제가 되었다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967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SDN </a:t>
            </a:r>
            <a:r>
              <a:rPr lang="en-US" altLang="ko-KR" sz="2400" dirty="0"/>
              <a:t>(Software Defined Networking)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8373" y="1556793"/>
            <a:ext cx="11310151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200" dirty="0"/>
              <a:t> 네트워크 산업은 장비제조사에서 하드웨어 및 소프트웨어를 일체 제공했기 때문에</a:t>
            </a:r>
            <a:r>
              <a:rPr lang="en-US" altLang="ko-KR" sz="2200" dirty="0"/>
              <a:t>, </a:t>
            </a:r>
            <a:r>
              <a:rPr lang="ko-KR" altLang="en-US" sz="2200" dirty="0"/>
              <a:t>신기술 적용 및 기능 개선은 제조사의 이해관계에 따라 적용되는 매우 </a:t>
            </a:r>
            <a:r>
              <a:rPr lang="ko-KR" altLang="en-US" sz="2200" dirty="0" err="1"/>
              <a:t>폐쇠적인</a:t>
            </a:r>
            <a:r>
              <a:rPr lang="ko-KR" altLang="en-US" sz="2200" dirty="0"/>
              <a:t> 구조였다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200" dirty="0"/>
              <a:t>때문에 사용자의 필요에 따라 네트워크 최적화된 기능을 구현하는 것이 불가능한 구조였다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SDN </a:t>
            </a:r>
            <a:r>
              <a:rPr lang="ko-KR" altLang="en-US" sz="2000" b="1" dirty="0"/>
              <a:t>장점 은</a:t>
            </a:r>
            <a:r>
              <a:rPr lang="en-US" altLang="ko-KR" sz="2000" b="1" dirty="0"/>
              <a:t>?</a:t>
            </a: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SDN</a:t>
            </a:r>
            <a:r>
              <a:rPr lang="ko-KR" altLang="en-US" sz="2000" dirty="0"/>
              <a:t>의 장점은 네트워크 구성에 대한 주도권 이다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/>
              <a:t>기존에는 벤더에서 정의한 방식에 따라 네트워크를 디자인했다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SDN </a:t>
            </a:r>
            <a:r>
              <a:rPr lang="ko-KR" altLang="en-US" sz="2000" dirty="0"/>
              <a:t>은 사용자의 필요에 따라 자신의 환경에 맞는 소프트웨어를 개발 또는 도입할 수 있는 개방형 구조이다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필요한 기능만 선택하여 최적화된 네트워크를 구현할 수 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400" b="1" dirty="0"/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SDN </a:t>
            </a:r>
            <a:r>
              <a:rPr lang="ko-KR" altLang="en-US" sz="2400" b="1" dirty="0"/>
              <a:t>기술은 필수적인가</a:t>
            </a:r>
            <a:r>
              <a:rPr lang="en-US" altLang="ko-KR" sz="2400" b="1" dirty="0"/>
              <a:t>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SDN </a:t>
            </a:r>
            <a:r>
              <a:rPr lang="ko-KR" altLang="en-US" sz="2000" dirty="0"/>
              <a:t>네트워크는 만능이 아니다</a:t>
            </a:r>
            <a:r>
              <a:rPr lang="en-US" altLang="ko-KR" sz="2000" dirty="0"/>
              <a:t>. </a:t>
            </a:r>
            <a:r>
              <a:rPr lang="ko-KR" altLang="en-US" sz="2000" dirty="0"/>
              <a:t>기존의 네트워크 구조가 문제가 없고</a:t>
            </a:r>
            <a:r>
              <a:rPr lang="en-US" altLang="ko-KR" sz="2000" dirty="0"/>
              <a:t>, </a:t>
            </a:r>
            <a:r>
              <a:rPr lang="ko-KR" altLang="en-US" sz="2000" dirty="0"/>
              <a:t>운영방식의 변화가 없다면 </a:t>
            </a:r>
            <a:r>
              <a:rPr lang="en-US" altLang="ko-KR" sz="2000" dirty="0"/>
              <a:t>SDN </a:t>
            </a:r>
            <a:r>
              <a:rPr lang="ko-KR" altLang="en-US" sz="2000" dirty="0"/>
              <a:t>방식으로 변화가 필수적이지 않다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283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SDN </a:t>
            </a:r>
            <a:r>
              <a:rPr lang="en-US" altLang="ko-KR" sz="2400" dirty="0"/>
              <a:t>(Software Defined Networking)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847528" y="1484784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51694307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5669787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092032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네트워크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SDN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09330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네크워크</a:t>
                      </a:r>
                      <a:r>
                        <a:rPr lang="ko-KR" altLang="en-US" dirty="0"/>
                        <a:t> 관점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 중심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소프트웨어 중심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5575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 주도권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 제공 벤더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9232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기술 개방성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폐쇄적 구조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개방형 구조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2891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연동 호환성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독자 프로토콜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표준 프로토콜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4014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 효율성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비효율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고비용 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효율적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합리적 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9833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신기술 수용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벤더의 수요에 따름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사용자 요구에 따라 수용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82102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시장의 공정성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독과점 형태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공정 경쟁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719554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7768" y="4653136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기존 네트워크 방식과 </a:t>
            </a:r>
            <a:r>
              <a:rPr lang="en-US" altLang="ko-KR" dirty="0"/>
              <a:t>SDN </a:t>
            </a:r>
            <a:r>
              <a:rPr lang="ko-KR" altLang="en-US" dirty="0"/>
              <a:t>방식 비교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01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739516" y="4549676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&lt;3 Layer &gt;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Infrastructure Layer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: Packet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을 단순히 전달하는 계층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Network Control Layer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: 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네트워크 구성 및 운영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/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제어를 총괄하는 계층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Application Layer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: 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다양한 네트워크 서비스를 위한 응용 계층</a:t>
            </a:r>
          </a:p>
          <a:p>
            <a:pPr fontAlgn="base"/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&lt;2 Interface&gt;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Southbound Interface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: Infrastructure Layer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의 포워딩 제어 및 정보 수집을 위한 인터페이스로</a:t>
            </a:r>
            <a:r>
              <a:rPr lang="en-US" altLang="ko-KR" sz="1600" dirty="0" err="1">
                <a:solidFill>
                  <a:srgbClr val="333333"/>
                </a:solidFill>
                <a:latin typeface="Nanum Gothic"/>
              </a:rPr>
              <a:t>OpenFlow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가 가장 대표적 프로토콜임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333333"/>
                </a:solidFill>
                <a:latin typeface="Nanum Gothic"/>
              </a:rPr>
              <a:t>Northbound Interface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: 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다른 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Layer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에 직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/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간접 제어를 위해 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Application Layer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에 제공되는 인터페이스로 현재는 대부분 </a:t>
            </a:r>
            <a:r>
              <a:rPr lang="en-US" altLang="ko-KR" sz="1600" dirty="0">
                <a:solidFill>
                  <a:srgbClr val="333333"/>
                </a:solidFill>
                <a:latin typeface="Nanum Gothic"/>
              </a:rPr>
              <a:t>Restful API</a:t>
            </a:r>
            <a:r>
              <a:rPr lang="ko-KR" altLang="en-US" sz="1600" dirty="0">
                <a:solidFill>
                  <a:srgbClr val="333333"/>
                </a:solidFill>
                <a:latin typeface="Nanum Gothic"/>
              </a:rPr>
              <a:t>를 사용함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317098"/>
            <a:ext cx="6408712" cy="423257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35960" y="1484784"/>
            <a:ext cx="3744416" cy="50405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735960" y="2990658"/>
            <a:ext cx="3744416" cy="50405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19221" y="3310048"/>
            <a:ext cx="22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 Gothic"/>
              </a:rPr>
              <a:t>Southbound Interface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55226" y="1751030"/>
            <a:ext cx="226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Nanum Gothic"/>
              </a:rPr>
              <a:t>Northbound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38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03512" y="5315144"/>
            <a:ext cx="87849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Big Switch</a:t>
            </a:r>
            <a:r>
              <a:rPr lang="ko-KR" altLang="en-US" sz="1600" dirty="0"/>
              <a:t>가 구현되기 위해서는 모든 개별 네트워크 장비들은 </a:t>
            </a:r>
            <a:r>
              <a:rPr lang="en-US" altLang="ko-KR" sz="1600" dirty="0"/>
              <a:t>Control Layer</a:t>
            </a:r>
            <a:r>
              <a:rPr lang="ko-KR" altLang="en-US" sz="1600" dirty="0"/>
              <a:t>와 긴밀하게 연결 되어야 한다</a:t>
            </a:r>
            <a:r>
              <a:rPr lang="en-US" altLang="ko-KR" sz="1600" dirty="0"/>
              <a:t>.</a:t>
            </a:r>
            <a:r>
              <a:rPr lang="ko-KR" altLang="en-US" sz="1600" dirty="0"/>
              <a:t> 이를 위한 프로토콜 중에 가장 널리 사용되는 것이 </a:t>
            </a:r>
            <a:r>
              <a:rPr lang="en-US" altLang="ko-KR" b="1" dirty="0" err="1"/>
              <a:t>OpenFlow</a:t>
            </a:r>
            <a:r>
              <a:rPr lang="en-US" altLang="ko-KR" b="1" dirty="0"/>
              <a:t> </a:t>
            </a:r>
            <a:r>
              <a:rPr lang="ko-KR" altLang="en-US" b="1" dirty="0"/>
              <a:t>프로토콜이다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Open Flow </a:t>
            </a:r>
            <a:r>
              <a:rPr lang="ko-KR" altLang="en-US" sz="1600" dirty="0"/>
              <a:t>가 중요한 것은 벤더의 종속성에서 벗어나 표준화된 </a:t>
            </a:r>
            <a:r>
              <a:rPr lang="en-US" altLang="ko-KR" sz="1600" dirty="0"/>
              <a:t>Interface </a:t>
            </a:r>
            <a:r>
              <a:rPr lang="ko-KR" altLang="en-US" sz="1600" dirty="0"/>
              <a:t>를 구축하는 것이 </a:t>
            </a:r>
            <a:r>
              <a:rPr lang="en-US" altLang="ko-KR" sz="1600" dirty="0"/>
              <a:t>SDN </a:t>
            </a:r>
            <a:r>
              <a:rPr lang="ko-KR" altLang="en-US" sz="1600" dirty="0"/>
              <a:t>이 표방하는 </a:t>
            </a:r>
            <a:r>
              <a:rPr lang="en-US" altLang="ko-KR" sz="1600" dirty="0"/>
              <a:t>Big Switch</a:t>
            </a:r>
            <a:r>
              <a:rPr lang="ko-KR" altLang="en-US" sz="1600" dirty="0"/>
              <a:t>를 만들어 </a:t>
            </a:r>
            <a:r>
              <a:rPr lang="ko-KR" altLang="en-US" sz="1600" dirty="0" err="1"/>
              <a:t>낼수</a:t>
            </a:r>
            <a:r>
              <a:rPr lang="ko-KR" altLang="en-US" sz="1600" dirty="0"/>
              <a:t> 있기 때문이다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7752184" y="1930767"/>
            <a:ext cx="262299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Infrastructure Layer 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/>
              <a:t>네트워크 장치의 </a:t>
            </a:r>
            <a:r>
              <a:rPr lang="en-US" altLang="ko-KR" sz="1200" dirty="0"/>
              <a:t>Data Plane </a:t>
            </a:r>
            <a:r>
              <a:rPr lang="ko-KR" altLang="en-US" sz="1200" dirty="0"/>
              <a:t>과 역할은 같지만</a:t>
            </a:r>
            <a:r>
              <a:rPr lang="en-US" altLang="ko-KR" sz="1200" dirty="0"/>
              <a:t>, SDN </a:t>
            </a:r>
            <a:r>
              <a:rPr lang="ko-KR" altLang="en-US" sz="1200" dirty="0"/>
              <a:t>에서 다수의 </a:t>
            </a:r>
            <a:r>
              <a:rPr lang="en-US" altLang="ko-KR" sz="1200" dirty="0"/>
              <a:t>Data Plane </a:t>
            </a:r>
            <a:r>
              <a:rPr lang="ko-KR" altLang="en-US" sz="1200" dirty="0"/>
              <a:t>집합체를 </a:t>
            </a:r>
            <a:r>
              <a:rPr lang="en-US" altLang="ko-KR" sz="1200" dirty="0"/>
              <a:t>Infrastructure </a:t>
            </a:r>
            <a:r>
              <a:rPr lang="ko-KR" altLang="en-US" sz="1200" dirty="0"/>
              <a:t>라고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SDN</a:t>
            </a:r>
            <a:r>
              <a:rPr lang="ko-KR" altLang="en-US" sz="1200" dirty="0"/>
              <a:t>의 목적은 수만은 </a:t>
            </a:r>
            <a:r>
              <a:rPr lang="en-US" altLang="ko-KR" sz="1200" dirty="0" err="1"/>
              <a:t>DataPlane</a:t>
            </a:r>
            <a:r>
              <a:rPr lang="en-US" altLang="ko-KR" sz="1200" dirty="0"/>
              <a:t> </a:t>
            </a:r>
            <a:r>
              <a:rPr lang="ko-KR" altLang="en-US" sz="1200" dirty="0"/>
              <a:t>이 존재하는 </a:t>
            </a:r>
            <a:r>
              <a:rPr lang="en-US" altLang="ko-KR" sz="1200" dirty="0" err="1"/>
              <a:t>InfraStructure</a:t>
            </a:r>
            <a:r>
              <a:rPr lang="en-US" altLang="ko-KR" sz="1200" dirty="0"/>
              <a:t> </a:t>
            </a:r>
            <a:r>
              <a:rPr lang="ko-KR" altLang="en-US" sz="1200" dirty="0"/>
              <a:t>를 한대의 네트워크 장치처럼 운용되게 만드는 것을 목표로 하고 있습니다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이러한 것을 </a:t>
            </a:r>
            <a:r>
              <a:rPr lang="en-US" altLang="ko-KR" sz="1200" dirty="0"/>
              <a:t>Big Switch </a:t>
            </a:r>
            <a:r>
              <a:rPr lang="ko-KR" altLang="en-US" sz="1200" dirty="0"/>
              <a:t>라고 부르기도 한다</a:t>
            </a:r>
            <a:r>
              <a:rPr lang="en-US" altLang="ko-KR" sz="12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1052737"/>
            <a:ext cx="6122383" cy="3999385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981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Open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76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5" y="1547501"/>
            <a:ext cx="3573929" cy="23603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3512" y="6084004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Flow </a:t>
            </a:r>
            <a:r>
              <a:rPr lang="en-US" altLang="ko-KR" dirty="0" err="1"/>
              <a:t>Tablal</a:t>
            </a:r>
            <a:r>
              <a:rPr lang="en-US" altLang="ko-KR" dirty="0"/>
              <a:t> </a:t>
            </a:r>
            <a:r>
              <a:rPr lang="ko-KR" altLang="en-US" dirty="0"/>
              <a:t>은  크게 </a:t>
            </a:r>
            <a:r>
              <a:rPr lang="en-US" altLang="ko-KR" dirty="0"/>
              <a:t>Rule , Action , Stats </a:t>
            </a:r>
            <a:r>
              <a:rPr lang="ko-KR" altLang="en-US" dirty="0"/>
              <a:t>로 구성 됩니다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40682" y="1547501"/>
            <a:ext cx="337579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Open Flow </a:t>
            </a:r>
            <a:r>
              <a:rPr lang="ko-KR" altLang="en-US" sz="1600" dirty="0"/>
              <a:t>를 위한 통신을 위해서 </a:t>
            </a:r>
            <a:r>
              <a:rPr lang="en-US" altLang="ko-KR" sz="1600" dirty="0"/>
              <a:t>Controller </a:t>
            </a:r>
            <a:r>
              <a:rPr lang="ko-KR" altLang="en-US" sz="1600" dirty="0"/>
              <a:t>와 개별 스위치 간에는 </a:t>
            </a:r>
            <a:r>
              <a:rPr lang="en-US" altLang="ko-KR" sz="1600" dirty="0"/>
              <a:t>Secure </a:t>
            </a:r>
            <a:r>
              <a:rPr lang="ko-KR" altLang="en-US" sz="1600" dirty="0"/>
              <a:t>채널을 통해서 연결 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다양한 정보가 </a:t>
            </a:r>
            <a:r>
              <a:rPr lang="en-US" altLang="ko-KR" sz="1600" dirty="0"/>
              <a:t>Secure Channel</a:t>
            </a:r>
            <a:r>
              <a:rPr lang="ko-KR" altLang="en-US" sz="1600" dirty="0"/>
              <a:t>을 통해서 </a:t>
            </a:r>
            <a:r>
              <a:rPr lang="ko-KR" altLang="en-US" sz="1600" dirty="0" err="1"/>
              <a:t>통신되는데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패킷 처리를 위한 </a:t>
            </a:r>
            <a:r>
              <a:rPr lang="en-US" altLang="ko-KR" sz="1600" dirty="0"/>
              <a:t>Flow table </a:t>
            </a:r>
            <a:r>
              <a:rPr lang="ko-KR" altLang="en-US" sz="1600" dirty="0"/>
              <a:t>도 포함된다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sz="1600" dirty="0"/>
              <a:t>Flow Table</a:t>
            </a:r>
            <a:r>
              <a:rPr lang="ko-KR" altLang="en-US" sz="1600" dirty="0"/>
              <a:t>은 개별 </a:t>
            </a:r>
            <a:r>
              <a:rPr lang="en-US" altLang="ko-KR" sz="1600" dirty="0"/>
              <a:t>Data Plane </a:t>
            </a:r>
            <a:r>
              <a:rPr lang="ko-KR" altLang="en-US" sz="1600" dirty="0"/>
              <a:t>마다 서로 다르다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Open Flow</a:t>
            </a:r>
            <a:r>
              <a:rPr lang="ko-KR" altLang="en-US" sz="1600" dirty="0"/>
              <a:t>은 표준 인터페이스로 주고 받는 </a:t>
            </a:r>
            <a:r>
              <a:rPr lang="en-US" altLang="ko-KR" sz="1600" dirty="0"/>
              <a:t>Message </a:t>
            </a:r>
            <a:r>
              <a:rPr lang="ko-KR" altLang="en-US" sz="1600" dirty="0"/>
              <a:t>에 대한 표준을 제시하는 것이지</a:t>
            </a:r>
            <a:r>
              <a:rPr lang="en-US" altLang="ko-KR" sz="1600" dirty="0"/>
              <a:t>, Flow Table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장비별</a:t>
            </a:r>
            <a:r>
              <a:rPr lang="ko-KR" altLang="en-US" sz="1600" dirty="0"/>
              <a:t> 동기화를 하는 프로토콜은 아니다</a:t>
            </a:r>
            <a:r>
              <a:rPr lang="en-US" altLang="ko-KR" sz="160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527356"/>
            <a:ext cx="5049138" cy="4412632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981200" y="917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Open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1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1546</Words>
  <Application>Microsoft Office PowerPoint</Application>
  <PresentationFormat>와이드스크린</PresentationFormat>
  <Paragraphs>259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Nanum Gothic</vt:lpstr>
      <vt:lpstr>맑은 고딕</vt:lpstr>
      <vt:lpstr>Arial</vt:lpstr>
      <vt:lpstr>Office 테마</vt:lpstr>
      <vt:lpstr>SDN (Software Defined Networking) </vt:lpstr>
      <vt:lpstr>목차</vt:lpstr>
      <vt:lpstr>SDN (Software Defined Networking) </vt:lpstr>
      <vt:lpstr>SDN (Software Defined Networking)</vt:lpstr>
      <vt:lpstr>SDN (Software Defined Networking)</vt:lpstr>
      <vt:lpstr>SDN (Software Defined Networking)</vt:lpstr>
      <vt:lpstr>PowerPoint 프레젠테이션</vt:lpstr>
      <vt:lpstr>Open Flow</vt:lpstr>
      <vt:lpstr>Open Flow</vt:lpstr>
      <vt:lpstr>Open Flow : Flow Table</vt:lpstr>
      <vt:lpstr>Open Flow : Flow Table</vt:lpstr>
      <vt:lpstr>Open Flow : Flow Table</vt:lpstr>
      <vt:lpstr>SDN : InfraSturucture</vt:lpstr>
      <vt:lpstr>SDN : Controller</vt:lpstr>
      <vt:lpstr>SDN : Controller 개념도</vt:lpstr>
      <vt:lpstr>SDN : Controller</vt:lpstr>
      <vt:lpstr>SDN : Application Layer</vt:lpstr>
      <vt:lpstr>SDN 전망</vt:lpstr>
      <vt:lpstr>SDN 전망</vt:lpstr>
      <vt:lpstr>SDN 전망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(Software Defined Networking) </dc:title>
  <dc:creator>한창민</dc:creator>
  <cp:lastModifiedBy>한창민</cp:lastModifiedBy>
  <cp:revision>8</cp:revision>
  <dcterms:created xsi:type="dcterms:W3CDTF">2016-12-07T11:09:30Z</dcterms:created>
  <dcterms:modified xsi:type="dcterms:W3CDTF">2016-12-09T05:16:58Z</dcterms:modified>
</cp:coreProperties>
</file>