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4" r:id="rId18"/>
    <p:sldId id="275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0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5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6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9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3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4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4FAA-7956-4407-B04C-FEFA7E6F900E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BDD9-2075-4A55-B861-2635D2272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3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unit.tistory.com/18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Spring Framework MVC </a:t>
            </a:r>
            <a:r>
              <a:rPr lang="ko-KR" altLang="en-US" sz="4400" dirty="0"/>
              <a:t>기반 </a:t>
            </a:r>
            <a:br>
              <a:rPr lang="en-US" altLang="ko-KR" sz="4400" dirty="0"/>
            </a:br>
            <a:r>
              <a:rPr lang="ko-KR" altLang="en-US" sz="4400" dirty="0"/>
              <a:t>사이트 구축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000" dirty="0"/>
              <a:t>서울 과학 기술대학교</a:t>
            </a:r>
            <a:endParaRPr lang="en-US" altLang="ko-KR" sz="2000" dirty="0"/>
          </a:p>
          <a:p>
            <a:pPr algn="r"/>
            <a:r>
              <a:rPr lang="en-US" altLang="ko-KR" sz="2000" dirty="0"/>
              <a:t>SW</a:t>
            </a:r>
            <a:r>
              <a:rPr lang="ko-KR" altLang="en-US" sz="2000" dirty="0"/>
              <a:t>분석 설계학과</a:t>
            </a:r>
            <a:endParaRPr lang="en-US" altLang="ko-KR" sz="2000" dirty="0"/>
          </a:p>
          <a:p>
            <a:pPr algn="r"/>
            <a:r>
              <a:rPr lang="ko-KR" altLang="en-US" sz="2000" dirty="0"/>
              <a:t>한창민</a:t>
            </a:r>
          </a:p>
        </p:txBody>
      </p:sp>
    </p:spTree>
    <p:extLst>
      <p:ext uri="{BB962C8B-B14F-4D97-AF65-F5344CB8AC3E}">
        <p14:creationId xmlns:p14="http://schemas.microsoft.com/office/powerpoint/2010/main" val="213350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3220"/>
          <a:stretch/>
        </p:blipFill>
        <p:spPr>
          <a:xfrm>
            <a:off x="605712" y="363020"/>
            <a:ext cx="11067075" cy="45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0479" y="4674637"/>
            <a:ext cx="88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①  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웹브라우저에게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정보요청을 받은 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디스패쳐서블릿은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어느 컨트롤러에 해당 요청을 전송할지 결정 </a:t>
            </a:r>
            <a:endParaRPr lang="ko-KR" altLang="en-US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②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디스패쳐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서블릿은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핸들러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매핑에 어느 컨트롤러를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사용할건지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물어봄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KoPub Dotum"/>
              </a:rPr>
              <a:t>. (URL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로 링크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KoPub Dotum"/>
              </a:rPr>
              <a:t>)</a:t>
            </a:r>
            <a:endParaRPr lang="ko-KR" altLang="en-US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③ 결정된 컨트롤러는 해당요청을 수행하게 됨</a:t>
            </a:r>
            <a:endParaRPr lang="ko-KR" altLang="en-US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④ 해당요청을 처리한 컨트롤러는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디스패쳐서블릿에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결과를 보냄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KoPub Dotum"/>
              </a:rPr>
              <a:t>. 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이 과정에서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KoPub Dotum"/>
              </a:rPr>
              <a:t>Model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이 생성되어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KoPub Dotum"/>
              </a:rPr>
              <a:t>View(JSP)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에서 같이 사용됨 </a:t>
            </a:r>
            <a:endParaRPr lang="ko-KR" altLang="en-US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⑤ </a:t>
            </a:r>
            <a:r>
              <a:rPr lang="en-US" altLang="ko-KR" sz="1200" b="1" i="0" dirty="0" err="1">
                <a:solidFill>
                  <a:srgbClr val="0055FF"/>
                </a:solidFill>
                <a:effectLst/>
                <a:latin typeface="KoPub Dotum"/>
              </a:rPr>
              <a:t>ModelAndView</a:t>
            </a:r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는 실제 </a:t>
            </a:r>
            <a:r>
              <a:rPr lang="en-US" altLang="ko-KR" sz="1200" b="1" i="0" dirty="0">
                <a:solidFill>
                  <a:srgbClr val="0055FF"/>
                </a:solidFill>
                <a:effectLst/>
                <a:latin typeface="KoPub Dotum"/>
              </a:rPr>
              <a:t>JSP</a:t>
            </a:r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정보를 갖고 있지 않기 때문에 뷰 </a:t>
            </a:r>
            <a:r>
              <a:rPr lang="ko-KR" altLang="en-US" sz="1200" b="1" i="0" dirty="0" err="1">
                <a:solidFill>
                  <a:srgbClr val="0055FF"/>
                </a:solidFill>
                <a:effectLst/>
                <a:latin typeface="KoPub Dotum"/>
              </a:rPr>
              <a:t>리졸버가</a:t>
            </a:r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 실제 </a:t>
            </a:r>
            <a:r>
              <a:rPr lang="en-US" altLang="ko-KR" sz="1200" b="1" i="0" dirty="0">
                <a:solidFill>
                  <a:srgbClr val="0055FF"/>
                </a:solidFill>
                <a:effectLst/>
                <a:latin typeface="KoPub Dotum"/>
              </a:rPr>
              <a:t>JSP</a:t>
            </a:r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이름으로 변환하여 해당 </a:t>
            </a:r>
            <a:r>
              <a:rPr lang="en-US" altLang="ko-KR" sz="1200" b="1" i="0" dirty="0">
                <a:solidFill>
                  <a:srgbClr val="0055FF"/>
                </a:solidFill>
                <a:effectLst/>
                <a:latin typeface="KoPub Dotum"/>
              </a:rPr>
              <a:t>view</a:t>
            </a:r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를 검색함</a:t>
            </a:r>
            <a:r>
              <a:rPr lang="en-US" altLang="ko-KR" sz="1200" b="1" i="0" dirty="0">
                <a:solidFill>
                  <a:srgbClr val="0055FF"/>
                </a:solidFill>
                <a:effectLst/>
                <a:latin typeface="KoPub Dotum"/>
              </a:rPr>
              <a:t>.</a:t>
            </a:r>
            <a:endParaRPr lang="ko-KR" altLang="en-US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⑥ 검색한 결과를 </a:t>
            </a:r>
            <a:r>
              <a:rPr lang="en-US" altLang="ko-KR" sz="1200" b="1" i="0" dirty="0">
                <a:solidFill>
                  <a:srgbClr val="0055FF"/>
                </a:solidFill>
                <a:effectLst/>
                <a:latin typeface="KoPub Dotum"/>
              </a:rPr>
              <a:t>View</a:t>
            </a:r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에 전송</a:t>
            </a:r>
            <a:endParaRPr lang="ko-KR" altLang="en-US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⑦ </a:t>
            </a:r>
            <a:r>
              <a:rPr lang="en-US" altLang="ko-KR" sz="1200" b="1" i="0" dirty="0">
                <a:solidFill>
                  <a:srgbClr val="0055FF"/>
                </a:solidFill>
                <a:effectLst/>
                <a:latin typeface="KoPub Dotum"/>
              </a:rPr>
              <a:t>View</a:t>
            </a:r>
            <a:r>
              <a:rPr lang="ko-KR" altLang="en-US" sz="1200" b="1" i="0" dirty="0">
                <a:solidFill>
                  <a:srgbClr val="0055FF"/>
                </a:solidFill>
                <a:effectLst/>
                <a:latin typeface="KoPub Dotum"/>
              </a:rPr>
              <a:t>는 모든 과정에서 처리된 결과를 화면으로 표현함</a:t>
            </a:r>
            <a:endParaRPr lang="ko-KR" altLang="en-US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ko-KR" altLang="en-US" sz="1200" b="1" i="0" dirty="0">
                <a:solidFill>
                  <a:srgbClr val="FF0000"/>
                </a:solidFill>
                <a:effectLst/>
                <a:latin typeface="KoPub Dotum"/>
              </a:rPr>
              <a:t>⑧ 마지막으로 </a:t>
            </a:r>
            <a:r>
              <a:rPr lang="ko-KR" altLang="en-US" sz="1200" b="1" i="0" dirty="0" err="1">
                <a:solidFill>
                  <a:srgbClr val="FF0000"/>
                </a:solidFill>
                <a:effectLst/>
                <a:latin typeface="KoPub Dotum"/>
              </a:rPr>
              <a:t>디스패쳐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KoPub Dotum"/>
              </a:rPr>
              <a:t> </a:t>
            </a:r>
            <a:r>
              <a:rPr lang="ko-KR" altLang="en-US" sz="1200" b="1" i="0" dirty="0" err="1">
                <a:solidFill>
                  <a:srgbClr val="FF0000"/>
                </a:solidFill>
                <a:effectLst/>
                <a:latin typeface="KoPub Dotum"/>
              </a:rPr>
              <a:t>서블릿이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KoPub Dotum"/>
              </a:rPr>
              <a:t> </a:t>
            </a:r>
            <a:r>
              <a:rPr lang="ko-KR" altLang="en-US" sz="1200" b="1" i="0" dirty="0" err="1">
                <a:solidFill>
                  <a:srgbClr val="FF0000"/>
                </a:solidFill>
                <a:effectLst/>
                <a:latin typeface="KoPub Dotum"/>
              </a:rPr>
              <a:t>웹브라우저에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KoPub Dotum"/>
              </a:rPr>
              <a:t> 최종결과를 출력</a:t>
            </a:r>
            <a:endParaRPr lang="ko-KR" altLang="en-US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br>
              <a:rPr lang="ko-KR" altLang="en-US" sz="1200" dirty="0"/>
            </a:b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출처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: </a:t>
            </a:r>
            <a:r>
              <a:rPr lang="en-US" altLang="ko-KR" sz="1200" b="0" i="0" u="none" strike="noStrike" dirty="0">
                <a:solidFill>
                  <a:srgbClr val="303030"/>
                </a:solidFill>
                <a:effectLst/>
                <a:latin typeface="KoPub Dotum"/>
                <a:hlinkClick r:id="rId2"/>
              </a:rPr>
              <a:t>http://hunit.tistory.com/189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[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HunIT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 Blog]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9" y="157746"/>
            <a:ext cx="10964247" cy="45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pring MVC 개요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9" y="325903"/>
            <a:ext cx="11359087" cy="6360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80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pring MVC 개요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2" y="226502"/>
            <a:ext cx="11593585" cy="6442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0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177886"/>
              </p:ext>
            </p:extLst>
          </p:nvPr>
        </p:nvGraphicFramePr>
        <p:xfrm>
          <a:off x="380360" y="141458"/>
          <a:ext cx="9938100" cy="6427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590">
                  <a:extLst>
                    <a:ext uri="{9D8B030D-6E8A-4147-A177-3AD203B41FA5}">
                      <a16:colId xmlns:a16="http://schemas.microsoft.com/office/drawing/2014/main" val="1933293933"/>
                    </a:ext>
                  </a:extLst>
                </a:gridCol>
                <a:gridCol w="2646977">
                  <a:extLst>
                    <a:ext uri="{9D8B030D-6E8A-4147-A177-3AD203B41FA5}">
                      <a16:colId xmlns:a16="http://schemas.microsoft.com/office/drawing/2014/main" val="3623986582"/>
                    </a:ext>
                  </a:extLst>
                </a:gridCol>
                <a:gridCol w="6322533">
                  <a:extLst>
                    <a:ext uri="{9D8B030D-6E8A-4147-A177-3AD203B41FA5}">
                      <a16:colId xmlns:a16="http://schemas.microsoft.com/office/drawing/2014/main" val="2235354661"/>
                    </a:ext>
                  </a:extLst>
                </a:gridCol>
              </a:tblGrid>
              <a:tr h="30385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프로젝트명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· </a:t>
                      </a:r>
                      <a:r>
                        <a:rPr lang="en-US" sz="900" kern="100">
                          <a:effectLst/>
                        </a:rPr>
                        <a:t>Spring framework </a:t>
                      </a:r>
                      <a:r>
                        <a:rPr lang="ko-KR" sz="900" kern="100">
                          <a:effectLst/>
                        </a:rPr>
                        <a:t>프로젝트</a:t>
                      </a:r>
                      <a:r>
                        <a:rPr lang="en-US" sz="900" kern="100">
                          <a:effectLst/>
                        </a:rPr>
                        <a:t> (</a:t>
                      </a:r>
                      <a:r>
                        <a:rPr lang="ko-KR" sz="900" kern="100">
                          <a:effectLst/>
                        </a:rPr>
                        <a:t>게시판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ko-KR" sz="900" kern="100">
                          <a:effectLst/>
                        </a:rPr>
                        <a:t>회원관리</a:t>
                      </a:r>
                      <a:r>
                        <a:rPr lang="en-US" sz="900" kern="100">
                          <a:effectLst/>
                        </a:rPr>
                        <a:t>)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58657"/>
                  </a:ext>
                </a:extLst>
              </a:tr>
              <a:tr h="30385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</a:t>
                      </a:r>
                      <a:r>
                        <a:rPr lang="ko-KR" sz="900" kern="100">
                          <a:effectLst/>
                        </a:rPr>
                        <a:t>인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ko-KR" sz="900" kern="100">
                          <a:effectLst/>
                        </a:rPr>
                        <a:t>원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900" kern="100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sz="9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94808"/>
                  </a:ext>
                </a:extLst>
              </a:tr>
              <a:tr h="30385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개발 기간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16.7.27 ~ 16.7.30</a:t>
                      </a:r>
                      <a:endParaRPr lang="ko-KR" sz="9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735994"/>
                  </a:ext>
                </a:extLst>
              </a:tr>
              <a:tr h="30385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Os </a:t>
                      </a:r>
                      <a:r>
                        <a:rPr lang="ko-KR" sz="900" kern="100">
                          <a:effectLst/>
                        </a:rPr>
                        <a:t>및 </a:t>
                      </a:r>
                      <a:r>
                        <a:rPr lang="en-US" sz="900" kern="100">
                          <a:effectLst/>
                        </a:rPr>
                        <a:t>DB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Windows 7 , MySQL5.5 , STS (Spring Tools Suite) 3.7.2</a:t>
                      </a:r>
                      <a:endParaRPr lang="ko-KR" sz="9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6010"/>
                  </a:ext>
                </a:extLst>
              </a:tr>
              <a:tr h="30385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사용 언어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Java 1.7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8088"/>
                  </a:ext>
                </a:extLst>
              </a:tr>
              <a:tr h="1393492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프로젝트 소개</a:t>
                      </a:r>
                      <a:endParaRPr lang="ko-KR" sz="9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Spring MVC </a:t>
                      </a:r>
                      <a:r>
                        <a:rPr lang="ko-KR" sz="900" kern="100">
                          <a:effectLst/>
                        </a:rPr>
                        <a:t>게시판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 dirty="0">
                          <a:effectLst/>
                        </a:rPr>
                        <a:t>글 쓰기 </a:t>
                      </a:r>
                      <a:r>
                        <a:rPr lang="en-US" sz="900" kern="100" dirty="0">
                          <a:effectLst/>
                        </a:rPr>
                        <a:t>/ </a:t>
                      </a:r>
                      <a:r>
                        <a:rPr lang="ko-KR" sz="900" kern="100" dirty="0">
                          <a:effectLst/>
                        </a:rPr>
                        <a:t>글 수정 </a:t>
                      </a:r>
                      <a:r>
                        <a:rPr lang="en-US" sz="900" kern="100" dirty="0">
                          <a:effectLst/>
                        </a:rPr>
                        <a:t>/ </a:t>
                      </a:r>
                      <a:r>
                        <a:rPr lang="ko-KR" sz="900" kern="100" dirty="0">
                          <a:effectLst/>
                        </a:rPr>
                        <a:t>글 삭제 </a:t>
                      </a:r>
                      <a:r>
                        <a:rPr lang="en-US" sz="900" kern="100" dirty="0">
                          <a:effectLst/>
                        </a:rPr>
                        <a:t>/ </a:t>
                      </a:r>
                      <a:r>
                        <a:rPr lang="ko-KR" sz="900" kern="100" dirty="0">
                          <a:effectLst/>
                        </a:rPr>
                        <a:t>글 보기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 dirty="0">
                          <a:effectLst/>
                        </a:rPr>
                        <a:t>답글 쓰기 구현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 dirty="0">
                          <a:effectLst/>
                        </a:rPr>
                        <a:t>게시글 </a:t>
                      </a:r>
                      <a:r>
                        <a:rPr lang="en-US" sz="900" kern="100" dirty="0">
                          <a:effectLst/>
                        </a:rPr>
                        <a:t>Page </a:t>
                      </a:r>
                      <a:r>
                        <a:rPr lang="ko-KR" sz="900" kern="100" dirty="0">
                          <a:effectLst/>
                        </a:rPr>
                        <a:t>기능 구현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 dirty="0">
                          <a:effectLst/>
                        </a:rPr>
                        <a:t>글 쓰기 할 때 로그인 세션을 </a:t>
                      </a:r>
                      <a:r>
                        <a:rPr lang="en-US" sz="900" kern="100" dirty="0">
                          <a:effectLst/>
                        </a:rPr>
                        <a:t>AOP</a:t>
                      </a:r>
                      <a:r>
                        <a:rPr lang="ko-KR" sz="900" kern="100" dirty="0">
                          <a:effectLst/>
                        </a:rPr>
                        <a:t>로 체크함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 dirty="0">
                          <a:effectLst/>
                        </a:rPr>
                        <a:t>파일 업로드 </a:t>
                      </a:r>
                      <a:r>
                        <a:rPr lang="en-US" sz="900" kern="100" dirty="0">
                          <a:effectLst/>
                        </a:rPr>
                        <a:t>/ </a:t>
                      </a:r>
                      <a:r>
                        <a:rPr lang="ko-KR" sz="900" kern="100" dirty="0">
                          <a:effectLst/>
                        </a:rPr>
                        <a:t>다운로드 기능 구현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 dirty="0" err="1">
                          <a:effectLst/>
                        </a:rPr>
                        <a:t>myBatis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ko-KR" sz="900" kern="100" dirty="0">
                          <a:effectLst/>
                        </a:rPr>
                        <a:t>검색 기능 구현했음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ko-KR" sz="9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34" marR="5734" marT="5734" marB="5734" anchor="ctr"/>
                </a:tc>
                <a:extLst>
                  <a:ext uri="{0D108BD9-81ED-4DB2-BD59-A6C34878D82A}">
                    <a16:rowId xmlns:a16="http://schemas.microsoft.com/office/drawing/2014/main" val="566057880"/>
                  </a:ext>
                </a:extLst>
              </a:tr>
              <a:tr h="1646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회원 시스템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>
                          <a:effectLst/>
                        </a:rPr>
                        <a:t>회원 가입</a:t>
                      </a:r>
                      <a:r>
                        <a:rPr lang="en-US" sz="900" kern="100">
                          <a:effectLst/>
                        </a:rPr>
                        <a:t> / </a:t>
                      </a:r>
                      <a:r>
                        <a:rPr lang="ko-KR" sz="900" kern="100">
                          <a:effectLst/>
                        </a:rPr>
                        <a:t>탈퇴 </a:t>
                      </a:r>
                      <a:r>
                        <a:rPr lang="en-US" sz="900" kern="100">
                          <a:effectLst/>
                        </a:rPr>
                        <a:t>/ </a:t>
                      </a:r>
                      <a:r>
                        <a:rPr lang="ko-KR" sz="900" kern="100">
                          <a:effectLst/>
                        </a:rPr>
                        <a:t>로그인</a:t>
                      </a:r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ko-KR" sz="900" kern="100">
                          <a:effectLst/>
                        </a:rPr>
                        <a:t>세션</a:t>
                      </a:r>
                      <a:r>
                        <a:rPr lang="en-US" sz="900" kern="100">
                          <a:effectLst/>
                        </a:rPr>
                        <a:t>) </a:t>
                      </a:r>
                      <a:r>
                        <a:rPr lang="ko-KR" sz="900" kern="100">
                          <a:effectLst/>
                        </a:rPr>
                        <a:t>기능 구현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</a:rPr>
                        <a:t>Ajax </a:t>
                      </a:r>
                      <a:r>
                        <a:rPr lang="ko-KR" sz="900" kern="100">
                          <a:effectLst/>
                        </a:rPr>
                        <a:t>방식 </a:t>
                      </a:r>
                      <a:r>
                        <a:rPr lang="en-US" sz="900" kern="100">
                          <a:effectLst/>
                        </a:rPr>
                        <a:t>ID </a:t>
                      </a:r>
                      <a:r>
                        <a:rPr lang="ko-KR" sz="900" kern="100">
                          <a:effectLst/>
                        </a:rPr>
                        <a:t>중복 체크 기능 구현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>
                          <a:effectLst/>
                        </a:rPr>
                        <a:t>우편번호 외부 </a:t>
                      </a:r>
                      <a:r>
                        <a:rPr lang="en-US" sz="900" kern="100">
                          <a:effectLst/>
                        </a:rPr>
                        <a:t>API </a:t>
                      </a:r>
                      <a:r>
                        <a:rPr lang="ko-KR" sz="900" kern="100">
                          <a:effectLst/>
                        </a:rPr>
                        <a:t>기능으로 구현</a:t>
                      </a:r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ko-KR" sz="900" kern="100">
                          <a:effectLst/>
                        </a:rPr>
                        <a:t>다음</a:t>
                      </a:r>
                      <a:r>
                        <a:rPr lang="en-US" sz="900" kern="100">
                          <a:effectLst/>
                        </a:rPr>
                        <a:t>API)</a:t>
                      </a:r>
                      <a:endParaRPr lang="ko-KR" sz="900" kern="10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>
                          <a:effectLst/>
                        </a:rPr>
                        <a:t>회원주소 정보를 파싱하여 </a:t>
                      </a:r>
                      <a:r>
                        <a:rPr lang="en-US" sz="900" kern="100">
                          <a:effectLst/>
                        </a:rPr>
                        <a:t>DB</a:t>
                      </a:r>
                      <a:r>
                        <a:rPr lang="ko-KR" sz="900" kern="100">
                          <a:effectLst/>
                        </a:rPr>
                        <a:t>에 저장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ko-KR" sz="900" kern="100">
                          <a:effectLst/>
                        </a:rPr>
                        <a:t>추출함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>
                          <a:effectLst/>
                        </a:rPr>
                        <a:t>관리자</a:t>
                      </a:r>
                      <a:r>
                        <a:rPr lang="en-US" sz="900" kern="100">
                          <a:effectLst/>
                        </a:rPr>
                        <a:t>(admin) </a:t>
                      </a:r>
                      <a:r>
                        <a:rPr lang="ko-KR" sz="900" kern="100">
                          <a:effectLst/>
                        </a:rPr>
                        <a:t>을 구분하여 로그인 제어</a:t>
                      </a:r>
                      <a:r>
                        <a:rPr lang="en-US" sz="900" kern="100">
                          <a:effectLst/>
                        </a:rPr>
                        <a:t>.</a:t>
                      </a:r>
                      <a:endParaRPr lang="ko-KR" sz="900" kern="10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>
                          <a:effectLst/>
                        </a:rPr>
                        <a:t>회원 로그인 시</a:t>
                      </a:r>
                      <a:r>
                        <a:rPr lang="en-US" sz="900" kern="100">
                          <a:effectLst/>
                        </a:rPr>
                        <a:t>, </a:t>
                      </a:r>
                      <a:r>
                        <a:rPr lang="ko-KR" sz="900" kern="100">
                          <a:effectLst/>
                        </a:rPr>
                        <a:t>게시판 글쓰기 사용 가능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34" marR="5734" marT="5734" marB="5734" anchor="ctr"/>
                </a:tc>
                <a:extLst>
                  <a:ext uri="{0D108BD9-81ED-4DB2-BD59-A6C34878D82A}">
                    <a16:rowId xmlns:a16="http://schemas.microsoft.com/office/drawing/2014/main" val="3388013101"/>
                  </a:ext>
                </a:extLst>
              </a:tr>
              <a:tr h="521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0" indent="-1270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관리자 모드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>
                          <a:effectLst/>
                        </a:rPr>
                        <a:t>회원 정보 페이지를 접근 가능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00" kern="100">
                          <a:effectLst/>
                        </a:rPr>
                        <a:t>회원 정보를 </a:t>
                      </a:r>
                      <a:r>
                        <a:rPr lang="en-US" sz="900" kern="100">
                          <a:effectLst/>
                        </a:rPr>
                        <a:t>Excel </a:t>
                      </a:r>
                      <a:r>
                        <a:rPr lang="ko-KR" sz="900" kern="100">
                          <a:effectLst/>
                        </a:rPr>
                        <a:t>삽입</a:t>
                      </a:r>
                      <a:r>
                        <a:rPr lang="en-US" sz="900" kern="100">
                          <a:effectLst/>
                        </a:rPr>
                        <a:t>/ </a:t>
                      </a:r>
                      <a:r>
                        <a:rPr lang="ko-KR" sz="900" kern="100">
                          <a:effectLst/>
                        </a:rPr>
                        <a:t>추출이 가능함</a:t>
                      </a:r>
                      <a:r>
                        <a:rPr lang="en-US" sz="900" kern="100">
                          <a:effectLst/>
                        </a:rPr>
                        <a:t>.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34" marR="5734" marT="5734" marB="5734" anchor="ctr"/>
                </a:tc>
                <a:extLst>
                  <a:ext uri="{0D108BD9-81ED-4DB2-BD59-A6C34878D82A}">
                    <a16:rowId xmlns:a16="http://schemas.microsoft.com/office/drawing/2014/main" val="618153901"/>
                  </a:ext>
                </a:extLst>
              </a:tr>
              <a:tr h="50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0" indent="-1270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Tiles </a:t>
                      </a:r>
                      <a:r>
                        <a:rPr lang="ko-KR" sz="900" kern="100">
                          <a:effectLst/>
                        </a:rPr>
                        <a:t>템플릿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</a:rPr>
                        <a:t>Tile </a:t>
                      </a:r>
                      <a:r>
                        <a:rPr lang="ko-KR" sz="900" kern="100">
                          <a:effectLst/>
                        </a:rPr>
                        <a:t>를 구성하여 </a:t>
                      </a:r>
                      <a:r>
                        <a:rPr lang="en-US" sz="900" kern="100">
                          <a:effectLst/>
                        </a:rPr>
                        <a:t>Layout</a:t>
                      </a:r>
                      <a:r>
                        <a:rPr lang="ko-KR" sz="900" kern="100">
                          <a:effectLst/>
                        </a:rPr>
                        <a:t>을 구성함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</a:rPr>
                        <a:t>CSS</a:t>
                      </a:r>
                      <a:r>
                        <a:rPr lang="ko-KR" sz="900" kern="100">
                          <a:effectLst/>
                        </a:rPr>
                        <a:t>를 이용하여 디자인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34" marR="5734" marT="5734" marB="5734" anchor="ctr"/>
                </a:tc>
                <a:extLst>
                  <a:ext uri="{0D108BD9-81ED-4DB2-BD59-A6C34878D82A}">
                    <a16:rowId xmlns:a16="http://schemas.microsoft.com/office/drawing/2014/main" val="1041913979"/>
                  </a:ext>
                </a:extLst>
              </a:tr>
              <a:tr h="533390">
                <a:tc>
                  <a:txBody>
                    <a:bodyPr/>
                    <a:lstStyle/>
                    <a:p>
                      <a:pPr indent="190500"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본인 역할</a:t>
                      </a:r>
                      <a:endParaRPr lang="ko-KR" sz="9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프로젝트 전반적인 기획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ko-KR" sz="900" kern="100">
                          <a:effectLst/>
                        </a:rPr>
                        <a:t>제작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ko-KR" sz="900" kern="100">
                          <a:effectLst/>
                        </a:rPr>
                        <a:t>코딩</a:t>
                      </a:r>
                      <a:r>
                        <a:rPr lang="en-US" sz="900" kern="100">
                          <a:effectLst/>
                        </a:rPr>
                        <a:t>.</a:t>
                      </a:r>
                      <a:endParaRPr lang="ko-KR" sz="900" kern="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89922"/>
                  </a:ext>
                </a:extLst>
              </a:tr>
              <a:tr h="303854">
                <a:tc>
                  <a:txBody>
                    <a:bodyPr/>
                    <a:lstStyle/>
                    <a:p>
                      <a:pPr algn="ctr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GITHUB</a:t>
                      </a:r>
                      <a:endParaRPr lang="ko-KR" sz="9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https://github.com/harna419/SpringProject_YDCAT</a:t>
                      </a:r>
                      <a:endParaRPr lang="ko-KR" sz="900" kern="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875" marR="45875" marT="51610" marB="3440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3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39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1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8" y="377613"/>
            <a:ext cx="58102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XML 구조도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59" y="3162562"/>
            <a:ext cx="61150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51670" y="1258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구성도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670" y="3482763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 XML </a:t>
            </a:r>
            <a:r>
              <a:rPr lang="ko-KR" altLang="en-US" dirty="0"/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352413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프링 타일즈 맵핑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3"/>
          <a:stretch/>
        </p:blipFill>
        <p:spPr bwMode="auto">
          <a:xfrm>
            <a:off x="238125" y="222177"/>
            <a:ext cx="29245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메인레이아웃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514987"/>
            <a:ext cx="4961039" cy="33430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956264" y="222177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err="1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타일즈</a:t>
            </a:r>
            <a:r>
              <a:rPr lang="ko-KR" altLang="ko-KR" b="1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 맵핑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06" y="125834"/>
            <a:ext cx="6110943" cy="32085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852" y="3514987"/>
            <a:ext cx="2000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0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메인페이지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0" y="483590"/>
            <a:ext cx="8664167" cy="4986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25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회원 관리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7" y="214400"/>
            <a:ext cx="61150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회원 정보 수정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3"/>
          <a:stretch>
            <a:fillRect/>
          </a:stretch>
        </p:blipFill>
        <p:spPr bwMode="auto">
          <a:xfrm>
            <a:off x="362387" y="2504464"/>
            <a:ext cx="588645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15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회원 가입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1" y="578841"/>
            <a:ext cx="10167457" cy="5377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34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EJB</a:t>
            </a:r>
            <a:r>
              <a:rPr lang="ko-KR" altLang="en-US" dirty="0"/>
              <a:t>역사</a:t>
            </a:r>
            <a:endParaRPr lang="en-US" altLang="ko-KR" dirty="0"/>
          </a:p>
          <a:p>
            <a:r>
              <a:rPr lang="en-US" altLang="ko-KR" dirty="0"/>
              <a:t>2. Spring Framework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3. Spring MVC </a:t>
            </a:r>
            <a:r>
              <a:rPr lang="ko-KR" altLang="en-US" dirty="0"/>
              <a:t>흐름</a:t>
            </a:r>
            <a:endParaRPr lang="en-US" altLang="ko-KR" dirty="0"/>
          </a:p>
          <a:p>
            <a:r>
              <a:rPr lang="en-US" altLang="ko-KR" dirty="0"/>
              <a:t>4. Spring MVC</a:t>
            </a:r>
            <a:r>
              <a:rPr lang="ko-KR" altLang="en-US" dirty="0"/>
              <a:t> 개요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화면 설명 및 기능 설명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0225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게시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1" y="152268"/>
            <a:ext cx="5946135" cy="370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AO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038475"/>
            <a:ext cx="6038850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030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글쓰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7" y="422682"/>
            <a:ext cx="61150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글 내용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7" y="3294208"/>
            <a:ext cx="6115050" cy="27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7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STS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에서 프로젝트 </a:t>
            </a:r>
            <a:r>
              <a:rPr lang="en-US" altLang="ko-KR" dirty="0"/>
              <a:t>Import 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192.168.200.126:8080/YDCAT </a:t>
            </a:r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737089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226" y="40267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STS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28" y="956433"/>
            <a:ext cx="2324100" cy="666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7941" y="9204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4302D"/>
                </a:solidFill>
                <a:latin typeface="Montserrat"/>
              </a:rPr>
              <a:t>STS</a:t>
            </a:r>
            <a:r>
              <a:rPr lang="ko-KR" altLang="en-US" dirty="0">
                <a:solidFill>
                  <a:srgbClr val="34302D"/>
                </a:solidFill>
                <a:latin typeface="Montserrat"/>
              </a:rPr>
              <a:t>는 </a:t>
            </a:r>
            <a:r>
              <a:rPr lang="en-US" altLang="ko-KR" dirty="0">
                <a:solidFill>
                  <a:srgbClr val="34302D"/>
                </a:solidFill>
                <a:latin typeface="Montserrat"/>
              </a:rPr>
              <a:t>Spring Tool Suite™ </a:t>
            </a:r>
            <a:r>
              <a:rPr lang="ko-KR" altLang="en-US" dirty="0">
                <a:solidFill>
                  <a:srgbClr val="34302D"/>
                </a:solidFill>
                <a:latin typeface="Montserrat"/>
              </a:rPr>
              <a:t>의 약자이다</a:t>
            </a:r>
            <a:r>
              <a:rPr lang="en-US" altLang="ko-KR" dirty="0">
                <a:solidFill>
                  <a:srgbClr val="34302D"/>
                </a:solidFill>
                <a:latin typeface="Montserrat"/>
              </a:rPr>
              <a:t>.</a:t>
            </a:r>
          </a:p>
          <a:p>
            <a:r>
              <a:rPr lang="en-US" altLang="ko-KR" dirty="0">
                <a:solidFill>
                  <a:srgbClr val="34302D"/>
                </a:solidFill>
                <a:latin typeface="Montserrat"/>
                <a:hlinkClick r:id="rId3"/>
              </a:rPr>
              <a:t>https://spring.io/tools</a:t>
            </a:r>
            <a:r>
              <a:rPr lang="en-US" altLang="ko-KR" dirty="0">
                <a:solidFill>
                  <a:srgbClr val="34302D"/>
                </a:solidFill>
                <a:latin typeface="Montserrat"/>
              </a:rPr>
              <a:t> </a:t>
            </a:r>
            <a:r>
              <a:rPr lang="ko-KR" altLang="en-US" dirty="0">
                <a:solidFill>
                  <a:srgbClr val="34302D"/>
                </a:solidFill>
                <a:latin typeface="Montserrat"/>
              </a:rPr>
              <a:t>에서 다운 받을 수 있다</a:t>
            </a:r>
            <a:r>
              <a:rPr lang="en-US" altLang="ko-KR" dirty="0">
                <a:solidFill>
                  <a:srgbClr val="34302D"/>
                </a:solidFill>
                <a:latin typeface="Montserrat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5226" y="1751236"/>
            <a:ext cx="852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4302D"/>
                </a:solidFill>
                <a:latin typeface="Montserrat"/>
              </a:rPr>
              <a:t>이클립스에 </a:t>
            </a:r>
            <a:r>
              <a:rPr lang="en-US" altLang="ko-KR" dirty="0">
                <a:solidFill>
                  <a:srgbClr val="34302D"/>
                </a:solidFill>
                <a:latin typeface="Montserrat"/>
              </a:rPr>
              <a:t>Spring </a:t>
            </a:r>
            <a:r>
              <a:rPr lang="ko-KR" altLang="en-US" dirty="0">
                <a:solidFill>
                  <a:srgbClr val="34302D"/>
                </a:solidFill>
                <a:latin typeface="Montserrat"/>
              </a:rPr>
              <a:t>개발을 위한 </a:t>
            </a:r>
            <a:r>
              <a:rPr lang="en-US" altLang="ko-KR" dirty="0">
                <a:solidFill>
                  <a:srgbClr val="34302D"/>
                </a:solidFill>
                <a:latin typeface="Montserrat"/>
              </a:rPr>
              <a:t>Plug-in </a:t>
            </a:r>
            <a:r>
              <a:rPr lang="ko-KR" altLang="en-US" dirty="0">
                <a:solidFill>
                  <a:srgbClr val="34302D"/>
                </a:solidFill>
                <a:latin typeface="Montserrat"/>
              </a:rPr>
              <a:t>을 기본적으로 설치한 </a:t>
            </a:r>
            <a:r>
              <a:rPr lang="en-US" altLang="ko-KR" dirty="0">
                <a:solidFill>
                  <a:srgbClr val="34302D"/>
                </a:solidFill>
                <a:latin typeface="Montserrat"/>
              </a:rPr>
              <a:t>IDE </a:t>
            </a:r>
            <a:r>
              <a:rPr lang="ko-KR" altLang="en-US" dirty="0">
                <a:solidFill>
                  <a:srgbClr val="34302D"/>
                </a:solidFill>
                <a:latin typeface="Montserrat"/>
              </a:rPr>
              <a:t>라고 할 수 있다</a:t>
            </a:r>
            <a:r>
              <a:rPr lang="en-US" altLang="ko-KR" dirty="0">
                <a:solidFill>
                  <a:srgbClr val="34302D"/>
                </a:solidFill>
                <a:latin typeface="Montserrat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226" y="2304997"/>
            <a:ext cx="110315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Spring Framework 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에는 수많은 라이브러리가 존재한다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각각의 라이브러리를 수시로 버전관리를 하는 것을 매우 비효율적이다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이러한 라이브러리 관리와 빌드를 책임지는 주요한 플러그인으로써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Maven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있다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메이븐의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주요 기능으로는 라이브러리 관리 기능이 있다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Java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개발을 </a:t>
            </a:r>
            <a:r>
              <a:rPr lang="ko-KR" altLang="en-US" sz="12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하다보면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Spring, 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jdbc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junit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mybatis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 필요한 라이브러리들이 많다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pom.xml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이라는 파일에 어떠한 라이브러리를 사용할 것인지 적어 놓기만 하면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Maven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알아서 다운 받고 알아서 설치해 주고 경로도 지정해준다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12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메이븐은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pom.xml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이라고 해도 과언은 아니다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Maven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편한 이유는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pom.xml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파일만 있으면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Maven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설치되어 있는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IDE</a:t>
            </a:r>
            <a:r>
              <a:rPr lang="ko-KR" altLang="en-US" sz="12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라던지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혹은 시스템에 설치가 되어 있으면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Maven</a:t>
            </a:r>
            <a:r>
              <a:rPr lang="ko-KR" altLang="en-US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빌드를 통해 해당 파일을 다른 곳에서도 쉽게 설치해준다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26" y="4059086"/>
            <a:ext cx="2784966" cy="248733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5226" y="6512735"/>
            <a:ext cx="32213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34302D"/>
                </a:solidFill>
                <a:latin typeface="Montserrat"/>
              </a:rPr>
              <a:t>홈페이지에서 적합한 </a:t>
            </a:r>
            <a:r>
              <a:rPr lang="en-US" altLang="ko-KR" sz="1200" dirty="0">
                <a:solidFill>
                  <a:srgbClr val="34302D"/>
                </a:solidFill>
                <a:latin typeface="Montserrat"/>
              </a:rPr>
              <a:t>STS </a:t>
            </a:r>
            <a:r>
              <a:rPr lang="ko-KR" altLang="en-US" sz="1200" dirty="0">
                <a:solidFill>
                  <a:srgbClr val="34302D"/>
                </a:solidFill>
                <a:latin typeface="Montserrat"/>
              </a:rPr>
              <a:t>다운</a:t>
            </a:r>
            <a:endParaRPr lang="en-US" altLang="ko-KR" sz="1200" dirty="0">
              <a:solidFill>
                <a:srgbClr val="34302D"/>
              </a:solidFill>
              <a:latin typeface="Montserrat"/>
            </a:endParaRPr>
          </a:p>
        </p:txBody>
      </p:sp>
      <p:sp>
        <p:nvSpPr>
          <p:cNvPr id="13" name="화살표: 오른쪽 12"/>
          <p:cNvSpPr/>
          <p:nvPr/>
        </p:nvSpPr>
        <p:spPr>
          <a:xfrm>
            <a:off x="3288484" y="5118067"/>
            <a:ext cx="394283" cy="29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879" y="4197532"/>
            <a:ext cx="3801527" cy="184107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749879" y="6084478"/>
            <a:ext cx="3867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34302D"/>
                </a:solidFill>
                <a:latin typeface="Montserrat"/>
              </a:rPr>
              <a:t>실행 후 </a:t>
            </a:r>
            <a:r>
              <a:rPr lang="en-US" altLang="ko-KR" sz="1200" dirty="0">
                <a:solidFill>
                  <a:srgbClr val="34302D"/>
                </a:solidFill>
                <a:latin typeface="Montserrat"/>
              </a:rPr>
              <a:t>Work Space </a:t>
            </a:r>
            <a:r>
              <a:rPr lang="ko-KR" altLang="en-US" sz="1200" dirty="0">
                <a:solidFill>
                  <a:srgbClr val="34302D"/>
                </a:solidFill>
                <a:latin typeface="Montserrat"/>
              </a:rPr>
              <a:t>설정</a:t>
            </a:r>
            <a:r>
              <a:rPr lang="en-US" altLang="ko-KR" sz="1200" dirty="0">
                <a:solidFill>
                  <a:srgbClr val="34302D"/>
                </a:solidFill>
                <a:latin typeface="Montserrat"/>
              </a:rPr>
              <a:t>, </a:t>
            </a:r>
            <a:r>
              <a:rPr lang="ko-KR" altLang="en-US" sz="1200" dirty="0">
                <a:solidFill>
                  <a:srgbClr val="34302D"/>
                </a:solidFill>
                <a:latin typeface="Montserrat"/>
              </a:rPr>
              <a:t>이클립스와 크게 다르지 않다</a:t>
            </a:r>
            <a:r>
              <a:rPr lang="en-US" altLang="ko-KR" sz="1200" dirty="0">
                <a:solidFill>
                  <a:srgbClr val="34302D"/>
                </a:solidFill>
                <a:latin typeface="Montserrat"/>
              </a:rPr>
              <a:t>.</a:t>
            </a:r>
          </a:p>
        </p:txBody>
      </p:sp>
      <p:sp>
        <p:nvSpPr>
          <p:cNvPr id="16" name="화살표: 오른쪽 15"/>
          <p:cNvSpPr/>
          <p:nvPr/>
        </p:nvSpPr>
        <p:spPr>
          <a:xfrm>
            <a:off x="7877262" y="5022960"/>
            <a:ext cx="377505" cy="29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638" y="3920533"/>
            <a:ext cx="2856862" cy="216394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296890" y="6130354"/>
            <a:ext cx="3867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34302D"/>
                </a:solidFill>
                <a:latin typeface="Montserrat"/>
              </a:rPr>
              <a:t>개발 준비 끝</a:t>
            </a:r>
            <a:endParaRPr lang="en-US" altLang="ko-KR" sz="1200" dirty="0">
              <a:solidFill>
                <a:srgbClr val="34302D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6381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2" y="931178"/>
            <a:ext cx="3451023" cy="5641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26" y="402672"/>
            <a:ext cx="38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STS </a:t>
            </a:r>
            <a:r>
              <a:rPr lang="ko-KR" altLang="en-US" dirty="0"/>
              <a:t>프로젝트 </a:t>
            </a:r>
            <a:r>
              <a:rPr lang="en-US" altLang="ko-KR" dirty="0"/>
              <a:t>Git </a:t>
            </a:r>
            <a:r>
              <a:rPr lang="ko-KR" altLang="en-US" dirty="0"/>
              <a:t>에서 </a:t>
            </a:r>
            <a:r>
              <a:rPr lang="en-US" altLang="ko-KR" dirty="0"/>
              <a:t>Import </a:t>
            </a:r>
            <a:r>
              <a:rPr lang="ko-KR" altLang="en-US" dirty="0"/>
              <a:t>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44" y="1744910"/>
            <a:ext cx="3023401" cy="32249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994" y="931178"/>
            <a:ext cx="4379767" cy="4664279"/>
          </a:xfrm>
          <a:prstGeom prst="rect">
            <a:avLst/>
          </a:prstGeom>
        </p:spPr>
      </p:pic>
      <p:sp>
        <p:nvSpPr>
          <p:cNvPr id="11" name="화살표: 오른쪽 10"/>
          <p:cNvSpPr/>
          <p:nvPr/>
        </p:nvSpPr>
        <p:spPr>
          <a:xfrm>
            <a:off x="3797561" y="3357390"/>
            <a:ext cx="394283" cy="29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>
            <a:off x="7307711" y="3240855"/>
            <a:ext cx="394283" cy="29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77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5" y="534011"/>
            <a:ext cx="3764472" cy="3985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916" y="534011"/>
            <a:ext cx="3738205" cy="3985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20" y="534011"/>
            <a:ext cx="3565290" cy="38020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121" y="5140661"/>
            <a:ext cx="3771900" cy="1190625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3967425" y="2435035"/>
            <a:ext cx="394283" cy="29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7794246" y="2379487"/>
            <a:ext cx="394283" cy="29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9667623" y="4615563"/>
            <a:ext cx="409683" cy="255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94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5" y="843006"/>
            <a:ext cx="2967886" cy="263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615" y="251670"/>
            <a:ext cx="18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STS Server </a:t>
            </a:r>
            <a:r>
              <a:rPr lang="ko-KR" altLang="en-US" dirty="0"/>
              <a:t>설정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768" y="843006"/>
            <a:ext cx="3079802" cy="34073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165" y="843006"/>
            <a:ext cx="3209846" cy="3552738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3476329" y="2252152"/>
            <a:ext cx="394283" cy="29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6848270" y="2252152"/>
            <a:ext cx="394283" cy="29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155" y="359774"/>
            <a:ext cx="119618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28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Java</a:t>
            </a:r>
            <a:r>
              <a:rPr lang="ko-KR" altLang="ko-KR" sz="28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의 진화</a:t>
            </a:r>
            <a:endParaRPr lang="en-US" altLang="ko-KR" sz="2800" b="1" kern="0" dirty="0">
              <a:latin typeface="+mj-lt"/>
              <a:ea typeface="바탕체" panose="02030609000101010101" pitchFamily="17" charset="-127"/>
              <a:cs typeface="맑은 고딕" panose="020B0503020000020004" pitchFamily="50" charset="-127"/>
            </a:endParaRPr>
          </a:p>
          <a:p>
            <a:pPr latinLnBrk="0"/>
            <a:endParaRPr lang="en-US" altLang="ko-KR" sz="2800" b="1" kern="0" dirty="0">
              <a:latin typeface="+mj-lt"/>
              <a:ea typeface="바탕체" panose="02030609000101010101" pitchFamily="17" charset="-127"/>
              <a:cs typeface="맑은 고딕" panose="020B0503020000020004" pitchFamily="50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1995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java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탄생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-객체지향, 플랫폼 독립성,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Applet의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강력한 기능을 중심으로 확산됨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1996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JavaBean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1.0 발표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- </a:t>
            </a:r>
            <a:r>
              <a:rPr lang="ko-KR" altLang="ko-KR" sz="1400" b="1" kern="0" dirty="0">
                <a:solidFill>
                  <a:srgbClr val="0070C0"/>
                </a:solidFill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컴포넌트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모델 도입,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User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Interface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중심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1997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Servlet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1.0 발표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 웹페이지를 동적으로 생성하는 서버측 프로그램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1998 </a:t>
            </a:r>
            <a:r>
              <a:rPr lang="ko-KR" altLang="ko-KR" sz="1400" b="1" kern="0" dirty="0">
                <a:solidFill>
                  <a:srgbClr val="0070C0"/>
                </a:solidFill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EJB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1.0발표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 - Enterprise 환경의 시스템을 구현하기 위한 </a:t>
            </a:r>
            <a:r>
              <a:rPr lang="ko-KR" altLang="ko-KR" sz="1400" b="1" kern="0" dirty="0">
                <a:solidFill>
                  <a:srgbClr val="0070C0"/>
                </a:solidFill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서버 측 컴포넌트 모델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1999 </a:t>
            </a:r>
            <a:r>
              <a:rPr lang="ko-KR" altLang="ko-KR" sz="1400" b="1" kern="0" dirty="0">
                <a:solidFill>
                  <a:srgbClr val="0070C0"/>
                </a:solidFill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JSP1.0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발표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 HTML 내에 자바 코드를 삽입하여 웹 서버에서 동적으로 웹 페이지를 생성 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 </a:t>
            </a:r>
            <a:r>
              <a:rPr lang="en-US" altLang="ko-KR" sz="1400" b="1" kern="0" dirty="0">
                <a:solidFill>
                  <a:srgbClr val="0070C0"/>
                </a:solidFill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java1.4</a:t>
            </a:r>
            <a:r>
              <a:rPr lang="en-US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+ </a:t>
            </a:r>
            <a:r>
              <a:rPr lang="en-US" altLang="ko-KR" sz="1400" b="1" kern="0" dirty="0">
                <a:solidFill>
                  <a:srgbClr val="0070C0"/>
                </a:solidFill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eje1.3</a:t>
            </a:r>
            <a:r>
              <a:rPr lang="en-US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(j2ee1.3) + </a:t>
            </a:r>
            <a:r>
              <a:rPr lang="en-US" altLang="ko-KR" sz="1400" b="1" kern="0" dirty="0" err="1">
                <a:solidFill>
                  <a:srgbClr val="0070C0"/>
                </a:solidFill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weblogic</a:t>
            </a:r>
            <a:r>
              <a:rPr lang="en-US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(=tomcat)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en-US" altLang="ko-KR" sz="1400" b="1" kern="0" dirty="0">
                <a:latin typeface="+mj-lt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en-US" altLang="ko-KR" sz="1100" kern="100" dirty="0">
              <a:latin typeface="+mj-lt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1999 j2ee1.2발표 ( EJB,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Servlet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,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Jsp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)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 - 엔터프라이즈 환경의 시스템 구축을 위한 플랫폼 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 - 트랜잭션 ,보안, 분산환경 등의 서비스 지원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 -  EJB , JSP ,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Servlet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, JDBC, </a:t>
            </a:r>
            <a:r>
              <a:rPr lang="ko-KR" altLang="ko-KR" sz="1400" b="1" kern="0" dirty="0">
                <a:solidFill>
                  <a:srgbClr val="0070C0"/>
                </a:solidFill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JNDI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, JTA 등의 API 제공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2006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java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EE5 발표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-  j2ee 명칭이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javaEE로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개칭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 -  </a:t>
            </a:r>
            <a:r>
              <a:rPr lang="ko-KR" altLang="ko-KR" sz="1400" b="1" kern="0" dirty="0" err="1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WebService</a:t>
            </a:r>
            <a:r>
              <a:rPr lang="ko-KR" altLang="ko-KR" sz="1400" b="1" kern="0" dirty="0">
                <a:latin typeface="+mj-lt"/>
                <a:ea typeface="바탕체" panose="02030609000101010101" pitchFamily="17" charset="-127"/>
                <a:cs typeface="맑은 고딕" panose="020B0503020000020004" pitchFamily="50" charset="-127"/>
              </a:rPr>
              <a:t> 관련 다양한 API 지원</a:t>
            </a:r>
            <a:endParaRPr lang="ko-KR" altLang="ko-KR" sz="1100" kern="100" dirty="0">
              <a:effectLst/>
              <a:latin typeface="+mj-lt"/>
              <a:ea typeface="바탕체" panose="02030609000101010101" pitchFamily="17" charset="-127"/>
              <a:cs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7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5943" y="509511"/>
            <a:ext cx="116539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28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EJB 기반의 </a:t>
            </a:r>
            <a:r>
              <a:rPr lang="ko-KR" altLang="ko-KR" sz="28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아키텍쳐</a:t>
            </a:r>
            <a:endParaRPr lang="en-US" altLang="ko-KR" sz="28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latinLnBrk="0"/>
            <a:endParaRPr lang="en-US" altLang="ko-KR" sz="14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EJB( Enterprise </a:t>
            </a:r>
            <a:r>
              <a:rPr lang="ko-KR" altLang="ko-KR" sz="16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Java</a:t>
            </a:r>
            <a:r>
              <a:rPr lang="ko-KR" altLang="ko-KR" sz="16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16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Beans</a:t>
            </a:r>
            <a:r>
              <a:rPr lang="ko-KR" altLang="ko-KR" sz="16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)</a:t>
            </a:r>
            <a:endParaRPr lang="en-US" altLang="ko-KR" sz="16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latinLnBrk="0"/>
            <a:endParaRPr lang="ko-KR" altLang="ko-KR" sz="16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-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sun</a:t>
            </a:r>
            <a:r>
              <a:rPr lang="en-US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에서 제안한 서버 측에서 실행되는 자바 컴포넌트 모델</a:t>
            </a:r>
            <a:endParaRPr lang="en-US" altLang="ko-KR" sz="14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- IBM, Oracle 등 여러 업체와 많은 개발자들이 참여하여 만든 공통된 표준 규칙</a:t>
            </a:r>
            <a:endParaRPr lang="en-US" altLang="ko-KR" sz="14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- j2ee 구성 요소 가운데 가장 중요한 부분으로 비지니스 로직을 담당</a:t>
            </a:r>
            <a:endParaRPr lang="en-US" altLang="ko-KR" sz="14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- 트랜잭션 , 보안 ,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멀티쓰레드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, 상태관리 등의 서비스를 제공하여 어플리케이션의 작성을 쉽게 함</a:t>
            </a:r>
            <a:endParaRPr lang="en-US" altLang="ko-KR" sz="14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EJB 컴포넌트 개발,  배포 , 실행 단계를 명확히 구분 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 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EJB 종류 </a:t>
            </a:r>
            <a:endParaRPr lang="ko-KR" altLang="ko-KR" sz="16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SessionBean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( DB 연결 하지 않은 경우)</a:t>
            </a:r>
            <a:endParaRPr lang="en-US" altLang="ko-KR" sz="14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EntityBean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(DB 작업 할 때 사용)</a:t>
            </a:r>
            <a:endParaRPr lang="en-US" altLang="ko-KR" sz="14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MessageDrivenBean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 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ko-KR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EJB를</a:t>
            </a:r>
            <a:r>
              <a:rPr lang="ko-KR" altLang="ko-KR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왜 사용하는가?</a:t>
            </a:r>
            <a:endParaRPr lang="ko-KR" altLang="ko-KR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 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- 빠른 개발 속도 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- 재사용성 증가 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- 트랜잭션 안전성 보장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-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이식성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- 확장성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- 유연성</a:t>
            </a:r>
            <a:endParaRPr lang="ko-KR" altLang="ko-KR" sz="14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87" y="2920481"/>
            <a:ext cx="5930346" cy="33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7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115" y="295604"/>
            <a:ext cx="1134913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EJB </a:t>
            </a:r>
            <a:r>
              <a:rPr lang="ko-KR" altLang="ko-KR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아키텍쳐</a:t>
            </a:r>
            <a:r>
              <a:rPr lang="ko-KR" altLang="ko-KR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장점</a:t>
            </a:r>
            <a:endParaRPr lang="ko-KR" altLang="ko-KR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- 공유되는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미들티어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제공, 모든 j2ee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Client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지원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- 트랜잭션 처리 안전성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- 컴포넌트를 서버 별로 분산 배치 기능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EJB </a:t>
            </a:r>
            <a:r>
              <a:rPr lang="ko-KR" altLang="ko-KR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아키텍쳐</a:t>
            </a:r>
            <a:r>
              <a:rPr lang="ko-KR" altLang="ko-KR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단점</a:t>
            </a:r>
            <a:endParaRPr lang="ko-KR" altLang="ko-KR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성능저하 ,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원격메서드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호출할 경우 속도 느림 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분산 어플리케이션의 테스트와 디버깅이 어려움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-  EJB 컨테이너에 배포 후 테스트할 수 있음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EJB도입</a:t>
            </a:r>
            <a:r>
              <a:rPr lang="ko-KR" altLang="ko-KR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결과 ( 단점 )</a:t>
            </a:r>
            <a:endParaRPr lang="ko-KR" altLang="ko-KR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어플리케이션 개발이 단순화되지 않았다 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어플리케이션 테스트가 어렵고 개발 생산성이 저하될 수 있다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어플리케이션 배포와 실행이 어렵다 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- 프로젝트 비용이 증가될 수 있다 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endParaRPr lang="en-US" altLang="ko-KR" sz="1400" b="1" kern="0" dirty="0">
              <a:latin typeface="바탕" panose="02030600000101010101" pitchFamily="18" charset="-127"/>
              <a:cs typeface="맑은 고딕" panose="020B0503020000020004" pitchFamily="50" charset="-127"/>
            </a:endParaRPr>
          </a:p>
          <a:p>
            <a:pPr latinLnBrk="0"/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Spring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은 EJB 경량화 하는데 목적이 있었다</a:t>
            </a:r>
            <a:r>
              <a:rPr lang="en-US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6" y="295604"/>
            <a:ext cx="5930346" cy="33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791" y="302587"/>
            <a:ext cx="1102256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36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Spring</a:t>
            </a:r>
            <a:r>
              <a:rPr lang="ko-KR" altLang="ko-KR" sz="36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  <a:r>
              <a:rPr lang="en-US" altLang="ko-KR" sz="36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Framework</a:t>
            </a: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- 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Rod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Johnson 이 만든 오픈소스 프레임워크 이다 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 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- 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EJB보다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단순함(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Simpleicity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), 테스트 용이성(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testablity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),</a:t>
            </a:r>
            <a:r>
              <a:rPr lang="en-US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느슨한 결합(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Loose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coupling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) 측면의 이점 제공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marL="285750" indent="-285750" latinLnBrk="0">
              <a:buFontTx/>
              <a:buChar char="-"/>
            </a:pP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순수자바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(POJO)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빈즈를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이용하여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EJB가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제공하는 서비스를 사용 가능하도록 지원함</a:t>
            </a:r>
            <a:r>
              <a:rPr lang="en-US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</a:p>
          <a:p>
            <a:pPr marL="285750" indent="-285750" latinLnBrk="0">
              <a:buFontTx/>
              <a:buChar char="-"/>
            </a:pP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POJO :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Plain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Old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Java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1400" b="1" kern="0" dirty="0" err="1">
                <a:latin typeface="바탕" panose="02030600000101010101" pitchFamily="18" charset="-127"/>
                <a:cs typeface="맑은 고딕" panose="020B0503020000020004" pitchFamily="50" charset="-127"/>
              </a:rPr>
              <a:t>Object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- </a:t>
            </a:r>
            <a:r>
              <a:rPr lang="en-US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  </a:t>
            </a:r>
            <a:r>
              <a:rPr lang="ko-KR" altLang="ko-KR" sz="1400" b="1" kern="0" dirty="0">
                <a:latin typeface="바탕" panose="02030600000101010101" pitchFamily="18" charset="-127"/>
                <a:cs typeface="맑은 고딕" panose="020B0503020000020004" pitchFamily="50" charset="-127"/>
              </a:rPr>
              <a:t>다양한 프레임워크와 통합 가능</a:t>
            </a:r>
            <a:endParaRPr lang="ko-KR" altLang="ko-KR" sz="11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791" y="2553821"/>
            <a:ext cx="1200849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1) </a:t>
            </a:r>
            <a:r>
              <a:rPr lang="ko-KR" altLang="ko-KR" sz="1600" b="1" kern="0" dirty="0" err="1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Lightweight</a:t>
            </a:r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( 경량화)</a:t>
            </a:r>
            <a:endParaRPr lang="ko-KR" altLang="ko-KR" sz="1600" b="1" kern="100" dirty="0">
              <a:solidFill>
                <a:schemeClr val="accent1"/>
              </a:solidFill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- 크기와 부하 면에서 경량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- 스프링의 </a:t>
            </a:r>
            <a:r>
              <a:rPr lang="ko-KR" altLang="ko-KR" sz="1200" b="1" kern="0" dirty="0" err="1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크키는</a:t>
            </a:r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2.5MB 조금 넘는 하나의 JAR 파일 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- 프로세서 처리를 위한 부하는 무시해도 좋은 정도이다 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2)  DI : </a:t>
            </a:r>
            <a:r>
              <a:rPr lang="ko-KR" altLang="ko-KR" sz="1600" b="1" kern="0" dirty="0" err="1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Dependency</a:t>
            </a:r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Injection</a:t>
            </a:r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</a:t>
            </a:r>
            <a:r>
              <a:rPr lang="en-US" altLang="ko-KR" sz="16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바탕" panose="02030600000101010101" pitchFamily="18" charset="-127"/>
              </a:rPr>
              <a:t>...</a:t>
            </a:r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느슨한 결합</a:t>
            </a:r>
            <a:endParaRPr lang="ko-KR" altLang="ko-KR" sz="1600" kern="100" dirty="0">
              <a:solidFill>
                <a:schemeClr val="accent1"/>
              </a:solidFill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4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</a:t>
            </a:r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- 어플리케이션의 느슨한 결합</a:t>
            </a:r>
            <a:r>
              <a:rPr lang="en-US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200" b="1" kern="0" dirty="0" err="1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loose</a:t>
            </a:r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b="1" kern="0" dirty="0" err="1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coupling</a:t>
            </a:r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)을 지원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- 의존하는 객체를 직접 생성하지 않고 외부로부터 전달받는다</a:t>
            </a:r>
            <a:r>
              <a:rPr lang="en-US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(클래스 객체를 생성하지 않고,  인수로 전달 받는다 )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3) AOP : </a:t>
            </a:r>
            <a:r>
              <a:rPr lang="ko-KR" altLang="ko-KR" sz="1600" b="1" kern="0" dirty="0" err="1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Aspect-oriented</a:t>
            </a:r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... </a:t>
            </a:r>
            <a:r>
              <a:rPr lang="ko-KR" altLang="ko-KR" sz="1600" b="1" kern="0" dirty="0" err="1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인터셉터</a:t>
            </a:r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(가로채기</a:t>
            </a:r>
            <a:r>
              <a:rPr lang="ko-KR" altLang="ko-KR" sz="14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4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- AOP 에 대한 다양한 기능을 제공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- 비지니스 로직과 시스템 서비스(로깅, 트랜잭션 등)을 분리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- 애플리케이션 객체는 비지니스 로직 수행에 집중하도록 함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en-US" altLang="ko-KR" sz="1200" b="1" kern="0" dirty="0">
                <a:latin typeface="Times New Roman" panose="02020603050405020304" pitchFamily="18" charset="0"/>
                <a:ea typeface="굴림" panose="020B0600000101010101" pitchFamily="50" charset="-127"/>
                <a:cs typeface="바탕" panose="02030600000101010101" pitchFamily="18" charset="-127"/>
              </a:rPr>
              <a:t> 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600" b="1" kern="0" dirty="0">
                <a:solidFill>
                  <a:schemeClr val="accent1"/>
                </a:solidFill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4) Container</a:t>
            </a:r>
            <a:endParaRPr lang="ko-KR" altLang="ko-KR" sz="1600" kern="100" dirty="0">
              <a:solidFill>
                <a:schemeClr val="accent1"/>
              </a:solidFill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- 애플리케이션 객체의 생명주기 관리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  <a:p>
            <a:pPr latinLnBrk="0"/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 - 객체와 </a:t>
            </a:r>
            <a:r>
              <a:rPr lang="ko-KR" altLang="ko-KR" sz="1200" b="1" kern="0" dirty="0" err="1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객체간의</a:t>
            </a:r>
            <a:r>
              <a:rPr lang="ko-KR" altLang="ko-KR" sz="1200" b="1" kern="0" dirty="0">
                <a:latin typeface="바탕" panose="02030600000101010101" pitchFamily="18" charset="-127"/>
                <a:ea typeface="굴림" panose="020B0600000101010101" pitchFamily="50" charset="-127"/>
                <a:cs typeface="굴림" panose="020B0600000101010101" pitchFamily="50" charset="-127"/>
              </a:rPr>
              <a:t> 의존관계를 설정</a:t>
            </a:r>
            <a:endParaRPr lang="ko-KR" altLang="ko-KR" sz="1200" kern="100" dirty="0"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6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0" y="320615"/>
            <a:ext cx="7595794" cy="62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4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59" y="909929"/>
            <a:ext cx="10325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6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23887"/>
            <a:ext cx="102870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594</Words>
  <Application>Microsoft Office PowerPoint</Application>
  <PresentationFormat>와이드스크린</PresentationFormat>
  <Paragraphs>172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KoPub Dotum</vt:lpstr>
      <vt:lpstr>Montserrat</vt:lpstr>
      <vt:lpstr>굴림</vt:lpstr>
      <vt:lpstr>돋움</vt:lpstr>
      <vt:lpstr>맑은 고딕</vt:lpstr>
      <vt:lpstr>바탕</vt:lpstr>
      <vt:lpstr>바탕체</vt:lpstr>
      <vt:lpstr>Arial</vt:lpstr>
      <vt:lpstr>Times New Roman</vt:lpstr>
      <vt:lpstr>Office 테마</vt:lpstr>
      <vt:lpstr>Spring Framework MVC 기반  사이트 구축 프로젝트</vt:lpstr>
      <vt:lpstr>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실습</dc:title>
  <dc:creator>한창민</dc:creator>
  <cp:lastModifiedBy>MainDuke</cp:lastModifiedBy>
  <cp:revision>67</cp:revision>
  <dcterms:created xsi:type="dcterms:W3CDTF">2017-06-13T06:00:54Z</dcterms:created>
  <dcterms:modified xsi:type="dcterms:W3CDTF">2017-06-15T06:31:46Z</dcterms:modified>
</cp:coreProperties>
</file>