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9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3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4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2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65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2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1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1FB3-8678-428C-B08D-5D47932D66B9}" type="datetimeFigureOut">
              <a:rPr lang="ko-KR" altLang="en-US" smtClean="0"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C5D4-6F2C-4513-9C81-2DC3BC590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5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Usecase Point </a:t>
            </a:r>
            <a:r>
              <a:rPr lang="ko-KR" altLang="en-US"/>
              <a:t>조사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한창민</a:t>
            </a:r>
          </a:p>
        </p:txBody>
      </p:sp>
    </p:spTree>
    <p:extLst>
      <p:ext uri="{BB962C8B-B14F-4D97-AF65-F5344CB8AC3E}">
        <p14:creationId xmlns:p14="http://schemas.microsoft.com/office/powerpoint/2010/main" val="155481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트랜잭션 중심의 </a:t>
            </a:r>
            <a:r>
              <a:rPr lang="en-US" altLang="ko-KR"/>
              <a:t>UCP </a:t>
            </a:r>
            <a:r>
              <a:rPr lang="ko-KR" altLang="en-US"/>
              <a:t>측정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72" y="1521355"/>
            <a:ext cx="4144898" cy="2911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4908409" y="1941688"/>
            <a:ext cx="6434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기존의 </a:t>
            </a:r>
            <a:r>
              <a:rPr lang="en-US" altLang="ko-KR"/>
              <a:t>UCP </a:t>
            </a:r>
            <a:r>
              <a:rPr lang="ko-KR" altLang="en-US"/>
              <a:t>계산법과 트랜잭션의 단위 기능으로 점수를 계산한 </a:t>
            </a:r>
            <a:r>
              <a:rPr lang="en-US" altLang="ko-KR"/>
              <a:t>UCP</a:t>
            </a:r>
            <a:r>
              <a:rPr lang="ko-KR" altLang="en-US"/>
              <a:t>의 </a:t>
            </a:r>
            <a:r>
              <a:rPr lang="en-US" altLang="ko-KR"/>
              <a:t>MRE </a:t>
            </a:r>
            <a:r>
              <a:rPr lang="ko-KR" altLang="en-US"/>
              <a:t>결과표는 표 </a:t>
            </a:r>
            <a:r>
              <a:rPr lang="en-US" altLang="ko-KR"/>
              <a:t>5</a:t>
            </a:r>
            <a:r>
              <a:rPr lang="ko-KR" altLang="en-US"/>
              <a:t>와 같다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9</a:t>
            </a:r>
            <a:r>
              <a:rPr lang="ko-KR" altLang="en-US"/>
              <a:t>개의 프로젝트 중에서 </a:t>
            </a:r>
            <a:r>
              <a:rPr lang="en-US" altLang="ko-KR"/>
              <a:t>7</a:t>
            </a:r>
            <a:r>
              <a:rPr lang="ko-KR" altLang="en-US"/>
              <a:t>개의 프로젝트에서 </a:t>
            </a:r>
            <a:r>
              <a:rPr lang="en-US" altLang="ko-KR"/>
              <a:t>TP MRE</a:t>
            </a:r>
            <a:r>
              <a:rPr lang="ko-KR" altLang="en-US"/>
              <a:t>가 낮게 측정 되었다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공수 예측 시 트랜잭션 점수 기법이 비교적 안정적으로 정확도 가 높은 결과를 기대할 수 있다는 점을 보여준다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6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/>
          <a:lstStyle/>
          <a:p>
            <a:r>
              <a:rPr lang="en-US" altLang="ko-KR" dirty="0"/>
              <a:t>4. TCF </a:t>
            </a:r>
            <a:r>
              <a:rPr lang="ko-KR" altLang="en-US" dirty="0"/>
              <a:t>와 </a:t>
            </a:r>
            <a:r>
              <a:rPr lang="en-US" altLang="ko-KR" dirty="0"/>
              <a:t>EF </a:t>
            </a:r>
            <a:r>
              <a:rPr lang="ko-KR" altLang="en-US" dirty="0"/>
              <a:t>에 대한 연구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5921" y="1429365"/>
            <a:ext cx="10925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Simplifying effort estimation based on Use Case Points , 2011 , by </a:t>
            </a:r>
            <a:r>
              <a:rPr lang="en-US" altLang="ko-KR" dirty="0" err="1"/>
              <a:t>M.Ochodek</a:t>
            </a:r>
            <a:r>
              <a:rPr lang="en-US" altLang="ko-KR" dirty="0"/>
              <a:t>, J. </a:t>
            </a:r>
            <a:r>
              <a:rPr lang="en-US" altLang="ko-KR" dirty="0" err="1"/>
              <a:t>Nawrocki</a:t>
            </a:r>
            <a:r>
              <a:rPr lang="en-US" altLang="ko-KR" dirty="0"/>
              <a:t>, </a:t>
            </a:r>
            <a:r>
              <a:rPr lang="en-US" altLang="ko-KR" dirty="0" err="1"/>
              <a:t>K.Kwarciak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5921" y="2154763"/>
            <a:ext cx="8066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NimbusRomNo9L-Medi"/>
              </a:rPr>
              <a:t>Adjustment Factors in Use Case Points </a:t>
            </a:r>
            <a:r>
              <a:rPr lang="ko-KR" altLang="en-US" dirty="0">
                <a:latin typeface="NimbusRomNo9L-Medi"/>
              </a:rPr>
              <a:t>파트</a:t>
            </a:r>
            <a:endParaRPr lang="en-US" altLang="ko-KR" dirty="0">
              <a:latin typeface="NimbusRomNo9L-Med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NimbusRomNo9L-Medi"/>
              </a:rPr>
              <a:t>초기 </a:t>
            </a:r>
            <a:r>
              <a:rPr lang="en-US" altLang="ko-KR" dirty="0">
                <a:latin typeface="NimbusRomNo9L-Medi"/>
              </a:rPr>
              <a:t>TCF </a:t>
            </a:r>
            <a:r>
              <a:rPr lang="ko-KR" altLang="en-US" dirty="0">
                <a:latin typeface="NimbusRomNo9L-Medi"/>
              </a:rPr>
              <a:t>와 </a:t>
            </a:r>
            <a:r>
              <a:rPr lang="en-US" altLang="ko-KR" dirty="0">
                <a:latin typeface="NimbusRomNo9L-Medi"/>
              </a:rPr>
              <a:t>EF </a:t>
            </a:r>
            <a:r>
              <a:rPr lang="ko-KR" altLang="en-US" dirty="0">
                <a:latin typeface="NimbusRomNo9L-Medi"/>
              </a:rPr>
              <a:t>는 </a:t>
            </a:r>
            <a:r>
              <a:rPr lang="en-US" altLang="ko-KR" dirty="0">
                <a:latin typeface="NimbusRomNo9L-Medi"/>
              </a:rPr>
              <a:t>21</a:t>
            </a:r>
            <a:r>
              <a:rPr lang="ko-KR" altLang="en-US" dirty="0">
                <a:latin typeface="NimbusRomNo9L-Medi"/>
              </a:rPr>
              <a:t>개의 요소를 가지고 있다</a:t>
            </a:r>
            <a:r>
              <a:rPr lang="en-US" altLang="ko-KR" dirty="0">
                <a:latin typeface="NimbusRomNo9L-Medi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NimbusRomNo9L-Medi"/>
              </a:rPr>
              <a:t>하지만 이 논문에서는 </a:t>
            </a:r>
            <a:r>
              <a:rPr lang="en-US" altLang="ko-KR" dirty="0">
                <a:latin typeface="NimbusRomNo9L-Medi"/>
              </a:rPr>
              <a:t>4</a:t>
            </a:r>
            <a:r>
              <a:rPr lang="ko-KR" altLang="en-US" dirty="0">
                <a:latin typeface="NimbusRomNo9L-Medi"/>
              </a:rPr>
              <a:t>개의 </a:t>
            </a:r>
            <a:r>
              <a:rPr lang="en-US" altLang="ko-KR" dirty="0">
                <a:latin typeface="NimbusRomNo9L-Medi"/>
              </a:rPr>
              <a:t>TCF </a:t>
            </a:r>
            <a:r>
              <a:rPr lang="ko-KR" altLang="en-US" dirty="0">
                <a:latin typeface="NimbusRomNo9L-Medi"/>
              </a:rPr>
              <a:t>와 </a:t>
            </a:r>
            <a:r>
              <a:rPr lang="en-US" altLang="ko-KR" dirty="0">
                <a:latin typeface="NimbusRomNo9L-Medi"/>
              </a:rPr>
              <a:t>2</a:t>
            </a:r>
            <a:r>
              <a:rPr lang="ko-KR" altLang="en-US" dirty="0">
                <a:latin typeface="NimbusRomNo9L-Medi"/>
              </a:rPr>
              <a:t>개의 </a:t>
            </a:r>
            <a:r>
              <a:rPr lang="en-US" altLang="ko-KR" dirty="0">
                <a:latin typeface="NimbusRomNo9L-Medi"/>
              </a:rPr>
              <a:t>EF </a:t>
            </a:r>
            <a:r>
              <a:rPr lang="ko-KR" altLang="en-US" dirty="0">
                <a:latin typeface="NimbusRomNo9L-Medi"/>
              </a:rPr>
              <a:t>로 대체 될 수 있다고 주장한다</a:t>
            </a:r>
            <a:r>
              <a:rPr lang="en-US" altLang="ko-KR" dirty="0">
                <a:latin typeface="NimbusRomNo9L-Medi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NimbusRomNo9L-Medi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920" y="3309269"/>
            <a:ext cx="11378216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imbusRomNo9L-ReguItal"/>
              </a:rPr>
              <a:t>TCF 4</a:t>
            </a:r>
            <a:r>
              <a:rPr lang="ko-KR" altLang="en-US" dirty="0">
                <a:latin typeface="NimbusRomNo9L-ReguItal"/>
              </a:rPr>
              <a:t>개 요소</a:t>
            </a:r>
            <a:endParaRPr lang="en-US" altLang="ko-KR" dirty="0">
              <a:latin typeface="NimbusRomNo9L-ReguItal"/>
            </a:endParaRPr>
          </a:p>
          <a:p>
            <a:r>
              <a:rPr lang="en-US" altLang="ko-KR" b="1" dirty="0">
                <a:latin typeface="NimbusRomNo9L-ReguItal"/>
              </a:rPr>
              <a:t>E</a:t>
            </a:r>
            <a:r>
              <a:rPr lang="en-US" altLang="ko-KR" b="1" dirty="0">
                <a:latin typeface="rtxi"/>
              </a:rPr>
              <a:t>ffi</a:t>
            </a:r>
            <a:r>
              <a:rPr lang="en-US" altLang="ko-KR" b="1" dirty="0">
                <a:latin typeface="NimbusRomNo9L-ReguItal"/>
              </a:rPr>
              <a:t>ciency </a:t>
            </a:r>
            <a:r>
              <a:rPr lang="en-US" altLang="ko-KR" b="1" dirty="0">
                <a:latin typeface="NimbusRomNo9L-Regu"/>
              </a:rPr>
              <a:t>– </a:t>
            </a:r>
            <a:r>
              <a:rPr lang="ko-KR" altLang="en-US" sz="1200" b="1" dirty="0"/>
              <a:t>효율성은 명시된 조건 하에서 사용되는 리소스의 양에 비례하여 적절한 성능을 제공하기 위해 소프트웨어 제품의 성능과 관련됩니다</a:t>
            </a:r>
            <a:r>
              <a:rPr lang="en-US" altLang="ko-KR" sz="1200" b="1" dirty="0"/>
              <a:t>.</a:t>
            </a:r>
          </a:p>
          <a:p>
            <a:r>
              <a:rPr lang="en-US" altLang="ko-KR" sz="1400" dirty="0">
                <a:latin typeface="NimbusRomNo9L-Regu"/>
              </a:rPr>
              <a:t>The main associated TCFs are “performance” (T2), “end-user efficiency” (T3), “complex processing” (T4), and “easy to use” (T7).</a:t>
            </a:r>
          </a:p>
          <a:p>
            <a:endParaRPr lang="en-US" altLang="ko-KR" sz="1400" dirty="0">
              <a:latin typeface="NimbusRomNo9L-Regu"/>
            </a:endParaRPr>
          </a:p>
          <a:p>
            <a:r>
              <a:rPr lang="en-US" altLang="ko-KR" sz="1400" b="1" dirty="0"/>
              <a:t>Operability – </a:t>
            </a:r>
            <a:r>
              <a:rPr lang="ko-KR" altLang="en-US" sz="1400" b="1" dirty="0"/>
              <a:t>이 요소의 운전 가능성은 시스템을 조작하고 제어하는 것이 얼마나 </a:t>
            </a:r>
            <a:r>
              <a:rPr lang="ko-KR" altLang="en-US" sz="1400" b="1" dirty="0" err="1"/>
              <a:t>쉬운지를</a:t>
            </a:r>
            <a:r>
              <a:rPr lang="ko-KR" altLang="en-US" sz="1400" b="1" dirty="0"/>
              <a:t> 정의한다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dirty="0">
                <a:latin typeface="NimbusRomNo9L-Regu"/>
              </a:rPr>
              <a:t>The main associated TCFs are  </a:t>
            </a:r>
            <a:r>
              <a:rPr lang="en-US" altLang="ko-KR" sz="1400" dirty="0"/>
              <a:t>factors are “easy to install” (T6), “portable” (T8),“security features” (T11), and “special training required” (T13).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Maintainability – </a:t>
            </a:r>
            <a:r>
              <a:rPr lang="ko-KR" altLang="en-US" sz="1400" b="1" dirty="0"/>
              <a:t>소프트웨어의 유지보수성을 의미한다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dirty="0"/>
              <a:t>The main associated factors are “reusable code” (T5), and “easy to change” (T9).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Interoperability – </a:t>
            </a:r>
            <a:r>
              <a:rPr lang="ko-KR" altLang="en-US" sz="1400" b="1" dirty="0"/>
              <a:t>다른 소프트웨어 시스템과의 연동성에 대한 제품의 능력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dirty="0"/>
              <a:t>The associated factors are “concurrent” (T10), and “access to third parties” (T12).</a:t>
            </a:r>
          </a:p>
          <a:p>
            <a:endParaRPr lang="en-US" altLang="ko-KR" sz="14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1385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/>
          <a:lstStyle/>
          <a:p>
            <a:r>
              <a:rPr lang="en-US" altLang="ko-KR" dirty="0"/>
              <a:t>4. TCF </a:t>
            </a:r>
            <a:r>
              <a:rPr lang="ko-KR" altLang="en-US" dirty="0"/>
              <a:t>와 </a:t>
            </a:r>
            <a:r>
              <a:rPr lang="en-US" altLang="ko-KR" dirty="0"/>
              <a:t>EF </a:t>
            </a:r>
            <a:r>
              <a:rPr lang="ko-KR" altLang="en-US" dirty="0"/>
              <a:t>에 대한 연구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5921" y="1429365"/>
            <a:ext cx="10925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Simplifying effort estimation based on Use Case Points , 2011 , by </a:t>
            </a:r>
            <a:r>
              <a:rPr lang="en-US" altLang="ko-KR" dirty="0" err="1"/>
              <a:t>M.Ochodek</a:t>
            </a:r>
            <a:r>
              <a:rPr lang="en-US" altLang="ko-KR" dirty="0"/>
              <a:t>, J. </a:t>
            </a:r>
            <a:r>
              <a:rPr lang="en-US" altLang="ko-KR" dirty="0" err="1"/>
              <a:t>Nawrocki</a:t>
            </a:r>
            <a:r>
              <a:rPr lang="en-US" altLang="ko-KR" dirty="0"/>
              <a:t>, </a:t>
            </a:r>
            <a:r>
              <a:rPr lang="en-US" altLang="ko-KR" dirty="0" err="1"/>
              <a:t>K.Kwarciak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5921" y="2314970"/>
            <a:ext cx="1137821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NimbusRomNo9L-ReguItal"/>
              </a:rPr>
              <a:t>EF 4</a:t>
            </a:r>
            <a:r>
              <a:rPr lang="ko-KR" altLang="en-US" dirty="0">
                <a:latin typeface="NimbusRomNo9L-ReguItal"/>
              </a:rPr>
              <a:t>개 요소</a:t>
            </a:r>
            <a:endParaRPr lang="en-US" altLang="ko-KR" dirty="0">
              <a:latin typeface="NimbusRomNo9L-ReguItal"/>
            </a:endParaRPr>
          </a:p>
          <a:p>
            <a:endParaRPr lang="en-US" altLang="ko-KR" sz="1100" dirty="0"/>
          </a:p>
          <a:p>
            <a:r>
              <a:rPr lang="en-US" altLang="ko-KR" sz="1600" b="1" dirty="0"/>
              <a:t>Team experience – </a:t>
            </a:r>
            <a:r>
              <a:rPr lang="ko-KR" altLang="en-US" sz="1600" b="1" dirty="0"/>
              <a:t>개발팀의 기술과 지식에 관련된 요소</a:t>
            </a:r>
            <a:r>
              <a:rPr lang="en-US" altLang="ko-KR" sz="1600" b="1" dirty="0"/>
              <a:t>. </a:t>
            </a:r>
          </a:p>
          <a:p>
            <a:r>
              <a:rPr lang="en-US" altLang="ko-KR" sz="1400" dirty="0"/>
              <a:t>The associated factors are “familiarity with the standard process” (F1), “application experience” (F2), “</a:t>
            </a:r>
            <a:r>
              <a:rPr lang="en-US" altLang="ko-KR" sz="1400" dirty="0" err="1"/>
              <a:t>objectoriented</a:t>
            </a:r>
            <a:r>
              <a:rPr lang="en-US" altLang="ko-KR" sz="1400" dirty="0"/>
              <a:t> experience” (F3), “lead analyst capability” (F4)”, and “difficult programming language”</a:t>
            </a:r>
          </a:p>
          <a:p>
            <a:r>
              <a:rPr lang="en-US" altLang="ko-KR" sz="1400" dirty="0"/>
              <a:t>(F8). A minor correlation was also observed for the environmental factor “motivation” (F5).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Team cohesion – </a:t>
            </a:r>
            <a:r>
              <a:rPr lang="ko-KR" altLang="en-US" sz="1600" b="1" dirty="0"/>
              <a:t>프로젝트 관계자들의 협력 수준</a:t>
            </a:r>
            <a:endParaRPr lang="en-US" altLang="ko-KR" sz="1600" b="1" dirty="0"/>
          </a:p>
          <a:p>
            <a:r>
              <a:rPr lang="en-US" altLang="ko-KR" sz="1400" dirty="0"/>
              <a:t>The associated factors are “motivation” (F5), “stable requirements”(F6), and “part-time workers” (F7).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요약 </a:t>
            </a:r>
            <a:r>
              <a:rPr lang="en-US" altLang="ko-KR" sz="1400" dirty="0"/>
              <a:t>: TCF </a:t>
            </a:r>
            <a:r>
              <a:rPr lang="ko-KR" altLang="en-US" sz="1400" dirty="0"/>
              <a:t>와 </a:t>
            </a:r>
            <a:r>
              <a:rPr lang="en-US" altLang="ko-KR" sz="1400" dirty="0"/>
              <a:t>EF </a:t>
            </a:r>
            <a:r>
              <a:rPr lang="ko-KR" altLang="en-US" sz="1400" dirty="0"/>
              <a:t>의 요소는 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개인데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수정하며 관찰해본 결과</a:t>
            </a:r>
            <a:r>
              <a:rPr lang="en-US" altLang="ko-KR" sz="1400" dirty="0"/>
              <a:t>, </a:t>
            </a:r>
            <a:r>
              <a:rPr lang="ko-KR" altLang="en-US" sz="1400" dirty="0"/>
              <a:t>상당수가 중복적으로 프로젝트의 요소를 평가하고 있다고 판단된다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그래서 총 </a:t>
            </a:r>
            <a:r>
              <a:rPr lang="en-US" altLang="ko-KR" sz="1400" dirty="0"/>
              <a:t>21</a:t>
            </a:r>
            <a:r>
              <a:rPr lang="ko-KR" altLang="en-US" sz="1400" dirty="0"/>
              <a:t>개의 요소를 </a:t>
            </a:r>
            <a:r>
              <a:rPr lang="en-US" altLang="ko-KR" sz="1400" dirty="0"/>
              <a:t>TCF 4</a:t>
            </a:r>
            <a:r>
              <a:rPr lang="ko-KR" altLang="en-US" sz="1400" dirty="0"/>
              <a:t>개</a:t>
            </a:r>
            <a:r>
              <a:rPr lang="en-US" altLang="ko-KR" sz="1400" dirty="0"/>
              <a:t>, EF2 </a:t>
            </a:r>
            <a:r>
              <a:rPr lang="ko-KR" altLang="en-US" sz="1400" dirty="0"/>
              <a:t>개로 나누어서 요약 평가 할 수 있다고 주장한다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613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Fuzzy Tool</a:t>
            </a:r>
            <a:r>
              <a:rPr lang="ko-KR" altLang="en-US" sz="3600" dirty="0"/>
              <a:t>을 이용한 </a:t>
            </a:r>
            <a:r>
              <a:rPr lang="en-US" altLang="ko-KR" sz="3600" dirty="0"/>
              <a:t>Transaction </a:t>
            </a:r>
            <a:r>
              <a:rPr lang="en-US" altLang="ko-KR" sz="3600" dirty="0" err="1"/>
              <a:t>Weghit</a:t>
            </a:r>
            <a:r>
              <a:rPr lang="en-US" altLang="ko-KR" sz="3600" dirty="0"/>
              <a:t> </a:t>
            </a:r>
            <a:r>
              <a:rPr lang="ko-KR" altLang="en-US" sz="3600" dirty="0"/>
              <a:t>연구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5921" y="1429365"/>
            <a:ext cx="10925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sz="1600" dirty="0"/>
          </a:p>
          <a:p>
            <a:r>
              <a:rPr lang="en-US" altLang="ko-KR" sz="1600" dirty="0"/>
              <a:t>Enhancing Use Case Points Estimation Method Using Soft Computing Techniques, </a:t>
            </a:r>
          </a:p>
          <a:p>
            <a:r>
              <a:rPr lang="en-US" altLang="ko-KR" sz="1600" dirty="0"/>
              <a:t>						By</a:t>
            </a:r>
            <a:r>
              <a:rPr lang="ko-KR" altLang="en-US" sz="1600" dirty="0"/>
              <a:t> </a:t>
            </a:r>
            <a:r>
              <a:rPr lang="en-US" altLang="ko-KR" sz="1600" dirty="0"/>
              <a:t>Ali </a:t>
            </a:r>
            <a:r>
              <a:rPr lang="en-US" altLang="ko-KR" sz="1600" dirty="0" err="1"/>
              <a:t>Bou</a:t>
            </a:r>
            <a:r>
              <a:rPr lang="en-US" altLang="ko-KR" sz="1600" dirty="0"/>
              <a:t> Nassif , Luiz Fernando </a:t>
            </a:r>
            <a:r>
              <a:rPr lang="en-US" altLang="ko-KR" sz="1600" dirty="0" err="1"/>
              <a:t>Capretz</a:t>
            </a:r>
            <a:r>
              <a:rPr lang="en-US" altLang="ko-KR" sz="1600" dirty="0"/>
              <a:t> and Danny Ho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0" y="4247464"/>
            <a:ext cx="3505200" cy="25336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5920" y="2511352"/>
            <a:ext cx="1051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요약 </a:t>
            </a:r>
            <a:r>
              <a:rPr lang="en-US" altLang="ko-KR" sz="1600" dirty="0"/>
              <a:t>: FUZZY tool </a:t>
            </a:r>
            <a:r>
              <a:rPr lang="ko-KR" altLang="en-US" sz="1600" dirty="0"/>
              <a:t>을 이용하여 </a:t>
            </a:r>
            <a:r>
              <a:rPr lang="en-US" altLang="ko-KR" sz="1600" dirty="0"/>
              <a:t>UCP</a:t>
            </a:r>
            <a:r>
              <a:rPr lang="ko-KR" altLang="en-US" sz="1600" dirty="0"/>
              <a:t> 를 측정할 때 트랜잭션의 가중치를 기존의 방식대로 넣는다면 아래와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0" y="3070119"/>
            <a:ext cx="3262950" cy="9571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44830" y="3955076"/>
            <a:ext cx="7304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기존의 </a:t>
            </a:r>
            <a:r>
              <a:rPr lang="en-US" altLang="ko-KR" sz="1600" dirty="0" err="1"/>
              <a:t>Karner</a:t>
            </a:r>
            <a:r>
              <a:rPr lang="ko-KR" altLang="en-US" sz="1600" dirty="0"/>
              <a:t>의 </a:t>
            </a:r>
            <a:r>
              <a:rPr lang="en-US" altLang="ko-KR" sz="1600" dirty="0"/>
              <a:t>UCP </a:t>
            </a:r>
            <a:r>
              <a:rPr lang="ko-KR" altLang="en-US" sz="1600" dirty="0"/>
              <a:t>측정법을 보다 강화하기 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연구자는 </a:t>
            </a:r>
            <a:r>
              <a:rPr lang="ko-KR" altLang="en-US" sz="1600" dirty="0" err="1"/>
              <a:t>트랜젝션의</a:t>
            </a:r>
            <a:r>
              <a:rPr lang="ko-KR" altLang="en-US" sz="1600" dirty="0"/>
              <a:t> 최대값을 </a:t>
            </a:r>
            <a:r>
              <a:rPr lang="en-US" altLang="ko-KR" sz="1600" dirty="0"/>
              <a:t>10</a:t>
            </a:r>
            <a:r>
              <a:rPr lang="ko-KR" altLang="en-US" sz="1600" dirty="0"/>
              <a:t>개로 가정하고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순차적으로 가중치를 부여 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822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Fuzzy Tool</a:t>
            </a:r>
            <a:r>
              <a:rPr lang="ko-KR" altLang="en-US" sz="3600" dirty="0"/>
              <a:t>을 이용한 </a:t>
            </a:r>
            <a:r>
              <a:rPr lang="en-US" altLang="ko-KR" sz="3600" dirty="0"/>
              <a:t>Transaction </a:t>
            </a:r>
            <a:r>
              <a:rPr lang="en-US" altLang="ko-KR" sz="3600" dirty="0" err="1"/>
              <a:t>Weghit</a:t>
            </a:r>
            <a:r>
              <a:rPr lang="en-US" altLang="ko-KR" sz="3600" dirty="0"/>
              <a:t> </a:t>
            </a:r>
            <a:r>
              <a:rPr lang="ko-KR" altLang="en-US" sz="3600" dirty="0"/>
              <a:t>연구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5921" y="1429365"/>
            <a:ext cx="10925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참고</a:t>
            </a:r>
            <a:endParaRPr lang="en-US" altLang="ko-KR" sz="1600" dirty="0"/>
          </a:p>
          <a:p>
            <a:r>
              <a:rPr lang="en-US" altLang="ko-KR" sz="1600" dirty="0"/>
              <a:t>Enhancing Use Case Points Estimation Method Using Soft Computing Techniques, </a:t>
            </a:r>
          </a:p>
          <a:p>
            <a:r>
              <a:rPr lang="en-US" altLang="ko-KR" sz="1600" dirty="0"/>
              <a:t>						By</a:t>
            </a:r>
            <a:r>
              <a:rPr lang="ko-KR" altLang="en-US" sz="1600" dirty="0"/>
              <a:t> </a:t>
            </a:r>
            <a:r>
              <a:rPr lang="en-US" altLang="ko-KR" sz="1600" dirty="0"/>
              <a:t>Ali </a:t>
            </a:r>
            <a:r>
              <a:rPr lang="en-US" altLang="ko-KR" sz="1600" dirty="0" err="1"/>
              <a:t>Bou</a:t>
            </a:r>
            <a:r>
              <a:rPr lang="en-US" altLang="ko-KR" sz="1600" dirty="0"/>
              <a:t> Nassif , Luiz Fernando </a:t>
            </a:r>
            <a:r>
              <a:rPr lang="en-US" altLang="ko-KR" sz="1600" dirty="0" err="1"/>
              <a:t>Capretz</a:t>
            </a:r>
            <a:r>
              <a:rPr lang="en-US" altLang="ko-KR" sz="1600" dirty="0"/>
              <a:t> and Danny Ho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295920" y="2511352"/>
            <a:ext cx="10511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요약 </a:t>
            </a:r>
            <a:r>
              <a:rPr lang="en-US" altLang="ko-KR" sz="1600" dirty="0"/>
              <a:t>: </a:t>
            </a:r>
            <a:r>
              <a:rPr lang="ko-KR" altLang="en-US" sz="1600" dirty="0"/>
              <a:t>기존 방법 대비 </a:t>
            </a:r>
            <a:r>
              <a:rPr lang="en-US" altLang="ko-KR" sz="1600" dirty="0"/>
              <a:t>4% </a:t>
            </a:r>
            <a:r>
              <a:rPr lang="ko-KR" altLang="en-US" sz="1600" dirty="0"/>
              <a:t>정도의 정확도 향상</a:t>
            </a:r>
            <a:r>
              <a:rPr lang="en-US" altLang="ko-KR" sz="1600" dirty="0"/>
              <a:t>. FUZZY TOOL</a:t>
            </a:r>
            <a:r>
              <a:rPr lang="ko-KR" altLang="en-US" sz="1600" dirty="0"/>
              <a:t> 을 이용한 자동화 </a:t>
            </a:r>
            <a:r>
              <a:rPr lang="en-US" altLang="ko-KR" sz="1600" dirty="0"/>
              <a:t>UCP </a:t>
            </a:r>
            <a:r>
              <a:rPr lang="ko-KR" altLang="en-US" sz="1600" dirty="0"/>
              <a:t>측정법의 향상 사례</a:t>
            </a:r>
            <a:r>
              <a:rPr lang="en-US" altLang="ko-KR" sz="1600" dirty="0"/>
              <a:t>…</a:t>
            </a:r>
            <a:r>
              <a:rPr lang="ko-KR" altLang="en-US" sz="1600" dirty="0"/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0" y="3070119"/>
            <a:ext cx="7467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유스케이스</a:t>
            </a:r>
            <a:r>
              <a:rPr lang="ko-KR" altLang="en-US" dirty="0"/>
              <a:t> 포인트 요약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UCP </a:t>
            </a:r>
            <a:r>
              <a:rPr lang="ko-KR" altLang="en-US" dirty="0"/>
              <a:t>측정의 종류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트랜잭션 중심의 </a:t>
            </a:r>
            <a:r>
              <a:rPr lang="en-US" altLang="ko-KR" dirty="0"/>
              <a:t>UCP </a:t>
            </a:r>
            <a:r>
              <a:rPr lang="ko-KR" altLang="en-US" dirty="0"/>
              <a:t>측정 사례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TCF </a:t>
            </a:r>
            <a:r>
              <a:rPr lang="ko-KR" altLang="en-US" dirty="0"/>
              <a:t>와 </a:t>
            </a:r>
            <a:r>
              <a:rPr lang="en-US" altLang="ko-KR" dirty="0"/>
              <a:t>EF </a:t>
            </a:r>
            <a:r>
              <a:rPr lang="ko-KR" altLang="en-US" dirty="0"/>
              <a:t>에 대한 연구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Fuzzy Tool</a:t>
            </a:r>
            <a:r>
              <a:rPr lang="ko-KR" altLang="en-US" dirty="0"/>
              <a:t>을 이용한 </a:t>
            </a:r>
            <a:r>
              <a:rPr lang="en-US" altLang="ko-KR" dirty="0"/>
              <a:t>Transaction </a:t>
            </a:r>
            <a:r>
              <a:rPr lang="en-US" altLang="ko-KR" dirty="0" err="1"/>
              <a:t>Weghit</a:t>
            </a:r>
            <a:r>
              <a:rPr lang="en-US" altLang="ko-KR" dirty="0"/>
              <a:t> </a:t>
            </a:r>
            <a:r>
              <a:rPr lang="ko-KR" altLang="en-US" dirty="0"/>
              <a:t>연구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9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유스케이스</a:t>
            </a:r>
            <a:r>
              <a:rPr lang="ko-KR" altLang="en-US" dirty="0"/>
              <a:t> 포인트 요약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2" y="1477443"/>
            <a:ext cx="3131587" cy="4928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1534" y="1690688"/>
            <a:ext cx="598676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유스케이스 점수를 계산 하는 과정</a:t>
            </a:r>
            <a:endParaRPr lang="en-US" altLang="ko-KR" b="1"/>
          </a:p>
          <a:p>
            <a:pPr marL="342900" indent="-342900">
              <a:buAutoNum type="arabicPeriod"/>
            </a:pPr>
            <a:r>
              <a:rPr lang="en-US" altLang="ko-KR" sz="1600"/>
              <a:t>Unadjusted Actor Weight</a:t>
            </a:r>
          </a:p>
          <a:p>
            <a:pPr marL="342900" indent="-342900">
              <a:buAutoNum type="arabicPeriod"/>
            </a:pPr>
            <a:r>
              <a:rPr lang="en-US" altLang="ko-KR" sz="1600"/>
              <a:t>Unadjusted UseCase Weight</a:t>
            </a:r>
          </a:p>
          <a:p>
            <a:pPr marL="342900" indent="-342900">
              <a:buAutoNum type="arabicPeriod"/>
            </a:pPr>
            <a:r>
              <a:rPr lang="en-US" altLang="ko-KR" sz="1600"/>
              <a:t>Unadjusted UseCase Point </a:t>
            </a:r>
            <a:r>
              <a:rPr lang="ko-KR" altLang="en-US" sz="1600"/>
              <a:t>계산 </a:t>
            </a:r>
            <a:r>
              <a:rPr lang="en-US" altLang="ko-KR" sz="1600"/>
              <a:t>: UUCP = UAW + UUCW</a:t>
            </a:r>
          </a:p>
          <a:p>
            <a:pPr marL="342900" indent="-342900">
              <a:buAutoNum type="arabicPeriod"/>
            </a:pPr>
            <a:r>
              <a:rPr lang="en-US" altLang="ko-KR" sz="1600"/>
              <a:t>Technical Complextiy Factor(TCF) </a:t>
            </a:r>
            <a:r>
              <a:rPr lang="ko-KR" altLang="en-US" sz="1600"/>
              <a:t>평가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Environmental Factor(EF) </a:t>
            </a:r>
            <a:r>
              <a:rPr lang="ko-KR" altLang="en-US" sz="1600"/>
              <a:t>평가</a:t>
            </a:r>
            <a:endParaRPr lang="en-US" altLang="ko-KR" sz="1600"/>
          </a:p>
          <a:p>
            <a:pPr marL="342900" indent="-342900">
              <a:buAutoNum type="arabicPeriod"/>
            </a:pPr>
            <a:r>
              <a:rPr lang="en-US" altLang="ko-KR" sz="1600"/>
              <a:t>UCP = UUCP * TCF * EF </a:t>
            </a:r>
          </a:p>
          <a:p>
            <a:pPr marL="342900" indent="-342900">
              <a:buAutoNum type="arabicPeriod"/>
            </a:pPr>
            <a:r>
              <a:rPr lang="ko-KR" altLang="en-US" sz="1600"/>
              <a:t>공수 계산 </a:t>
            </a:r>
            <a:r>
              <a:rPr lang="en-US" altLang="ko-KR" sz="1600"/>
              <a:t>Effort = UCP * PH perUCP(</a:t>
            </a:r>
            <a:r>
              <a:rPr lang="ko-KR" altLang="en-US" sz="1600"/>
              <a:t>프로젝트 시간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3881534" y="4098061"/>
            <a:ext cx="80056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UCP </a:t>
            </a:r>
            <a:r>
              <a:rPr lang="ko-KR" altLang="en-US" b="1"/>
              <a:t>를 이용하여 규모산정을 할 때 불확실 요소</a:t>
            </a:r>
            <a:endParaRPr lang="en-US" altLang="ko-KR" b="1"/>
          </a:p>
          <a:p>
            <a:r>
              <a:rPr lang="en-US" altLang="ko-KR" sz="1600"/>
              <a:t>1. </a:t>
            </a:r>
            <a:r>
              <a:rPr lang="ko-KR" altLang="en-US" sz="1600"/>
              <a:t>프로젝트의 모든 </a:t>
            </a:r>
            <a:r>
              <a:rPr lang="en-US" altLang="ko-KR" sz="1600"/>
              <a:t>Use Case </a:t>
            </a:r>
            <a:r>
              <a:rPr lang="ko-KR" altLang="en-US" sz="1600"/>
              <a:t>를 작성해야</a:t>
            </a:r>
            <a:r>
              <a:rPr lang="en-US" altLang="ko-KR" sz="1600"/>
              <a:t>, </a:t>
            </a:r>
            <a:r>
              <a:rPr lang="ko-KR" altLang="en-US" sz="1600"/>
              <a:t>실제값에 근접한 결과를 얻음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2. UseCase Weight </a:t>
            </a:r>
            <a:r>
              <a:rPr lang="ko-KR" altLang="en-US" sz="1600"/>
              <a:t>를 평가 할 때</a:t>
            </a:r>
            <a:r>
              <a:rPr lang="en-US" altLang="ko-KR" sz="1600"/>
              <a:t>, </a:t>
            </a:r>
            <a:r>
              <a:rPr lang="ko-KR" altLang="en-US" sz="1600"/>
              <a:t>트랜잭션의 계산을 주로 이용하는데</a:t>
            </a:r>
            <a:r>
              <a:rPr lang="en-US" altLang="ko-KR" sz="1600"/>
              <a:t>, </a:t>
            </a:r>
            <a:r>
              <a:rPr lang="ko-KR" altLang="en-US" sz="1600"/>
              <a:t>트랜잭션을 요구사항으로 부터 도출하는 것이 어려움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3. TCF </a:t>
            </a:r>
            <a:r>
              <a:rPr lang="ko-KR" altLang="en-US" sz="1600"/>
              <a:t>와 </a:t>
            </a:r>
            <a:r>
              <a:rPr lang="en-US" altLang="ko-KR" sz="1600"/>
              <a:t>EF </a:t>
            </a:r>
            <a:r>
              <a:rPr lang="ko-KR" altLang="en-US" sz="1600"/>
              <a:t>의 평가기준과 평가방식에 따라서 </a:t>
            </a:r>
            <a:r>
              <a:rPr lang="en-US" altLang="ko-KR" sz="1600"/>
              <a:t>UCP</a:t>
            </a:r>
            <a:r>
              <a:rPr lang="ko-KR" altLang="en-US" sz="1600"/>
              <a:t>의 값의 차이가 발생함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4. PH per UCP </a:t>
            </a:r>
            <a:r>
              <a:rPr lang="ko-KR" altLang="en-US" sz="1600"/>
              <a:t>값을 적용하는 기준이 프로젝트에 따라 달라질 수 있음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435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UCP </a:t>
            </a:r>
            <a:r>
              <a:rPr lang="ko-KR" altLang="en-US" dirty="0"/>
              <a:t>측정의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sz="1600"/>
              <a:t>트랜잭션 중심의 측정 방식</a:t>
            </a:r>
            <a:endParaRPr lang="en-US" altLang="ko-KR" sz="1600"/>
          </a:p>
          <a:p>
            <a:pPr marL="457200" lvl="1" indent="0">
              <a:buNone/>
            </a:pPr>
            <a:r>
              <a:rPr lang="ko-KR" altLang="en-US" sz="1200"/>
              <a:t>유스케이스의 트랜잭션을 중심으로 가중치를 평가하여</a:t>
            </a:r>
            <a:r>
              <a:rPr lang="en-US" altLang="ko-KR" sz="1200"/>
              <a:t>, TCF </a:t>
            </a:r>
            <a:r>
              <a:rPr lang="ko-KR" altLang="en-US" sz="1200"/>
              <a:t>와 </a:t>
            </a:r>
            <a:r>
              <a:rPr lang="en-US" altLang="ko-KR" sz="1200"/>
              <a:t>EF </a:t>
            </a:r>
            <a:r>
              <a:rPr lang="ko-KR" altLang="en-US" sz="1200"/>
              <a:t>를 고려하여 </a:t>
            </a:r>
            <a:r>
              <a:rPr lang="en-US" altLang="ko-KR" sz="1200"/>
              <a:t>UCP</a:t>
            </a:r>
            <a:r>
              <a:rPr lang="ko-KR" altLang="en-US" sz="1200"/>
              <a:t>를 측정하는 방식이다</a:t>
            </a:r>
            <a:r>
              <a:rPr lang="en-US" altLang="ko-KR" sz="1200"/>
              <a:t>.</a:t>
            </a:r>
          </a:p>
          <a:p>
            <a:pPr marL="457200" lvl="1" indent="0">
              <a:buNone/>
            </a:pPr>
            <a:endParaRPr lang="en-US" altLang="ko-KR" sz="1200"/>
          </a:p>
          <a:p>
            <a:pPr marL="514350" indent="-514350">
              <a:buAutoNum type="arabicPeriod"/>
            </a:pPr>
            <a:r>
              <a:rPr lang="ko-KR" altLang="en-US" sz="1600"/>
              <a:t>스텝 중심의 </a:t>
            </a:r>
            <a:r>
              <a:rPr lang="en-US" altLang="ko-KR" sz="1600"/>
              <a:t>UCP </a:t>
            </a:r>
            <a:r>
              <a:rPr lang="ko-KR" altLang="en-US" sz="1600"/>
              <a:t>측정</a:t>
            </a:r>
            <a:endParaRPr lang="en-US" altLang="ko-KR" sz="1600"/>
          </a:p>
          <a:p>
            <a:pPr marL="457200" lvl="1" indent="0">
              <a:buNone/>
            </a:pPr>
            <a:r>
              <a:rPr lang="en-US" altLang="ko-KR" sz="1200"/>
              <a:t>M. Ochodek et al. </a:t>
            </a:r>
            <a:r>
              <a:rPr lang="ko-KR" altLang="en-US" sz="1200"/>
              <a:t>은 유스케이스의 복잡도를 구하기 위해 트랜잭션을 고려하는 것이 어렵다는 것에 착안하여 </a:t>
            </a:r>
            <a:r>
              <a:rPr lang="en-US" altLang="ko-KR" sz="1200"/>
              <a:t>UCP</a:t>
            </a:r>
            <a:r>
              <a:rPr lang="ko-KR" altLang="en-US" sz="1200"/>
              <a:t>를 구하는 방법으로 트랜잭션이 아닌 트랜잭션의 스탭을 기반으로 기반으로 유스케이스의 복잡도를 산정하였는데</a:t>
            </a:r>
            <a:r>
              <a:rPr lang="en-US" altLang="ko-KR" sz="1200"/>
              <a:t>, </a:t>
            </a:r>
            <a:r>
              <a:rPr lang="ko-KR" altLang="en-US" sz="1200"/>
              <a:t>트랜잭션과 스텝 중심의 </a:t>
            </a:r>
            <a:r>
              <a:rPr lang="en-US" altLang="ko-KR" sz="1200"/>
              <a:t>UCP</a:t>
            </a:r>
            <a:r>
              <a:rPr lang="ko-KR" altLang="en-US" sz="1200"/>
              <a:t>가 같지 않게 나왔으나 스텝 중심의 </a:t>
            </a:r>
            <a:r>
              <a:rPr lang="en-US" altLang="ko-KR" sz="1200"/>
              <a:t>UCP</a:t>
            </a:r>
            <a:r>
              <a:rPr lang="ko-KR" altLang="en-US" sz="1200"/>
              <a:t>의 정확도가 트랜잭션 중심의 </a:t>
            </a:r>
            <a:r>
              <a:rPr lang="en-US" altLang="ko-KR" sz="1200"/>
              <a:t>UCP</a:t>
            </a:r>
            <a:r>
              <a:rPr lang="ko-KR" altLang="en-US" sz="1200"/>
              <a:t>보다 더 나빠지지는 않아 스텝 중심으로 </a:t>
            </a:r>
            <a:r>
              <a:rPr lang="en-US" altLang="ko-KR" sz="1200"/>
              <a:t>UCP</a:t>
            </a:r>
            <a:r>
              <a:rPr lang="ko-KR" altLang="en-US" sz="1200"/>
              <a:t>를 구하는 방법도 의미가 있음을 실험으로 보여주었다</a:t>
            </a:r>
            <a:r>
              <a:rPr lang="en-US" altLang="ko-KR" sz="1200"/>
              <a:t>.</a:t>
            </a:r>
          </a:p>
          <a:p>
            <a:pPr marL="457200" lvl="1" indent="0">
              <a:buNone/>
            </a:pPr>
            <a:r>
              <a:rPr lang="ko-KR" altLang="en-US" sz="1200"/>
              <a:t>참고 </a:t>
            </a:r>
            <a:r>
              <a:rPr lang="en-US" altLang="ko-KR" sz="1200"/>
              <a:t>: M. Ochodek, J. Nawrocki, and K. Kwarciak, “Simplifying effort estimation based on Use Case Points,” Information and Software Technology, vol. 53, no.3, pp.200-213, 2011.</a:t>
            </a:r>
          </a:p>
          <a:p>
            <a:pPr marL="514350" indent="-514350">
              <a:buAutoNum type="arabicPeriod"/>
            </a:pPr>
            <a:r>
              <a:rPr lang="en-US" altLang="ko-KR" sz="1600"/>
              <a:t>Narrative </a:t>
            </a:r>
            <a:r>
              <a:rPr lang="ko-KR" altLang="en-US" sz="1600"/>
              <a:t>중심의 </a:t>
            </a:r>
            <a:r>
              <a:rPr lang="en-US" altLang="ko-KR" sz="1600"/>
              <a:t>UCP </a:t>
            </a:r>
            <a:r>
              <a:rPr lang="ko-KR" altLang="en-US" sz="1600"/>
              <a:t>측정</a:t>
            </a:r>
            <a:endParaRPr lang="en-US" altLang="ko-KR" sz="1600"/>
          </a:p>
          <a:p>
            <a:pPr marL="457200" lvl="1" indent="0">
              <a:buNone/>
            </a:pPr>
            <a:r>
              <a:rPr lang="en-US" altLang="ko-KR" sz="1200"/>
              <a:t>K. Periyasamy et al.</a:t>
            </a:r>
            <a:r>
              <a:rPr lang="ko-KR" altLang="en-US" sz="1200"/>
              <a:t>은 </a:t>
            </a:r>
            <a:r>
              <a:rPr lang="en-US" altLang="ko-KR" sz="1200"/>
              <a:t>UCP</a:t>
            </a:r>
            <a:r>
              <a:rPr lang="ko-KR" altLang="en-US" sz="1200"/>
              <a:t>의 측정을 더욱 정교하게 하기 위해서 유스케이스를 구성하는 </a:t>
            </a:r>
            <a:r>
              <a:rPr lang="en-US" altLang="ko-KR" sz="1200"/>
              <a:t>Narrative</a:t>
            </a:r>
            <a:r>
              <a:rPr lang="ko-KR" altLang="en-US" sz="1200"/>
              <a:t>를 중심으로 유스케이스 모델의 모든 측면을 고려하여 </a:t>
            </a:r>
            <a:r>
              <a:rPr lang="en-US" altLang="ko-KR" sz="1200"/>
              <a:t>UCP</a:t>
            </a:r>
            <a:r>
              <a:rPr lang="ko-KR" altLang="en-US" sz="1200"/>
              <a:t>를 측정하였다</a:t>
            </a:r>
            <a:r>
              <a:rPr lang="en-US" altLang="ko-KR" sz="1200"/>
              <a:t>. </a:t>
            </a:r>
            <a:r>
              <a:rPr lang="ko-KR" altLang="en-US" sz="1200"/>
              <a:t>이를 위하여 표 </a:t>
            </a:r>
            <a:r>
              <a:rPr lang="en-US" altLang="ko-KR" sz="1200"/>
              <a:t>5</a:t>
            </a:r>
            <a:r>
              <a:rPr lang="ko-KR" altLang="en-US" sz="1200"/>
              <a:t>와 같이 유스케이스 </a:t>
            </a:r>
            <a:r>
              <a:rPr lang="en-US" altLang="ko-KR" sz="1200"/>
              <a:t>Narrative </a:t>
            </a:r>
            <a:r>
              <a:rPr lang="ko-KR" altLang="en-US" sz="1200"/>
              <a:t>파라미터 가중치를 부여하였고</a:t>
            </a:r>
            <a:r>
              <a:rPr lang="en-US" altLang="ko-KR" sz="1200"/>
              <a:t>, </a:t>
            </a:r>
            <a:r>
              <a:rPr lang="ko-KR" altLang="en-US" sz="1200"/>
              <a:t>비록 실험의 규모가 작았다고는 하지만 </a:t>
            </a:r>
            <a:r>
              <a:rPr lang="en-US" altLang="ko-KR" sz="1200"/>
              <a:t>G. Karner</a:t>
            </a:r>
            <a:r>
              <a:rPr lang="ko-KR" altLang="en-US" sz="1200"/>
              <a:t>의 방법보다 실제 투입된 공수와 가까운 </a:t>
            </a:r>
            <a:r>
              <a:rPr lang="en-US" altLang="ko-KR" sz="1200"/>
              <a:t>UCP </a:t>
            </a:r>
            <a:r>
              <a:rPr lang="ko-KR" altLang="en-US" sz="1200"/>
              <a:t>점수를 얻을 수 있었다</a:t>
            </a:r>
            <a:r>
              <a:rPr lang="en-US" altLang="ko-KR" sz="1200"/>
              <a:t>. </a:t>
            </a:r>
          </a:p>
          <a:p>
            <a:pPr marL="457200" lvl="1" indent="0">
              <a:buNone/>
            </a:pPr>
            <a:endParaRPr lang="en-US" altLang="ko-KR" sz="1200"/>
          </a:p>
          <a:p>
            <a:pPr marL="457200" lvl="1" indent="0">
              <a:buNone/>
            </a:pPr>
            <a:r>
              <a:rPr lang="ko-KR" altLang="en-US" sz="1200"/>
              <a:t>참고 </a:t>
            </a:r>
            <a:r>
              <a:rPr lang="en-US" altLang="ko-KR" sz="1200"/>
              <a:t>: K. Periyasamy, and A. Ghode, “Cost estimation using extended use case point (e-UCP) model,” International Conference on Computational Intelligence and Software Engineering, 2009.</a:t>
            </a:r>
          </a:p>
          <a:p>
            <a:pPr marL="514350" indent="-514350">
              <a:buAutoNum type="arabicPeriod"/>
            </a:pPr>
            <a:r>
              <a:rPr lang="en-US" altLang="ko-KR" sz="1600"/>
              <a:t>Fuzzy</a:t>
            </a:r>
            <a:r>
              <a:rPr lang="ko-KR" altLang="en-US" sz="1600"/>
              <a:t>를 활용한 자동화된 </a:t>
            </a:r>
            <a:r>
              <a:rPr lang="en-US" altLang="ko-KR" sz="1600"/>
              <a:t>UCP </a:t>
            </a:r>
            <a:r>
              <a:rPr lang="ko-KR" altLang="en-US" sz="1600"/>
              <a:t>측정</a:t>
            </a:r>
            <a:endParaRPr lang="en-US" altLang="ko-KR" sz="1600"/>
          </a:p>
          <a:p>
            <a:pPr marL="457200" lvl="1" indent="0">
              <a:buNone/>
            </a:pPr>
            <a:r>
              <a:rPr lang="ko-KR" altLang="en-US" sz="1200"/>
              <a:t>또한 인간의 요구사항 추출 정확도가 높지 않다는 것에 착안하여 </a:t>
            </a:r>
            <a:r>
              <a:rPr lang="en-US" altLang="ko-KR" sz="1200"/>
              <a:t>UCP</a:t>
            </a:r>
            <a:r>
              <a:rPr lang="ko-KR" altLang="en-US" sz="1200"/>
              <a:t>에 </a:t>
            </a:r>
            <a:r>
              <a:rPr lang="en-US" altLang="ko-KR" sz="1200"/>
              <a:t>Fuzzy</a:t>
            </a:r>
            <a:r>
              <a:rPr lang="ko-KR" altLang="en-US" sz="1200"/>
              <a:t>이론을 적용한 연구도 진행되었다</a:t>
            </a:r>
            <a:r>
              <a:rPr lang="en-US" altLang="ko-KR" sz="1200"/>
              <a:t>. </a:t>
            </a:r>
            <a:r>
              <a:rPr lang="ko-KR" altLang="en-US" sz="1200"/>
              <a:t>하지만 이를 적용하기 위해서는 요구사항 문서가 매우 정교하게 작성되어야 하는 전제조건이 필요하고</a:t>
            </a:r>
            <a:r>
              <a:rPr lang="en-US" altLang="ko-KR" sz="1200"/>
              <a:t>, </a:t>
            </a:r>
            <a:r>
              <a:rPr lang="ko-KR" altLang="en-US" sz="1200"/>
              <a:t>문서가 매우 간단하거나 매우 복잡한 경우에만 비교적 정확한 규모의 측정이 가능했다</a:t>
            </a:r>
            <a:endParaRPr lang="en-US" altLang="ko-KR" sz="1200"/>
          </a:p>
          <a:p>
            <a:pPr marL="457200" lvl="1" indent="0">
              <a:buNone/>
            </a:pPr>
            <a:r>
              <a:rPr lang="ko-KR" altLang="en-US" sz="1200"/>
              <a:t>참고 </a:t>
            </a:r>
            <a:r>
              <a:rPr lang="en-US" altLang="ko-KR" sz="1200"/>
              <a:t>: W. Fan, Y. Xiaohu, and Z. Xiaochun, “Extended use case points method for software cost estimation,” International Conference on Computational Intelligence and Software Engineering, pp. 1-5, 2009.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9773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트랜잭션 중심의 </a:t>
            </a:r>
            <a:r>
              <a:rPr lang="en-US" altLang="ko-KR"/>
              <a:t>UCP </a:t>
            </a:r>
            <a:r>
              <a:rPr lang="ko-KR" altLang="en-US"/>
              <a:t>측정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919" y="1490065"/>
            <a:ext cx="10515600" cy="47513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300" b="1"/>
              <a:t>기존 연구</a:t>
            </a:r>
            <a:endParaRPr lang="en-US" altLang="ko-KR" sz="1300" b="1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/>
              <a:t>유스케이 스의 규모는 트랜잭션의 수에 따라 복잡도를 </a:t>
            </a:r>
            <a:r>
              <a:rPr lang="en-US" altLang="ko-KR" sz="1200"/>
              <a:t>3</a:t>
            </a:r>
            <a:r>
              <a:rPr lang="ko-KR" altLang="en-US" sz="1200"/>
              <a:t>단계</a:t>
            </a:r>
            <a:r>
              <a:rPr lang="en-US" altLang="ko-KR" sz="1200"/>
              <a:t>(</a:t>
            </a:r>
            <a:r>
              <a:rPr lang="ko-KR" altLang="en-US" sz="1200"/>
              <a:t>낮음</a:t>
            </a:r>
            <a:r>
              <a:rPr lang="en-US" altLang="ko-KR" sz="1200"/>
              <a:t>, </a:t>
            </a:r>
            <a:r>
              <a:rPr lang="ko-KR" altLang="en-US" sz="1200"/>
              <a:t>보통</a:t>
            </a:r>
            <a:r>
              <a:rPr lang="en-US" altLang="ko-KR" sz="1200"/>
              <a:t>, </a:t>
            </a:r>
            <a:r>
              <a:rPr lang="ko-KR" altLang="en-US" sz="1200"/>
              <a:t>높음</a:t>
            </a:r>
            <a:r>
              <a:rPr lang="en-US" altLang="ko-KR" sz="1200"/>
              <a:t>)</a:t>
            </a:r>
            <a:r>
              <a:rPr lang="ko-KR" altLang="en-US" sz="1200"/>
              <a:t>로 구분하고 복잡도에 따라 각각 </a:t>
            </a:r>
            <a:r>
              <a:rPr lang="en-US" altLang="ko-KR" sz="1200"/>
              <a:t>5 10, 15</a:t>
            </a:r>
            <a:r>
              <a:rPr lang="ko-KR" altLang="en-US" sz="1200"/>
              <a:t>의 가중치를 부여하였다</a:t>
            </a:r>
            <a:r>
              <a:rPr lang="en-US" altLang="ko-KR" sz="120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 b="1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300" b="1"/>
              <a:t>문제점 </a:t>
            </a:r>
            <a:endParaRPr lang="en-US" altLang="ko-KR" sz="1300" b="1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1. </a:t>
            </a:r>
            <a:r>
              <a:rPr lang="ko-KR" altLang="en-US" sz="1200"/>
              <a:t>이와 같이 트랜잭션 수의 범위에 따라 유스케이스의 규모를 결정하는 낮은 수준의 기준 상세화는 상이한 트랜잭션 수를 갖는 유스 케이스들이 공수 예측 시 동일한 크기로 반영되는 문제 를 갖는다</a:t>
            </a:r>
            <a:r>
              <a:rPr lang="en-US" altLang="ko-KR" sz="120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EX : </a:t>
            </a:r>
            <a:r>
              <a:rPr lang="ko-KR" altLang="en-US" sz="1200"/>
              <a:t>두 개의 유스케이스가 각각 트랜 잭션 </a:t>
            </a:r>
            <a:r>
              <a:rPr lang="en-US" altLang="ko-KR" sz="1200"/>
              <a:t>4</a:t>
            </a:r>
            <a:r>
              <a:rPr lang="ko-KR" altLang="en-US" sz="1200"/>
              <a:t>개</a:t>
            </a:r>
            <a:r>
              <a:rPr lang="en-US" altLang="ko-KR" sz="1200"/>
              <a:t>, </a:t>
            </a:r>
            <a:r>
              <a:rPr lang="ko-KR" altLang="en-US" sz="1200"/>
              <a:t>트랜잭션 </a:t>
            </a:r>
            <a:r>
              <a:rPr lang="en-US" altLang="ko-KR" sz="1200"/>
              <a:t>7</a:t>
            </a:r>
            <a:r>
              <a:rPr lang="ko-KR" altLang="en-US" sz="1200"/>
              <a:t>개를 포함하고 있는 경우</a:t>
            </a:r>
            <a:r>
              <a:rPr lang="en-US" altLang="ko-KR" sz="1200"/>
              <a:t>, </a:t>
            </a:r>
            <a:r>
              <a:rPr lang="ko-KR" altLang="en-US" sz="1200"/>
              <a:t>두 유스 케이스는 트랜잭션 수가 다름에도 불구하고 </a:t>
            </a:r>
            <a:r>
              <a:rPr lang="en-US" altLang="ko-KR" sz="1200"/>
              <a:t>10</a:t>
            </a:r>
            <a:r>
              <a:rPr lang="ko-KR" altLang="en-US" sz="1200"/>
              <a:t>이라는 같은 복잡도를 가진다고 판단된다</a:t>
            </a:r>
            <a:r>
              <a:rPr lang="en-US" altLang="ko-KR" sz="12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2. </a:t>
            </a:r>
            <a:r>
              <a:rPr lang="ko-KR" altLang="en-US" sz="1200"/>
              <a:t>유스케이스 점 수 기법에서 각 트랜잭션은 수행 연산의 종류 및 개수 에 따라 구현에 소요되는 노력이 상이하나</a:t>
            </a:r>
            <a:r>
              <a:rPr lang="en-US" altLang="ko-KR" sz="1200"/>
              <a:t>, </a:t>
            </a:r>
            <a:r>
              <a:rPr lang="ko-KR" altLang="en-US" sz="1200"/>
              <a:t>현재의 유스 케이스 점수 기법에서는 트랜잭션의 개수를 규모 산정 의 단위로 활용하여 트랜잭션 별 구현 공수의 차이를 반영할 수 없다는 한계를 지닌다</a:t>
            </a:r>
            <a:r>
              <a:rPr lang="en-US" altLang="ko-KR" sz="12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2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200"/>
              <a:t>EX : </a:t>
            </a:r>
            <a:r>
              <a:rPr lang="ko-KR" altLang="en-US" sz="1200"/>
              <a:t>단순히 사용자 요청에 대한 시스템 응답을 주는 트랜잭션에 비해 사용자 요청에 대해 계산 및 검증</a:t>
            </a:r>
            <a:r>
              <a:rPr lang="en-US" altLang="ko-KR" sz="1200"/>
              <a:t>, </a:t>
            </a:r>
            <a:r>
              <a:rPr lang="ko-KR" altLang="en-US" sz="1200"/>
              <a:t>데이터 저장 및 조회 후 시스템 응답을 주는 트랜잭션은 보다 많은 개발 공 수를 요구할 수 있다</a:t>
            </a:r>
            <a:r>
              <a:rPr lang="en-US" altLang="ko-KR" sz="1200"/>
              <a:t>.</a:t>
            </a:r>
            <a:r>
              <a:rPr lang="ko-KR" altLang="en-US" sz="1200"/>
              <a:t> </a:t>
            </a:r>
            <a:endParaRPr lang="en-US" altLang="ko-KR" sz="120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/>
              <a:t>또한 같은 연산 단위라고 해도 그 복잡도에 따라 서로 다른 개발 공수를 요구할 수 있다</a:t>
            </a:r>
            <a:r>
              <a:rPr lang="en-US" altLang="ko-KR" sz="120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/>
              <a:t>예를 들어 간단한 계산기 응용 프로그램 내의 트랜잭션 에서 수행되는 사칙연산 연산에 비해 전투기 시뮬레이 션에서 타켓 추적을 수행하는 트랜잭션 내 계산 연산이 훨씬 더 큰 복잡도를 가진다</a:t>
            </a:r>
            <a:r>
              <a:rPr lang="en-US" altLang="ko-KR" sz="1200"/>
              <a:t>. </a:t>
            </a:r>
            <a:r>
              <a:rPr lang="ko-KR" altLang="en-US" sz="1200"/>
              <a:t>따라서 복잡도의 단위로서 트랜잭션을 사용하는 것은 부정확한 공수 예측의 하나 의 원인이 될 수 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9280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트랜잭션 중심의 </a:t>
            </a:r>
            <a:r>
              <a:rPr lang="en-US" altLang="ko-KR" dirty="0"/>
              <a:t>UCP </a:t>
            </a:r>
            <a:r>
              <a:rPr lang="ko-KR" altLang="en-US" dirty="0"/>
              <a:t>측정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919" y="1490065"/>
            <a:ext cx="10515600" cy="47513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200" b="1"/>
              <a:t>관련 연구</a:t>
            </a:r>
            <a:endParaRPr lang="en-US" altLang="ko-KR" sz="1200" b="1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/>
              <a:t>M. R. Braz and S.R. Vergilio. Software Effort Estimation Based on Use cases. In Proceedings of the 30th Annual International Computer Software and Applications Conference, vol.1, pp.221-228, 2006.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200" b="1"/>
              <a:t>요약 </a:t>
            </a:r>
            <a:endParaRPr lang="en-US" altLang="ko-KR" sz="1200" b="1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100"/>
              <a:t>유스케이스 내 의 복잡도를 정확하게 반영하지 못하는 문제점을 해결 하기 위해 유스케이스 규모 점수</a:t>
            </a:r>
            <a:r>
              <a:rPr lang="en-US" altLang="ko-KR" sz="1100"/>
              <a:t>(Use Case Size Point, USP)</a:t>
            </a:r>
            <a:r>
              <a:rPr lang="ko-KR" altLang="en-US" sz="1100"/>
              <a:t>를 제안하였다</a:t>
            </a:r>
            <a:r>
              <a:rPr lang="en-US" altLang="ko-KR" sz="11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10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100" b="1"/>
              <a:t>유스케이스에서 고려할 내용 </a:t>
            </a:r>
            <a:r>
              <a:rPr lang="en-US" altLang="ko-KR" sz="1100" b="1"/>
              <a:t>: </a:t>
            </a:r>
            <a:r>
              <a:rPr lang="ko-KR" altLang="en-US" sz="1100" b="1"/>
              <a:t>엔티티와 논리적 표현의 수를 이용하여 유스케이스 복잡도를 계산함</a:t>
            </a:r>
            <a:r>
              <a:rPr lang="en-US" altLang="ko-KR" sz="1100" b="1"/>
              <a:t>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ko-KR" altLang="en-US" sz="1100"/>
              <a:t>액터 </a:t>
            </a:r>
            <a:endParaRPr lang="en-US" altLang="ko-KR" sz="1100"/>
          </a:p>
          <a:p>
            <a:pPr>
              <a:lnSpc>
                <a:spcPct val="110000"/>
              </a:lnSpc>
              <a:buAutoNum type="arabicPeriod"/>
            </a:pPr>
            <a:r>
              <a:rPr lang="ko-KR" altLang="en-US" sz="1100"/>
              <a:t>유스케이스 </a:t>
            </a:r>
            <a:endParaRPr lang="en-US" altLang="ko-KR" sz="11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/>
              <a:t>3. </a:t>
            </a:r>
            <a:r>
              <a:rPr lang="ko-KR" altLang="en-US" sz="1100"/>
              <a:t>유스케이스 내의 엔티티의 수</a:t>
            </a:r>
            <a:endParaRPr lang="en-US" altLang="ko-KR" sz="11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100"/>
              <a:t>4. </a:t>
            </a:r>
            <a:r>
              <a:rPr lang="ko-KR" altLang="en-US" sz="1100"/>
              <a:t>유스케이스 조건</a:t>
            </a:r>
            <a:r>
              <a:rPr lang="en-US" altLang="ko-KR" sz="1100"/>
              <a:t>(Pre-condition, Post-condition) </a:t>
            </a:r>
            <a:r>
              <a:rPr lang="ko-KR" altLang="en-US" sz="1100"/>
              <a:t>내의 논리적 표현</a:t>
            </a:r>
            <a:r>
              <a:rPr lang="en-US" altLang="ko-KR" sz="1100"/>
              <a:t>(logical expression)</a:t>
            </a:r>
            <a:r>
              <a:rPr lang="ko-KR" altLang="en-US" sz="1100"/>
              <a:t>의 수</a:t>
            </a:r>
            <a:endParaRPr lang="en-US" altLang="ko-KR" sz="1100"/>
          </a:p>
          <a:p>
            <a:pPr marL="0" indent="0">
              <a:lnSpc>
                <a:spcPct val="120000"/>
              </a:lnSpc>
              <a:buNone/>
            </a:pPr>
            <a:endParaRPr lang="en-US" altLang="ko-KR" sz="110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100" b="1"/>
              <a:t>한계점</a:t>
            </a:r>
            <a:endParaRPr lang="en-US" altLang="ko-KR" sz="1100" b="1"/>
          </a:p>
          <a:p>
            <a:pPr>
              <a:lnSpc>
                <a:spcPct val="120000"/>
              </a:lnSpc>
              <a:buAutoNum type="arabicPeriod"/>
            </a:pPr>
            <a:r>
              <a:rPr lang="en-US" altLang="ko-KR" sz="1100"/>
              <a:t>logical expression </a:t>
            </a:r>
            <a:r>
              <a:rPr lang="ko-KR" altLang="en-US" sz="1100"/>
              <a:t>을 상세화 하기 위한 추가적인 작업이 필요함</a:t>
            </a:r>
            <a:r>
              <a:rPr lang="en-US" altLang="ko-KR" sz="1100"/>
              <a:t>.</a:t>
            </a:r>
          </a:p>
          <a:p>
            <a:pPr>
              <a:lnSpc>
                <a:spcPct val="120000"/>
              </a:lnSpc>
              <a:buAutoNum type="arabicPeriod"/>
            </a:pPr>
            <a:r>
              <a:rPr lang="ko-KR" altLang="en-US" sz="1100"/>
              <a:t>기존 유스케이스 점수 기법의 낮은 수준의 기준 상세화 문제점은 해결 되지 않았다</a:t>
            </a:r>
            <a:r>
              <a:rPr lang="en-US" altLang="ko-KR" sz="11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100"/>
          </a:p>
          <a:p>
            <a:pPr marL="0" indent="0">
              <a:lnSpc>
                <a:spcPct val="120000"/>
              </a:lnSpc>
              <a:buNone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63569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783" y="2441196"/>
            <a:ext cx="3405931" cy="1862356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트랜잭션 중심의 </a:t>
            </a:r>
            <a:r>
              <a:rPr lang="en-US" altLang="ko-KR"/>
              <a:t>UCP </a:t>
            </a:r>
            <a:r>
              <a:rPr lang="ko-KR" altLang="en-US"/>
              <a:t>측정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919" y="1490065"/>
            <a:ext cx="10515600" cy="47513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100" b="1"/>
              <a:t>참고 논문 </a:t>
            </a:r>
            <a:r>
              <a:rPr lang="en-US" altLang="ko-KR" sz="1100" b="1"/>
              <a:t>: “</a:t>
            </a:r>
            <a:r>
              <a:rPr lang="ko-KR" altLang="en-US" sz="1100" b="1"/>
              <a:t>유스케이스 트랜잭션 기반의 소프트웨어 공수 예측 기법</a:t>
            </a:r>
            <a:r>
              <a:rPr lang="en-US" altLang="ko-KR" sz="1100" b="1"/>
              <a:t>, 2010, </a:t>
            </a:r>
            <a:r>
              <a:rPr lang="ko-KR" altLang="en-US" sz="1100" b="1"/>
              <a:t>이선경 외 </a:t>
            </a:r>
            <a:r>
              <a:rPr lang="en-US" altLang="ko-KR" sz="1100" b="1"/>
              <a:t>2</a:t>
            </a:r>
            <a:r>
              <a:rPr lang="ko-KR" altLang="en-US" sz="1100" b="1"/>
              <a:t>인</a:t>
            </a:r>
            <a:r>
              <a:rPr lang="en-US" altLang="ko-KR" sz="1100" b="1"/>
              <a:t>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100" b="1"/>
              <a:t>연구 내용 </a:t>
            </a:r>
            <a:r>
              <a:rPr lang="en-US" altLang="ko-KR" sz="1100" b="1"/>
              <a:t>: </a:t>
            </a:r>
            <a:r>
              <a:rPr lang="ko-KR" altLang="en-US" sz="1100" b="1"/>
              <a:t>트랜잭션 점수 기법을 단위 연산으로 세분화 하고 각 연산에 대한 복잡도를 활용하여 규모를 산정함</a:t>
            </a:r>
            <a:r>
              <a:rPr lang="en-US" altLang="ko-KR" sz="1100" b="1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1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100"/>
              <a:t>COCOMO II </a:t>
            </a:r>
            <a:r>
              <a:rPr lang="ko-KR" altLang="en-US" sz="1100"/>
              <a:t>모델의 시스템 구성 연산요소</a:t>
            </a:r>
            <a:endParaRPr lang="en-US" altLang="ko-KR" sz="1100"/>
          </a:p>
          <a:p>
            <a:pPr>
              <a:lnSpc>
                <a:spcPct val="120000"/>
              </a:lnSpc>
            </a:pPr>
            <a:r>
              <a:rPr lang="ko-KR" altLang="en-US" sz="900"/>
              <a:t>통제 연산</a:t>
            </a:r>
            <a:r>
              <a:rPr lang="en-US" altLang="ko-KR" sz="900"/>
              <a:t>(control operations) </a:t>
            </a:r>
          </a:p>
          <a:p>
            <a:pPr>
              <a:lnSpc>
                <a:spcPct val="120000"/>
              </a:lnSpc>
            </a:pPr>
            <a:r>
              <a:rPr lang="ko-KR" altLang="en-US" sz="900"/>
              <a:t>계산 연산</a:t>
            </a:r>
            <a:r>
              <a:rPr lang="en-US" altLang="ko-KR" sz="900"/>
              <a:t>(computational operations) </a:t>
            </a:r>
          </a:p>
          <a:p>
            <a:pPr>
              <a:lnSpc>
                <a:spcPct val="120000"/>
              </a:lnSpc>
            </a:pPr>
            <a:r>
              <a:rPr lang="ko-KR" altLang="en-US" sz="900"/>
              <a:t>장치 의존적 연산</a:t>
            </a:r>
            <a:r>
              <a:rPr lang="en-US" altLang="ko-KR" sz="900"/>
              <a:t>(device-dependent operations) </a:t>
            </a:r>
          </a:p>
          <a:p>
            <a:pPr>
              <a:lnSpc>
                <a:spcPct val="120000"/>
              </a:lnSpc>
            </a:pPr>
            <a:r>
              <a:rPr lang="ko-KR" altLang="en-US" sz="900"/>
              <a:t>데이터 관리 연산</a:t>
            </a:r>
            <a:r>
              <a:rPr lang="en-US" altLang="ko-KR" sz="900"/>
              <a:t>(data management operations) </a:t>
            </a:r>
          </a:p>
          <a:p>
            <a:pPr>
              <a:lnSpc>
                <a:spcPct val="120000"/>
              </a:lnSpc>
            </a:pPr>
            <a:r>
              <a:rPr lang="ko-KR" altLang="en-US" sz="900"/>
              <a:t>사용자 인터페이스 연산</a:t>
            </a:r>
            <a:r>
              <a:rPr lang="en-US" altLang="ko-KR" sz="900"/>
              <a:t>(UI management operations)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900"/>
          </a:p>
        </p:txBody>
      </p:sp>
      <p:sp>
        <p:nvSpPr>
          <p:cNvPr id="5" name="TextBox 4"/>
          <p:cNvSpPr txBox="1"/>
          <p:nvPr/>
        </p:nvSpPr>
        <p:spPr>
          <a:xfrm>
            <a:off x="4026738" y="3131662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문제점 </a:t>
            </a:r>
            <a:r>
              <a:rPr lang="en-US" altLang="ko-KR" sz="1400"/>
              <a:t>: </a:t>
            </a:r>
            <a:r>
              <a:rPr lang="ko-KR" altLang="en-US" sz="1400"/>
              <a:t>설계가 완료된 시점에서 식별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784" y="4441052"/>
            <a:ext cx="112867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Lieberman</a:t>
            </a:r>
            <a:r>
              <a:rPr lang="ko-KR" altLang="en-US" sz="1600" b="1"/>
              <a:t>의 설계 메커니즘</a:t>
            </a:r>
            <a:r>
              <a:rPr lang="en-US" altLang="ko-KR" sz="1600" b="1"/>
              <a:t>(architectural relevance)</a:t>
            </a:r>
            <a:r>
              <a:rPr lang="ko-KR" altLang="en-US" sz="1600" b="1"/>
              <a:t>의 특성</a:t>
            </a:r>
            <a:r>
              <a:rPr lang="en-US" altLang="ko-KR" sz="1600" b="1"/>
              <a:t>(characteristics) </a:t>
            </a:r>
            <a:r>
              <a:rPr lang="ko-KR" altLang="en-US" sz="1600" b="1"/>
              <a:t>이용하여 문제 해결</a:t>
            </a:r>
            <a:endParaRPr lang="en-US" altLang="ko-KR" sz="1600" b="1"/>
          </a:p>
          <a:p>
            <a:endParaRPr lang="en-US" altLang="ko-KR" sz="1400"/>
          </a:p>
          <a:p>
            <a:r>
              <a:rPr lang="en-US" altLang="ko-KR" sz="1400"/>
              <a:t>Lieberman </a:t>
            </a:r>
            <a:r>
              <a:rPr lang="ko-KR" altLang="en-US" sz="1400"/>
              <a:t>은 시스템 개발 시 위험관리를 위해 설계 메커니즘을 유스케이스에서 식별하고 이를 통해 구현 난이도를 측정하여 비교적 구현 난이도가 어려운 유스케이스를 먼저 구현함 으로써 일정 연기 및 비용 증가의 위험을 줄이고자 하였다</a:t>
            </a:r>
            <a:r>
              <a:rPr lang="en-US" altLang="ko-KR" sz="1400"/>
              <a:t>. </a:t>
            </a:r>
          </a:p>
          <a:p>
            <a:endParaRPr lang="en-US" altLang="ko-KR" sz="1400"/>
          </a:p>
          <a:p>
            <a:r>
              <a:rPr lang="ko-KR" altLang="en-US" sz="1400"/>
              <a:t>이때 기술 수준이 다른 설계 메커니즘을 유스케이 스에서 식별하기 위해 설계 메커니즘에 주요 특성을 정 의함으로써 유스케이스 내에서 설계 메커니즘을 식별할 수 있는 가이드를 제시하였다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93437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트랜잭션 중심의 </a:t>
            </a:r>
            <a:r>
              <a:rPr lang="en-US" altLang="ko-KR"/>
              <a:t>UCP </a:t>
            </a:r>
            <a:r>
              <a:rPr lang="ko-KR" altLang="en-US"/>
              <a:t>측정 사례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89" y="1360117"/>
            <a:ext cx="4504267" cy="516856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782" y="1360117"/>
            <a:ext cx="3931024" cy="4004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782" y="5526270"/>
            <a:ext cx="4419286" cy="11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0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912" y="195792"/>
            <a:ext cx="10515600" cy="1325563"/>
          </a:xfrm>
        </p:spPr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트랜잭션 중심의 </a:t>
            </a:r>
            <a:r>
              <a:rPr lang="en-US" altLang="ko-KR"/>
              <a:t>UCP </a:t>
            </a:r>
            <a:r>
              <a:rPr lang="ko-KR" altLang="en-US"/>
              <a:t>측정 사례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10" y="1521355"/>
            <a:ext cx="4362685" cy="4767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4908409" y="1941688"/>
            <a:ext cx="643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 </a:t>
            </a:r>
            <a:r>
              <a:rPr lang="en-US" altLang="ko-KR"/>
              <a:t>UCP </a:t>
            </a:r>
            <a:r>
              <a:rPr lang="ko-KR" altLang="en-US"/>
              <a:t>측정과 다른점은 </a:t>
            </a:r>
            <a:r>
              <a:rPr lang="en-US" altLang="ko-KR"/>
              <a:t>Unadjusted UseCase Weights </a:t>
            </a:r>
            <a:r>
              <a:rPr lang="ko-KR" altLang="en-US"/>
              <a:t>의 산정을 트랜젝션 가중치를 상세화 하여 </a:t>
            </a:r>
            <a:r>
              <a:rPr lang="en-US" altLang="ko-KR"/>
              <a:t>UUCW </a:t>
            </a:r>
            <a:r>
              <a:rPr lang="ko-KR" altLang="en-US"/>
              <a:t>를 구하기 때문에 최종적으로 계산이 되는 </a:t>
            </a:r>
            <a:r>
              <a:rPr lang="en-US" altLang="ko-KR"/>
              <a:t>UCP </a:t>
            </a:r>
            <a:r>
              <a:rPr lang="ko-KR" altLang="en-US"/>
              <a:t>의 값이 정교해진다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78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1651</Words>
  <Application>Microsoft Office PowerPoint</Application>
  <PresentationFormat>와이드스크린</PresentationFormat>
  <Paragraphs>133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NimbusRomNo9L-Medi</vt:lpstr>
      <vt:lpstr>NimbusRomNo9L-Regu</vt:lpstr>
      <vt:lpstr>NimbusRomNo9L-ReguItal</vt:lpstr>
      <vt:lpstr>rtxi</vt:lpstr>
      <vt:lpstr>맑은 고딕</vt:lpstr>
      <vt:lpstr>Arial</vt:lpstr>
      <vt:lpstr>Office 테마</vt:lpstr>
      <vt:lpstr>Usecase Point 조사</vt:lpstr>
      <vt:lpstr>목차</vt:lpstr>
      <vt:lpstr>1. 유스케이스 포인트 요약</vt:lpstr>
      <vt:lpstr>2. UCP 측정의 종류</vt:lpstr>
      <vt:lpstr>3. 트랜잭션 중심의 UCP 측정 사례</vt:lpstr>
      <vt:lpstr>3. 트랜잭션 중심의 UCP 측정 사례</vt:lpstr>
      <vt:lpstr>3. 트랜잭션 중심의 UCP 측정 사례</vt:lpstr>
      <vt:lpstr>3. 트랜잭션 중심의 UCP 측정 사례</vt:lpstr>
      <vt:lpstr>3. 트랜잭션 중심의 UCP 측정 사례</vt:lpstr>
      <vt:lpstr>3. 트랜잭션 중심의 UCP 측정 사례</vt:lpstr>
      <vt:lpstr>4. TCF 와 EF 에 대한 연구</vt:lpstr>
      <vt:lpstr>4. TCF 와 EF 에 대한 연구</vt:lpstr>
      <vt:lpstr>5. Fuzzy Tool을 이용한 Transaction Weghit 연구</vt:lpstr>
      <vt:lpstr>5. Fuzzy Tool을 이용한 Transaction Weghit 연구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Usecase Point 조사</dc:title>
  <dc:creator>HCM</dc:creator>
  <cp:lastModifiedBy>한창민</cp:lastModifiedBy>
  <cp:revision>49</cp:revision>
  <dcterms:created xsi:type="dcterms:W3CDTF">2017-04-03T06:59:36Z</dcterms:created>
  <dcterms:modified xsi:type="dcterms:W3CDTF">2017-04-04T01:57:21Z</dcterms:modified>
</cp:coreProperties>
</file>