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256" r:id="rId4"/>
    <p:sldId id="272" r:id="rId5"/>
    <p:sldId id="257" r:id="rId6"/>
    <p:sldId id="260" r:id="rId7"/>
    <p:sldId id="264" r:id="rId8"/>
    <p:sldId id="268" r:id="rId9"/>
    <p:sldId id="269" r:id="rId10"/>
    <p:sldId id="261" r:id="rId11"/>
    <p:sldId id="297" r:id="rId12"/>
    <p:sldId id="263" r:id="rId13"/>
    <p:sldId id="266" r:id="rId14"/>
    <p:sldId id="267" r:id="rId15"/>
    <p:sldId id="296" r:id="rId16"/>
    <p:sldId id="295" r:id="rId17"/>
    <p:sldId id="299" r:id="rId18"/>
    <p:sldId id="262" r:id="rId19"/>
    <p:sldId id="270" r:id="rId20"/>
    <p:sldId id="300" r:id="rId21"/>
    <p:sldId id="273" r:id="rId22"/>
    <p:sldId id="275" r:id="rId23"/>
    <p:sldId id="285" r:id="rId24"/>
    <p:sldId id="279" r:id="rId25"/>
    <p:sldId id="277" r:id="rId26"/>
    <p:sldId id="278" r:id="rId27"/>
    <p:sldId id="280" r:id="rId28"/>
    <p:sldId id="281" r:id="rId29"/>
    <p:sldId id="292" r:id="rId30"/>
    <p:sldId id="290" r:id="rId31"/>
    <p:sldId id="291" r:id="rId32"/>
    <p:sldId id="288" r:id="rId33"/>
    <p:sldId id="282" r:id="rId34"/>
    <p:sldId id="283" r:id="rId35"/>
    <p:sldId id="392" r:id="rId36"/>
    <p:sldId id="355" r:id="rId37"/>
    <p:sldId id="356" r:id="rId38"/>
    <p:sldId id="406" r:id="rId39"/>
    <p:sldId id="357" r:id="rId40"/>
    <p:sldId id="286" r:id="rId41"/>
    <p:sldId id="358" r:id="rId42"/>
    <p:sldId id="293" r:id="rId43"/>
    <p:sldId id="359" r:id="rId44"/>
    <p:sldId id="365" r:id="rId45"/>
    <p:sldId id="364" r:id="rId46"/>
    <p:sldId id="366" r:id="rId47"/>
    <p:sldId id="367" r:id="rId48"/>
    <p:sldId id="368" r:id="rId49"/>
    <p:sldId id="369" r:id="rId50"/>
    <p:sldId id="370" r:id="rId51"/>
    <p:sldId id="372" r:id="rId52"/>
    <p:sldId id="415" r:id="rId53"/>
    <p:sldId id="373" r:id="rId54"/>
    <p:sldId id="374" r:id="rId55"/>
    <p:sldId id="375" r:id="rId56"/>
    <p:sldId id="376" r:id="rId57"/>
    <p:sldId id="377" r:id="rId58"/>
    <p:sldId id="379" r:id="rId59"/>
    <p:sldId id="380" r:id="rId60"/>
    <p:sldId id="381" r:id="rId61"/>
    <p:sldId id="383" r:id="rId62"/>
    <p:sldId id="388" r:id="rId63"/>
    <p:sldId id="389" r:id="rId64"/>
    <p:sldId id="378" r:id="rId65"/>
    <p:sldId id="390" r:id="rId66"/>
    <p:sldId id="391" r:id="rId67"/>
    <p:sldId id="294" r:id="rId68"/>
    <p:sldId id="284" r:id="rId69"/>
    <p:sldId id="384" r:id="rId70"/>
    <p:sldId id="387" r:id="rId71"/>
    <p:sldId id="385" r:id="rId72"/>
    <p:sldId id="393" r:id="rId73"/>
    <p:sldId id="395" r:id="rId74"/>
    <p:sldId id="396" r:id="rId75"/>
    <p:sldId id="394" r:id="rId76"/>
    <p:sldId id="386" r:id="rId77"/>
    <p:sldId id="337" r:id="rId78"/>
    <p:sldId id="301" r:id="rId79"/>
    <p:sldId id="304" r:id="rId80"/>
    <p:sldId id="407" r:id="rId81"/>
    <p:sldId id="400" r:id="rId82"/>
    <p:sldId id="401" r:id="rId83"/>
    <p:sldId id="402" r:id="rId84"/>
    <p:sldId id="403" r:id="rId85"/>
    <p:sldId id="404" r:id="rId86"/>
    <p:sldId id="416" r:id="rId87"/>
    <p:sldId id="421" r:id="rId88"/>
    <p:sldId id="409" r:id="rId89"/>
    <p:sldId id="417" r:id="rId90"/>
    <p:sldId id="418" r:id="rId91"/>
    <p:sldId id="410" r:id="rId92"/>
    <p:sldId id="419" r:id="rId93"/>
    <p:sldId id="420" r:id="rId94"/>
    <p:sldId id="306" r:id="rId95"/>
    <p:sldId id="414" r:id="rId96"/>
    <p:sldId id="382" r:id="rId97"/>
    <p:sldId id="412" r:id="rId98"/>
    <p:sldId id="413" r:id="rId99"/>
    <p:sldId id="349" r:id="rId100"/>
    <p:sldId id="340" r:id="rId101"/>
    <p:sldId id="341" r:id="rId102"/>
    <p:sldId id="342" r:id="rId103"/>
    <p:sldId id="343" r:id="rId104"/>
    <p:sldId id="399" r:id="rId105"/>
    <p:sldId id="344" r:id="rId106"/>
    <p:sldId id="345" r:id="rId107"/>
    <p:sldId id="346" r:id="rId108"/>
    <p:sldId id="348" r:id="rId109"/>
    <p:sldId id="350" r:id="rId110"/>
    <p:sldId id="307" r:id="rId111"/>
    <p:sldId id="353" r:id="rId112"/>
    <p:sldId id="354" r:id="rId113"/>
    <p:sldId id="352" r:id="rId114"/>
    <p:sldId id="308" r:id="rId115"/>
    <p:sldId id="309" r:id="rId116"/>
    <p:sldId id="310" r:id="rId117"/>
    <p:sldId id="311" r:id="rId118"/>
    <p:sldId id="319" r:id="rId119"/>
    <p:sldId id="329" r:id="rId120"/>
    <p:sldId id="324" r:id="rId121"/>
    <p:sldId id="316" r:id="rId122"/>
    <p:sldId id="327" r:id="rId123"/>
    <p:sldId id="328" r:id="rId124"/>
    <p:sldId id="326" r:id="rId125"/>
    <p:sldId id="334" r:id="rId126"/>
    <p:sldId id="325" r:id="rId127"/>
    <p:sldId id="315" r:id="rId128"/>
    <p:sldId id="313" r:id="rId129"/>
    <p:sldId id="318" r:id="rId130"/>
    <p:sldId id="314" r:id="rId131"/>
    <p:sldId id="331" r:id="rId132"/>
    <p:sldId id="312" r:id="rId133"/>
    <p:sldId id="333" r:id="rId134"/>
    <p:sldId id="330" r:id="rId135"/>
    <p:sldId id="320" r:id="rId136"/>
    <p:sldId id="321" r:id="rId137"/>
    <p:sldId id="322" r:id="rId138"/>
    <p:sldId id="335" r:id="rId139"/>
    <p:sldId id="323" r:id="rId140"/>
    <p:sldId id="332" r:id="rId141"/>
    <p:sldId id="351" r:id="rId142"/>
    <p:sldId id="397" r:id="rId143"/>
    <p:sldId id="398" r:id="rId1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7838-B0C4-1781-2DB4-95D6D7A9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4BB11-5A53-3A51-7438-30360BA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934D-2789-2983-111E-D7B1F3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47E6D-D3CE-62A8-641E-97D90A0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C9400-1C91-FE64-345D-0305FD46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083D-1372-D009-FDB1-68A8914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3587D-8858-645F-9979-334336B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D44D-519E-FAC6-7675-B7E9EAB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DBA8-CE8F-58DE-CB38-E47D62DA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07D8-78A3-8D29-CB0C-2F4AD1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AB6C6-1EF4-6065-A72E-C754F8EF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0BE9B-6123-3661-6039-EC3B2DBB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9E96-CF76-8632-2430-8A14835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7DCC-5F92-691F-9453-6257CD5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88F-CEAB-1729-E503-DB4E28B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28D1-3A6E-3011-F52C-8E50693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47B8-C1BF-EE8B-8FBF-F140B6F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C17A-A8B9-3869-BCF5-80D2BB0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A47F-2E12-DF17-6D76-6238B9A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A4FF-148E-14DD-F798-8E1B122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82D0-1F65-66CC-0C9B-2BCE8F4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FCB3-E8F6-2EE5-CF8A-6FC428EE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0FBC-9883-3DD6-C99C-CCF3784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AC5A-CA3C-37F2-9B0F-7532B49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CCEB-84C9-A979-12D6-B6C454A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7D3B-CBA1-3287-96D8-A6688BA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927C-25F1-CA44-65FE-D3D33D19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9BCA-5C27-E1A4-167D-ADC35C4F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FA2B-C5D5-5783-1D82-C3636C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07B09-DA11-ED42-588F-D4113F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4BCD-7E9F-74EB-E76E-80D9345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202E-9033-AA86-56A5-423809F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ECBC8-9C3B-1F55-F843-F7318D66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0504-1A45-E5D2-DAC1-35DC65BF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262BA-D12C-B393-041B-673F79C2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CEF03-531D-7341-A485-B3D416AC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2D7DC-38BD-AD59-0341-986CC13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CE7D2-583E-B644-CE08-883F682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2B6A3-4140-CB18-0487-BFCA197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2B4E-9A9C-67F6-A1ED-866D47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43577-6F8C-00E0-82FF-C6C29C1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B0597-16A7-ADD6-595C-6A4FD48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41075-B819-7833-FA98-6EB6D34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32D0-A278-953B-8B1E-3B416D3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4275D-5D1E-2A16-D398-E8933B94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44BFA-629A-681B-AF0B-F3E6211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297-B510-005D-E3BC-07C7658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790F4-F7CC-3217-2E37-C97E3EE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FF697-2D6D-260F-5698-1D4717C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7CED-6186-E6FE-E9EC-99A70E0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C548C-04E8-B7D2-D0E8-7DFCB6E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A4939-B886-D4E7-3BB0-5AC25DE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42A9-7A36-9D69-7CDC-CB87000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773A4-73DD-6639-E7BE-AFC50244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7BFF-84B4-E728-9689-F45A84A7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5B9BB-9CB6-3170-D509-F9B5166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1FF00-708F-D409-34B1-94DA7D6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DF9B-0CF9-9868-020A-049524F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4FBA5-0A7F-BCDA-EC33-38CD5C2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C1CC1-D9A9-868C-BDE0-023BE52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79D88-3D7B-D84A-E19E-9D27A41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3E12-1EC7-41E7-C705-E1FA9F8F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EF205-D1DF-870F-3E7B-C1EC0AD6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sysinternals/downloads/zoom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shoelace.komercialize.com.br/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TML+%21DOCTYPE&amp;sca_esv=597822906&amp;rlz=1C1SQJL_koKR1088KR1088&amp;sxsrf=ACQVn0_HyrxzFbap5_3J4DuoYnTcL-zqNQ%3A1705073188125&amp;ei=JFqhZYaaB9fl2roP9a2t0AI&amp;udm=&amp;ved=0ahUKEwiGvMbNlNiDAxXXslYBHfVWCyoQ4dUDCBA&amp;uact=5&amp;oq=HTML+%21DOCTYPE&amp;gs_lp=Egxnd3Mtd2l6LXNlcnAiDUhUTUwgIURPQ1RZUEUyBRAAGIAEMgUQABiABDIFEAAYgAQyBRAAGIAEMgUQABiABDIFEAAYgAQyBBAAGB4yBBAAGB4yBBAAGB4yBBAAGB5I9BFQlQRYxw9wAXgBkAEAmAF0oAHuB6oBAzQuNrgBA8gBAPgBAcICChAAGEcY1gQYsAPCAgoQIxiABBiKBRgnwgIKEAAYgAQYFBiHAsICCxAAGIAEGLEDGIMBwgIKEAAYgAQYigUYQ8ICBBAjGCfiAwQYACBBiAYBkAYK&amp;sclient=gws-wiz-ser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?filter-tr-name=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kor.pe.kr/util/4/charmap2.ht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95%EA%B7%9C_%ED%91%9C%ED%98%84%EC%8B%9D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o.tbwakorea.com/blog/what-is-semantic-tag/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kr/maps/place/%EC%9A%B8%EC%82%B0%EA%B4%91%EC%97%AD%EC%8B%9C/data=!4m15!1m8!3m7!1s0x35662e8be2b2de81:0x7083fa7333d93101!2z7Jq47IKw6rSR7Jet7Iuc!3b1!8m2!3d35.5537228!4d129.2380554!16zL20vMDF2c2Rx!3m5!1s0x35662e8be2b2de81:0x7083fa7333d93101!8m2!3d35.5537228!4d129.2380554!16zL20vMDF2c2Rx?hl=ko&amp;entry=ttu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en.kr/html5/canvas/canvas.html" TargetMode="External"/><Relationship Id="rId2" Type="http://schemas.openxmlformats.org/officeDocument/2006/relationships/hyperlink" Target="https://developer.mozilla.org/ko/docs/Web/API/Canvas_API/Tutorial/Basic_us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reejs.org/examples/#webgl_animation_keyframes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ynths.ableton.com/ko/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Element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guide/seo-basic-intro" TargetMode="External"/><Relationship Id="rId2" Type="http://schemas.openxmlformats.org/officeDocument/2006/relationships/hyperlink" Target="https://developers.google.com/search/docs/fundamentals/seo-starter-guide?hl=ko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8123"/>
            <a:ext cx="726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사전 준비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B2312-DF9C-89EB-14D8-537453CEEE7A}"/>
              </a:ext>
            </a:extLst>
          </p:cNvPr>
          <p:cNvSpPr txBox="1"/>
          <p:nvPr/>
        </p:nvSpPr>
        <p:spPr>
          <a:xfrm>
            <a:off x="2461846" y="913423"/>
            <a:ext cx="72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ZoomIt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8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메모장 코딩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422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인터넷에 올리기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709123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51423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버전관리시스템 </a:t>
            </a:r>
            <a:r>
              <a:rPr lang="en-US" altLang="ko-KR" sz="4000" dirty="0"/>
              <a:t>Git</a:t>
            </a:r>
          </a:p>
        </p:txBody>
      </p:sp>
      <p:pic>
        <p:nvPicPr>
          <p:cNvPr id="6" name="그림 5" descr="로고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F2B0C222-6FA1-F252-84E3-C5BB7B04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7" y="1054931"/>
            <a:ext cx="7338033" cy="47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8C8EB-50D0-7D68-FFC9-6D394D1095DE}"/>
              </a:ext>
            </a:extLst>
          </p:cNvPr>
          <p:cNvSpPr txBox="1"/>
          <p:nvPr/>
        </p:nvSpPr>
        <p:spPr>
          <a:xfrm>
            <a:off x="1053123" y="151423"/>
            <a:ext cx="1008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GitHub</a:t>
            </a:r>
          </a:p>
          <a:p>
            <a:pPr algn="ctr"/>
            <a:r>
              <a:rPr lang="ko-KR" altLang="en-US" sz="2400" dirty="0"/>
              <a:t>개발자 최고 커뮤니티</a:t>
            </a:r>
            <a:endParaRPr lang="en-US" altLang="ko-KR" sz="2400" dirty="0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AB023880-28C6-4DB8-F94E-36732255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304841"/>
            <a:ext cx="7226671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2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Github</a:t>
            </a:r>
            <a:r>
              <a:rPr lang="en-US" altLang="ko-KR" sz="8000" dirty="0"/>
              <a:t> desktop </a:t>
            </a:r>
            <a:r>
              <a:rPr lang="ko-KR" altLang="en-US" sz="8000" dirty="0"/>
              <a:t>설치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4606681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Github.io</a:t>
            </a:r>
          </a:p>
        </p:txBody>
      </p:sp>
    </p:spTree>
    <p:extLst>
      <p:ext uri="{BB962C8B-B14F-4D97-AF65-F5344CB8AC3E}">
        <p14:creationId xmlns:p14="http://schemas.microsoft.com/office/powerpoint/2010/main" val="8652653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DOTHOME</a:t>
            </a:r>
          </a:p>
        </p:txBody>
      </p:sp>
    </p:spTree>
    <p:extLst>
      <p:ext uri="{BB962C8B-B14F-4D97-AF65-F5344CB8AC3E}">
        <p14:creationId xmlns:p14="http://schemas.microsoft.com/office/powerpoint/2010/main" val="8205815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FileZilla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A4F6D-E4A8-6F1D-BF02-18B0ADC60998}"/>
              </a:ext>
            </a:extLst>
          </p:cNvPr>
          <p:cNvSpPr txBox="1"/>
          <p:nvPr/>
        </p:nvSpPr>
        <p:spPr>
          <a:xfrm>
            <a:off x="1053123" y="3735462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FTP(</a:t>
            </a:r>
            <a:r>
              <a:rPr lang="ko-KR" altLang="en-US" sz="4000" dirty="0"/>
              <a:t>파일 전송 프로토콜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3339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27000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Figma</a:t>
            </a:r>
          </a:p>
        </p:txBody>
      </p:sp>
      <p:pic>
        <p:nvPicPr>
          <p:cNvPr id="3" name="그림 2" descr="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F771651-FDE2-E807-3532-0E1095CF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3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0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913423"/>
            <a:ext cx="10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파일구조</a:t>
            </a:r>
            <a:endParaRPr lang="en-US" altLang="ko-KR" sz="5400" dirty="0"/>
          </a:p>
        </p:txBody>
      </p:sp>
      <p:pic>
        <p:nvPicPr>
          <p:cNvPr id="12" name="그림 11" descr="도표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2FEE06C4-B225-F8EB-F0D1-969DE949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836753"/>
            <a:ext cx="10223500" cy="44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75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첫번째 웹</a:t>
            </a:r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5422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566821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Bootstrap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7990964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Shoelace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3497857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Javascript</a:t>
            </a:r>
            <a:endParaRPr lang="en-US" altLang="ko-KR" sz="8000" dirty="0"/>
          </a:p>
        </p:txBody>
      </p:sp>
      <p:pic>
        <p:nvPicPr>
          <p:cNvPr id="2" name="그림 1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3DFF3BB6-C236-FBC7-C3DC-D6D4EA73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3" y="2503562"/>
            <a:ext cx="4946754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23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CDB384A8-6F52-FB60-C415-46011987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0" y="2038515"/>
            <a:ext cx="4946754" cy="2780969"/>
          </a:xfrm>
          <a:prstGeom prst="rect">
            <a:avLst/>
          </a:prstGeom>
        </p:spPr>
      </p:pic>
      <p:pic>
        <p:nvPicPr>
          <p:cNvPr id="8" name="그림 7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9895062A-6C85-72E8-9708-4807D4D4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5" y="1382060"/>
            <a:ext cx="4643986" cy="4643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86789-24EC-01C9-5BF1-0A724D3BFD09}"/>
              </a:ext>
            </a:extLst>
          </p:cNvPr>
          <p:cNvSpPr txBox="1"/>
          <p:nvPr/>
        </p:nvSpPr>
        <p:spPr>
          <a:xfrm>
            <a:off x="2461847" y="674174"/>
            <a:ext cx="726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이름의 유래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829342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0042045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/>
              <a:t>변수명</a:t>
            </a:r>
            <a:r>
              <a:rPr lang="ko-KR" altLang="en-US" sz="8000" dirty="0"/>
              <a:t> 규칙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5252686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var let const</a:t>
            </a:r>
          </a:p>
        </p:txBody>
      </p:sp>
    </p:spTree>
    <p:extLst>
      <p:ext uri="{BB962C8B-B14F-4D97-AF65-F5344CB8AC3E}">
        <p14:creationId xmlns:p14="http://schemas.microsoft.com/office/powerpoint/2010/main" val="25576399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console.log()</a:t>
            </a:r>
          </a:p>
        </p:txBody>
      </p:sp>
    </p:spTree>
    <p:extLst>
      <p:ext uri="{BB962C8B-B14F-4D97-AF65-F5344CB8AC3E}">
        <p14:creationId xmlns:p14="http://schemas.microsoft.com/office/powerpoint/2010/main" val="19450799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17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 - * / % **</a:t>
            </a:r>
          </a:p>
        </p:txBody>
      </p:sp>
    </p:spTree>
    <p:extLst>
      <p:ext uri="{BB962C8B-B14F-4D97-AF65-F5344CB8AC3E}">
        <p14:creationId xmlns:p14="http://schemas.microsoft.com/office/powerpoint/2010/main" val="420308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확장자 숨김 해제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5401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27680016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644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2039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761023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&gt;</a:t>
            </a:r>
          </a:p>
          <a:p>
            <a:pPr algn="ctr"/>
            <a:r>
              <a:rPr lang="en-US" altLang="ko-KR" sz="8000" dirty="0"/>
              <a:t>&lt;</a:t>
            </a:r>
          </a:p>
          <a:p>
            <a:pPr algn="ctr"/>
            <a:r>
              <a:rPr lang="en-US" altLang="ko-KR" sz="8000" dirty="0"/>
              <a:t>&gt;=</a:t>
            </a:r>
          </a:p>
          <a:p>
            <a:pPr algn="ctr"/>
            <a:r>
              <a:rPr lang="en-US" altLang="ko-KR" sz="80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40911581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269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||</a:t>
            </a:r>
          </a:p>
          <a:p>
            <a:pPr algn="ctr"/>
            <a:r>
              <a:rPr lang="en-US" altLang="ko-KR" sz="8000" dirty="0"/>
              <a:t>&amp;&amp;</a:t>
            </a:r>
          </a:p>
          <a:p>
            <a:pPr algn="ctr"/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18855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015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  <a:p>
            <a:pPr algn="ctr"/>
            <a:r>
              <a:rPr lang="en-US" altLang="ko-KR" sz="8000" dirty="0"/>
              <a:t>else if</a:t>
            </a:r>
          </a:p>
          <a:p>
            <a:pPr algn="ctr"/>
            <a:r>
              <a:rPr lang="en-US" altLang="ko-KR" sz="80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848902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786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//</a:t>
            </a:r>
          </a:p>
          <a:p>
            <a:pPr algn="ctr"/>
            <a:r>
              <a:rPr lang="en-US" altLang="ko-KR" sz="8000" dirty="0"/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34605637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071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17204756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5272133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577249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E355-C71B-D009-5413-1B23656E5882}"/>
              </a:ext>
            </a:extLst>
          </p:cNvPr>
          <p:cNvSpPr txBox="1"/>
          <p:nvPr/>
        </p:nvSpPr>
        <p:spPr>
          <a:xfrm>
            <a:off x="2461846" y="32629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29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6930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dowhile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6589190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584200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++</a:t>
            </a:r>
          </a:p>
          <a:p>
            <a:pPr algn="ctr"/>
            <a:r>
              <a:rPr lang="en-US" altLang="ko-KR" sz="8000" dirty="0"/>
              <a:t>--</a:t>
            </a:r>
          </a:p>
          <a:p>
            <a:pPr algn="ctr"/>
            <a:r>
              <a:rPr lang="en-US" altLang="ko-KR" sz="8000" dirty="0"/>
              <a:t>+=</a:t>
            </a:r>
          </a:p>
          <a:p>
            <a:pPr algn="ctr"/>
            <a:r>
              <a:rPr lang="en-US" altLang="ko-KR" sz="8000" dirty="0"/>
              <a:t>* / % !</a:t>
            </a:r>
          </a:p>
        </p:txBody>
      </p:sp>
    </p:spTree>
    <p:extLst>
      <p:ext uri="{BB962C8B-B14F-4D97-AF65-F5344CB8AC3E}">
        <p14:creationId xmlns:p14="http://schemas.microsoft.com/office/powerpoint/2010/main" val="119618471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122781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6881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지역변수</a:t>
            </a:r>
            <a:endParaRPr lang="en-US" altLang="ko-KR" sz="8000" dirty="0"/>
          </a:p>
          <a:p>
            <a:pPr algn="ctr"/>
            <a:r>
              <a:rPr lang="ko-KR" altLang="en-US" sz="8000" dirty="0"/>
              <a:t>전역변수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796477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배열</a:t>
            </a:r>
            <a:r>
              <a:rPr lang="en-US" altLang="ko-KR" sz="8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2306638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05561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function()</a:t>
            </a:r>
          </a:p>
          <a:p>
            <a:pPr algn="ctr"/>
            <a:r>
              <a:rPr lang="en-US" altLang="ko-KR" sz="8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638258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addEventListener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2257930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8911931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Math.PI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9403969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=&gt;()</a:t>
            </a:r>
          </a:p>
        </p:txBody>
      </p:sp>
    </p:spTree>
    <p:extLst>
      <p:ext uri="{BB962C8B-B14F-4D97-AF65-F5344CB8AC3E}">
        <p14:creationId xmlns:p14="http://schemas.microsoft.com/office/powerpoint/2010/main" val="255537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094A-9E99-7E00-0424-BEECC78B8A7F}"/>
              </a:ext>
            </a:extLst>
          </p:cNvPr>
          <p:cNvSpPr txBox="1"/>
          <p:nvPr/>
        </p:nvSpPr>
        <p:spPr>
          <a:xfrm>
            <a:off x="855784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550BE-A66C-7355-DE22-AF0B78379AED}"/>
              </a:ext>
            </a:extLst>
          </p:cNvPr>
          <p:cNvSpPr txBox="1"/>
          <p:nvPr/>
        </p:nvSpPr>
        <p:spPr>
          <a:xfrm>
            <a:off x="4396152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480276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151727"/>
            <a:ext cx="869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~ | &amp; ^ &lt;&lt; &gt;&gt;</a:t>
            </a:r>
          </a:p>
          <a:p>
            <a:pPr algn="ctr"/>
            <a:r>
              <a:rPr lang="en-US" altLang="ko-KR" sz="8000" dirty="0"/>
              <a:t>&lt;&lt;&lt; &gt;&gt;&gt;</a:t>
            </a:r>
          </a:p>
        </p:txBody>
      </p:sp>
    </p:spTree>
    <p:extLst>
      <p:ext uri="{BB962C8B-B14F-4D97-AF65-F5344CB8AC3E}">
        <p14:creationId xmlns:p14="http://schemas.microsoft.com/office/powerpoint/2010/main" val="35304686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320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4979558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3371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&lt;strong&gt;Hello, World!&lt;/strong&gt;</a:t>
            </a:r>
          </a:p>
          <a:p>
            <a:r>
              <a:rPr lang="en-US" altLang="ko-KR" sz="3600" dirty="0"/>
              <a:t>&lt;mark&gt;Hello, HTML!&lt;/mark&gt;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6C5-6407-82D9-12BD-C4570144FDA0}"/>
              </a:ext>
            </a:extLst>
          </p:cNvPr>
          <p:cNvSpPr txBox="1"/>
          <p:nvPr/>
        </p:nvSpPr>
        <p:spPr>
          <a:xfrm>
            <a:off x="996461" y="3323457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78A1E-9E5E-F67E-3D27-58B3E868DE40}"/>
              </a:ext>
            </a:extLst>
          </p:cNvPr>
          <p:cNvSpPr txBox="1"/>
          <p:nvPr/>
        </p:nvSpPr>
        <p:spPr>
          <a:xfrm>
            <a:off x="5509845" y="33644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932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832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670539" y="612844"/>
            <a:ext cx="835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&lt;!DOCTYPE html&gt;</a:t>
            </a:r>
          </a:p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0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Visual Studio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64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구체, 행성, 원이(가) 표시된 사진&#10;&#10;자동 생성된 설명">
            <a:extLst>
              <a:ext uri="{FF2B5EF4-FFF2-40B4-BE49-F238E27FC236}">
                <a16:creationId xmlns:a16="http://schemas.microsoft.com/office/drawing/2014/main" id="{33ACF776-728E-D921-BCEC-1BEE52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95400"/>
            <a:ext cx="8553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Share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1E11-7C6D-D84E-3CD2-F8F6D61107C4}"/>
              </a:ext>
            </a:extLst>
          </p:cNvPr>
          <p:cNvSpPr txBox="1"/>
          <p:nvPr/>
        </p:nvSpPr>
        <p:spPr>
          <a:xfrm>
            <a:off x="692150" y="3843900"/>
            <a:ext cx="108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https://github.com/MainFe/README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98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85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B31A7B-0CC9-1479-24A2-543BAC59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79"/>
            <a:ext cx="12192000" cy="6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800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 모두는 자신의 힘으로 발견한 내용을 가장 쉽게 익힌다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1600" dirty="0"/>
              <a:t>전설적 프로그래머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도널스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커누스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5630"/>
            <a:ext cx="726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Search:</a:t>
            </a:r>
          </a:p>
          <a:p>
            <a:pPr algn="ctr"/>
            <a:r>
              <a:rPr lang="en-US" altLang="ko-KR" sz="2800" dirty="0">
                <a:hlinkClick r:id="rId2"/>
              </a:rPr>
              <a:t>HTML !DOCTYPE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9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W3C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943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MDN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개발자 위키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630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ChatGPT</a:t>
            </a:r>
            <a:endParaRPr lang="en-US" altLang="ko-KR" sz="8000" dirty="0"/>
          </a:p>
          <a:p>
            <a:pPr algn="ctr"/>
            <a:r>
              <a:rPr lang="en-US" altLang="ko-KR" sz="2800" dirty="0"/>
              <a:t>Ai </a:t>
            </a:r>
            <a:r>
              <a:rPr lang="ko-KR" altLang="en-US" sz="2800" dirty="0"/>
              <a:t>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286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</a:t>
            </a:r>
            <a:r>
              <a:rPr lang="ko-KR" altLang="en-US" sz="5400" dirty="0"/>
              <a:t> </a:t>
            </a:r>
            <a:r>
              <a:rPr lang="en-US" altLang="ko-KR" sz="5400" dirty="0" err="1"/>
              <a:t>href</a:t>
            </a:r>
            <a:r>
              <a:rPr lang="en-US" altLang="ko-KR" sz="5400" dirty="0"/>
              <a:t>=“a.html”&gt;hello a&lt;/a&gt;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562707" y="327966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951783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183-1BFE-EEA4-FDA1-CCDFFAD0B543}"/>
              </a:ext>
            </a:extLst>
          </p:cNvPr>
          <p:cNvSpPr txBox="1"/>
          <p:nvPr/>
        </p:nvSpPr>
        <p:spPr>
          <a:xfrm>
            <a:off x="1254368" y="205767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</a:t>
            </a:r>
            <a:r>
              <a:rPr lang="ko-KR" altLang="en-US" sz="2000" dirty="0"/>
              <a:t> </a:t>
            </a:r>
            <a:r>
              <a:rPr lang="en-US" altLang="ko-KR" sz="2000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FFBD-75EC-2E0C-780D-4C4D99C8AED1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Anchor = </a:t>
            </a:r>
            <a:r>
              <a:rPr lang="ko-KR" altLang="en-US" sz="2000" dirty="0"/>
              <a:t>닻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171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target=“_blank”&gt;hello a&lt;/a&gt;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1C63-A3CF-FF9E-D985-A7BE66C84835}"/>
              </a:ext>
            </a:extLst>
          </p:cNvPr>
          <p:cNvSpPr txBox="1"/>
          <p:nvPr/>
        </p:nvSpPr>
        <p:spPr>
          <a:xfrm>
            <a:off x="187568" y="3429000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 title=“</a:t>
            </a:r>
            <a:r>
              <a:rPr lang="ko-KR" altLang="en-US" sz="3200" dirty="0"/>
              <a:t>안녕</a:t>
            </a:r>
            <a:r>
              <a:rPr lang="en-US" altLang="ko-KR" sz="3200" dirty="0"/>
              <a:t>”&gt;hello a&lt;/a&gt;</a:t>
            </a:r>
          </a:p>
        </p:txBody>
      </p:sp>
    </p:spTree>
    <p:extLst>
      <p:ext uri="{BB962C8B-B14F-4D97-AF65-F5344CB8AC3E}">
        <p14:creationId xmlns:p14="http://schemas.microsoft.com/office/powerpoint/2010/main" val="321121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 CSS </a:t>
            </a:r>
            <a:r>
              <a:rPr lang="en-US" altLang="ko-KR" sz="8000" dirty="0" err="1"/>
              <a:t>Javascript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&lt;strong&gt;strong&lt;/strong&gt;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1559171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846275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8867-413E-2780-15AF-51C33F0BD0C7}"/>
              </a:ext>
            </a:extLst>
          </p:cNvPr>
          <p:cNvSpPr txBox="1"/>
          <p:nvPr/>
        </p:nvSpPr>
        <p:spPr>
          <a:xfrm>
            <a:off x="2098431" y="2261011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좋은 디자인은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가능한 </a:t>
            </a:r>
            <a:r>
              <a:rPr lang="ko-KR" altLang="en-US" sz="2800" b="1" u="sng" dirty="0"/>
              <a:t>최소한</a:t>
            </a:r>
            <a:r>
              <a:rPr lang="ko-KR" altLang="en-US" sz="2800" u="sng" dirty="0"/>
              <a:t>으로 </a:t>
            </a:r>
            <a:r>
              <a:rPr lang="ko-KR" altLang="en-US" sz="2800" u="sng" dirty="0">
                <a:highlight>
                  <a:srgbClr val="FFFF00"/>
                </a:highlight>
              </a:rPr>
              <a:t>디자인</a:t>
            </a:r>
            <a:r>
              <a:rPr lang="ko-KR" altLang="en-US" sz="2800" u="sng" dirty="0"/>
              <a:t> 한다</a:t>
            </a:r>
            <a:endParaRPr lang="en-US" altLang="ko-KR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A998-E5B7-45FB-8854-4389D772E465}"/>
              </a:ext>
            </a:extLst>
          </p:cNvPr>
          <p:cNvSpPr txBox="1"/>
          <p:nvPr/>
        </p:nvSpPr>
        <p:spPr>
          <a:xfrm>
            <a:off x="4665784" y="2905780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 -&gt; a.html</a:t>
            </a:r>
          </a:p>
        </p:txBody>
      </p:sp>
    </p:spTree>
    <p:extLst>
      <p:ext uri="{BB962C8B-B14F-4D97-AF65-F5344CB8AC3E}">
        <p14:creationId xmlns:p14="http://schemas.microsoft.com/office/powerpoint/2010/main" val="213930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368061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&lt;h1&gt;h1&lt;/h1&gt;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620-43BA-8B9B-7C18-9E0937EDC13D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Heading = </a:t>
            </a:r>
            <a:r>
              <a:rPr lang="ko-KR" altLang="en-US" sz="2000" dirty="0"/>
              <a:t>제목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319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28800"/>
            <a:ext cx="7268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&lt;h2&gt;&lt;/h2&gt;</a:t>
            </a:r>
          </a:p>
          <a:p>
            <a:pPr algn="ctr"/>
            <a:r>
              <a:rPr lang="en-US" altLang="ko-KR" sz="5400" dirty="0"/>
              <a:t>…</a:t>
            </a:r>
          </a:p>
          <a:p>
            <a:pPr algn="ctr"/>
            <a:r>
              <a:rPr lang="en-US" altLang="ko-KR" sz="5400" dirty="0"/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989444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Paragraph = </a:t>
            </a:r>
            <a:r>
              <a:rPr lang="ko-KR" altLang="en-US" sz="2000" dirty="0"/>
              <a:t>단락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64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특수문자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26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br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Break = </a:t>
            </a:r>
            <a:r>
              <a:rPr lang="ko-KR" altLang="en-US" sz="2000" dirty="0"/>
              <a:t>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462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hr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442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&lt;!--</a:t>
            </a:r>
            <a:r>
              <a:rPr lang="ko-KR" altLang="en-US" sz="4400" dirty="0"/>
              <a:t>주석입니다</a:t>
            </a:r>
            <a:r>
              <a:rPr lang="en-US" altLang="ko-KR" sz="4400" dirty="0"/>
              <a:t>--&gt;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3131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380998" y="276009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img</a:t>
            </a:r>
            <a:r>
              <a:rPr lang="en-US" altLang="ko-KR" sz="5400" dirty="0"/>
              <a:t>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=“img.png” width=“100”&gt;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7623-88FC-C6EC-0EE1-32875F293136}"/>
              </a:ext>
            </a:extLst>
          </p:cNvPr>
          <p:cNvSpPr txBox="1"/>
          <p:nvPr/>
        </p:nvSpPr>
        <p:spPr>
          <a:xfrm>
            <a:off x="292098" y="3683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alt=“” title=“”</a:t>
            </a:r>
          </a:p>
        </p:txBody>
      </p:sp>
    </p:spTree>
    <p:extLst>
      <p:ext uri="{BB962C8B-B14F-4D97-AF65-F5344CB8AC3E}">
        <p14:creationId xmlns:p14="http://schemas.microsoft.com/office/powerpoint/2010/main" val="34560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</a:t>
            </a:r>
          </a:p>
          <a:p>
            <a:pPr algn="ctr"/>
            <a:r>
              <a:rPr lang="en-US" altLang="ko-KR" sz="2800" dirty="0" err="1"/>
              <a:t>HyperText</a:t>
            </a:r>
            <a:r>
              <a:rPr lang="en-US" altLang="ko-KR" sz="2800" dirty="0"/>
              <a:t> Markup Language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94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976607"/>
            <a:ext cx="7268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&lt;head&gt;</a:t>
            </a:r>
          </a:p>
          <a:p>
            <a:r>
              <a:rPr lang="en-US" altLang="ko-KR" sz="2800" dirty="0"/>
              <a:t>&lt;style&gt;</a:t>
            </a:r>
          </a:p>
          <a:p>
            <a:r>
              <a:rPr lang="en-US" altLang="ko-KR" sz="2800" dirty="0"/>
              <a:t>* {</a:t>
            </a:r>
          </a:p>
          <a:p>
            <a:r>
              <a:rPr lang="en-US" altLang="ko-KR" sz="2800" dirty="0"/>
              <a:t> Border: 1px solid black;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/>
              <a:t>&lt;/style&gt;</a:t>
            </a:r>
          </a:p>
          <a:p>
            <a:r>
              <a:rPr lang="en-US" altLang="ko-KR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8462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&lt;pre&gt;&lt;/pre&gt;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Preformatted text = </a:t>
            </a:r>
            <a:r>
              <a:rPr lang="ko-KR" altLang="en-US" sz="2000" dirty="0"/>
              <a:t>미리 포맷된 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734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76913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&lt;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0DA7B-7B1E-BCF5-AB18-7C34DF923C1A}"/>
              </a:ext>
            </a:extLst>
          </p:cNvPr>
          <p:cNvSpPr txBox="1"/>
          <p:nvPr/>
        </p:nvSpPr>
        <p:spPr>
          <a:xfrm>
            <a:off x="1828799" y="65713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Ordered list = </a:t>
            </a:r>
            <a:r>
              <a:rPr lang="ko-KR" altLang="en-US" sz="2000" dirty="0"/>
              <a:t>순서가 있는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9855-D063-1EC3-A858-6964D7A7F071}"/>
              </a:ext>
            </a:extLst>
          </p:cNvPr>
          <p:cNvSpPr txBox="1"/>
          <p:nvPr/>
        </p:nvSpPr>
        <p:spPr>
          <a:xfrm>
            <a:off x="1992921" y="352373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Unordered list = </a:t>
            </a:r>
            <a:r>
              <a:rPr lang="ko-KR" altLang="en-US" sz="2000" dirty="0"/>
              <a:t>순서가 없는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850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&lt;table&gt;&lt;/table&gt;</a:t>
            </a:r>
          </a:p>
          <a:p>
            <a:pPr algn="ctr"/>
            <a:r>
              <a:rPr lang="en-US" altLang="ko-KR" sz="5400" dirty="0"/>
              <a:t>&lt;tr&gt;&lt;/tr&gt;</a:t>
            </a:r>
          </a:p>
          <a:p>
            <a:pPr algn="ctr"/>
            <a:r>
              <a:rPr lang="en-US" altLang="ko-KR" sz="5400" dirty="0"/>
              <a:t>&lt;td&gt;&lt;/td&gt;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Row, Table Data</a:t>
            </a:r>
          </a:p>
        </p:txBody>
      </p:sp>
    </p:spTree>
    <p:extLst>
      <p:ext uri="{BB962C8B-B14F-4D97-AF65-F5344CB8AC3E}">
        <p14:creationId xmlns:p14="http://schemas.microsoft.com/office/powerpoint/2010/main" val="126563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658446" y="366623"/>
            <a:ext cx="90189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&lt;table&gt;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이름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성별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나이</a:t>
            </a:r>
            <a:r>
              <a:rPr lang="en-US" altLang="ko-KR" sz="2800" dirty="0"/>
              <a:t>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홍길동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&lt;/td&gt;&lt;td&gt;22&lt;/td&gt;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임꺽정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&lt;/td&gt;&lt;td&gt;31&lt;/td&gt;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합계</a:t>
            </a:r>
            <a:r>
              <a:rPr lang="en-US" altLang="ko-KR" sz="2800" dirty="0"/>
              <a:t>&lt;/td&gt;&lt;td&gt;&lt;/td&gt;&lt;td&gt;53&lt;/td&gt;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30866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Head, Table Body, Table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60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3908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60400" y="1950477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rowspan</a:t>
            </a:r>
            <a:r>
              <a:rPr lang="en-US" altLang="ko-KR" sz="5400" dirty="0"/>
              <a:t>=“2”&gt;&lt;/td&gt;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row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열 </a:t>
            </a:r>
            <a:r>
              <a:rPr lang="en-US" altLang="ko-KR" sz="2000" dirty="0"/>
              <a:t>column = </a:t>
            </a:r>
            <a:r>
              <a:rPr lang="ko-KR" altLang="en-US" sz="2000" dirty="0"/>
              <a:t>행 </a:t>
            </a:r>
            <a:r>
              <a:rPr lang="en-US" altLang="ko-KR" sz="2000" dirty="0"/>
              <a:t>span = </a:t>
            </a:r>
            <a:r>
              <a:rPr lang="ko-KR" altLang="en-US" sz="2000" dirty="0"/>
              <a:t>너비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9CF8-568E-E2AB-DCC5-E9FEE3625044}"/>
              </a:ext>
            </a:extLst>
          </p:cNvPr>
          <p:cNvSpPr txBox="1"/>
          <p:nvPr/>
        </p:nvSpPr>
        <p:spPr>
          <a:xfrm>
            <a:off x="660400" y="3060864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colspan</a:t>
            </a:r>
            <a:r>
              <a:rPr lang="en-US" altLang="ko-KR" sz="5400" dirty="0"/>
              <a:t>=“3”&gt;&lt;/td&gt;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10817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 </a:t>
            </a:r>
            <a:r>
              <a:rPr lang="en-US" altLang="ko-KR" sz="2000" dirty="0" err="1"/>
              <a:t>rowspan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0244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&lt;form&gt;&lt;/form&gt;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form = </a:t>
            </a:r>
            <a:r>
              <a:rPr lang="ko-KR" altLang="en-US" sz="2000" dirty="0"/>
              <a:t>양식</a:t>
            </a:r>
            <a:r>
              <a:rPr lang="en-US" altLang="ko-KR" sz="2000" dirty="0"/>
              <a:t>, </a:t>
            </a:r>
            <a:r>
              <a:rPr lang="ko-KR" altLang="en-US" sz="2000" dirty="0"/>
              <a:t>서식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2470148" y="3625982"/>
            <a:ext cx="725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서버로 전송하기 위한 정보들의 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89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518138" y="2321170"/>
            <a:ext cx="9155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HTML</a:t>
            </a:r>
          </a:p>
          <a:p>
            <a:pPr algn="ctr"/>
            <a:r>
              <a:rPr lang="en-US" altLang="ko-KR" sz="1100" dirty="0" err="1"/>
              <a:t>HyperText</a:t>
            </a:r>
            <a:r>
              <a:rPr lang="en-US" altLang="ko-KR" sz="1100" dirty="0"/>
              <a:t> Markup Language</a:t>
            </a:r>
          </a:p>
          <a:p>
            <a:pPr algn="ctr"/>
            <a:endParaRPr lang="en-US" altLang="ko-KR" sz="1100" dirty="0"/>
          </a:p>
          <a:p>
            <a:r>
              <a:rPr lang="en-US" altLang="ko-KR" dirty="0" err="1"/>
              <a:t>HyperText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/>
              <a:t>Markup Language: </a:t>
            </a:r>
            <a:r>
              <a:rPr lang="ko-KR" altLang="en-US" dirty="0"/>
              <a:t>태그 등을 이용하여</a:t>
            </a:r>
            <a:r>
              <a:rPr lang="en-US" altLang="ko-KR" dirty="0"/>
              <a:t>, </a:t>
            </a:r>
            <a:r>
              <a:rPr lang="ko-KR" altLang="en-US" dirty="0"/>
              <a:t>문서나 데이터의 구조를</a:t>
            </a:r>
            <a:r>
              <a:rPr lang="en-US" altLang="ko-KR" dirty="0"/>
              <a:t> </a:t>
            </a:r>
            <a:r>
              <a:rPr lang="ko-KR" altLang="en-US" dirty="0"/>
              <a:t>정의하는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89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type=“text” name=“id”</a:t>
            </a:r>
          </a:p>
          <a:p>
            <a:pPr algn="ctr"/>
            <a:r>
              <a:rPr lang="en-US" altLang="ko-KR" sz="5400" dirty="0"/>
              <a:t>value=“</a:t>
            </a:r>
            <a:r>
              <a:rPr lang="ko-KR" altLang="en-US" sz="5400" dirty="0"/>
              <a:t>기본 값</a:t>
            </a:r>
            <a:r>
              <a:rPr lang="en-US" altLang="ko-KR" sz="5400" dirty="0"/>
              <a:t>” placeholder=“</a:t>
            </a:r>
            <a:r>
              <a:rPr lang="ko-KR" altLang="en-US" sz="5400" dirty="0"/>
              <a:t>예시 값</a:t>
            </a:r>
            <a:r>
              <a:rPr lang="en-US" altLang="ko-KR" sz="5400" dirty="0"/>
              <a:t>”</a:t>
            </a:r>
          </a:p>
          <a:p>
            <a:pPr algn="ctr"/>
            <a:r>
              <a:rPr lang="en-US" altLang="ko-KR" sz="5400" dirty="0"/>
              <a:t>autofocus required&gt;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5ED1-A20F-0222-92E3-722369B431EE}"/>
              </a:ext>
            </a:extLst>
          </p:cNvPr>
          <p:cNvSpPr txBox="1"/>
          <p:nvPr/>
        </p:nvSpPr>
        <p:spPr>
          <a:xfrm>
            <a:off x="5576275" y="577611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필수 입력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35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531446" y="942621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type="text"&gt;&lt;/p&gt;</a:t>
            </a:r>
          </a:p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type="password"&gt;&lt;/p&gt;</a:t>
            </a:r>
          </a:p>
          <a:p>
            <a:r>
              <a:rPr lang="en-US" altLang="ko-KR" sz="2000" dirty="0"/>
              <a:t>&lt;input type="submit"&gt;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0F9C889-C6E2-FC36-C453-89EA9CF87520}"/>
              </a:ext>
            </a:extLst>
          </p:cNvPr>
          <p:cNvSpPr/>
          <p:nvPr/>
        </p:nvSpPr>
        <p:spPr>
          <a:xfrm>
            <a:off x="9550400" y="338666"/>
            <a:ext cx="1659467" cy="1207911"/>
          </a:xfrm>
          <a:custGeom>
            <a:avLst/>
            <a:gdLst>
              <a:gd name="connsiteX0" fmla="*/ 0 w 1659467"/>
              <a:gd name="connsiteY0" fmla="*/ 519289 h 1207911"/>
              <a:gd name="connsiteX1" fmla="*/ 0 w 1659467"/>
              <a:gd name="connsiteY1" fmla="*/ 519289 h 1207911"/>
              <a:gd name="connsiteX2" fmla="*/ 428978 w 1659467"/>
              <a:gd name="connsiteY2" fmla="*/ 1185333 h 1207911"/>
              <a:gd name="connsiteX3" fmla="*/ 474134 w 1659467"/>
              <a:gd name="connsiteY3" fmla="*/ 1207911 h 1207911"/>
              <a:gd name="connsiteX4" fmla="*/ 936978 w 1659467"/>
              <a:gd name="connsiteY4" fmla="*/ 609600 h 1207911"/>
              <a:gd name="connsiteX5" fmla="*/ 1399822 w 1659467"/>
              <a:gd name="connsiteY5" fmla="*/ 180622 h 1207911"/>
              <a:gd name="connsiteX6" fmla="*/ 1659467 w 1659467"/>
              <a:gd name="connsiteY6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67" h="1207911">
                <a:moveTo>
                  <a:pt x="0" y="519289"/>
                </a:moveTo>
                <a:lnTo>
                  <a:pt x="0" y="519289"/>
                </a:lnTo>
                <a:cubicBezTo>
                  <a:pt x="146982" y="768519"/>
                  <a:pt x="246014" y="973480"/>
                  <a:pt x="428978" y="1185333"/>
                </a:cubicBezTo>
                <a:cubicBezTo>
                  <a:pt x="439978" y="1198069"/>
                  <a:pt x="459082" y="1200385"/>
                  <a:pt x="474134" y="1207911"/>
                </a:cubicBezTo>
                <a:cubicBezTo>
                  <a:pt x="790644" y="891401"/>
                  <a:pt x="38212" y="1651647"/>
                  <a:pt x="936978" y="609600"/>
                </a:cubicBezTo>
                <a:cubicBezTo>
                  <a:pt x="1193383" y="312318"/>
                  <a:pt x="1202687" y="312047"/>
                  <a:pt x="1399822" y="180622"/>
                </a:cubicBezTo>
                <a:lnTo>
                  <a:pt x="1659467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실습 </a:t>
            </a:r>
            <a:r>
              <a:rPr lang="en-US" altLang="ko-KR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4596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70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220098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&lt;select&gt;&lt;/select&gt;</a:t>
            </a:r>
          </a:p>
          <a:p>
            <a:pPr algn="ctr"/>
            <a:r>
              <a:rPr lang="en-US" altLang="ko-KR" sz="54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3273640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2&lt;/h1&gt;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name="color2" multiple&gt;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9321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type=“radio”&gt;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3E1D-62CE-79B9-8C17-57484D27C503}"/>
              </a:ext>
            </a:extLst>
          </p:cNvPr>
          <p:cNvSpPr txBox="1"/>
          <p:nvPr/>
        </p:nvSpPr>
        <p:spPr>
          <a:xfrm>
            <a:off x="914398" y="328312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type=“checkbox”&gt;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0483-C6A2-D3E7-B6D2-3BF6B0AE63D4}"/>
              </a:ext>
            </a:extLst>
          </p:cNvPr>
          <p:cNvSpPr txBox="1"/>
          <p:nvPr/>
        </p:nvSpPr>
        <p:spPr>
          <a:xfrm>
            <a:off x="914398" y="420645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2988819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value="red"&gt;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value="black"&gt;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value="blue"&gt;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name="color2“ checked&gt;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725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type=“button” onclick=“alert(‘hello’)”&gt;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FDE3-61CD-51EB-D8CC-89E7027A899C}"/>
              </a:ext>
            </a:extLst>
          </p:cNvPr>
          <p:cNvSpPr txBox="1"/>
          <p:nvPr/>
        </p:nvSpPr>
        <p:spPr>
          <a:xfrm>
            <a:off x="222251" y="3075057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type=“reset”&gt;</a:t>
            </a:r>
          </a:p>
        </p:txBody>
      </p:sp>
    </p:spTree>
    <p:extLst>
      <p:ext uri="{BB962C8B-B14F-4D97-AF65-F5344CB8AC3E}">
        <p14:creationId xmlns:p14="http://schemas.microsoft.com/office/powerpoint/2010/main" val="4167864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type=“hidden” name=“”&gt;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사용자가 몰라도 되는 정보를 보낼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04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48701"/>
            <a:ext cx="726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NAVER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C91-4D92-C626-60B1-C82F0F5F3423}"/>
              </a:ext>
            </a:extLst>
          </p:cNvPr>
          <p:cNvSpPr txBox="1"/>
          <p:nvPr/>
        </p:nvSpPr>
        <p:spPr>
          <a:xfrm>
            <a:off x="2461846" y="2287197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95FF-02A9-E807-CB70-2E6A4637C746}"/>
              </a:ext>
            </a:extLst>
          </p:cNvPr>
          <p:cNvSpPr txBox="1"/>
          <p:nvPr/>
        </p:nvSpPr>
        <p:spPr>
          <a:xfrm>
            <a:off x="2461846" y="3379188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개발자 도구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61066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&lt;label for=“[input id]”&gt;&lt;/label&gt;</a:t>
            </a:r>
          </a:p>
          <a:p>
            <a:pPr algn="ctr"/>
            <a:r>
              <a:rPr lang="en-US" altLang="ko-KR" sz="4000" dirty="0"/>
              <a:t>&lt;label&gt;&lt;input&gt;…&lt;</a:t>
            </a:r>
            <a:r>
              <a:rPr lang="en-US" altLang="ko-KR" sz="4000" dirty="0" err="1"/>
              <a:t>textarea</a:t>
            </a:r>
            <a:r>
              <a:rPr lang="en-US" altLang="ko-KR" sz="4000" dirty="0"/>
              <a:t>&gt;&lt;label&gt;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F023-9CC6-2D1C-5676-6CB344D729E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label = </a:t>
            </a:r>
            <a:r>
              <a:rPr lang="ko-KR" altLang="en-US" sz="2000" dirty="0"/>
              <a:t>이름표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8345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type=“file” name=“”</a:t>
            </a:r>
          </a:p>
          <a:p>
            <a:pPr algn="ctr"/>
            <a:r>
              <a:rPr lang="en-US" altLang="ko-KR" sz="4000" dirty="0" err="1"/>
              <a:t>enctype</a:t>
            </a:r>
            <a:r>
              <a:rPr lang="en-US" altLang="ko-KR" sz="4000" dirty="0"/>
              <a:t>=“multipart/form-data”&gt;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파일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261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0" y="38100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&lt;input type=“number” min=“10” max=“15”&gt;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82084C6-705B-5B23-A753-99A54B5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6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type="text" pattern="[a-Z][a-Z]"&gt;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정규 표현식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0E73-97EE-E5CB-96BD-FCCE192FFAC0}"/>
              </a:ext>
            </a:extLst>
          </p:cNvPr>
          <p:cNvSpPr txBox="1"/>
          <p:nvPr/>
        </p:nvSpPr>
        <p:spPr>
          <a:xfrm>
            <a:off x="3327400" y="1636209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보안 취약점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4193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426709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&lt;video&gt;&lt;/video&gt;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958737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&lt;audio&gt;&lt;/audio&gt;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6962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&lt;div&gt;&lt;/div&gt;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Division = </a:t>
            </a:r>
            <a:r>
              <a:rPr lang="ko-KR" altLang="en-US" sz="2000" dirty="0"/>
              <a:t>분할하다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70866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&lt;span&gt;&lt;/span&gt;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Span = </a:t>
            </a:r>
            <a:r>
              <a:rPr lang="ko-KR" altLang="en-US" sz="2000" dirty="0"/>
              <a:t>간격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3EC0-C781-BCA3-5119-4216A414076E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9117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&lt;meta&gt;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1300-7753-B291-2C03-4740FE6439EE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웹 페이지의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48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8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  &lt;meta name="description" content="</a:t>
            </a:r>
            <a:r>
              <a:rPr lang="en-US" altLang="ko-KR" sz="2000" dirty="0"/>
              <a:t>HTML-</a:t>
            </a:r>
            <a:r>
              <a:rPr lang="ko-KR" altLang="en-US" sz="2000" dirty="0"/>
              <a:t>수업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name="keywords" content="</a:t>
            </a:r>
            <a:r>
              <a:rPr lang="ko-KR" altLang="en-US" sz="2000" b="0" dirty="0">
                <a:effectLst/>
              </a:rPr>
              <a:t>안녕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코딩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인사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name="author" content="</a:t>
            </a:r>
            <a:r>
              <a:rPr lang="en-US" altLang="ko-KR" sz="2000" b="0" dirty="0" err="1">
                <a:effectLst/>
              </a:rPr>
              <a:t>mainfe</a:t>
            </a:r>
            <a:r>
              <a:rPr lang="en-US" altLang="ko-KR" sz="2000" b="0" dirty="0">
                <a:effectLst/>
              </a:rPr>
              <a:t>"&gt;</a:t>
            </a:r>
          </a:p>
          <a:p>
            <a:r>
              <a:rPr lang="en-US" altLang="ko-KR" sz="2000" b="0" dirty="0">
                <a:effectLst/>
              </a:rPr>
              <a:t>  &lt;meta http-</a:t>
            </a:r>
            <a:r>
              <a:rPr lang="en-US" altLang="ko-KR" sz="2000" b="0" dirty="0" err="1">
                <a:effectLst/>
              </a:rPr>
              <a:t>equiv</a:t>
            </a:r>
            <a:r>
              <a:rPr lang="en-US" altLang="ko-KR" sz="2000" b="0" dirty="0">
                <a:effectLst/>
              </a:rPr>
              <a:t>="refresh" content="1"&gt;</a:t>
            </a:r>
          </a:p>
        </p:txBody>
      </p:sp>
    </p:spTree>
    <p:extLst>
      <p:ext uri="{BB962C8B-B14F-4D97-AF65-F5344CB8AC3E}">
        <p14:creationId xmlns:p14="http://schemas.microsoft.com/office/powerpoint/2010/main" val="32879844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&lt;header&gt;&lt;/header&gt;</a:t>
            </a:r>
          </a:p>
          <a:p>
            <a:pPr algn="ctr"/>
            <a:r>
              <a:rPr lang="en-US" altLang="ko-KR" sz="5400" dirty="0"/>
              <a:t>&lt;footer&gt;&lt;/footer&gt;</a:t>
            </a:r>
          </a:p>
          <a:p>
            <a:pPr algn="ctr"/>
            <a:r>
              <a:rPr lang="en-US" altLang="ko-KR" sz="5400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시멘틱 태그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046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다른 웹페이지를 불러오기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5033-7796-BDBE-B0DC-068641813772}"/>
              </a:ext>
            </a:extLst>
          </p:cNvPr>
          <p:cNvSpPr txBox="1"/>
          <p:nvPr/>
        </p:nvSpPr>
        <p:spPr>
          <a:xfrm>
            <a:off x="4255474" y="37983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구글 맵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20BA-D4CA-A230-9C0F-7DC424D7291F}"/>
              </a:ext>
            </a:extLst>
          </p:cNvPr>
          <p:cNvSpPr txBox="1"/>
          <p:nvPr/>
        </p:nvSpPr>
        <p:spPr>
          <a:xfrm>
            <a:off x="4255474" y="419844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Youtube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95425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5" y="2176591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&lt;canvas&gt;&lt;/canvas&gt;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그림판</a:t>
            </a:r>
            <a:endParaRPr lang="en-US" altLang="ko-KR" sz="2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03D5E503-B0CA-A276-CCD9-BB1E75C5152F}"/>
              </a:ext>
            </a:extLst>
          </p:cNvPr>
          <p:cNvSpPr txBox="1"/>
          <p:nvPr/>
        </p:nvSpPr>
        <p:spPr>
          <a:xfrm>
            <a:off x="4255474" y="336005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2"/>
              </a:rPr>
              <a:t>mdn </a:t>
            </a:r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EE8CB77-C306-3BC8-C49B-1C6775ADCF77}"/>
              </a:ext>
            </a:extLst>
          </p:cNvPr>
          <p:cNvSpPr txBox="1"/>
          <p:nvPr/>
        </p:nvSpPr>
        <p:spPr>
          <a:xfrm>
            <a:off x="4255473" y="386049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3"/>
              </a:rPr>
              <a:t>이외 예제</a:t>
            </a:r>
            <a:endParaRPr lang="en-US" altLang="ko-KR" sz="2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1D0DC5A-38EA-710D-8F32-53C8826AB8FF}"/>
              </a:ext>
            </a:extLst>
          </p:cNvPr>
          <p:cNvSpPr txBox="1"/>
          <p:nvPr/>
        </p:nvSpPr>
        <p:spPr>
          <a:xfrm>
            <a:off x="4255472" y="43609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4"/>
              </a:rPr>
              <a:t>이외 예제</a:t>
            </a:r>
            <a:r>
              <a:rPr lang="en-US" altLang="ko-KR" sz="2000" dirty="0">
                <a:hlinkClick r:id="rId4"/>
              </a:rPr>
              <a:t>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480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Web Audio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오디오를 조작하기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7022-256D-D2E5-7595-85F97AAA8328}"/>
              </a:ext>
            </a:extLst>
          </p:cNvPr>
          <p:cNvSpPr txBox="1"/>
          <p:nvPr/>
        </p:nvSpPr>
        <p:spPr>
          <a:xfrm>
            <a:off x="4255475" y="342900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5527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HTML</a:t>
            </a:r>
            <a:r>
              <a:rPr lang="ko-KR" altLang="en-US" sz="5400" dirty="0">
                <a:hlinkClick r:id="rId2"/>
              </a:rPr>
              <a:t>의 모든 태그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이외</a:t>
            </a:r>
            <a:r>
              <a:rPr lang="en-US" altLang="ko-KR" sz="2000" dirty="0"/>
              <a:t>, </a:t>
            </a:r>
            <a:r>
              <a:rPr lang="ko-KR" altLang="en-US" sz="2000" dirty="0"/>
              <a:t>정말 다양한 태그들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225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2296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Google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검색엔진 최적화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55D1-8B96-C901-09ED-CDDE0E2286FF}"/>
              </a:ext>
            </a:extLst>
          </p:cNvPr>
          <p:cNvSpPr txBox="1"/>
          <p:nvPr/>
        </p:nvSpPr>
        <p:spPr>
          <a:xfrm>
            <a:off x="862620" y="328502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3"/>
              </a:rPr>
              <a:t>Naver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510802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CSS</a:t>
            </a:r>
          </a:p>
          <a:p>
            <a:pPr algn="ctr"/>
            <a:r>
              <a:rPr lang="en-US" altLang="ko-KR" sz="2800" b="0" i="0" dirty="0">
                <a:solidFill>
                  <a:srgbClr val="202124"/>
                </a:solidFill>
                <a:effectLst/>
                <a:latin typeface="Apple SD Gothic Neo"/>
              </a:rPr>
              <a:t>Cascading Style Sheet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228F-9117-FB0D-DC60-E5CA7B2FD06D}"/>
              </a:ext>
            </a:extLst>
          </p:cNvPr>
          <p:cNvSpPr txBox="1"/>
          <p:nvPr/>
        </p:nvSpPr>
        <p:spPr>
          <a:xfrm>
            <a:off x="4255476" y="3899649"/>
            <a:ext cx="368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위에서 아래로 떨어지다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폭포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618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5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왜 </a:t>
            </a:r>
            <a:r>
              <a:rPr lang="en-US" altLang="ko-KR" sz="8000" dirty="0"/>
              <a:t>index</a:t>
            </a:r>
            <a:r>
              <a:rPr lang="ko-KR" altLang="en-US" sz="8000" dirty="0"/>
              <a:t>인가</a:t>
            </a:r>
            <a:r>
              <a:rPr lang="en-US" altLang="ko-KR" sz="80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5716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/*</a:t>
            </a:r>
            <a:r>
              <a:rPr lang="ko-KR" altLang="en-US" sz="2000" b="0" dirty="0">
                <a:effectLst/>
              </a:rPr>
              <a:t>주석 입니다</a:t>
            </a:r>
            <a:r>
              <a:rPr lang="en-US" altLang="ko-KR" sz="2000" b="0" dirty="0">
                <a:effectLst/>
              </a:rPr>
              <a:t>*/</a:t>
            </a:r>
          </a:p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997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29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4779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(0,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36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rgba</a:t>
            </a:r>
            <a:r>
              <a:rPr lang="en-US" altLang="ko-KR" sz="2000" dirty="0"/>
              <a:t>(0, 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420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#FFFFFF;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5981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b="0" dirty="0">
                <a:effectLst/>
              </a:rPr>
              <a:t> text-decoration: none;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9220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inline, block</a:t>
            </a:r>
          </a:p>
        </p:txBody>
      </p:sp>
    </p:spTree>
    <p:extLst>
      <p:ext uri="{BB962C8B-B14F-4D97-AF65-F5344CB8AC3E}">
        <p14:creationId xmlns:p14="http://schemas.microsoft.com/office/powerpoint/2010/main" val="26801245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832966"/>
            <a:ext cx="9018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h1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.box,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#box p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a[title]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a[</a:t>
            </a:r>
            <a:r>
              <a:rPr lang="en-US" altLang="ko-KR" sz="2000" b="0" dirty="0" err="1">
                <a:effectLst/>
              </a:rPr>
              <a:t>href</a:t>
            </a:r>
            <a:r>
              <a:rPr lang="en-US" altLang="ko-KR" sz="2000" b="0" dirty="0">
                <a:effectLst/>
              </a:rPr>
              <a:t>="index.html"]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a:hover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div &gt;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div &gt; p:first-child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2407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327378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 </a:t>
            </a:r>
            <a:r>
              <a:rPr lang="ko-KR" altLang="en-US" sz="2000" dirty="0"/>
              <a:t>태그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dirty="0"/>
              <a:t>li {</a:t>
            </a:r>
          </a:p>
          <a:p>
            <a:r>
              <a:rPr lang="en-US" altLang="ko-KR" sz="2000" dirty="0"/>
              <a:t> color:</a:t>
            </a:r>
            <a:r>
              <a:rPr lang="ko-KR" altLang="en-US" sz="2000" dirty="0"/>
              <a:t> </a:t>
            </a:r>
            <a:r>
              <a:rPr lang="en-US" altLang="ko-KR" sz="2000" dirty="0"/>
              <a:t>red;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//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#select {</a:t>
            </a:r>
          </a:p>
          <a:p>
            <a:r>
              <a:rPr lang="en-US" altLang="ko-KR" sz="2000" dirty="0"/>
              <a:t> font-size: 100px;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// class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.</a:t>
            </a:r>
            <a:r>
              <a:rPr lang="en-US" altLang="ko-KR" sz="2000" b="0" dirty="0" err="1">
                <a:effectLst/>
              </a:rPr>
              <a:t>deactive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// </a:t>
            </a:r>
            <a:r>
              <a:rPr lang="ko-KR" altLang="en-US" sz="2000" dirty="0"/>
              <a:t>부모</a:t>
            </a:r>
            <a:r>
              <a:rPr lang="en-US" altLang="ko-KR" sz="2000" dirty="0"/>
              <a:t>, </a:t>
            </a:r>
            <a:r>
              <a:rPr lang="ko-KR" altLang="en-US" sz="2000" dirty="0"/>
              <a:t>자손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 err="1">
                <a:effectLst/>
              </a:rPr>
              <a:t>ul</a:t>
            </a:r>
            <a:r>
              <a:rPr lang="en-US" altLang="ko-KR" sz="2000" b="0" dirty="0">
                <a:effectLst/>
              </a:rPr>
              <a:t> li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#lecture &gt; li {</a:t>
            </a:r>
          </a:p>
          <a:p>
            <a:r>
              <a:rPr lang="en-US" altLang="ko-KR" sz="2000" dirty="0"/>
              <a:t> border: 1px solid black;</a:t>
            </a:r>
          </a:p>
          <a:p>
            <a:r>
              <a:rPr lang="en-US" altLang="ko-KR" sz="2000" dirty="0"/>
              <a:t> color: blue;</a:t>
            </a:r>
          </a:p>
          <a:p>
            <a:r>
              <a:rPr lang="en-US" altLang="ko-KR" sz="2000" dirty="0"/>
              <a:t>}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078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노트북, 텍스트, 전자 기기이(가) 표시된 사진&#10;&#10;자동 생성된 설명">
            <a:extLst>
              <a:ext uri="{FF2B5EF4-FFF2-40B4-BE49-F238E27FC236}">
                <a16:creationId xmlns:a16="http://schemas.microsoft.com/office/drawing/2014/main" id="{03DC25EE-5A25-756F-13D1-1DF080D80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" y="1760131"/>
            <a:ext cx="2829320" cy="3286584"/>
          </a:xfrm>
          <a:prstGeom prst="rect">
            <a:avLst/>
          </a:prstGeom>
        </p:spPr>
      </p:pic>
      <p:pic>
        <p:nvPicPr>
          <p:cNvPr id="6" name="그림 5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D2488EE0-52BA-79BC-895C-04C129A2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2" y="1806695"/>
            <a:ext cx="3017603" cy="30176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E8D0F0-CE80-382A-71B0-B47503646E71}"/>
              </a:ext>
            </a:extLst>
          </p:cNvPr>
          <p:cNvSpPr/>
          <p:nvPr/>
        </p:nvSpPr>
        <p:spPr>
          <a:xfrm>
            <a:off x="3276065" y="2963805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B6C40-E233-AC68-EEC3-C339938F146C}"/>
              </a:ext>
            </a:extLst>
          </p:cNvPr>
          <p:cNvSpPr txBox="1"/>
          <p:nvPr/>
        </p:nvSpPr>
        <p:spPr>
          <a:xfrm>
            <a:off x="4478582" y="4862049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A4D5D-B0CB-ABF2-357E-AB2DC868C10D}"/>
              </a:ext>
            </a:extLst>
          </p:cNvPr>
          <p:cNvSpPr txBox="1"/>
          <p:nvPr/>
        </p:nvSpPr>
        <p:spPr>
          <a:xfrm>
            <a:off x="8825091" y="2224357"/>
            <a:ext cx="301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서버의 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index.html 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</a:p>
          <a:p>
            <a:r>
              <a:rPr lang="en-US" altLang="ko-KR" dirty="0"/>
              <a:t>- main.html</a:t>
            </a:r>
          </a:p>
          <a:p>
            <a:r>
              <a:rPr lang="en-US" altLang="ko-KR" dirty="0"/>
              <a:t>- a.html</a:t>
            </a:r>
          </a:p>
          <a:p>
            <a:r>
              <a:rPr lang="en-US" altLang="ko-KR" dirty="0"/>
              <a:t>- hello.html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9A450-4C3E-7A20-7818-EE9915FF3795}"/>
              </a:ext>
            </a:extLst>
          </p:cNvPr>
          <p:cNvSpPr txBox="1"/>
          <p:nvPr/>
        </p:nvSpPr>
        <p:spPr>
          <a:xfrm>
            <a:off x="4478581" y="1437363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무슨 파일을 보여줘야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96B8E6B-B7CF-D0C8-98EE-5E57A6E47BFC}"/>
              </a:ext>
            </a:extLst>
          </p:cNvPr>
          <p:cNvSpPr/>
          <p:nvPr/>
        </p:nvSpPr>
        <p:spPr>
          <a:xfrm>
            <a:off x="7678347" y="3051730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4BD14-5E55-0338-EED2-6210C4C063DC}"/>
              </a:ext>
            </a:extLst>
          </p:cNvPr>
          <p:cNvSpPr txBox="1"/>
          <p:nvPr/>
        </p:nvSpPr>
        <p:spPr>
          <a:xfrm>
            <a:off x="8825090" y="4308231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index = </a:t>
            </a:r>
            <a:r>
              <a:rPr lang="ko-KR" altLang="en-US" dirty="0">
                <a:highlight>
                  <a:srgbClr val="FFFF00"/>
                </a:highlight>
              </a:rPr>
              <a:t>색인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찾다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087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327378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 </a:t>
            </a:r>
            <a:r>
              <a:rPr lang="ko-KR" altLang="en-US" sz="2000" dirty="0"/>
              <a:t>여러 선택</a:t>
            </a:r>
            <a:endParaRPr lang="en-US" altLang="ko-KR" sz="2000" dirty="0"/>
          </a:p>
          <a:p>
            <a:r>
              <a:rPr lang="en-US" altLang="ko-KR" sz="2000" b="0" dirty="0" err="1">
                <a:effectLst/>
              </a:rPr>
              <a:t>ul</a:t>
            </a:r>
            <a:r>
              <a:rPr lang="en-US" altLang="ko-KR" sz="2000" b="0" dirty="0">
                <a:effectLst/>
              </a:rPr>
              <a:t>, </a:t>
            </a:r>
            <a:r>
              <a:rPr lang="en-US" altLang="ko-KR" sz="2000" b="0" dirty="0" err="1">
                <a:effectLst/>
              </a:rPr>
              <a:t>ol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green;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b="0" dirty="0">
                <a:effectLst/>
              </a:rPr>
              <a:t>// </a:t>
            </a:r>
            <a:r>
              <a:rPr lang="ko-KR" altLang="en-US" sz="2000" dirty="0"/>
              <a:t>가상 클래스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a:active {</a:t>
            </a:r>
          </a:p>
          <a:p>
            <a:r>
              <a:rPr lang="en-US" altLang="ko-KR" sz="2000" dirty="0"/>
              <a:t> color: green;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a:visited</a:t>
            </a:r>
            <a:endParaRPr lang="en-US" altLang="ko-KR" sz="2000" dirty="0"/>
          </a:p>
          <a:p>
            <a:r>
              <a:rPr lang="en-US" altLang="ko-KR" sz="2000" b="0" dirty="0">
                <a:effectLst/>
              </a:rPr>
              <a:t>a:</a:t>
            </a:r>
            <a:r>
              <a:rPr lang="en-US" altLang="ko-KR" sz="2000" dirty="0"/>
              <a:t>hover</a:t>
            </a:r>
          </a:p>
          <a:p>
            <a:r>
              <a:rPr lang="en-US" altLang="ko-KR" sz="2000" b="0" dirty="0">
                <a:effectLst/>
              </a:rPr>
              <a:t>a:link</a:t>
            </a:r>
          </a:p>
          <a:p>
            <a:r>
              <a:rPr lang="en-US" altLang="ko-KR" sz="2000" dirty="0"/>
              <a:t>a:focus</a:t>
            </a:r>
          </a:p>
          <a:p>
            <a:r>
              <a:rPr lang="en-US" altLang="ko-KR" sz="2000" b="0" dirty="0">
                <a:effectLst/>
              </a:rPr>
              <a:t>a:first-child</a:t>
            </a:r>
          </a:p>
          <a:p>
            <a:r>
              <a:rPr lang="en-US" altLang="ko-KR" sz="2000" b="0" dirty="0">
                <a:effectLst/>
              </a:rPr>
              <a:t>a:l</a:t>
            </a:r>
            <a:r>
              <a:rPr lang="en-US" altLang="ko-KR" sz="2000" dirty="0"/>
              <a:t>ast-child</a:t>
            </a:r>
          </a:p>
          <a:p>
            <a:r>
              <a:rPr lang="en-US" altLang="ko-KR" sz="2000" b="0" dirty="0">
                <a:effectLst/>
              </a:rPr>
              <a:t>a:nth-child(A)</a:t>
            </a:r>
          </a:p>
        </p:txBody>
      </p:sp>
    </p:spTree>
    <p:extLst>
      <p:ext uri="{BB962C8B-B14F-4D97-AF65-F5344CB8AC3E}">
        <p14:creationId xmlns:p14="http://schemas.microsoft.com/office/powerpoint/2010/main" val="9676387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1709266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a:link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a:visited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a:focus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a:hover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a:active {</a:t>
            </a:r>
          </a:p>
          <a:p>
            <a:r>
              <a:rPr lang="en-US" altLang="ko-KR" sz="2000" dirty="0"/>
              <a:t>}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1376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hlinkClick r:id="rId2"/>
              </a:rPr>
              <a:t>CSS </a:t>
            </a:r>
            <a:r>
              <a:rPr lang="ko-KR" altLang="en-US" sz="4400" dirty="0" err="1">
                <a:hlinkClick r:id="rId2"/>
              </a:rPr>
              <a:t>선택자</a:t>
            </a:r>
            <a:r>
              <a:rPr lang="ko-KR" altLang="en-US" sz="4400" dirty="0">
                <a:hlinkClick r:id="rId2"/>
              </a:rPr>
              <a:t> 실습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004165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308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우선순위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8EA7-E45C-DFEA-0B08-97709329C1C9}"/>
              </a:ext>
            </a:extLst>
          </p:cNvPr>
          <p:cNvSpPr txBox="1"/>
          <p:nvPr/>
        </p:nvSpPr>
        <p:spPr>
          <a:xfrm>
            <a:off x="1009650" y="2654568"/>
            <a:ext cx="1017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effectLst/>
              </a:rPr>
              <a:t>!important &gt; inline &gt; id</a:t>
            </a:r>
            <a:r>
              <a:rPr lang="ko-KR" altLang="en-US" sz="2400" b="0" dirty="0" err="1">
                <a:effectLst/>
              </a:rPr>
              <a:t>선택자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class</a:t>
            </a:r>
            <a:r>
              <a:rPr lang="ko-KR" altLang="en-US" sz="2400" b="0" dirty="0">
                <a:effectLst/>
              </a:rPr>
              <a:t>명 </a:t>
            </a:r>
            <a:r>
              <a:rPr lang="en-US" altLang="ko-KR" sz="2400" b="0" dirty="0">
                <a:effectLst/>
              </a:rPr>
              <a:t>&gt; HTML </a:t>
            </a:r>
            <a:r>
              <a:rPr lang="ko-KR" altLang="en-US" sz="2400" b="0" dirty="0" err="1">
                <a:effectLst/>
              </a:rPr>
              <a:t>태그명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</a:t>
            </a:r>
            <a:r>
              <a:rPr lang="ko-KR" altLang="en-US" sz="2400" b="0" dirty="0">
                <a:effectLst/>
              </a:rPr>
              <a:t>부모 상속</a:t>
            </a:r>
            <a:endParaRPr lang="en-US" altLang="ko-KR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03531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  <p:pic>
        <p:nvPicPr>
          <p:cNvPr id="3" name="그림 2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56A16C8C-C540-1149-4D2B-B279DD5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67" y="1301864"/>
            <a:ext cx="7533587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13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B562B0D-3070-321D-2FB6-1BEC049B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89820"/>
            <a:ext cx="7762875" cy="47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전환</a:t>
            </a:r>
            <a:r>
              <a:rPr lang="en-US" altLang="ko-KR" sz="4400" dirty="0"/>
              <a:t>, </a:t>
            </a:r>
            <a:r>
              <a:rPr lang="ko-KR" altLang="en-US" sz="4400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4876992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Font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17993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License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32095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2116</Words>
  <Application>Microsoft Office PowerPoint</Application>
  <PresentationFormat>와이드스크린</PresentationFormat>
  <Paragraphs>466</Paragraphs>
  <Slides>143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143</vt:i4>
      </vt:variant>
    </vt:vector>
  </HeadingPairs>
  <TitlesOfParts>
    <vt:vector size="148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 천</dc:creator>
  <cp:lastModifiedBy>현준 천</cp:lastModifiedBy>
  <cp:revision>263</cp:revision>
  <dcterms:created xsi:type="dcterms:W3CDTF">2024-01-12T14:27:32Z</dcterms:created>
  <dcterms:modified xsi:type="dcterms:W3CDTF">2024-01-19T15:49:44Z</dcterms:modified>
</cp:coreProperties>
</file>