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0" r:id="rId3"/>
    <p:sldId id="256" r:id="rId4"/>
    <p:sldId id="272" r:id="rId5"/>
    <p:sldId id="257" r:id="rId6"/>
    <p:sldId id="260" r:id="rId7"/>
    <p:sldId id="264" r:id="rId8"/>
    <p:sldId id="268" r:id="rId9"/>
    <p:sldId id="269" r:id="rId10"/>
    <p:sldId id="261" r:id="rId11"/>
    <p:sldId id="297" r:id="rId12"/>
    <p:sldId id="263" r:id="rId13"/>
    <p:sldId id="266" r:id="rId14"/>
    <p:sldId id="267" r:id="rId15"/>
    <p:sldId id="296" r:id="rId16"/>
    <p:sldId id="295" r:id="rId17"/>
    <p:sldId id="299" r:id="rId18"/>
    <p:sldId id="262" r:id="rId19"/>
    <p:sldId id="270" r:id="rId20"/>
    <p:sldId id="300" r:id="rId21"/>
    <p:sldId id="273" r:id="rId22"/>
    <p:sldId id="275" r:id="rId23"/>
    <p:sldId id="285" r:id="rId24"/>
    <p:sldId id="279" r:id="rId25"/>
    <p:sldId id="277" r:id="rId26"/>
    <p:sldId id="278" r:id="rId27"/>
    <p:sldId id="280" r:id="rId28"/>
    <p:sldId id="281" r:id="rId29"/>
    <p:sldId id="292" r:id="rId30"/>
    <p:sldId id="290" r:id="rId31"/>
    <p:sldId id="291" r:id="rId32"/>
    <p:sldId id="288" r:id="rId33"/>
    <p:sldId id="282" r:id="rId34"/>
    <p:sldId id="283" r:id="rId35"/>
    <p:sldId id="392" r:id="rId36"/>
    <p:sldId id="355" r:id="rId37"/>
    <p:sldId id="356" r:id="rId38"/>
    <p:sldId id="406" r:id="rId39"/>
    <p:sldId id="357" r:id="rId40"/>
    <p:sldId id="286" r:id="rId41"/>
    <p:sldId id="358" r:id="rId42"/>
    <p:sldId id="293" r:id="rId43"/>
    <p:sldId id="359" r:id="rId44"/>
    <p:sldId id="365" r:id="rId45"/>
    <p:sldId id="364" r:id="rId46"/>
    <p:sldId id="366" r:id="rId47"/>
    <p:sldId id="367" r:id="rId48"/>
    <p:sldId id="368" r:id="rId49"/>
    <p:sldId id="369" r:id="rId50"/>
    <p:sldId id="370" r:id="rId51"/>
    <p:sldId id="372" r:id="rId52"/>
    <p:sldId id="415" r:id="rId53"/>
    <p:sldId id="373" r:id="rId54"/>
    <p:sldId id="374" r:id="rId55"/>
    <p:sldId id="375" r:id="rId56"/>
    <p:sldId id="376" r:id="rId57"/>
    <p:sldId id="377" r:id="rId58"/>
    <p:sldId id="379" r:id="rId59"/>
    <p:sldId id="380" r:id="rId60"/>
    <p:sldId id="381" r:id="rId61"/>
    <p:sldId id="383" r:id="rId62"/>
    <p:sldId id="388" r:id="rId63"/>
    <p:sldId id="422" r:id="rId64"/>
    <p:sldId id="389" r:id="rId65"/>
    <p:sldId id="378" r:id="rId66"/>
    <p:sldId id="390" r:id="rId67"/>
    <p:sldId id="391" r:id="rId68"/>
    <p:sldId id="294" r:id="rId69"/>
    <p:sldId id="284" r:id="rId70"/>
    <p:sldId id="384" r:id="rId71"/>
    <p:sldId id="387" r:id="rId72"/>
    <p:sldId id="385" r:id="rId73"/>
    <p:sldId id="393" r:id="rId74"/>
    <p:sldId id="395" r:id="rId75"/>
    <p:sldId id="396" r:id="rId76"/>
    <p:sldId id="394" r:id="rId77"/>
    <p:sldId id="386" r:id="rId78"/>
    <p:sldId id="337" r:id="rId79"/>
    <p:sldId id="301" r:id="rId80"/>
    <p:sldId id="304" r:id="rId81"/>
    <p:sldId id="453" r:id="rId82"/>
    <p:sldId id="400" r:id="rId83"/>
    <p:sldId id="401" r:id="rId84"/>
    <p:sldId id="456" r:id="rId85"/>
    <p:sldId id="457" r:id="rId86"/>
    <p:sldId id="458" r:id="rId87"/>
    <p:sldId id="459" r:id="rId88"/>
    <p:sldId id="460" r:id="rId89"/>
    <p:sldId id="461" r:id="rId90"/>
    <p:sldId id="462" r:id="rId91"/>
    <p:sldId id="463" r:id="rId92"/>
    <p:sldId id="464" r:id="rId93"/>
    <p:sldId id="465" r:id="rId94"/>
    <p:sldId id="466" r:id="rId95"/>
    <p:sldId id="467" r:id="rId96"/>
    <p:sldId id="468" r:id="rId97"/>
    <p:sldId id="469" r:id="rId98"/>
    <p:sldId id="470" r:id="rId99"/>
    <p:sldId id="471" r:id="rId100"/>
    <p:sldId id="472" r:id="rId101"/>
    <p:sldId id="431" r:id="rId102"/>
    <p:sldId id="430" r:id="rId103"/>
    <p:sldId id="432" r:id="rId104"/>
    <p:sldId id="435" r:id="rId105"/>
    <p:sldId id="433" r:id="rId106"/>
    <p:sldId id="434" r:id="rId107"/>
    <p:sldId id="436" r:id="rId108"/>
    <p:sldId id="437" r:id="rId109"/>
    <p:sldId id="438" r:id="rId110"/>
    <p:sldId id="439" r:id="rId111"/>
    <p:sldId id="440" r:id="rId112"/>
    <p:sldId id="441" r:id="rId113"/>
    <p:sldId id="442" r:id="rId114"/>
    <p:sldId id="443" r:id="rId115"/>
    <p:sldId id="445" r:id="rId116"/>
    <p:sldId id="446" r:id="rId117"/>
    <p:sldId id="444" r:id="rId118"/>
    <p:sldId id="447" r:id="rId119"/>
    <p:sldId id="448" r:id="rId120"/>
    <p:sldId id="419" r:id="rId121"/>
    <p:sldId id="420" r:id="rId122"/>
    <p:sldId id="306" r:id="rId123"/>
    <p:sldId id="449" r:id="rId124"/>
    <p:sldId id="414" r:id="rId125"/>
    <p:sldId id="450" r:id="rId126"/>
    <p:sldId id="452" r:id="rId127"/>
    <p:sldId id="382" r:id="rId128"/>
    <p:sldId id="412" r:id="rId129"/>
    <p:sldId id="349" r:id="rId130"/>
    <p:sldId id="340" r:id="rId131"/>
    <p:sldId id="341" r:id="rId132"/>
    <p:sldId id="342" r:id="rId133"/>
    <p:sldId id="343" r:id="rId134"/>
    <p:sldId id="399" r:id="rId135"/>
    <p:sldId id="344" r:id="rId136"/>
    <p:sldId id="345" r:id="rId137"/>
    <p:sldId id="346" r:id="rId138"/>
    <p:sldId id="348" r:id="rId139"/>
    <p:sldId id="350" r:id="rId140"/>
    <p:sldId id="307" r:id="rId141"/>
    <p:sldId id="353" r:id="rId142"/>
    <p:sldId id="354" r:id="rId143"/>
    <p:sldId id="413" r:id="rId144"/>
    <p:sldId id="352" r:id="rId145"/>
    <p:sldId id="308" r:id="rId146"/>
    <p:sldId id="309" r:id="rId147"/>
    <p:sldId id="310" r:id="rId148"/>
    <p:sldId id="311" r:id="rId149"/>
    <p:sldId id="319" r:id="rId150"/>
    <p:sldId id="329" r:id="rId151"/>
    <p:sldId id="324" r:id="rId152"/>
    <p:sldId id="316" r:id="rId153"/>
    <p:sldId id="327" r:id="rId154"/>
    <p:sldId id="328" r:id="rId155"/>
    <p:sldId id="326" r:id="rId156"/>
    <p:sldId id="334" r:id="rId157"/>
    <p:sldId id="325" r:id="rId158"/>
    <p:sldId id="315" r:id="rId159"/>
    <p:sldId id="313" r:id="rId160"/>
    <p:sldId id="318" r:id="rId161"/>
    <p:sldId id="314" r:id="rId162"/>
    <p:sldId id="331" r:id="rId163"/>
    <p:sldId id="312" r:id="rId164"/>
    <p:sldId id="333" r:id="rId165"/>
    <p:sldId id="330" r:id="rId166"/>
    <p:sldId id="320" r:id="rId167"/>
    <p:sldId id="321" r:id="rId168"/>
    <p:sldId id="322" r:id="rId169"/>
    <p:sldId id="335" r:id="rId170"/>
    <p:sldId id="323" r:id="rId171"/>
    <p:sldId id="332" r:id="rId172"/>
    <p:sldId id="351" r:id="rId173"/>
    <p:sldId id="397" r:id="rId174"/>
    <p:sldId id="398" r:id="rId1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27838-B0C4-1781-2DB4-95D6D7A91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A4BB11-5A53-3A51-7438-30360BAD0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1934D-2789-2983-111E-D7B1F3A9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47E6D-D3CE-62A8-641E-97D90A0C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C9400-1C91-FE64-345D-0305FD46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9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7083D-1372-D009-FDB1-68A89149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43587D-8858-645F-9979-334336B13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4D44D-519E-FAC6-7675-B7E9EAB6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EDBA8-CE8F-58DE-CB38-E47D62DA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907D8-78A3-8D29-CB0C-2F4AD1E3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3AB6C6-1EF4-6065-A72E-C754F8EF2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0BE9B-6123-3661-6039-EC3B2DBBD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C9E96-CF76-8632-2430-8A14835C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C7DCC-5F92-691F-9453-6257CD5A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2688F-CEAB-1729-E503-DB4E28BB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7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628D1-3A6E-3011-F52C-8E506937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A47B8-C1BF-EE8B-8FBF-F140B6F3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8C17A-A8B9-3869-BCF5-80D2BB04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FA47F-2E12-DF17-6D76-6238B9AA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6A4FF-148E-14DD-F798-8E1B1221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7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782D0-1F65-66CC-0C9B-2BCE8F49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8FCB3-E8F6-2EE5-CF8A-6FC428EEE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E0FBC-9883-3DD6-C99C-CCF3784B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5AC5A-CA3C-37F2-9B0F-7532B49E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6CCEB-84C9-A979-12D6-B6C454AF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2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97D3B-CBA1-3287-96D8-A6688BA2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0927C-25F1-CA44-65FE-D3D33D19B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A9BCA-5C27-E1A4-167D-ADC35C4F5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5FA2B-C5D5-5783-1D82-C3636CBF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07B09-DA11-ED42-588F-D4113F0D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E4BCD-7E9F-74EB-E76E-80D93453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6202E-9033-AA86-56A5-423809FE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ECBC8-9C3B-1F55-F843-F7318D66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E0504-1A45-E5D2-DAC1-35DC65BF6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9262BA-D12C-B393-041B-673F79C20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DCEF03-531D-7341-A485-B3D416AC2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2D7DC-38BD-AD59-0341-986CC13B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ACE7D2-583E-B644-CE08-883F682E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62B6A3-4140-CB18-0487-BFCA1974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3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52B4E-9A9C-67F6-A1ED-866D475D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43577-6F8C-00E0-82FF-C6C29C1B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B0597-16A7-ADD6-595C-6A4FD480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41075-B819-7833-FA98-6EB6D345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6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8432D0-A278-953B-8B1E-3B416D37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84275D-5D1E-2A16-D398-E8933B94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C44BFA-629A-681B-AF0B-F3E62112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4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9A297-B510-005D-E3BC-07C76583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790F4-F7CC-3217-2E37-C97E3EE7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FF697-2D6D-260F-5698-1D4717CBF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97CED-6186-E6FE-E9EC-99A70E04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C548C-04E8-B7D2-D0E8-7DFCB6E6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A4939-B886-D4E7-3BB0-5AC25DE5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4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542A9-7A36-9D69-7CDC-CB87000A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F773A4-73DD-6639-E7BE-AFC50244E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67BFF-84B4-E728-9689-F45A84A70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5B9BB-9CB6-3170-D509-F9B5166B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1FF00-708F-D409-34B1-94DA7D69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CDF9B-0CF9-9868-020A-049524F3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6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94FBA5-0A7F-BCDA-EC33-38CD5C26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C1CC1-D9A9-868C-BDE0-023BE5236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79D88-3D7B-D84A-E19E-9D27A416A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65A7E-2CB0-40BE-A268-322DAB4BC2CF}" type="datetimeFigureOut">
              <a:rPr lang="ko-KR" altLang="en-US" smtClean="0"/>
              <a:t>2024-01-20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73E12-1EC7-41E7-C705-E1FA9F8FB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EF205-D1DF-870F-3E7B-C1EC0AD6B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sysinternals/downloads/zoom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mainfe.github.io/" TargetMode="Externa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infe.github.io/" TargetMode="Externa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mainfe.github.io/" TargetMode="Externa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4/getting-started/download/" TargetMode="Externa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shoelace.komercialize.com.br/" TargetMode="Externa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HTML+%21DOCTYPE&amp;sca_esv=597822906&amp;rlz=1C1SQJL_koKR1088KR1088&amp;sxsrf=ACQVn0_HyrxzFbap5_3J4DuoYnTcL-zqNQ%3A1705073188125&amp;ei=JFqhZYaaB9fl2roP9a2t0AI&amp;udm=&amp;ved=0ahUKEwiGvMbNlNiDAxXXslYBHfVWCyoQ4dUDCBA&amp;uact=5&amp;oq=HTML+%21DOCTYPE&amp;gs_lp=Egxnd3Mtd2l6LXNlcnAiDUhUTUwgIURPQ1RZUEUyBRAAGIAEMgUQABiABDIFEAAYgAQyBRAAGIAEMgUQABiABDIFEAAYgAQyBBAAGB4yBBAAGB4yBBAAGB4yBBAAGB5I9BFQlQRYxw9wAXgBkAEAmAF0oAHuB6oBAzQuNrgBA8gBAPgBAcICChAAGEcY1gQYsAPCAgoQIxiABBiKBRgnwgIKEAAYgAQYFBiHAsICCxAAGIAEGLEDGIMBwgIKEAAYgAQYigUYQ8ICBBAjGCfiAwQYACBBiAYBkAYK&amp;sclient=gws-wiz-serp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?filter-tr-name=html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Learn/HT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kor.pe.kr/util/4/charmap2.htm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mainfe.github.io/" TargetMode="Externa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mainfe.github.io/" TargetMode="Externa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A0%95%EA%B7%9C_%ED%91%9C%ED%98%84%EC%8B%9D" TargetMode="Externa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seo.tbwakorea.com/blog/what-is-semantic-tag/" TargetMode="Externa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5l4Cc9TCC8&amp;list=LL&amp;index=1&amp;t=12s" TargetMode="External"/><Relationship Id="rId2" Type="http://schemas.openxmlformats.org/officeDocument/2006/relationships/hyperlink" Target="https://www.google.co.kr/maps/place/%EC%9A%B8%EC%82%B0%EA%B4%91%EC%97%AD%EC%8B%9C/data=!4m15!1m8!3m7!1s0x35662e8be2b2de81:0x7083fa7333d93101!2z7Jq47IKw6rSR7Jet7Iuc!3b1!8m2!3d35.5537228!4d129.2380554!16zL20vMDF2c2Rx!3m5!1s0x35662e8be2b2de81:0x7083fa7333d93101!8m2!3d35.5537228!4d129.2380554!16zL20vMDF2c2Rx?hl=ko&amp;entry=ttu" TargetMode="Externa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en.kr/html5/canvas/canvas.html" TargetMode="External"/><Relationship Id="rId2" Type="http://schemas.openxmlformats.org/officeDocument/2006/relationships/hyperlink" Target="https://developer.mozilla.org/ko/docs/Web/API/Canvas_API/Tutorial/Basic_usag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reejs.org/examples/#webgl_animation_keyframes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ynths.ableton.com/ko/" TargetMode="Externa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HTML/Element" TargetMode="Externa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advisor.naver.com/guide/seo-basic-intro" TargetMode="External"/><Relationship Id="rId2" Type="http://schemas.openxmlformats.org/officeDocument/2006/relationships/hyperlink" Target="https://developers.google.com/search/docs/fundamentals/seo-starter-guide?hl=ko" TargetMode="Externa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18123"/>
            <a:ext cx="726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사전 준비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B2312-DF9C-89EB-14D8-537453CEEE7A}"/>
              </a:ext>
            </a:extLst>
          </p:cNvPr>
          <p:cNvSpPr txBox="1"/>
          <p:nvPr/>
        </p:nvSpPr>
        <p:spPr>
          <a:xfrm>
            <a:off x="2461846" y="913423"/>
            <a:ext cx="726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hlinkClick r:id="rId2"/>
              </a:rPr>
              <a:t>ZoomIt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683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메모장 코딩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542232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205306" y="3130490"/>
            <a:ext cx="9781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 box-shadow: 5px 10px </a:t>
            </a:r>
            <a:r>
              <a:rPr lang="en-US" altLang="ko-KR" sz="4800" dirty="0" err="1"/>
              <a:t>10px</a:t>
            </a:r>
            <a:r>
              <a:rPr lang="en-US" altLang="ko-KR" sz="4800" dirty="0"/>
              <a:t> red;</a:t>
            </a:r>
          </a:p>
        </p:txBody>
      </p:sp>
    </p:spTree>
    <p:extLst>
      <p:ext uri="{BB962C8B-B14F-4D97-AF65-F5344CB8AC3E}">
        <p14:creationId xmlns:p14="http://schemas.microsoft.com/office/powerpoint/2010/main" val="40752062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59559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 err="1"/>
              <a:t>선택자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595919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전체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*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07526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태그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h1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173612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다중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h1, p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89753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클래스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.small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635225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id</a:t>
            </a:r>
            <a:r>
              <a:rPr lang="ko-KR" altLang="en-US" sz="4400" dirty="0"/>
              <a:t>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#container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37984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자식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#container div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2806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직계자식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#container &gt; div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906146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속성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div[class]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857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첫번째 웹</a:t>
            </a:r>
            <a:endParaRPr lang="en-US" altLang="ko-KR" sz="3600" dirty="0"/>
          </a:p>
          <a:p>
            <a:r>
              <a:rPr lang="en-US" altLang="ko-KR" sz="3600" dirty="0"/>
              <a:t>Hello, World!</a:t>
            </a:r>
          </a:p>
          <a:p>
            <a:r>
              <a:rPr lang="en-US" altLang="ko-KR" sz="3600" dirty="0"/>
              <a:t>Hello, HTML!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35422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자세한 속성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div[id="container"]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11234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앞이 동일한 속성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p[class^="s"]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240388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뒤가 동일한 속성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p[class$="s"]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47574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일부 동일한 속성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p[class^="s"]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78300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마우스를 올렸을 경우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div:hover</a:t>
            </a:r>
            <a:r>
              <a:rPr lang="en-US" altLang="ko-KR" sz="4800" dirty="0"/>
              <a:t>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369764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커서가 있을 경우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input:focus</a:t>
            </a:r>
            <a:r>
              <a:rPr lang="en-US" altLang="ko-KR" sz="4800" dirty="0"/>
              <a:t>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697085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83645" y="392723"/>
            <a:ext cx="8794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링크</a:t>
            </a:r>
            <a:r>
              <a:rPr lang="en-US" altLang="ko-KR" sz="4400" dirty="0"/>
              <a:t>, </a:t>
            </a:r>
            <a:r>
              <a:rPr lang="ko-KR" altLang="en-US" sz="4400" dirty="0"/>
              <a:t>방문</a:t>
            </a:r>
            <a:r>
              <a:rPr lang="en-US" altLang="ko-KR" sz="4400" dirty="0"/>
              <a:t>, </a:t>
            </a:r>
            <a:r>
              <a:rPr lang="ko-KR" altLang="en-US" sz="4400" dirty="0"/>
              <a:t>마우스로 눌렀을 때</a:t>
            </a:r>
            <a:r>
              <a:rPr lang="en-US" altLang="ko-KR" sz="4400" dirty="0"/>
              <a:t> 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2375310"/>
            <a:ext cx="901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a:link {}</a:t>
            </a:r>
          </a:p>
          <a:p>
            <a:pPr algn="ctr"/>
            <a:r>
              <a:rPr lang="en-US" altLang="ko-KR" sz="4800" b="0" dirty="0">
                <a:effectLst/>
              </a:rPr>
              <a:t>a:visited {}</a:t>
            </a:r>
            <a:endParaRPr lang="en-US" altLang="ko-KR" sz="4800" dirty="0"/>
          </a:p>
          <a:p>
            <a:pPr algn="ctr"/>
            <a:r>
              <a:rPr lang="en-US" altLang="ko-KR" sz="4800" dirty="0"/>
              <a:t>a:active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070594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첫번째 태그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li:first-child</a:t>
            </a:r>
            <a:r>
              <a:rPr lang="en-US" altLang="ko-KR" sz="4800" dirty="0"/>
              <a:t>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411447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마지막 태그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li:last-child</a:t>
            </a:r>
            <a:r>
              <a:rPr lang="en-US" altLang="ko-KR" sz="4800" dirty="0"/>
              <a:t>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26968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n</a:t>
            </a:r>
            <a:r>
              <a:rPr lang="ko-KR" altLang="en-US" sz="4400" dirty="0"/>
              <a:t>번째 태그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li:nth-child</a:t>
            </a:r>
            <a:r>
              <a:rPr lang="en-US" altLang="ko-KR" sz="4800" dirty="0"/>
              <a:t>(2n) {}</a:t>
            </a:r>
            <a:endParaRPr lang="en-US" altLang="ko-KR" sz="4800" b="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99330-9DA1-FB7E-21BB-40FBD2B1E010}"/>
              </a:ext>
            </a:extLst>
          </p:cNvPr>
          <p:cNvSpPr txBox="1"/>
          <p:nvPr/>
        </p:nvSpPr>
        <p:spPr>
          <a:xfrm>
            <a:off x="6491112" y="3961487"/>
            <a:ext cx="13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혹은</a:t>
            </a:r>
            <a:r>
              <a:rPr lang="en-US" altLang="ko-KR" dirty="0"/>
              <a:t>, (even)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79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확장자 숨김 해제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354019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59559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hlinkClick r:id="rId2"/>
              </a:rPr>
              <a:t>CSS </a:t>
            </a:r>
            <a:r>
              <a:rPr lang="ko-KR" altLang="en-US" sz="4400" dirty="0" err="1">
                <a:hlinkClick r:id="rId2"/>
              </a:rPr>
              <a:t>선택자</a:t>
            </a:r>
            <a:r>
              <a:rPr lang="ko-KR" altLang="en-US" sz="4400" dirty="0">
                <a:hlinkClick r:id="rId2"/>
              </a:rPr>
              <a:t> 실습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0041652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308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우선순위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98EA7-E45C-DFEA-0B08-97709329C1C9}"/>
              </a:ext>
            </a:extLst>
          </p:cNvPr>
          <p:cNvSpPr txBox="1"/>
          <p:nvPr/>
        </p:nvSpPr>
        <p:spPr>
          <a:xfrm>
            <a:off x="1009650" y="1841768"/>
            <a:ext cx="1017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dirty="0">
                <a:effectLst/>
              </a:rPr>
              <a:t>!important &gt; inline &gt; id</a:t>
            </a:r>
            <a:r>
              <a:rPr lang="ko-KR" altLang="en-US" sz="2400" b="0" dirty="0" err="1">
                <a:effectLst/>
              </a:rPr>
              <a:t>선택자</a:t>
            </a:r>
            <a:r>
              <a:rPr lang="ko-KR" altLang="en-US" sz="2400" b="0" dirty="0">
                <a:effectLst/>
              </a:rPr>
              <a:t> </a:t>
            </a:r>
            <a:r>
              <a:rPr lang="en-US" altLang="ko-KR" sz="2400" b="0" dirty="0">
                <a:effectLst/>
              </a:rPr>
              <a:t>&gt; class</a:t>
            </a:r>
            <a:r>
              <a:rPr lang="ko-KR" altLang="en-US" sz="2400" b="0" dirty="0">
                <a:effectLst/>
              </a:rPr>
              <a:t>명 </a:t>
            </a:r>
            <a:r>
              <a:rPr lang="en-US" altLang="ko-KR" sz="2400" b="0" dirty="0">
                <a:effectLst/>
              </a:rPr>
              <a:t>&gt; HTML </a:t>
            </a:r>
            <a:r>
              <a:rPr lang="ko-KR" altLang="en-US" sz="2400" b="0" dirty="0" err="1">
                <a:effectLst/>
              </a:rPr>
              <a:t>태그명</a:t>
            </a:r>
            <a:r>
              <a:rPr lang="ko-KR" altLang="en-US" sz="2400" b="0" dirty="0">
                <a:effectLst/>
              </a:rPr>
              <a:t> </a:t>
            </a:r>
            <a:r>
              <a:rPr lang="en-US" altLang="ko-KR" sz="2400" b="0" dirty="0">
                <a:effectLst/>
              </a:rPr>
              <a:t>&gt; </a:t>
            </a:r>
            <a:r>
              <a:rPr lang="ko-KR" altLang="en-US" sz="2400" b="0" dirty="0">
                <a:effectLst/>
              </a:rPr>
              <a:t>부모 상속</a:t>
            </a:r>
            <a:endParaRPr lang="en-US" altLang="ko-KR" sz="2400" b="0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57184-DCEA-4502-8625-E70E7AC729CD}"/>
              </a:ext>
            </a:extLst>
          </p:cNvPr>
          <p:cNvSpPr txBox="1"/>
          <p:nvPr/>
        </p:nvSpPr>
        <p:spPr>
          <a:xfrm>
            <a:off x="2461846" y="3212714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hlinkClick r:id="rId2"/>
              </a:rPr>
              <a:t>실습 </a:t>
            </a:r>
            <a:r>
              <a:rPr lang="en-US" altLang="ko-KR" sz="4400" dirty="0">
                <a:hlinkClick r:id="rId2"/>
              </a:rPr>
              <a:t>3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8035313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박스 모델</a:t>
            </a:r>
          </a:p>
        </p:txBody>
      </p:sp>
      <p:pic>
        <p:nvPicPr>
          <p:cNvPr id="3" name="그림 2" descr="텍스트, 스크린샷, 직사각형, 디스플레이이(가) 표시된 사진&#10;&#10;자동 생성된 설명">
            <a:extLst>
              <a:ext uri="{FF2B5EF4-FFF2-40B4-BE49-F238E27FC236}">
                <a16:creationId xmlns:a16="http://schemas.microsoft.com/office/drawing/2014/main" id="{56A16C8C-C540-1149-4D2B-B279DD534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67" y="1301864"/>
            <a:ext cx="7533587" cy="47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4132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27BA7-79BC-77B3-7A71-BA67C3B5D582}"/>
              </a:ext>
            </a:extLst>
          </p:cNvPr>
          <p:cNvSpPr txBox="1"/>
          <p:nvPr/>
        </p:nvSpPr>
        <p:spPr>
          <a:xfrm>
            <a:off x="2461846" y="2535380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hlinkClick r:id="rId2"/>
              </a:rPr>
              <a:t>실습 </a:t>
            </a:r>
            <a:r>
              <a:rPr lang="en-US" altLang="ko-KR" sz="4400" dirty="0">
                <a:hlinkClick r:id="rId2"/>
              </a:rPr>
              <a:t>4~5</a:t>
            </a:r>
            <a:endParaRPr lang="ko-KR" alt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8E1C6-0D82-8112-5652-5CDD78553323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박스 모델</a:t>
            </a:r>
          </a:p>
        </p:txBody>
      </p:sp>
    </p:spTree>
    <p:extLst>
      <p:ext uri="{BB962C8B-B14F-4D97-AF65-F5344CB8AC3E}">
        <p14:creationId xmlns:p14="http://schemas.microsoft.com/office/powerpoint/2010/main" val="146781343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레이아웃</a:t>
            </a:r>
          </a:p>
        </p:txBody>
      </p:sp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4B562B0D-3070-321D-2FB6-1BEC049BC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1389820"/>
            <a:ext cx="7762875" cy="47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571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27BA7-79BC-77B3-7A71-BA67C3B5D582}"/>
              </a:ext>
            </a:extLst>
          </p:cNvPr>
          <p:cNvSpPr txBox="1"/>
          <p:nvPr/>
        </p:nvSpPr>
        <p:spPr>
          <a:xfrm>
            <a:off x="2461846" y="2535380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hlinkClick r:id="rId2"/>
              </a:rPr>
              <a:t>실습 </a:t>
            </a:r>
            <a:r>
              <a:rPr lang="en-US" altLang="ko-KR" sz="4400" dirty="0">
                <a:hlinkClick r:id="rId2"/>
              </a:rPr>
              <a:t>7~8</a:t>
            </a:r>
            <a:endParaRPr lang="ko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7BE73-F18A-CEE5-D457-4318D321AE66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레이아웃</a:t>
            </a:r>
          </a:p>
        </p:txBody>
      </p:sp>
    </p:spTree>
    <p:extLst>
      <p:ext uri="{BB962C8B-B14F-4D97-AF65-F5344CB8AC3E}">
        <p14:creationId xmlns:p14="http://schemas.microsoft.com/office/powerpoint/2010/main" val="321723926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18E1C6-0D82-8112-5652-5CDD78553323}"/>
              </a:ext>
            </a:extLst>
          </p:cNvPr>
          <p:cNvSpPr txBox="1"/>
          <p:nvPr/>
        </p:nvSpPr>
        <p:spPr>
          <a:xfrm>
            <a:off x="2461846" y="2659559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position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189273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전환</a:t>
            </a:r>
            <a:r>
              <a:rPr lang="en-US" altLang="ko-KR" sz="4400" dirty="0"/>
              <a:t>, </a:t>
            </a:r>
            <a:r>
              <a:rPr lang="ko-KR" altLang="en-US" sz="4400" dirty="0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4876992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72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Google Font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3179937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index.html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369307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/>
              <a:t>인터넷에 올리기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157091237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151423"/>
            <a:ext cx="1008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버전관리시스템 </a:t>
            </a:r>
            <a:r>
              <a:rPr lang="en-US" altLang="ko-KR" sz="4000" dirty="0"/>
              <a:t>Git</a:t>
            </a:r>
          </a:p>
        </p:txBody>
      </p:sp>
      <p:pic>
        <p:nvPicPr>
          <p:cNvPr id="6" name="그림 5" descr="로고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F2B0C222-6FA1-F252-84E3-C5BB7B04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7" y="1054931"/>
            <a:ext cx="7338033" cy="47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60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8C8EB-50D0-7D68-FFC9-6D394D1095DE}"/>
              </a:ext>
            </a:extLst>
          </p:cNvPr>
          <p:cNvSpPr txBox="1"/>
          <p:nvPr/>
        </p:nvSpPr>
        <p:spPr>
          <a:xfrm>
            <a:off x="1053123" y="151423"/>
            <a:ext cx="10085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Git</a:t>
            </a:r>
            <a:r>
              <a:rPr lang="ko-KR" altLang="en-US" sz="4000" dirty="0"/>
              <a:t>을 이용한 </a:t>
            </a:r>
            <a:r>
              <a:rPr lang="en-US" altLang="ko-KR" sz="4000" dirty="0"/>
              <a:t>GitHub</a:t>
            </a:r>
          </a:p>
          <a:p>
            <a:pPr algn="ctr"/>
            <a:r>
              <a:rPr lang="ko-KR" altLang="en-US" sz="2400" dirty="0"/>
              <a:t>개발자 최고 커뮤니티</a:t>
            </a:r>
            <a:endParaRPr lang="en-US" altLang="ko-KR" sz="2400" dirty="0"/>
          </a:p>
        </p:txBody>
      </p:sp>
      <p:pic>
        <p:nvPicPr>
          <p:cNvPr id="7" name="그림 6" descr="로고, 그래픽, 폰트, 상징이(가) 표시된 사진&#10;&#10;자동 생성된 설명">
            <a:extLst>
              <a:ext uri="{FF2B5EF4-FFF2-40B4-BE49-F238E27FC236}">
                <a16:creationId xmlns:a16="http://schemas.microsoft.com/office/drawing/2014/main" id="{AB023880-28C6-4DB8-F94E-36732255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304841"/>
            <a:ext cx="7226671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821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Github</a:t>
            </a:r>
            <a:r>
              <a:rPr lang="en-US" altLang="ko-KR" sz="8000" dirty="0"/>
              <a:t> desktop </a:t>
            </a:r>
            <a:r>
              <a:rPr lang="ko-KR" altLang="en-US" sz="8000" dirty="0"/>
              <a:t>설치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46066819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Github.io</a:t>
            </a:r>
          </a:p>
        </p:txBody>
      </p:sp>
    </p:spTree>
    <p:extLst>
      <p:ext uri="{BB962C8B-B14F-4D97-AF65-F5344CB8AC3E}">
        <p14:creationId xmlns:p14="http://schemas.microsoft.com/office/powerpoint/2010/main" val="86526539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DOTHOME</a:t>
            </a:r>
          </a:p>
        </p:txBody>
      </p:sp>
    </p:spTree>
    <p:extLst>
      <p:ext uri="{BB962C8B-B14F-4D97-AF65-F5344CB8AC3E}">
        <p14:creationId xmlns:p14="http://schemas.microsoft.com/office/powerpoint/2010/main" val="82058156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FileZilla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A4F6D-E4A8-6F1D-BF02-18B0ADC60998}"/>
              </a:ext>
            </a:extLst>
          </p:cNvPr>
          <p:cNvSpPr txBox="1"/>
          <p:nvPr/>
        </p:nvSpPr>
        <p:spPr>
          <a:xfrm>
            <a:off x="1053123" y="3735462"/>
            <a:ext cx="1008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FTP(</a:t>
            </a:r>
            <a:r>
              <a:rPr lang="ko-KR" altLang="en-US" sz="4000" dirty="0"/>
              <a:t>파일 전송 프로토콜</a:t>
            </a:r>
            <a:r>
              <a:rPr lang="en-US" altLang="ko-K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233398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127000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Figma</a:t>
            </a:r>
          </a:p>
        </p:txBody>
      </p:sp>
      <p:pic>
        <p:nvPicPr>
          <p:cNvPr id="3" name="그림 2" descr="다채로움, 스크린샷이(가) 표시된 사진&#10;&#10;자동 생성된 설명">
            <a:extLst>
              <a:ext uri="{FF2B5EF4-FFF2-40B4-BE49-F238E27FC236}">
                <a16:creationId xmlns:a16="http://schemas.microsoft.com/office/drawing/2014/main" id="{1F771651-FDE2-E807-3532-0E1095CF4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7335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8807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913423"/>
            <a:ext cx="1008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파일구조</a:t>
            </a:r>
            <a:endParaRPr lang="en-US" altLang="ko-KR" sz="5400" dirty="0"/>
          </a:p>
        </p:txBody>
      </p:sp>
      <p:pic>
        <p:nvPicPr>
          <p:cNvPr id="12" name="그림 11" descr="도표, 텍스트, 직사각형, 라인이(가) 표시된 사진&#10;&#10;자동 생성된 설명">
            <a:extLst>
              <a:ext uri="{FF2B5EF4-FFF2-40B4-BE49-F238E27FC236}">
                <a16:creationId xmlns:a16="http://schemas.microsoft.com/office/drawing/2014/main" id="{2FEE06C4-B225-F8EB-F0D1-969DE9496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836753"/>
            <a:ext cx="10223500" cy="44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2751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endParaRPr lang="en-US" altLang="ko-KR" sz="3600" dirty="0"/>
          </a:p>
          <a:p>
            <a:r>
              <a:rPr lang="en-US" altLang="ko-KR" sz="3600" dirty="0"/>
              <a:t>Hello, World!</a:t>
            </a:r>
          </a:p>
          <a:p>
            <a:r>
              <a:rPr lang="en-US" altLang="ko-KR" sz="3600" dirty="0"/>
              <a:t>Hello, HTML!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4094A-9E99-7E00-0424-BEECC78B8A7F}"/>
              </a:ext>
            </a:extLst>
          </p:cNvPr>
          <p:cNvSpPr txBox="1"/>
          <p:nvPr/>
        </p:nvSpPr>
        <p:spPr>
          <a:xfrm>
            <a:off x="855784" y="158844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550BE-A66C-7355-DE22-AF0B78379AED}"/>
              </a:ext>
            </a:extLst>
          </p:cNvPr>
          <p:cNvSpPr txBox="1"/>
          <p:nvPr/>
        </p:nvSpPr>
        <p:spPr>
          <a:xfrm>
            <a:off x="4396152" y="158844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480276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425668210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Bootstrap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79909647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Shoelace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34978575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72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License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320954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Javascript</a:t>
            </a:r>
            <a:endParaRPr lang="en-US" altLang="ko-KR" sz="8000" dirty="0"/>
          </a:p>
        </p:txBody>
      </p:sp>
      <p:pic>
        <p:nvPicPr>
          <p:cNvPr id="2" name="그림 1" descr="노랑, 상징, 디자인이(가) 표시된 사진&#10;&#10;자동 생성된 설명">
            <a:extLst>
              <a:ext uri="{FF2B5EF4-FFF2-40B4-BE49-F238E27FC236}">
                <a16:creationId xmlns:a16="http://schemas.microsoft.com/office/drawing/2014/main" id="{3DFF3BB6-C236-FBC7-C3DC-D6D4EA736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3" y="2503562"/>
            <a:ext cx="4946754" cy="278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232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노랑, 상징, 디자인이(가) 표시된 사진&#10;&#10;자동 생성된 설명">
            <a:extLst>
              <a:ext uri="{FF2B5EF4-FFF2-40B4-BE49-F238E27FC236}">
                <a16:creationId xmlns:a16="http://schemas.microsoft.com/office/drawing/2014/main" id="{CDB384A8-6F52-FB60-C415-46011987E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10" y="2038515"/>
            <a:ext cx="4946754" cy="2780969"/>
          </a:xfrm>
          <a:prstGeom prst="rect">
            <a:avLst/>
          </a:prstGeom>
        </p:spPr>
      </p:pic>
      <p:pic>
        <p:nvPicPr>
          <p:cNvPr id="8" name="그림 7" descr="그래픽, 폰트, 디자인이(가) 표시된 사진&#10;&#10;자동 생성된 설명">
            <a:extLst>
              <a:ext uri="{FF2B5EF4-FFF2-40B4-BE49-F238E27FC236}">
                <a16:creationId xmlns:a16="http://schemas.microsoft.com/office/drawing/2014/main" id="{9895062A-6C85-72E8-9708-4807D4D43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05" y="1382060"/>
            <a:ext cx="4643986" cy="4643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D86789-24EC-01C9-5BF1-0A724D3BFD09}"/>
              </a:ext>
            </a:extLst>
          </p:cNvPr>
          <p:cNvSpPr txBox="1"/>
          <p:nvPr/>
        </p:nvSpPr>
        <p:spPr>
          <a:xfrm>
            <a:off x="2461847" y="674174"/>
            <a:ext cx="7268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/>
              <a:t>이름의 유래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08293429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변수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00420453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err="1"/>
              <a:t>변수명</a:t>
            </a:r>
            <a:r>
              <a:rPr lang="ko-KR" altLang="en-US" sz="8000" dirty="0"/>
              <a:t> 규칙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5252686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var let const</a:t>
            </a:r>
          </a:p>
        </p:txBody>
      </p:sp>
    </p:spTree>
    <p:extLst>
      <p:ext uri="{BB962C8B-B14F-4D97-AF65-F5344CB8AC3E}">
        <p14:creationId xmlns:p14="http://schemas.microsoft.com/office/powerpoint/2010/main" val="255763998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console.log()</a:t>
            </a:r>
          </a:p>
        </p:txBody>
      </p:sp>
    </p:spTree>
    <p:extLst>
      <p:ext uri="{BB962C8B-B14F-4D97-AF65-F5344CB8AC3E}">
        <p14:creationId xmlns:p14="http://schemas.microsoft.com/office/powerpoint/2010/main" val="19450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endParaRPr lang="en-US" altLang="ko-KR" sz="3600" dirty="0"/>
          </a:p>
          <a:p>
            <a:r>
              <a:rPr lang="en-US" altLang="ko-KR" sz="3600" dirty="0"/>
              <a:t>&lt;strong&gt;Hello, World!&lt;/strong&gt;</a:t>
            </a:r>
          </a:p>
          <a:p>
            <a:r>
              <a:rPr lang="en-US" altLang="ko-KR" sz="3600" dirty="0"/>
              <a:t>&lt;mark&gt;Hello, HTML!&lt;/mark&gt;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CA6C5-6407-82D9-12BD-C4570144FDA0}"/>
              </a:ext>
            </a:extLst>
          </p:cNvPr>
          <p:cNvSpPr txBox="1"/>
          <p:nvPr/>
        </p:nvSpPr>
        <p:spPr>
          <a:xfrm>
            <a:off x="996461" y="3323457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78A1E-9E5E-F67E-3D27-58B3E868DE40}"/>
              </a:ext>
            </a:extLst>
          </p:cNvPr>
          <p:cNvSpPr txBox="1"/>
          <p:nvPr/>
        </p:nvSpPr>
        <p:spPr>
          <a:xfrm>
            <a:off x="5509845" y="33644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93273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517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+ - * / % **</a:t>
            </a:r>
          </a:p>
        </p:txBody>
      </p:sp>
    </p:spTree>
    <p:extLst>
      <p:ext uri="{BB962C8B-B14F-4D97-AF65-F5344CB8AC3E}">
        <p14:creationId xmlns:p14="http://schemas.microsoft.com/office/powerpoint/2010/main" val="420308128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alert()</a:t>
            </a:r>
          </a:p>
        </p:txBody>
      </p:sp>
    </p:spTree>
    <p:extLst>
      <p:ext uri="{BB962C8B-B14F-4D97-AF65-F5344CB8AC3E}">
        <p14:creationId xmlns:p14="http://schemas.microsoft.com/office/powerpoint/2010/main" val="276800163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644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20395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761023"/>
            <a:ext cx="72683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&gt;</a:t>
            </a:r>
          </a:p>
          <a:p>
            <a:pPr algn="ctr"/>
            <a:r>
              <a:rPr lang="en-US" altLang="ko-KR" sz="8000" dirty="0"/>
              <a:t>&lt;</a:t>
            </a:r>
          </a:p>
          <a:p>
            <a:pPr algn="ctr"/>
            <a:r>
              <a:rPr lang="en-US" altLang="ko-KR" sz="8000" dirty="0"/>
              <a:t>&gt;=</a:t>
            </a:r>
          </a:p>
          <a:p>
            <a:pPr algn="ctr"/>
            <a:r>
              <a:rPr lang="en-US" altLang="ko-KR" sz="8000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409115816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269023"/>
            <a:ext cx="7268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||</a:t>
            </a:r>
          </a:p>
          <a:p>
            <a:pPr algn="ctr"/>
            <a:r>
              <a:rPr lang="en-US" altLang="ko-KR" sz="8000" dirty="0"/>
              <a:t>&amp;&amp;</a:t>
            </a:r>
          </a:p>
          <a:p>
            <a:pPr algn="ctr"/>
            <a:r>
              <a:rPr lang="en-US" altLang="ko-KR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188557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015023"/>
            <a:ext cx="7268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if</a:t>
            </a:r>
          </a:p>
          <a:p>
            <a:pPr algn="ctr"/>
            <a:r>
              <a:rPr lang="en-US" altLang="ko-KR" sz="8000" dirty="0"/>
              <a:t>else if</a:t>
            </a:r>
          </a:p>
          <a:p>
            <a:pPr algn="ctr"/>
            <a:r>
              <a:rPr lang="en-US" altLang="ko-KR" sz="8000" dirty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38489028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8786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//</a:t>
            </a:r>
          </a:p>
          <a:p>
            <a:pPr algn="ctr"/>
            <a:r>
              <a:rPr lang="en-US" altLang="ko-KR" sz="8000" dirty="0"/>
              <a:t>/**/</a:t>
            </a:r>
          </a:p>
        </p:txBody>
      </p:sp>
    </p:spTree>
    <p:extLst>
      <p:ext uri="{BB962C8B-B14F-4D97-AF65-F5344CB8AC3E}">
        <p14:creationId xmlns:p14="http://schemas.microsoft.com/office/powerpoint/2010/main" val="346056374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071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? :</a:t>
            </a:r>
          </a:p>
        </p:txBody>
      </p:sp>
    </p:spTree>
    <p:extLst>
      <p:ext uri="{BB962C8B-B14F-4D97-AF65-F5344CB8AC3E}">
        <p14:creationId xmlns:p14="http://schemas.microsoft.com/office/powerpoint/2010/main" val="172047564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7527213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95772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&lt;html&gt;</a:t>
            </a:r>
          </a:p>
          <a:p>
            <a:r>
              <a:rPr lang="en-US" altLang="ko-KR" sz="3600" dirty="0"/>
              <a:t> &lt;head&gt;</a:t>
            </a:r>
          </a:p>
          <a:p>
            <a:r>
              <a:rPr lang="en-US" altLang="ko-KR" sz="3600" dirty="0"/>
              <a:t>  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r>
              <a:rPr lang="en-US" altLang="ko-KR" sz="3600" dirty="0"/>
              <a:t> &lt;/head&gt;</a:t>
            </a:r>
          </a:p>
          <a:p>
            <a:r>
              <a:rPr lang="en-US" altLang="ko-KR" sz="3600" dirty="0"/>
              <a:t> &lt;body&gt;</a:t>
            </a:r>
          </a:p>
          <a:p>
            <a:r>
              <a:rPr lang="en-US" altLang="ko-KR" sz="3600" dirty="0"/>
              <a:t>  &lt;strong&gt;Hello, World!&lt;/strong&gt;</a:t>
            </a:r>
          </a:p>
          <a:p>
            <a:r>
              <a:rPr lang="en-US" altLang="ko-KR" sz="3600" dirty="0"/>
              <a:t>  &lt;mark&gt;Hello, HTML!&lt;/mark&gt;</a:t>
            </a:r>
            <a:endParaRPr lang="ko-KR" altLang="en-US" sz="3600" dirty="0"/>
          </a:p>
          <a:p>
            <a:r>
              <a:rPr lang="en-US" altLang="ko-KR" sz="3600" dirty="0"/>
              <a:t> &lt;/body&gt;</a:t>
            </a:r>
          </a:p>
          <a:p>
            <a:r>
              <a:rPr lang="en-US" altLang="ko-KR" sz="3600" dirty="0"/>
              <a:t>&lt;/html&gt;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1832246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continue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5E355-C71B-D009-5413-1B23656E5882}"/>
              </a:ext>
            </a:extLst>
          </p:cNvPr>
          <p:cNvSpPr txBox="1"/>
          <p:nvPr/>
        </p:nvSpPr>
        <p:spPr>
          <a:xfrm>
            <a:off x="2461846" y="32629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0329643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dowhile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65891900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584200"/>
            <a:ext cx="72683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++</a:t>
            </a:r>
          </a:p>
          <a:p>
            <a:pPr algn="ctr"/>
            <a:r>
              <a:rPr lang="en-US" altLang="ko-KR" sz="8000" dirty="0"/>
              <a:t>--</a:t>
            </a:r>
          </a:p>
          <a:p>
            <a:pPr algn="ctr"/>
            <a:r>
              <a:rPr lang="en-US" altLang="ko-KR" sz="8000" dirty="0"/>
              <a:t>+=</a:t>
            </a:r>
          </a:p>
          <a:p>
            <a:pPr algn="ctr"/>
            <a:r>
              <a:rPr lang="en-US" altLang="ko-KR" sz="8000" dirty="0"/>
              <a:t>* / % !</a:t>
            </a:r>
          </a:p>
        </p:txBody>
      </p:sp>
    </p:spTree>
    <p:extLst>
      <p:ext uri="{BB962C8B-B14F-4D97-AF65-F5344CB8AC3E}">
        <p14:creationId xmlns:p14="http://schemas.microsoft.com/office/powerpoint/2010/main" val="119618471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21227810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6881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지역변수</a:t>
            </a:r>
            <a:endParaRPr lang="en-US" altLang="ko-KR" sz="8000" dirty="0"/>
          </a:p>
          <a:p>
            <a:pPr algn="ctr"/>
            <a:r>
              <a:rPr lang="ko-KR" altLang="en-US" sz="8000" dirty="0"/>
              <a:t>전역변수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7964775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배열</a:t>
            </a:r>
            <a:r>
              <a:rPr lang="en-US" altLang="ko-KR" sz="80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23066385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05561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function()</a:t>
            </a:r>
          </a:p>
          <a:p>
            <a:pPr algn="ctr"/>
            <a:r>
              <a:rPr lang="en-US" altLang="ko-KR" sz="8000" dirty="0"/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2638258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addEventListener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22579303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89119319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Math.PI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94039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670539" y="612844"/>
            <a:ext cx="8358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&lt;!DOCTYPE html&gt;</a:t>
            </a:r>
          </a:p>
          <a:p>
            <a:r>
              <a:rPr lang="en-US" altLang="ko-KR" sz="3600" dirty="0"/>
              <a:t>&lt;html&gt;</a:t>
            </a:r>
          </a:p>
          <a:p>
            <a:r>
              <a:rPr lang="en-US" altLang="ko-KR" sz="3600" dirty="0"/>
              <a:t> &lt;head&gt;</a:t>
            </a:r>
          </a:p>
          <a:p>
            <a:r>
              <a:rPr lang="en-US" altLang="ko-KR" sz="3600" dirty="0"/>
              <a:t>  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r>
              <a:rPr lang="en-US" altLang="ko-KR" sz="3600" dirty="0"/>
              <a:t> &lt;/head&gt;</a:t>
            </a:r>
          </a:p>
          <a:p>
            <a:r>
              <a:rPr lang="en-US" altLang="ko-KR" sz="3600" dirty="0"/>
              <a:t> &lt;body&gt;</a:t>
            </a:r>
          </a:p>
          <a:p>
            <a:r>
              <a:rPr lang="en-US" altLang="ko-KR" sz="3600" dirty="0"/>
              <a:t>  &lt;strong&gt;Hello, World!&lt;/strong&gt;</a:t>
            </a:r>
          </a:p>
          <a:p>
            <a:r>
              <a:rPr lang="en-US" altLang="ko-KR" sz="3600" dirty="0"/>
              <a:t>  &lt;mark&gt;Hello, HTML!&lt;/mark&gt;</a:t>
            </a:r>
            <a:endParaRPr lang="ko-KR" altLang="en-US" sz="3600" dirty="0"/>
          </a:p>
          <a:p>
            <a:r>
              <a:rPr lang="en-US" altLang="ko-KR" sz="3600" dirty="0"/>
              <a:t> &lt;/body&gt;</a:t>
            </a:r>
          </a:p>
          <a:p>
            <a:r>
              <a:rPr lang="en-US" altLang="ko-KR" sz="3600" dirty="0"/>
              <a:t>&lt;/html&gt;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800285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=&gt;()</a:t>
            </a:r>
          </a:p>
        </p:txBody>
      </p:sp>
    </p:spTree>
    <p:extLst>
      <p:ext uri="{BB962C8B-B14F-4D97-AF65-F5344CB8AC3E}">
        <p14:creationId xmlns:p14="http://schemas.microsoft.com/office/powerpoint/2010/main" val="255537338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151727"/>
            <a:ext cx="8699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~ | &amp; ^ &lt;&lt; &gt;&gt;</a:t>
            </a:r>
          </a:p>
          <a:p>
            <a:pPr algn="ctr"/>
            <a:r>
              <a:rPr lang="en-US" altLang="ko-KR" sz="8000" dirty="0"/>
              <a:t>&lt;&lt;&lt; &gt;&gt;&gt;</a:t>
            </a:r>
          </a:p>
        </p:txBody>
      </p:sp>
    </p:spTree>
    <p:extLst>
      <p:ext uri="{BB962C8B-B14F-4D97-AF65-F5344CB8AC3E}">
        <p14:creationId xmlns:p14="http://schemas.microsoft.com/office/powerpoint/2010/main" val="353046864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0320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49795586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3371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Visual Studio Code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264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Live</a:t>
            </a:r>
            <a:r>
              <a:rPr lang="ko-KR" altLang="en-US" sz="8000" dirty="0"/>
              <a:t> </a:t>
            </a:r>
            <a:r>
              <a:rPr lang="en-US" altLang="ko-KR" sz="8000" dirty="0"/>
              <a:t>Server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137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구체, 행성, 원이(가) 표시된 사진&#10;&#10;자동 생성된 설명">
            <a:extLst>
              <a:ext uri="{FF2B5EF4-FFF2-40B4-BE49-F238E27FC236}">
                <a16:creationId xmlns:a16="http://schemas.microsoft.com/office/drawing/2014/main" id="{33ACF776-728E-D921-BCEC-1BEE5206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295400"/>
            <a:ext cx="85534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2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Live</a:t>
            </a:r>
            <a:r>
              <a:rPr lang="ko-KR" altLang="en-US" sz="8000" dirty="0"/>
              <a:t> </a:t>
            </a:r>
            <a:r>
              <a:rPr lang="en-US" altLang="ko-KR" sz="8000" dirty="0"/>
              <a:t>Share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81E11-7C6D-D84E-3CD2-F8F6D61107C4}"/>
              </a:ext>
            </a:extLst>
          </p:cNvPr>
          <p:cNvSpPr txBox="1"/>
          <p:nvPr/>
        </p:nvSpPr>
        <p:spPr>
          <a:xfrm>
            <a:off x="692150" y="3843900"/>
            <a:ext cx="1080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https://github.com/MainFe/README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982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285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0B31A7B-0CC9-1479-24A2-543BAC59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79"/>
            <a:ext cx="12192000" cy="611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1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8003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우리 모두는 자신의 힘으로 발견한 내용을 가장 쉽게 익힌다</a:t>
            </a:r>
            <a:r>
              <a:rPr lang="en-US" altLang="ko-KR" sz="2400" dirty="0"/>
              <a:t>.</a:t>
            </a:r>
          </a:p>
          <a:p>
            <a:pPr algn="ctr"/>
            <a:r>
              <a:rPr lang="en-US" altLang="ko-KR" sz="2400" dirty="0"/>
              <a:t>- </a:t>
            </a:r>
            <a:r>
              <a:rPr lang="ko-KR" altLang="en-US" sz="1600" dirty="0"/>
              <a:t>전설적 프로그래머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도널스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커누스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572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55630"/>
            <a:ext cx="726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Google Search:</a:t>
            </a:r>
          </a:p>
          <a:p>
            <a:pPr algn="ctr"/>
            <a:r>
              <a:rPr lang="en-US" altLang="ko-KR" sz="2800" dirty="0">
                <a:hlinkClick r:id="rId2"/>
              </a:rPr>
              <a:t>HTML !DOCTYPE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798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W3C</a:t>
            </a:r>
            <a:endParaRPr lang="en-US" altLang="ko-KR" sz="8000" dirty="0"/>
          </a:p>
          <a:p>
            <a:pPr algn="ctr"/>
            <a:r>
              <a:rPr lang="ko-KR" altLang="en-US" sz="2800" dirty="0"/>
              <a:t>웹 표준 기구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19435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MDN</a:t>
            </a:r>
            <a:endParaRPr lang="en-US" altLang="ko-KR" sz="8000" dirty="0"/>
          </a:p>
          <a:p>
            <a:pPr algn="ctr"/>
            <a:r>
              <a:rPr lang="ko-KR" altLang="en-US" sz="2800" dirty="0"/>
              <a:t>웹 개발자 위키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86301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ChatGPT</a:t>
            </a:r>
            <a:endParaRPr lang="en-US" altLang="ko-KR" sz="8000" dirty="0"/>
          </a:p>
          <a:p>
            <a:pPr algn="ctr"/>
            <a:r>
              <a:rPr lang="en-US" altLang="ko-KR" sz="2800" dirty="0"/>
              <a:t>Ai </a:t>
            </a:r>
            <a:r>
              <a:rPr lang="ko-KR" altLang="en-US" sz="2800" dirty="0"/>
              <a:t>검색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12868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&lt;a</a:t>
            </a:r>
            <a:r>
              <a:rPr lang="ko-KR" altLang="en-US" sz="5400" dirty="0"/>
              <a:t> </a:t>
            </a:r>
            <a:r>
              <a:rPr lang="en-US" altLang="ko-KR" sz="5400" dirty="0" err="1"/>
              <a:t>href</a:t>
            </a:r>
            <a:r>
              <a:rPr lang="en-US" altLang="ko-KR" sz="5400" dirty="0"/>
              <a:t>=“a.html”&gt;hello a&lt;/a&gt;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CD818-9832-ABC0-545D-2ECE1F305AA9}"/>
              </a:ext>
            </a:extLst>
          </p:cNvPr>
          <p:cNvSpPr txBox="1"/>
          <p:nvPr/>
        </p:nvSpPr>
        <p:spPr>
          <a:xfrm>
            <a:off x="562707" y="327966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4BDA-71AB-A4BC-0E43-0594E4CB646E}"/>
              </a:ext>
            </a:extLst>
          </p:cNvPr>
          <p:cNvSpPr txBox="1"/>
          <p:nvPr/>
        </p:nvSpPr>
        <p:spPr>
          <a:xfrm>
            <a:off x="6951783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C183-1BFE-EEA4-FDA1-CCDFFAD0B543}"/>
              </a:ext>
            </a:extLst>
          </p:cNvPr>
          <p:cNvSpPr txBox="1"/>
          <p:nvPr/>
        </p:nvSpPr>
        <p:spPr>
          <a:xfrm>
            <a:off x="1254368" y="205767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Hyper</a:t>
            </a:r>
            <a:r>
              <a:rPr lang="ko-KR" altLang="en-US" sz="2000" dirty="0"/>
              <a:t> </a:t>
            </a:r>
            <a:r>
              <a:rPr lang="en-US" altLang="ko-KR" sz="2000" dirty="0"/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3FFBD-75EC-2E0C-780D-4C4D99C8AED1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Anchor = </a:t>
            </a:r>
            <a:r>
              <a:rPr lang="ko-KR" altLang="en-US" sz="2000" dirty="0"/>
              <a:t>닻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1719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&lt;a</a:t>
            </a:r>
            <a:r>
              <a:rPr lang="ko-KR" altLang="en-US" sz="3200" dirty="0"/>
              <a:t> </a:t>
            </a:r>
            <a:r>
              <a:rPr lang="en-US" altLang="ko-KR" sz="3200" dirty="0" err="1"/>
              <a:t>href</a:t>
            </a:r>
            <a:r>
              <a:rPr lang="en-US" altLang="ko-KR" sz="3200" dirty="0"/>
              <a:t>=“a.html” target=“_blank”&gt;hello a&lt;/a&gt;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C1C63-A3CF-FF9E-D985-A7BE66C84835}"/>
              </a:ext>
            </a:extLst>
          </p:cNvPr>
          <p:cNvSpPr txBox="1"/>
          <p:nvPr/>
        </p:nvSpPr>
        <p:spPr>
          <a:xfrm>
            <a:off x="187568" y="3429000"/>
            <a:ext cx="1181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&lt;a</a:t>
            </a:r>
            <a:r>
              <a:rPr lang="ko-KR" altLang="en-US" sz="3200" dirty="0"/>
              <a:t> </a:t>
            </a:r>
            <a:r>
              <a:rPr lang="en-US" altLang="ko-KR" sz="3200" dirty="0" err="1"/>
              <a:t>href</a:t>
            </a:r>
            <a:r>
              <a:rPr lang="en-US" altLang="ko-KR" sz="3200" dirty="0"/>
              <a:t>=“a.html” target=“_blank” title=“</a:t>
            </a:r>
            <a:r>
              <a:rPr lang="ko-KR" altLang="en-US" sz="3200" dirty="0"/>
              <a:t>안녕</a:t>
            </a:r>
            <a:r>
              <a:rPr lang="en-US" altLang="ko-KR" sz="3200" dirty="0"/>
              <a:t>”&gt;hello a&lt;/a&gt;</a:t>
            </a:r>
          </a:p>
        </p:txBody>
      </p:sp>
    </p:spTree>
    <p:extLst>
      <p:ext uri="{BB962C8B-B14F-4D97-AF65-F5344CB8AC3E}">
        <p14:creationId xmlns:p14="http://schemas.microsoft.com/office/powerpoint/2010/main" val="321121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HTML CSS </a:t>
            </a:r>
            <a:r>
              <a:rPr lang="en-US" altLang="ko-KR" sz="8000" dirty="0" err="1"/>
              <a:t>Javascript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5556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&lt;strong&gt;strong&lt;/strong&gt;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CD818-9832-ABC0-545D-2ECE1F305AA9}"/>
              </a:ext>
            </a:extLst>
          </p:cNvPr>
          <p:cNvSpPr txBox="1"/>
          <p:nvPr/>
        </p:nvSpPr>
        <p:spPr>
          <a:xfrm>
            <a:off x="1559171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4BDA-71AB-A4BC-0E43-0594E4CB646E}"/>
              </a:ext>
            </a:extLst>
          </p:cNvPr>
          <p:cNvSpPr txBox="1"/>
          <p:nvPr/>
        </p:nvSpPr>
        <p:spPr>
          <a:xfrm>
            <a:off x="6846275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962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608867-413E-2780-15AF-51C33F0BD0C7}"/>
              </a:ext>
            </a:extLst>
          </p:cNvPr>
          <p:cNvSpPr txBox="1"/>
          <p:nvPr/>
        </p:nvSpPr>
        <p:spPr>
          <a:xfrm>
            <a:off x="2098431" y="2261011"/>
            <a:ext cx="849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/>
              <a:t>좋은 디자인은</a:t>
            </a:r>
            <a:r>
              <a:rPr lang="en-US" altLang="ko-KR" sz="2800" u="sng" dirty="0"/>
              <a:t> </a:t>
            </a:r>
            <a:r>
              <a:rPr lang="ko-KR" altLang="en-US" sz="2800" u="sng" dirty="0"/>
              <a:t>가능한 </a:t>
            </a:r>
            <a:r>
              <a:rPr lang="ko-KR" altLang="en-US" sz="2800" b="1" u="sng" dirty="0"/>
              <a:t>최소한</a:t>
            </a:r>
            <a:r>
              <a:rPr lang="ko-KR" altLang="en-US" sz="2800" u="sng" dirty="0"/>
              <a:t>으로 </a:t>
            </a:r>
            <a:r>
              <a:rPr lang="ko-KR" altLang="en-US" sz="2800" u="sng" dirty="0">
                <a:highlight>
                  <a:srgbClr val="FFFF00"/>
                </a:highlight>
              </a:rPr>
              <a:t>디자인</a:t>
            </a:r>
            <a:r>
              <a:rPr lang="ko-KR" altLang="en-US" sz="2800" u="sng" dirty="0"/>
              <a:t> 한다</a:t>
            </a:r>
            <a:endParaRPr lang="en-US" altLang="ko-KR" sz="28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0A998-E5B7-45FB-8854-4389D772E465}"/>
              </a:ext>
            </a:extLst>
          </p:cNvPr>
          <p:cNvSpPr txBox="1"/>
          <p:nvPr/>
        </p:nvSpPr>
        <p:spPr>
          <a:xfrm>
            <a:off x="4665784" y="2905780"/>
            <a:ext cx="849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Link -&gt; a.html</a:t>
            </a:r>
          </a:p>
        </p:txBody>
      </p:sp>
    </p:spTree>
    <p:extLst>
      <p:ext uri="{BB962C8B-B14F-4D97-AF65-F5344CB8AC3E}">
        <p14:creationId xmlns:p14="http://schemas.microsoft.com/office/powerpoint/2010/main" val="2139303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368061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&lt;h1&gt;h1&lt;/h1&gt;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62620-43BA-8B9B-7C18-9E0937EDC13D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Heading = </a:t>
            </a:r>
            <a:r>
              <a:rPr lang="ko-KR" altLang="en-US" sz="2000" dirty="0"/>
              <a:t>제목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93191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828800"/>
            <a:ext cx="72683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&lt;h2&gt;&lt;/h2&gt;</a:t>
            </a:r>
          </a:p>
          <a:p>
            <a:pPr algn="ctr"/>
            <a:r>
              <a:rPr lang="en-US" altLang="ko-KR" sz="5400" dirty="0"/>
              <a:t>…</a:t>
            </a:r>
          </a:p>
          <a:p>
            <a:pPr algn="ctr"/>
            <a:r>
              <a:rPr lang="en-US" altLang="ko-KR" sz="5400" dirty="0"/>
              <a:t>&lt;h6&gt;&lt;/h6&gt;</a:t>
            </a:r>
          </a:p>
        </p:txBody>
      </p:sp>
    </p:spTree>
    <p:extLst>
      <p:ext uri="{BB962C8B-B14F-4D97-AF65-F5344CB8AC3E}">
        <p14:creationId xmlns:p14="http://schemas.microsoft.com/office/powerpoint/2010/main" val="1989444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&lt;p&gt;&lt;/p&gt;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Paragraph = </a:t>
            </a:r>
            <a:r>
              <a:rPr lang="ko-KR" altLang="en-US" sz="2000" dirty="0"/>
              <a:t>단락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5641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&lt;p&gt;&lt;p&gt;&lt;/p&gt;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특수문자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17260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br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Break = </a:t>
            </a:r>
            <a:r>
              <a:rPr lang="ko-KR" altLang="en-US" sz="2000" dirty="0"/>
              <a:t>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04626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hr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Horizontal Role = </a:t>
            </a:r>
            <a:r>
              <a:rPr lang="ko-KR" altLang="en-US" sz="2000" dirty="0"/>
              <a:t>수평선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4429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&lt;!--</a:t>
            </a:r>
            <a:r>
              <a:rPr lang="ko-KR" altLang="en-US" sz="4400" dirty="0"/>
              <a:t>주석입니다</a:t>
            </a:r>
            <a:r>
              <a:rPr lang="en-US" altLang="ko-KR" sz="4400" dirty="0"/>
              <a:t>--&gt;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31316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380998" y="276009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img</a:t>
            </a:r>
            <a:r>
              <a:rPr lang="en-US" altLang="ko-KR" sz="5400" dirty="0"/>
              <a:t> </a:t>
            </a:r>
            <a:r>
              <a:rPr lang="en-US" altLang="ko-KR" sz="5400" dirty="0" err="1"/>
              <a:t>src</a:t>
            </a:r>
            <a:r>
              <a:rPr lang="en-US" altLang="ko-KR" sz="5400" dirty="0"/>
              <a:t>=“img.png” width=“100”&gt;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Horizontal Role = </a:t>
            </a:r>
            <a:r>
              <a:rPr lang="ko-KR" altLang="en-US" sz="2000" dirty="0"/>
              <a:t>수평선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07623-88FC-C6EC-0EE1-32875F293136}"/>
              </a:ext>
            </a:extLst>
          </p:cNvPr>
          <p:cNvSpPr txBox="1"/>
          <p:nvPr/>
        </p:nvSpPr>
        <p:spPr>
          <a:xfrm>
            <a:off x="292098" y="368342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alt=“” title=“”</a:t>
            </a:r>
          </a:p>
        </p:txBody>
      </p:sp>
    </p:spTree>
    <p:extLst>
      <p:ext uri="{BB962C8B-B14F-4D97-AF65-F5344CB8AC3E}">
        <p14:creationId xmlns:p14="http://schemas.microsoft.com/office/powerpoint/2010/main" val="345607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HTML</a:t>
            </a:r>
          </a:p>
          <a:p>
            <a:pPr algn="ctr"/>
            <a:r>
              <a:rPr lang="en-US" altLang="ko-KR" sz="2800" dirty="0" err="1"/>
              <a:t>HyperText</a:t>
            </a:r>
            <a:r>
              <a:rPr lang="en-US" altLang="ko-KR" sz="2800" dirty="0"/>
              <a:t> Markup Language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1944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976607"/>
            <a:ext cx="72683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&lt;head&gt;</a:t>
            </a:r>
          </a:p>
          <a:p>
            <a:r>
              <a:rPr lang="en-US" altLang="ko-KR" sz="2800" dirty="0"/>
              <a:t>&lt;style&gt;</a:t>
            </a:r>
          </a:p>
          <a:p>
            <a:r>
              <a:rPr lang="en-US" altLang="ko-KR" sz="2800" dirty="0"/>
              <a:t>* {</a:t>
            </a:r>
          </a:p>
          <a:p>
            <a:r>
              <a:rPr lang="en-US" altLang="ko-KR" sz="2800" dirty="0"/>
              <a:t> Border: 1px solid black;</a:t>
            </a:r>
          </a:p>
          <a:p>
            <a:r>
              <a:rPr lang="en-US" altLang="ko-KR" sz="2800" dirty="0"/>
              <a:t>}</a:t>
            </a:r>
          </a:p>
          <a:p>
            <a:r>
              <a:rPr lang="en-US" altLang="ko-KR" sz="2800" dirty="0"/>
              <a:t>&lt;/style&gt;</a:t>
            </a:r>
          </a:p>
          <a:p>
            <a:r>
              <a:rPr lang="en-US" altLang="ko-KR" sz="28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984624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&lt;pre&gt;&lt;/pre&gt;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3899387" y="1273888"/>
            <a:ext cx="439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Preformatted text = </a:t>
            </a:r>
            <a:r>
              <a:rPr lang="ko-KR" altLang="en-US" sz="2000" dirty="0"/>
              <a:t>미리 포맷된 글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2734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769130"/>
            <a:ext cx="10363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en-US" altLang="ko-KR" sz="3200" dirty="0" err="1"/>
              <a:t>ol</a:t>
            </a:r>
            <a:r>
              <a:rPr lang="en-US" altLang="ko-KR" sz="3200" dirty="0"/>
              <a:t>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소개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시작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다음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&lt;/</a:t>
            </a:r>
            <a:r>
              <a:rPr lang="en-US" altLang="ko-KR" sz="3200" dirty="0" err="1"/>
              <a:t>ol</a:t>
            </a:r>
            <a:r>
              <a:rPr lang="en-US" altLang="ko-KR" sz="3200" dirty="0"/>
              <a:t>&gt;</a:t>
            </a:r>
          </a:p>
          <a:p>
            <a:endParaRPr lang="en-US" altLang="ko-KR" sz="3200" dirty="0"/>
          </a:p>
          <a:p>
            <a:r>
              <a:rPr lang="en-US" altLang="ko-KR" sz="3200" dirty="0"/>
              <a:t>&lt;</a:t>
            </a:r>
            <a:r>
              <a:rPr lang="en-US" altLang="ko-KR" sz="3200" dirty="0" err="1"/>
              <a:t>ul</a:t>
            </a:r>
            <a:r>
              <a:rPr lang="en-US" altLang="ko-KR" sz="3200" dirty="0"/>
              <a:t>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소개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시작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다음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&lt;/</a:t>
            </a:r>
            <a:r>
              <a:rPr lang="en-US" altLang="ko-KR" sz="3200" dirty="0" err="1"/>
              <a:t>ul</a:t>
            </a:r>
            <a:r>
              <a:rPr lang="en-US" altLang="ko-KR" sz="32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20DA7B-7B1E-BCF5-AB18-7C34DF923C1A}"/>
              </a:ext>
            </a:extLst>
          </p:cNvPr>
          <p:cNvSpPr txBox="1"/>
          <p:nvPr/>
        </p:nvSpPr>
        <p:spPr>
          <a:xfrm>
            <a:off x="1828799" y="65713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Ordered list = </a:t>
            </a:r>
            <a:r>
              <a:rPr lang="ko-KR" altLang="en-US" sz="2000" dirty="0"/>
              <a:t>순서가 있는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39855-D063-1EC3-A858-6964D7A7F071}"/>
              </a:ext>
            </a:extLst>
          </p:cNvPr>
          <p:cNvSpPr txBox="1"/>
          <p:nvPr/>
        </p:nvSpPr>
        <p:spPr>
          <a:xfrm>
            <a:off x="1992921" y="3523730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Unordered list = </a:t>
            </a:r>
            <a:r>
              <a:rPr lang="ko-KR" altLang="en-US" sz="2000" dirty="0"/>
              <a:t>순서가 없는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88500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09600" y="1998099"/>
            <a:ext cx="1087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&lt;table&gt;&lt;/table&gt;</a:t>
            </a:r>
          </a:p>
          <a:p>
            <a:pPr algn="ctr"/>
            <a:r>
              <a:rPr lang="en-US" altLang="ko-KR" sz="5400" dirty="0"/>
              <a:t>&lt;tr&gt;&lt;/tr&gt;</a:t>
            </a:r>
          </a:p>
          <a:p>
            <a:pPr algn="ctr"/>
            <a:r>
              <a:rPr lang="en-US" altLang="ko-KR" sz="5400" dirty="0"/>
              <a:t>&lt;td&gt;&lt;/td&gt;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899387" y="1273888"/>
            <a:ext cx="439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 Row, Table Data</a:t>
            </a:r>
          </a:p>
        </p:txBody>
      </p:sp>
    </p:spTree>
    <p:extLst>
      <p:ext uri="{BB962C8B-B14F-4D97-AF65-F5344CB8AC3E}">
        <p14:creationId xmlns:p14="http://schemas.microsoft.com/office/powerpoint/2010/main" val="1265637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658446" y="366623"/>
            <a:ext cx="901895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&lt;table&gt;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이름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성별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나이</a:t>
            </a:r>
            <a:r>
              <a:rPr lang="en-US" altLang="ko-KR" sz="2800" dirty="0"/>
              <a:t>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홍길동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남</a:t>
            </a:r>
            <a:r>
              <a:rPr lang="en-US" altLang="ko-KR" sz="2800" dirty="0"/>
              <a:t>&lt;/td&gt;&lt;td&gt;22&lt;/td&gt;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임꺽정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남</a:t>
            </a:r>
            <a:r>
              <a:rPr lang="en-US" altLang="ko-KR" sz="2800" dirty="0"/>
              <a:t>&lt;/td&gt;&lt;td&gt;31&lt;/td&gt;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합계</a:t>
            </a:r>
            <a:r>
              <a:rPr lang="en-US" altLang="ko-KR" sz="2800" dirty="0"/>
              <a:t>&lt;/td&gt;&lt;td&gt;&lt;/td&gt;&lt;td&gt;53&lt;/td&gt;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530866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09600" y="1998099"/>
            <a:ext cx="1087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thead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thead</a:t>
            </a:r>
            <a:r>
              <a:rPr lang="en-US" altLang="ko-KR" sz="5400" dirty="0"/>
              <a:t>&gt;</a:t>
            </a:r>
          </a:p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tbody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tbody</a:t>
            </a:r>
            <a:r>
              <a:rPr lang="en-US" altLang="ko-KR" sz="5400" dirty="0"/>
              <a:t>&gt;</a:t>
            </a:r>
          </a:p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tfoot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tfoot</a:t>
            </a:r>
            <a:r>
              <a:rPr lang="en-US" altLang="ko-KR" sz="54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454401" y="1273888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 Head, Table Body, Table Foot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277DD-EA53-9A39-47CE-48889AF98D5B}"/>
              </a:ext>
            </a:extLst>
          </p:cNvPr>
          <p:cNvSpPr txBox="1"/>
          <p:nvPr/>
        </p:nvSpPr>
        <p:spPr>
          <a:xfrm>
            <a:off x="3346450" y="4907523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</a:t>
            </a:r>
            <a:r>
              <a:rPr lang="ko-KR" altLang="en-US" sz="2000" dirty="0"/>
              <a:t>에서 자동으로 위치를 고정함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9607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&lt;table&gt;</a:t>
            </a:r>
          </a:p>
          <a:p>
            <a:r>
              <a:rPr lang="en-US" altLang="ko-KR" sz="2000" dirty="0"/>
              <a:t> &lt;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이름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성별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나이</a:t>
            </a:r>
            <a:r>
              <a:rPr lang="en-US" altLang="ko-KR" sz="2000" dirty="0"/>
              <a:t>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홍길동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&lt;/td&gt;&lt;td&gt;22&lt;/td&gt;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임꺽정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&lt;/td&gt;&lt;td&gt;31&lt;/td&gt;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합계</a:t>
            </a:r>
            <a:r>
              <a:rPr lang="en-US" altLang="ko-KR" sz="2000" dirty="0"/>
              <a:t>&lt;/td&gt;&lt;td&gt;&lt;/td&gt;&lt;td&gt;53&lt;/td&gt;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139086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60400" y="1950477"/>
            <a:ext cx="1087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&lt;td </a:t>
            </a:r>
            <a:r>
              <a:rPr lang="en-US" altLang="ko-KR" sz="5400" dirty="0" err="1"/>
              <a:t>rowspan</a:t>
            </a:r>
            <a:r>
              <a:rPr lang="en-US" altLang="ko-KR" sz="5400" dirty="0"/>
              <a:t>=“2”&gt;&lt;/td&gt;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454401" y="1273888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row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열 </a:t>
            </a:r>
            <a:r>
              <a:rPr lang="en-US" altLang="ko-KR" sz="2000" dirty="0"/>
              <a:t>column = </a:t>
            </a:r>
            <a:r>
              <a:rPr lang="ko-KR" altLang="en-US" sz="2000" dirty="0"/>
              <a:t>행 </a:t>
            </a:r>
            <a:r>
              <a:rPr lang="en-US" altLang="ko-KR" sz="2000" dirty="0"/>
              <a:t>span = </a:t>
            </a:r>
            <a:r>
              <a:rPr lang="ko-KR" altLang="en-US" sz="2000" dirty="0"/>
              <a:t>너비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277DD-EA53-9A39-47CE-48889AF98D5B}"/>
              </a:ext>
            </a:extLst>
          </p:cNvPr>
          <p:cNvSpPr txBox="1"/>
          <p:nvPr/>
        </p:nvSpPr>
        <p:spPr>
          <a:xfrm>
            <a:off x="3346450" y="4907523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</a:t>
            </a:r>
            <a:r>
              <a:rPr lang="ko-KR" altLang="en-US" sz="2000" dirty="0"/>
              <a:t>에서 자동으로 위치를 고정함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49CF8-568E-E2AB-DCC5-E9FEE3625044}"/>
              </a:ext>
            </a:extLst>
          </p:cNvPr>
          <p:cNvSpPr txBox="1"/>
          <p:nvPr/>
        </p:nvSpPr>
        <p:spPr>
          <a:xfrm>
            <a:off x="660400" y="3060864"/>
            <a:ext cx="1087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&lt;td </a:t>
            </a:r>
            <a:r>
              <a:rPr lang="en-US" altLang="ko-KR" sz="5400" dirty="0" err="1"/>
              <a:t>colspan</a:t>
            </a:r>
            <a:r>
              <a:rPr lang="en-US" altLang="ko-KR" sz="5400" dirty="0"/>
              <a:t>=“3”&gt;&lt;/td&gt;</a:t>
            </a:r>
          </a:p>
        </p:txBody>
      </p:sp>
    </p:spTree>
    <p:extLst>
      <p:ext uri="{BB962C8B-B14F-4D97-AF65-F5344CB8AC3E}">
        <p14:creationId xmlns:p14="http://schemas.microsoft.com/office/powerpoint/2010/main" val="2108171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&lt;table&gt;</a:t>
            </a:r>
          </a:p>
          <a:p>
            <a:r>
              <a:rPr lang="en-US" altLang="ko-KR" sz="2000" dirty="0"/>
              <a:t> &lt;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이름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성별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나이</a:t>
            </a:r>
            <a:r>
              <a:rPr lang="en-US" altLang="ko-KR" sz="2000" dirty="0"/>
              <a:t>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홍길동</a:t>
            </a:r>
            <a:r>
              <a:rPr lang="en-US" altLang="ko-KR" sz="2000" dirty="0"/>
              <a:t>&lt;/td&gt;&lt;td </a:t>
            </a:r>
            <a:r>
              <a:rPr lang="en-US" altLang="ko-KR" sz="2000" dirty="0" err="1"/>
              <a:t>rowspan</a:t>
            </a:r>
            <a:r>
              <a:rPr lang="en-US" altLang="ko-KR" sz="2000" dirty="0"/>
              <a:t>="2"&gt;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&lt;/td&gt;&lt;td&gt;22&lt;/td&gt;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임꺽정</a:t>
            </a:r>
            <a:r>
              <a:rPr lang="en-US" altLang="ko-KR" sz="2000" dirty="0"/>
              <a:t>&lt;/td&gt;&lt;td&gt;31&lt;/td&gt;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 </a:t>
            </a:r>
            <a:r>
              <a:rPr lang="en-US" altLang="ko-KR" sz="2000" dirty="0" err="1"/>
              <a:t>colspan</a:t>
            </a:r>
            <a:r>
              <a:rPr lang="en-US" altLang="ko-KR" sz="2000" dirty="0"/>
              <a:t>="2"&gt;</a:t>
            </a:r>
            <a:r>
              <a:rPr lang="ko-KR" altLang="en-US" sz="2000" dirty="0"/>
              <a:t>합계</a:t>
            </a:r>
            <a:r>
              <a:rPr lang="en-US" altLang="ko-KR" sz="2000" dirty="0"/>
              <a:t>&lt;/td&gt;&lt;td&gt;53&lt;/td&gt;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390244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&lt;form&gt;&lt;/form&gt;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form = </a:t>
            </a:r>
            <a:r>
              <a:rPr lang="ko-KR" altLang="en-US" sz="2000" dirty="0"/>
              <a:t>양식</a:t>
            </a:r>
            <a:r>
              <a:rPr lang="en-US" altLang="ko-KR" sz="2000" dirty="0"/>
              <a:t>, </a:t>
            </a:r>
            <a:r>
              <a:rPr lang="ko-KR" altLang="en-US" sz="2000" dirty="0"/>
              <a:t>서식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4BDE4-2D3C-533F-6A11-177AA772C1F6}"/>
              </a:ext>
            </a:extLst>
          </p:cNvPr>
          <p:cNvSpPr txBox="1"/>
          <p:nvPr/>
        </p:nvSpPr>
        <p:spPr>
          <a:xfrm>
            <a:off x="2470148" y="3625982"/>
            <a:ext cx="725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서버로 전송하기 위한 정보들의 여러 태그들을 묶어 주는 역할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189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518138" y="2321170"/>
            <a:ext cx="91557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HTML</a:t>
            </a:r>
          </a:p>
          <a:p>
            <a:pPr algn="ctr"/>
            <a:r>
              <a:rPr lang="en-US" altLang="ko-KR" sz="1100" dirty="0" err="1"/>
              <a:t>HyperText</a:t>
            </a:r>
            <a:r>
              <a:rPr lang="en-US" altLang="ko-KR" sz="1100" dirty="0"/>
              <a:t> Markup Language</a:t>
            </a:r>
          </a:p>
          <a:p>
            <a:pPr algn="ctr"/>
            <a:endParaRPr lang="en-US" altLang="ko-KR" sz="1100" dirty="0"/>
          </a:p>
          <a:p>
            <a:r>
              <a:rPr lang="en-US" altLang="ko-KR" dirty="0" err="1"/>
              <a:t>HyperText</a:t>
            </a:r>
            <a:r>
              <a:rPr lang="en-US" altLang="ko-KR" dirty="0"/>
              <a:t>: </a:t>
            </a:r>
            <a:r>
              <a:rPr lang="ko-KR" altLang="en-US" dirty="0"/>
              <a:t>링크</a:t>
            </a:r>
            <a:endParaRPr lang="en-US" altLang="ko-KR" dirty="0"/>
          </a:p>
          <a:p>
            <a:r>
              <a:rPr lang="en-US" altLang="ko-KR" dirty="0"/>
              <a:t>Markup Language: </a:t>
            </a:r>
            <a:r>
              <a:rPr lang="ko-KR" altLang="en-US" dirty="0"/>
              <a:t>태그 등을 이용하여</a:t>
            </a:r>
            <a:r>
              <a:rPr lang="en-US" altLang="ko-KR" dirty="0"/>
              <a:t>, </a:t>
            </a:r>
            <a:r>
              <a:rPr lang="ko-KR" altLang="en-US" dirty="0"/>
              <a:t>문서나 데이터의 구조를</a:t>
            </a:r>
            <a:r>
              <a:rPr lang="en-US" altLang="ko-KR" dirty="0"/>
              <a:t> </a:t>
            </a:r>
            <a:r>
              <a:rPr lang="ko-KR" altLang="en-US" dirty="0"/>
              <a:t>정의하는 언어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389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type=“text” name=“id”</a:t>
            </a:r>
          </a:p>
          <a:p>
            <a:pPr algn="ctr"/>
            <a:r>
              <a:rPr lang="en-US" altLang="ko-KR" sz="5400" dirty="0"/>
              <a:t>value=“</a:t>
            </a:r>
            <a:r>
              <a:rPr lang="ko-KR" altLang="en-US" sz="5400" dirty="0"/>
              <a:t>기본 값</a:t>
            </a:r>
            <a:r>
              <a:rPr lang="en-US" altLang="ko-KR" sz="5400" dirty="0"/>
              <a:t>” placeholder=“</a:t>
            </a:r>
            <a:r>
              <a:rPr lang="ko-KR" altLang="en-US" sz="5400" dirty="0"/>
              <a:t>예시 값</a:t>
            </a:r>
            <a:r>
              <a:rPr lang="en-US" altLang="ko-KR" sz="5400" dirty="0"/>
              <a:t>”</a:t>
            </a:r>
          </a:p>
          <a:p>
            <a:pPr algn="ctr"/>
            <a:r>
              <a:rPr lang="en-US" altLang="ko-KR" sz="5400" dirty="0"/>
              <a:t>autofocus required&gt;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05ED1-A20F-0222-92E3-722369B431EE}"/>
              </a:ext>
            </a:extLst>
          </p:cNvPr>
          <p:cNvSpPr txBox="1"/>
          <p:nvPr/>
        </p:nvSpPr>
        <p:spPr>
          <a:xfrm>
            <a:off x="5576275" y="577611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필수 입력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17350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531446" y="942621"/>
            <a:ext cx="9018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&lt;p&gt;</a:t>
            </a:r>
            <a:r>
              <a:rPr lang="ko-KR" altLang="en-US" sz="2000" dirty="0"/>
              <a:t>아이디</a:t>
            </a:r>
            <a:r>
              <a:rPr lang="en-US" altLang="ko-KR" sz="2000" dirty="0"/>
              <a:t>: &lt;input type="text"&gt;&lt;/p&gt;</a:t>
            </a:r>
          </a:p>
          <a:p>
            <a:r>
              <a:rPr lang="en-US" altLang="ko-KR" sz="2000" dirty="0"/>
              <a:t>&lt;p&gt;</a:t>
            </a:r>
            <a:r>
              <a:rPr lang="ko-KR" altLang="en-US" sz="2000" dirty="0"/>
              <a:t>아이디</a:t>
            </a:r>
            <a:r>
              <a:rPr lang="en-US" altLang="ko-KR" sz="2000" dirty="0"/>
              <a:t>: &lt;input type="password"&gt;&lt;/p&gt;</a:t>
            </a:r>
          </a:p>
          <a:p>
            <a:r>
              <a:rPr lang="en-US" altLang="ko-KR" sz="2000" dirty="0"/>
              <a:t>&lt;input type="submit"&gt;</a:t>
            </a: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80F9C889-C6E2-FC36-C453-89EA9CF87520}"/>
              </a:ext>
            </a:extLst>
          </p:cNvPr>
          <p:cNvSpPr/>
          <p:nvPr/>
        </p:nvSpPr>
        <p:spPr>
          <a:xfrm>
            <a:off x="9550400" y="338666"/>
            <a:ext cx="1659467" cy="1207911"/>
          </a:xfrm>
          <a:custGeom>
            <a:avLst/>
            <a:gdLst>
              <a:gd name="connsiteX0" fmla="*/ 0 w 1659467"/>
              <a:gd name="connsiteY0" fmla="*/ 519289 h 1207911"/>
              <a:gd name="connsiteX1" fmla="*/ 0 w 1659467"/>
              <a:gd name="connsiteY1" fmla="*/ 519289 h 1207911"/>
              <a:gd name="connsiteX2" fmla="*/ 428978 w 1659467"/>
              <a:gd name="connsiteY2" fmla="*/ 1185333 h 1207911"/>
              <a:gd name="connsiteX3" fmla="*/ 474134 w 1659467"/>
              <a:gd name="connsiteY3" fmla="*/ 1207911 h 1207911"/>
              <a:gd name="connsiteX4" fmla="*/ 936978 w 1659467"/>
              <a:gd name="connsiteY4" fmla="*/ 609600 h 1207911"/>
              <a:gd name="connsiteX5" fmla="*/ 1399822 w 1659467"/>
              <a:gd name="connsiteY5" fmla="*/ 180622 h 1207911"/>
              <a:gd name="connsiteX6" fmla="*/ 1659467 w 1659467"/>
              <a:gd name="connsiteY6" fmla="*/ 0 h 12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9467" h="1207911">
                <a:moveTo>
                  <a:pt x="0" y="519289"/>
                </a:moveTo>
                <a:lnTo>
                  <a:pt x="0" y="519289"/>
                </a:lnTo>
                <a:cubicBezTo>
                  <a:pt x="146982" y="768519"/>
                  <a:pt x="246014" y="973480"/>
                  <a:pt x="428978" y="1185333"/>
                </a:cubicBezTo>
                <a:cubicBezTo>
                  <a:pt x="439978" y="1198069"/>
                  <a:pt x="459082" y="1200385"/>
                  <a:pt x="474134" y="1207911"/>
                </a:cubicBezTo>
                <a:cubicBezTo>
                  <a:pt x="790644" y="891401"/>
                  <a:pt x="38212" y="1651647"/>
                  <a:pt x="936978" y="609600"/>
                </a:cubicBezTo>
                <a:cubicBezTo>
                  <a:pt x="1193383" y="312318"/>
                  <a:pt x="1202687" y="312047"/>
                  <a:pt x="1399822" y="180622"/>
                </a:cubicBezTo>
                <a:lnTo>
                  <a:pt x="1659467" y="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A64ED6-F961-9158-2B9C-B31CDBBD3A1F}"/>
              </a:ext>
            </a:extLst>
          </p:cNvPr>
          <p:cNvSpPr txBox="1"/>
          <p:nvPr/>
        </p:nvSpPr>
        <p:spPr>
          <a:xfrm>
            <a:off x="1004710" y="283499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hlinkClick r:id="rId2"/>
              </a:rPr>
              <a:t>실습 </a:t>
            </a:r>
            <a:r>
              <a:rPr lang="en-US" altLang="ko-KR" sz="5400" dirty="0">
                <a:hlinkClick r:id="rId2"/>
              </a:rPr>
              <a:t>1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644596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812800" y="250567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textarea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textarea</a:t>
            </a:r>
            <a:r>
              <a:rPr lang="en-US" altLang="ko-KR" sz="5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9670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220098"/>
            <a:ext cx="1036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&lt;select&gt;&lt;/select&gt;</a:t>
            </a:r>
          </a:p>
          <a:p>
            <a:pPr algn="ctr"/>
            <a:r>
              <a:rPr lang="en-US" altLang="ko-KR" sz="5400" dirty="0"/>
              <a:t>&lt;option&gt;&lt;/option&gt;</a:t>
            </a:r>
          </a:p>
        </p:txBody>
      </p:sp>
    </p:spTree>
    <p:extLst>
      <p:ext uri="{BB962C8B-B14F-4D97-AF65-F5344CB8AC3E}">
        <p14:creationId xmlns:p14="http://schemas.microsoft.com/office/powerpoint/2010/main" val="32736401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&lt;form method="get" action="server.js"&gt;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&lt;h1&gt;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색상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&lt;select name="color"&gt;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value="red"&gt;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붉은색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value="black"&gt;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검은색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value="blue"&gt;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파란색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&lt;/select&gt;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&lt;h1&gt;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색상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2&lt;/h1&gt;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&lt;select name="color2" multiple&gt;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value="red"&gt;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붉은색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value="black"&gt;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검은색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value="blue"&gt;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파란색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&lt;/select&gt;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type="submit"&gt;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329321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type=“radio”&gt;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83E1D-62CE-79B9-8C17-57484D27C503}"/>
              </a:ext>
            </a:extLst>
          </p:cNvPr>
          <p:cNvSpPr txBox="1"/>
          <p:nvPr/>
        </p:nvSpPr>
        <p:spPr>
          <a:xfrm>
            <a:off x="914398" y="328312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type=“checkbox”&gt;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00483-C6A2-D3E7-B6D2-3BF6B0AE63D4}"/>
              </a:ext>
            </a:extLst>
          </p:cNvPr>
          <p:cNvSpPr txBox="1"/>
          <p:nvPr/>
        </p:nvSpPr>
        <p:spPr>
          <a:xfrm>
            <a:off x="914398" y="420645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type=“email”&gt;</a:t>
            </a:r>
          </a:p>
        </p:txBody>
      </p:sp>
    </p:spTree>
    <p:extLst>
      <p:ext uri="{BB962C8B-B14F-4D97-AF65-F5344CB8AC3E}">
        <p14:creationId xmlns:p14="http://schemas.microsoft.com/office/powerpoint/2010/main" val="2988819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&lt;form method="get" action="server.js"&gt;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value="red"&gt;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value="black"&gt;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value="blue"&gt;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name="color2" value="1" checked&gt;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name="color2" value="2"&gt;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name="color2" value="3"&gt;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&lt;input type="submit"&gt;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725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type="button" onclick="alert('hello')"</a:t>
            </a:r>
          </a:p>
          <a:p>
            <a:pPr algn="ctr"/>
            <a:r>
              <a:rPr lang="en-US" altLang="ko-KR" sz="4000" dirty="0"/>
              <a:t>value="</a:t>
            </a:r>
            <a:r>
              <a:rPr lang="ko-KR" altLang="en-US" sz="4000" dirty="0"/>
              <a:t>버튼</a:t>
            </a:r>
            <a:r>
              <a:rPr lang="en-US" altLang="ko-KR" sz="4000" dirty="0"/>
              <a:t>"&gt;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0FDE3-61CD-51EB-D8CC-89E7027A899C}"/>
              </a:ext>
            </a:extLst>
          </p:cNvPr>
          <p:cNvSpPr txBox="1"/>
          <p:nvPr/>
        </p:nvSpPr>
        <p:spPr>
          <a:xfrm>
            <a:off x="222249" y="3742268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type="reset"&gt;</a:t>
            </a:r>
          </a:p>
        </p:txBody>
      </p:sp>
    </p:spTree>
    <p:extLst>
      <p:ext uri="{BB962C8B-B14F-4D97-AF65-F5344CB8AC3E}">
        <p14:creationId xmlns:p14="http://schemas.microsoft.com/office/powerpoint/2010/main" val="4167864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type="hidden" name=""&gt;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사용자가 몰라도 되는 정보를 보낼 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0049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148701"/>
            <a:ext cx="7268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hlinkClick r:id="rId2"/>
              </a:rPr>
              <a:t>NAVER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09C91-4D92-C626-60B1-C82F0F5F3423}"/>
              </a:ext>
            </a:extLst>
          </p:cNvPr>
          <p:cNvSpPr txBox="1"/>
          <p:nvPr/>
        </p:nvSpPr>
        <p:spPr>
          <a:xfrm>
            <a:off x="2461846" y="2287197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F95FF-02A9-E807-CB70-2E6A4637C746}"/>
              </a:ext>
            </a:extLst>
          </p:cNvPr>
          <p:cNvSpPr txBox="1"/>
          <p:nvPr/>
        </p:nvSpPr>
        <p:spPr>
          <a:xfrm>
            <a:off x="2461846" y="3379188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개발자 도구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6106661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&lt;label for=“[input id]”&gt;&lt;/label&gt;</a:t>
            </a:r>
          </a:p>
          <a:p>
            <a:pPr algn="ctr"/>
            <a:r>
              <a:rPr lang="en-US" altLang="ko-KR" sz="4000" dirty="0"/>
              <a:t>&lt;label&gt;&lt;input&gt;…&lt;</a:t>
            </a:r>
            <a:r>
              <a:rPr lang="en-US" altLang="ko-KR" sz="4000" dirty="0" err="1"/>
              <a:t>textarea</a:t>
            </a:r>
            <a:r>
              <a:rPr lang="en-US" altLang="ko-KR" sz="4000" dirty="0"/>
              <a:t>&gt;&lt;label&gt;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5F023-9CC6-2D1C-5676-6CB344D729E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label = </a:t>
            </a:r>
            <a:r>
              <a:rPr lang="ko-KR" altLang="en-US" sz="2000" dirty="0"/>
              <a:t>이름표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183451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type=“file” name=“”&gt;</a:t>
            </a:r>
          </a:p>
          <a:p>
            <a:pPr algn="ctr"/>
            <a:r>
              <a:rPr lang="en-US" altLang="ko-KR" sz="4000" dirty="0"/>
              <a:t>&lt;form </a:t>
            </a:r>
            <a:r>
              <a:rPr lang="en-US" altLang="ko-KR" sz="4000" dirty="0" err="1"/>
              <a:t>enctype</a:t>
            </a:r>
            <a:r>
              <a:rPr lang="en-US" altLang="ko-KR" sz="4000" dirty="0"/>
              <a:t>=“multipart/form-data”&gt;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파일 선택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22616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0" y="38100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&lt;input type=“number” min=“10” max=“15”&gt;</a:t>
            </a:r>
          </a:p>
        </p:txBody>
      </p:sp>
      <p:pic>
        <p:nvPicPr>
          <p:cNvPr id="6" name="그림 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582084C6-705B-5B23-A753-99A54B57F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81000"/>
            <a:ext cx="342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61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A64ED6-F961-9158-2B9C-B31CDBBD3A1F}"/>
              </a:ext>
            </a:extLst>
          </p:cNvPr>
          <p:cNvSpPr txBox="1"/>
          <p:nvPr/>
        </p:nvSpPr>
        <p:spPr>
          <a:xfrm>
            <a:off x="1004710" y="283499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hlinkClick r:id="rId2"/>
              </a:rPr>
              <a:t>실습 </a:t>
            </a:r>
            <a:r>
              <a:rPr lang="en-US" altLang="ko-KR" sz="5400" dirty="0">
                <a:hlinkClick r:id="rId2"/>
              </a:rPr>
              <a:t>2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7732457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type="text" pattern="[a-Z][a-Z]"&gt;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정규 표현식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60E73-97EE-E5CB-96BD-FCCE192FFAC0}"/>
              </a:ext>
            </a:extLst>
          </p:cNvPr>
          <p:cNvSpPr txBox="1"/>
          <p:nvPr/>
        </p:nvSpPr>
        <p:spPr>
          <a:xfrm>
            <a:off x="3327400" y="1636209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보안 취약점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641937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&lt;button&gt;&lt;/button&gt;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36426709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6139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&lt;video </a:t>
            </a:r>
            <a:r>
              <a:rPr lang="en-US" altLang="ko-KR" sz="5400" dirty="0" err="1"/>
              <a:t>src</a:t>
            </a:r>
            <a:r>
              <a:rPr lang="en-US" altLang="ko-KR" sz="5400" dirty="0"/>
              <a:t>=""&gt;&lt;/video&gt;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99761-EB95-25DE-5732-C4184583F9F7}"/>
              </a:ext>
            </a:extLst>
          </p:cNvPr>
          <p:cNvSpPr txBox="1"/>
          <p:nvPr/>
        </p:nvSpPr>
        <p:spPr>
          <a:xfrm>
            <a:off x="914398" y="2481030"/>
            <a:ext cx="1036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&lt;video&gt;</a:t>
            </a:r>
          </a:p>
          <a:p>
            <a:r>
              <a:rPr lang="en-US" altLang="ko-KR" sz="4400" dirty="0"/>
              <a:t>	&lt;source </a:t>
            </a:r>
            <a:r>
              <a:rPr lang="en-US" altLang="ko-KR" sz="4400" dirty="0" err="1"/>
              <a:t>src</a:t>
            </a:r>
            <a:r>
              <a:rPr lang="en-US" altLang="ko-KR" sz="4400" dirty="0"/>
              <a:t>="" type="video/mp4"&gt;&lt;/source&gt;</a:t>
            </a:r>
          </a:p>
          <a:p>
            <a:r>
              <a:rPr lang="en-US" altLang="ko-KR" sz="4400" dirty="0"/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39587372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&lt;audio </a:t>
            </a:r>
            <a:r>
              <a:rPr lang="en-US" altLang="ko-KR" sz="5400" dirty="0" err="1"/>
              <a:t>src</a:t>
            </a:r>
            <a:r>
              <a:rPr lang="en-US" altLang="ko-KR" sz="5400" dirty="0"/>
              <a:t>=""&gt;&lt;/audio&gt;</a:t>
            </a:r>
          </a:p>
        </p:txBody>
      </p:sp>
    </p:spTree>
    <p:extLst>
      <p:ext uri="{BB962C8B-B14F-4D97-AF65-F5344CB8AC3E}">
        <p14:creationId xmlns:p14="http://schemas.microsoft.com/office/powerpoint/2010/main" val="2369627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&lt;div&gt;&lt;/div&gt;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Division = </a:t>
            </a:r>
            <a:r>
              <a:rPr lang="ko-KR" altLang="en-US" sz="2000" dirty="0"/>
              <a:t>분할하다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4BDE4-2D3C-533F-6A11-177AA772C1F6}"/>
              </a:ext>
            </a:extLst>
          </p:cNvPr>
          <p:cNvSpPr txBox="1"/>
          <p:nvPr/>
        </p:nvSpPr>
        <p:spPr>
          <a:xfrm>
            <a:off x="4255475" y="362598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여러 태그들을 묶어 주는 역할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31379-87E4-D03E-102C-CBF130D810F5}"/>
              </a:ext>
            </a:extLst>
          </p:cNvPr>
          <p:cNvSpPr txBox="1"/>
          <p:nvPr/>
        </p:nvSpPr>
        <p:spPr>
          <a:xfrm>
            <a:off x="4255475" y="402609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display: block</a:t>
            </a:r>
          </a:p>
        </p:txBody>
      </p:sp>
    </p:spTree>
    <p:extLst>
      <p:ext uri="{BB962C8B-B14F-4D97-AF65-F5344CB8AC3E}">
        <p14:creationId xmlns:p14="http://schemas.microsoft.com/office/powerpoint/2010/main" val="26170866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&lt;span&gt;&lt;/span&gt;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Span = </a:t>
            </a:r>
            <a:r>
              <a:rPr lang="ko-KR" altLang="en-US" sz="2000" dirty="0"/>
              <a:t>간격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73EC0-C781-BCA3-5119-4216A414076E}"/>
              </a:ext>
            </a:extLst>
          </p:cNvPr>
          <p:cNvSpPr txBox="1"/>
          <p:nvPr/>
        </p:nvSpPr>
        <p:spPr>
          <a:xfrm>
            <a:off x="4255475" y="362598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여러 태그들을 묶어 주는 역할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32D11-C0B0-827A-12E8-0312C059969A}"/>
              </a:ext>
            </a:extLst>
          </p:cNvPr>
          <p:cNvSpPr txBox="1"/>
          <p:nvPr/>
        </p:nvSpPr>
        <p:spPr>
          <a:xfrm>
            <a:off x="4255475" y="402609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display: inline</a:t>
            </a:r>
          </a:p>
        </p:txBody>
      </p:sp>
    </p:spTree>
    <p:extLst>
      <p:ext uri="{BB962C8B-B14F-4D97-AF65-F5344CB8AC3E}">
        <p14:creationId xmlns:p14="http://schemas.microsoft.com/office/powerpoint/2010/main" val="111911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index.txt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1827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&lt;meta&gt;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A1300-7753-B291-2C03-4740FE6439EE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웹 페이지의 정보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24485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  &lt;meta name="description" content="</a:t>
            </a:r>
            <a:r>
              <a:rPr lang="en-US" altLang="ko-KR" sz="2000" dirty="0"/>
              <a:t>HTML-</a:t>
            </a:r>
            <a:r>
              <a:rPr lang="ko-KR" altLang="en-US" sz="2000" dirty="0"/>
              <a:t>수업</a:t>
            </a:r>
            <a:r>
              <a:rPr lang="en-US" altLang="ko-KR" sz="2000" b="0" dirty="0">
                <a:effectLst/>
              </a:rPr>
              <a:t>"&gt;</a:t>
            </a:r>
            <a:endParaRPr lang="ko-KR" altLang="en-US" sz="2000" b="0" dirty="0">
              <a:effectLst/>
            </a:endParaRPr>
          </a:p>
          <a:p>
            <a:r>
              <a:rPr lang="ko-KR" altLang="en-US" sz="2000" b="0" dirty="0">
                <a:effectLst/>
              </a:rPr>
              <a:t>  </a:t>
            </a:r>
            <a:r>
              <a:rPr lang="en-US" altLang="ko-KR" sz="2000" b="0" dirty="0">
                <a:effectLst/>
              </a:rPr>
              <a:t>&lt;meta name="keywords" content="</a:t>
            </a:r>
            <a:r>
              <a:rPr lang="ko-KR" altLang="en-US" sz="2000" b="0" dirty="0">
                <a:effectLst/>
              </a:rPr>
              <a:t>안녕</a:t>
            </a:r>
            <a:r>
              <a:rPr lang="en-US" altLang="ko-KR" sz="2000" b="0" dirty="0">
                <a:effectLst/>
              </a:rPr>
              <a:t>, </a:t>
            </a:r>
            <a:r>
              <a:rPr lang="ko-KR" altLang="en-US" sz="2000" b="0" dirty="0">
                <a:effectLst/>
              </a:rPr>
              <a:t>코딩</a:t>
            </a:r>
            <a:r>
              <a:rPr lang="en-US" altLang="ko-KR" sz="2000" b="0" dirty="0">
                <a:effectLst/>
              </a:rPr>
              <a:t>, </a:t>
            </a:r>
            <a:r>
              <a:rPr lang="ko-KR" altLang="en-US" sz="2000" b="0" dirty="0">
                <a:effectLst/>
              </a:rPr>
              <a:t>인사</a:t>
            </a:r>
            <a:r>
              <a:rPr lang="en-US" altLang="ko-KR" sz="2000" b="0" dirty="0">
                <a:effectLst/>
              </a:rPr>
              <a:t>"&gt;</a:t>
            </a:r>
            <a:endParaRPr lang="ko-KR" altLang="en-US" sz="2000" b="0" dirty="0">
              <a:effectLst/>
            </a:endParaRPr>
          </a:p>
          <a:p>
            <a:r>
              <a:rPr lang="ko-KR" altLang="en-US" sz="2000" b="0" dirty="0">
                <a:effectLst/>
              </a:rPr>
              <a:t>  </a:t>
            </a:r>
            <a:r>
              <a:rPr lang="en-US" altLang="ko-KR" sz="2000" b="0" dirty="0">
                <a:effectLst/>
              </a:rPr>
              <a:t>&lt;meta name="author" content="</a:t>
            </a:r>
            <a:r>
              <a:rPr lang="en-US" altLang="ko-KR" sz="2000" b="0" dirty="0" err="1">
                <a:effectLst/>
              </a:rPr>
              <a:t>mainfe</a:t>
            </a:r>
            <a:r>
              <a:rPr lang="en-US" altLang="ko-KR" sz="2000" b="0" dirty="0">
                <a:effectLst/>
              </a:rPr>
              <a:t>"&gt;</a:t>
            </a:r>
          </a:p>
          <a:p>
            <a:r>
              <a:rPr lang="en-US" altLang="ko-KR" sz="2000" b="0" dirty="0">
                <a:effectLst/>
              </a:rPr>
              <a:t>  &lt;meta http-</a:t>
            </a:r>
            <a:r>
              <a:rPr lang="en-US" altLang="ko-KR" sz="2000" b="0" dirty="0" err="1">
                <a:effectLst/>
              </a:rPr>
              <a:t>equiv</a:t>
            </a:r>
            <a:r>
              <a:rPr lang="en-US" altLang="ko-KR" sz="2000" b="0" dirty="0">
                <a:effectLst/>
              </a:rPr>
              <a:t>="refresh" content="1"&gt;</a:t>
            </a:r>
          </a:p>
        </p:txBody>
      </p:sp>
    </p:spTree>
    <p:extLst>
      <p:ext uri="{BB962C8B-B14F-4D97-AF65-F5344CB8AC3E}">
        <p14:creationId xmlns:p14="http://schemas.microsoft.com/office/powerpoint/2010/main" val="3287984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&lt;header&gt;&lt;/header&gt;</a:t>
            </a:r>
          </a:p>
          <a:p>
            <a:pPr algn="ctr"/>
            <a:r>
              <a:rPr lang="en-US" altLang="ko-KR" sz="5400" dirty="0"/>
              <a:t>&lt;footer&gt;&lt;/footer&gt;</a:t>
            </a:r>
          </a:p>
          <a:p>
            <a:pPr algn="ctr"/>
            <a:r>
              <a:rPr lang="en-US" altLang="ko-KR" sz="5400" dirty="0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시멘틱 태그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110460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iframe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iframe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다른 웹페이지를 불러오기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15033-7796-BDBE-B0DC-068641813772}"/>
              </a:ext>
            </a:extLst>
          </p:cNvPr>
          <p:cNvSpPr txBox="1"/>
          <p:nvPr/>
        </p:nvSpPr>
        <p:spPr>
          <a:xfrm>
            <a:off x="4255474" y="379833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구글 맵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F20BA-D4CA-A230-9C0F-7DC424D7291F}"/>
              </a:ext>
            </a:extLst>
          </p:cNvPr>
          <p:cNvSpPr txBox="1"/>
          <p:nvPr/>
        </p:nvSpPr>
        <p:spPr>
          <a:xfrm>
            <a:off x="4255474" y="419844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linkClick r:id="rId3"/>
              </a:rPr>
              <a:t>Youtube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395425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5" y="2176591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&lt;canvas&gt;&lt;/canvas&gt;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그림판</a:t>
            </a:r>
            <a:endParaRPr lang="en-US" altLang="ko-KR" sz="2000" dirty="0"/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03D5E503-B0CA-A276-CCD9-BB1E75C5152F}"/>
              </a:ext>
            </a:extLst>
          </p:cNvPr>
          <p:cNvSpPr txBox="1"/>
          <p:nvPr/>
        </p:nvSpPr>
        <p:spPr>
          <a:xfrm>
            <a:off x="4255474" y="336005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linkClick r:id="rId2"/>
              </a:rPr>
              <a:t>mdn </a:t>
            </a:r>
            <a:r>
              <a:rPr lang="ko-KR" altLang="en-US" sz="2000" dirty="0">
                <a:hlinkClick r:id="rId2"/>
              </a:rPr>
              <a:t>예제</a:t>
            </a:r>
            <a:endParaRPr lang="en-US" altLang="ko-KR" sz="2000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1EE8CB77-C306-3BC8-C49B-1C6775ADCF77}"/>
              </a:ext>
            </a:extLst>
          </p:cNvPr>
          <p:cNvSpPr txBox="1"/>
          <p:nvPr/>
        </p:nvSpPr>
        <p:spPr>
          <a:xfrm>
            <a:off x="4255473" y="386049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3"/>
              </a:rPr>
              <a:t>이외 예제</a:t>
            </a:r>
            <a:endParaRPr lang="en-US" altLang="ko-KR" sz="2000" dirty="0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B1D0DC5A-38EA-710D-8F32-53C8826AB8FF}"/>
              </a:ext>
            </a:extLst>
          </p:cNvPr>
          <p:cNvSpPr txBox="1"/>
          <p:nvPr/>
        </p:nvSpPr>
        <p:spPr>
          <a:xfrm>
            <a:off x="4255472" y="436093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4"/>
              </a:rPr>
              <a:t>이외 예제</a:t>
            </a:r>
            <a:r>
              <a:rPr lang="en-US" altLang="ko-KR" sz="2000" dirty="0">
                <a:hlinkClick r:id="rId4"/>
              </a:rPr>
              <a:t>2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194801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Web Audio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오디오를 조작하기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27022-256D-D2E5-7595-85F97AAA8328}"/>
              </a:ext>
            </a:extLst>
          </p:cNvPr>
          <p:cNvSpPr txBox="1"/>
          <p:nvPr/>
        </p:nvSpPr>
        <p:spPr>
          <a:xfrm>
            <a:off x="4255475" y="3429000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예제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155278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2"/>
              </a:rPr>
              <a:t>HTML</a:t>
            </a:r>
            <a:r>
              <a:rPr lang="ko-KR" altLang="en-US" sz="5400" dirty="0">
                <a:hlinkClick r:id="rId2"/>
              </a:rPr>
              <a:t>의 모든 태그</a:t>
            </a:r>
            <a:endParaRPr lang="en-US" altLang="ko-KR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이외</a:t>
            </a:r>
            <a:r>
              <a:rPr lang="en-US" altLang="ko-KR" sz="2000" dirty="0"/>
              <a:t>, </a:t>
            </a:r>
            <a:r>
              <a:rPr lang="ko-KR" altLang="en-US" sz="2000" dirty="0"/>
              <a:t>정말 다양한 태그들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42259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2296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2"/>
              </a:rPr>
              <a:t>Google</a:t>
            </a:r>
            <a:endParaRPr lang="en-US" altLang="ko-KR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검색엔진 최적화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455D1-8B96-C901-09ED-CDDE0E2286FF}"/>
              </a:ext>
            </a:extLst>
          </p:cNvPr>
          <p:cNvSpPr txBox="1"/>
          <p:nvPr/>
        </p:nvSpPr>
        <p:spPr>
          <a:xfrm>
            <a:off x="862620" y="328502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3"/>
              </a:rPr>
              <a:t>Naver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3510802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116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CSS</a:t>
            </a:r>
          </a:p>
          <a:p>
            <a:pPr algn="ctr"/>
            <a:r>
              <a:rPr lang="en-US" altLang="ko-KR" sz="2800" b="0" i="0" dirty="0">
                <a:solidFill>
                  <a:srgbClr val="202124"/>
                </a:solidFill>
                <a:effectLst/>
                <a:latin typeface="Apple SD Gothic Neo"/>
              </a:rPr>
              <a:t>Cascading Style Sheet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1228F-9117-FB0D-DC60-E5CA7B2FD06D}"/>
              </a:ext>
            </a:extLst>
          </p:cNvPr>
          <p:cNvSpPr txBox="1"/>
          <p:nvPr/>
        </p:nvSpPr>
        <p:spPr>
          <a:xfrm>
            <a:off x="4255476" y="3899649"/>
            <a:ext cx="368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위에서 아래로 떨어지다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폭포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56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왜 </a:t>
            </a:r>
            <a:r>
              <a:rPr lang="en-US" altLang="ko-KR" sz="8000" dirty="0"/>
              <a:t>index</a:t>
            </a:r>
            <a:r>
              <a:rPr lang="ko-KR" altLang="en-US" sz="8000" dirty="0"/>
              <a:t>인가</a:t>
            </a:r>
            <a:r>
              <a:rPr lang="en-US" altLang="ko-KR" sz="80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25716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816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h1 {</a:t>
            </a:r>
          </a:p>
          <a:p>
            <a:r>
              <a:rPr lang="en-US" altLang="ko-KR" sz="2000" dirty="0"/>
              <a:t> color: </a:t>
            </a:r>
            <a:r>
              <a:rPr lang="en-US" altLang="ko-KR" sz="2000" dirty="0" err="1"/>
              <a:t>skyblue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 text-decoration: line-through;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9F257-56CB-1777-CE5E-D6604D54B5FF}"/>
              </a:ext>
            </a:extLst>
          </p:cNvPr>
          <p:cNvSpPr txBox="1"/>
          <p:nvPr/>
        </p:nvSpPr>
        <p:spPr>
          <a:xfrm>
            <a:off x="411067" y="2037472"/>
            <a:ext cx="92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태그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1179A-9317-C954-93C3-739DBD448D27}"/>
              </a:ext>
            </a:extLst>
          </p:cNvPr>
          <p:cNvSpPr txBox="1"/>
          <p:nvPr/>
        </p:nvSpPr>
        <p:spPr>
          <a:xfrm>
            <a:off x="632177" y="3953065"/>
            <a:ext cx="92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중괄호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8A1C6-BDA5-F317-9831-32E5A4E106FF}"/>
              </a:ext>
            </a:extLst>
          </p:cNvPr>
          <p:cNvSpPr txBox="1"/>
          <p:nvPr/>
        </p:nvSpPr>
        <p:spPr>
          <a:xfrm>
            <a:off x="4001910" y="3494604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세미콜론 </a:t>
            </a:r>
            <a:r>
              <a:rPr lang="en-US" altLang="ko-KR" dirty="0"/>
              <a:t>";"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6534A-9C86-BDD4-271A-807C55D94DCE}"/>
              </a:ext>
            </a:extLst>
          </p:cNvPr>
          <p:cNvSpPr txBox="1"/>
          <p:nvPr/>
        </p:nvSpPr>
        <p:spPr>
          <a:xfrm>
            <a:off x="2043289" y="1992907"/>
            <a:ext cx="215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콜론</a:t>
            </a:r>
            <a:r>
              <a:rPr lang="en-US" altLang="ko-KR" dirty="0"/>
              <a:t>":"</a:t>
            </a:r>
            <a:r>
              <a:rPr lang="ko-KR" altLang="en-US" dirty="0"/>
              <a:t>으로 구분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95342A3-5F0D-84C9-457E-F30377C9A8D3}"/>
              </a:ext>
            </a:extLst>
          </p:cNvPr>
          <p:cNvCxnSpPr>
            <a:cxnSpLocks/>
          </p:cNvCxnSpPr>
          <p:nvPr/>
        </p:nvCxnSpPr>
        <p:spPr>
          <a:xfrm flipH="1">
            <a:off x="1761067" y="2362239"/>
            <a:ext cx="700779" cy="459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DDC880-4F48-79BD-3E19-C44C06E3471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526844" y="3273778"/>
            <a:ext cx="381000" cy="22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A34E24A-F122-4B1C-971E-1745206EBEA8}"/>
              </a:ext>
            </a:extLst>
          </p:cNvPr>
          <p:cNvCxnSpPr>
            <a:cxnSpLocks/>
          </p:cNvCxnSpPr>
          <p:nvPr/>
        </p:nvCxnSpPr>
        <p:spPr>
          <a:xfrm flipH="1" flipV="1">
            <a:off x="1095021" y="3753523"/>
            <a:ext cx="121356" cy="22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C7D431-B2A0-F3A9-C839-CECBE128604F}"/>
              </a:ext>
            </a:extLst>
          </p:cNvPr>
          <p:cNvCxnSpPr>
            <a:cxnSpLocks/>
          </p:cNvCxnSpPr>
          <p:nvPr/>
        </p:nvCxnSpPr>
        <p:spPr>
          <a:xfrm>
            <a:off x="767644" y="2425464"/>
            <a:ext cx="144802" cy="210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668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816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/*</a:t>
            </a:r>
            <a:r>
              <a:rPr lang="ko-KR" altLang="en-US" sz="2000" b="0" dirty="0">
                <a:effectLst/>
              </a:rPr>
              <a:t>주석 입니다</a:t>
            </a:r>
            <a:r>
              <a:rPr lang="en-US" altLang="ko-KR" sz="2000" b="0" dirty="0">
                <a:effectLst/>
              </a:rPr>
              <a:t>*/</a:t>
            </a:r>
          </a:p>
          <a:p>
            <a:r>
              <a:rPr lang="en-US" altLang="ko-KR" sz="2000" b="0" dirty="0">
                <a:effectLst/>
              </a:rPr>
              <a:t>h1 {</a:t>
            </a:r>
          </a:p>
          <a:p>
            <a:r>
              <a:rPr lang="en-US" altLang="ko-KR" sz="2000" dirty="0"/>
              <a:t> color: </a:t>
            </a:r>
            <a:r>
              <a:rPr lang="en-US" altLang="ko-KR" sz="2000" dirty="0" err="1"/>
              <a:t>skyblue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 text-decoration: line-through;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2713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padding: 0px;</a:t>
            </a:r>
          </a:p>
          <a:p>
            <a:r>
              <a:rPr lang="en-US" altLang="ko-KR" sz="2000" dirty="0"/>
              <a:t> margin: 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1298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red;</a:t>
            </a:r>
          </a:p>
          <a:p>
            <a:r>
              <a:rPr lang="en-US" altLang="ko-KR" sz="2000" dirty="0"/>
              <a:t> // color: </a:t>
            </a:r>
            <a:r>
              <a:rPr lang="en-US" altLang="ko-KR" sz="2000" dirty="0" err="1"/>
              <a:t>rgb</a:t>
            </a:r>
            <a:r>
              <a:rPr lang="en-US" altLang="ko-KR" sz="2000" dirty="0"/>
              <a:t>(0, 0, 0);</a:t>
            </a:r>
          </a:p>
          <a:p>
            <a:r>
              <a:rPr lang="en-US" altLang="ko-KR" sz="2000" dirty="0"/>
              <a:t> // color: </a:t>
            </a:r>
            <a:r>
              <a:rPr lang="en-US" altLang="ko-KR" sz="2000" dirty="0" err="1"/>
              <a:t>rgba</a:t>
            </a:r>
            <a:r>
              <a:rPr lang="en-US" altLang="ko-KR" sz="2000" dirty="0"/>
              <a:t>(0, 0, 0, 0);</a:t>
            </a:r>
          </a:p>
          <a:p>
            <a:r>
              <a:rPr lang="en-US" altLang="ko-KR" sz="2000" dirty="0"/>
              <a:t> // color: #ABBCDF;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04779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color: red;</a:t>
            </a:r>
          </a:p>
        </p:txBody>
      </p:sp>
    </p:spTree>
    <p:extLst>
      <p:ext uri="{BB962C8B-B14F-4D97-AF65-F5344CB8AC3E}">
        <p14:creationId xmlns:p14="http://schemas.microsoft.com/office/powerpoint/2010/main" val="2147832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background: blue;</a:t>
            </a:r>
          </a:p>
        </p:txBody>
      </p:sp>
    </p:spTree>
    <p:extLst>
      <p:ext uri="{BB962C8B-B14F-4D97-AF65-F5344CB8AC3E}">
        <p14:creationId xmlns:p14="http://schemas.microsoft.com/office/powerpoint/2010/main" val="37869543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font-size: 24px;</a:t>
            </a:r>
          </a:p>
        </p:txBody>
      </p:sp>
    </p:spTree>
    <p:extLst>
      <p:ext uri="{BB962C8B-B14F-4D97-AF65-F5344CB8AC3E}">
        <p14:creationId xmlns:p14="http://schemas.microsoft.com/office/powerpoint/2010/main" val="9427856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font-weight: 700;</a:t>
            </a:r>
          </a:p>
        </p:txBody>
      </p:sp>
    </p:spTree>
    <p:extLst>
      <p:ext uri="{BB962C8B-B14F-4D97-AF65-F5344CB8AC3E}">
        <p14:creationId xmlns:p14="http://schemas.microsoft.com/office/powerpoint/2010/main" val="21500654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text-align: center;</a:t>
            </a:r>
          </a:p>
        </p:txBody>
      </p:sp>
    </p:spTree>
    <p:extLst>
      <p:ext uri="{BB962C8B-B14F-4D97-AF65-F5344CB8AC3E}">
        <p14:creationId xmlns:p14="http://schemas.microsoft.com/office/powerpoint/2010/main" val="2938518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line-height: 1.2;</a:t>
            </a:r>
          </a:p>
        </p:txBody>
      </p:sp>
    </p:spTree>
    <p:extLst>
      <p:ext uri="{BB962C8B-B14F-4D97-AF65-F5344CB8AC3E}">
        <p14:creationId xmlns:p14="http://schemas.microsoft.com/office/powerpoint/2010/main" val="216094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컴퓨터, 노트북, 텍스트, 전자 기기이(가) 표시된 사진&#10;&#10;자동 생성된 설명">
            <a:extLst>
              <a:ext uri="{FF2B5EF4-FFF2-40B4-BE49-F238E27FC236}">
                <a16:creationId xmlns:a16="http://schemas.microsoft.com/office/drawing/2014/main" id="{03DC25EE-5A25-756F-13D1-1DF080D80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6" y="1760131"/>
            <a:ext cx="2829320" cy="3286584"/>
          </a:xfrm>
          <a:prstGeom prst="rect">
            <a:avLst/>
          </a:prstGeom>
        </p:spPr>
      </p:pic>
      <p:pic>
        <p:nvPicPr>
          <p:cNvPr id="6" name="그림 5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D2488EE0-52BA-79BC-895C-04C129A2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82" y="1806695"/>
            <a:ext cx="3017603" cy="301760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DE8D0F0-CE80-382A-71B0-B47503646E71}"/>
              </a:ext>
            </a:extLst>
          </p:cNvPr>
          <p:cNvSpPr/>
          <p:nvPr/>
        </p:nvSpPr>
        <p:spPr>
          <a:xfrm>
            <a:off x="3276065" y="2963805"/>
            <a:ext cx="1131813" cy="703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B6C40-E233-AC68-EEC3-C339938F146C}"/>
              </a:ext>
            </a:extLst>
          </p:cNvPr>
          <p:cNvSpPr txBox="1"/>
          <p:nvPr/>
        </p:nvSpPr>
        <p:spPr>
          <a:xfrm>
            <a:off x="4478582" y="4862049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(Server)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BA4D5D-B0CB-ABF2-357E-AB2DC868C10D}"/>
              </a:ext>
            </a:extLst>
          </p:cNvPr>
          <p:cNvSpPr txBox="1"/>
          <p:nvPr/>
        </p:nvSpPr>
        <p:spPr>
          <a:xfrm>
            <a:off x="8825091" y="2224357"/>
            <a:ext cx="3017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서버의 폴더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index.html </a:t>
            </a:r>
            <a:r>
              <a:rPr lang="en-US" altLang="ko-KR" dirty="0">
                <a:highlight>
                  <a:srgbClr val="FFFF00"/>
                </a:highlight>
              </a:rPr>
              <a:t>*</a:t>
            </a:r>
          </a:p>
          <a:p>
            <a:r>
              <a:rPr lang="en-US" altLang="ko-KR" dirty="0"/>
              <a:t>- main.html</a:t>
            </a:r>
          </a:p>
          <a:p>
            <a:r>
              <a:rPr lang="en-US" altLang="ko-KR" dirty="0"/>
              <a:t>- a.html</a:t>
            </a:r>
          </a:p>
          <a:p>
            <a:r>
              <a:rPr lang="en-US" altLang="ko-KR" dirty="0"/>
              <a:t>- hello.html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9A450-4C3E-7A20-7818-EE9915FF3795}"/>
              </a:ext>
            </a:extLst>
          </p:cNvPr>
          <p:cNvSpPr txBox="1"/>
          <p:nvPr/>
        </p:nvSpPr>
        <p:spPr>
          <a:xfrm>
            <a:off x="4478581" y="1437363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무슨 파일을 보여줘야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96B8E6B-B7CF-D0C8-98EE-5E57A6E47BFC}"/>
              </a:ext>
            </a:extLst>
          </p:cNvPr>
          <p:cNvSpPr/>
          <p:nvPr/>
        </p:nvSpPr>
        <p:spPr>
          <a:xfrm>
            <a:off x="7678347" y="3051730"/>
            <a:ext cx="1131813" cy="703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C4BD14-5E55-0338-EED2-6210C4C063DC}"/>
              </a:ext>
            </a:extLst>
          </p:cNvPr>
          <p:cNvSpPr txBox="1"/>
          <p:nvPr/>
        </p:nvSpPr>
        <p:spPr>
          <a:xfrm>
            <a:off x="8825090" y="4308231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index = </a:t>
            </a:r>
            <a:r>
              <a:rPr lang="ko-KR" altLang="en-US" dirty="0">
                <a:highlight>
                  <a:srgbClr val="FFFF00"/>
                </a:highlight>
              </a:rPr>
              <a:t>색인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찾다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30875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border: 1px solid black;</a:t>
            </a:r>
          </a:p>
        </p:txBody>
      </p:sp>
    </p:spTree>
    <p:extLst>
      <p:ext uri="{BB962C8B-B14F-4D97-AF65-F5344CB8AC3E}">
        <p14:creationId xmlns:p14="http://schemas.microsoft.com/office/powerpoint/2010/main" val="40318198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border-radius: 50%;</a:t>
            </a:r>
          </a:p>
        </p:txBody>
      </p:sp>
    </p:spTree>
    <p:extLst>
      <p:ext uri="{BB962C8B-B14F-4D97-AF65-F5344CB8AC3E}">
        <p14:creationId xmlns:p14="http://schemas.microsoft.com/office/powerpoint/2010/main" val="41160270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text-decoration: line-through;</a:t>
            </a:r>
          </a:p>
        </p:txBody>
      </p:sp>
    </p:spTree>
    <p:extLst>
      <p:ext uri="{BB962C8B-B14F-4D97-AF65-F5344CB8AC3E}">
        <p14:creationId xmlns:p14="http://schemas.microsoft.com/office/powerpoint/2010/main" val="27554268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cursor: grab;</a:t>
            </a:r>
          </a:p>
        </p:txBody>
      </p:sp>
    </p:spTree>
    <p:extLst>
      <p:ext uri="{BB962C8B-B14F-4D97-AF65-F5344CB8AC3E}">
        <p14:creationId xmlns:p14="http://schemas.microsoft.com/office/powerpoint/2010/main" val="2726537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float: left;</a:t>
            </a:r>
          </a:p>
        </p:txBody>
      </p:sp>
    </p:spTree>
    <p:extLst>
      <p:ext uri="{BB962C8B-B14F-4D97-AF65-F5344CB8AC3E}">
        <p14:creationId xmlns:p14="http://schemas.microsoft.com/office/powerpoint/2010/main" val="23554879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display: block;</a:t>
            </a:r>
          </a:p>
        </p:txBody>
      </p:sp>
    </p:spTree>
    <p:extLst>
      <p:ext uri="{BB962C8B-B14F-4D97-AF65-F5344CB8AC3E}">
        <p14:creationId xmlns:p14="http://schemas.microsoft.com/office/powerpoint/2010/main" val="30034770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position: static;</a:t>
            </a:r>
          </a:p>
        </p:txBody>
      </p:sp>
    </p:spTree>
    <p:extLst>
      <p:ext uri="{BB962C8B-B14F-4D97-AF65-F5344CB8AC3E}">
        <p14:creationId xmlns:p14="http://schemas.microsoft.com/office/powerpoint/2010/main" val="250547706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overflow: hidden;</a:t>
            </a:r>
          </a:p>
        </p:txBody>
      </p:sp>
    </p:spTree>
    <p:extLst>
      <p:ext uri="{BB962C8B-B14F-4D97-AF65-F5344CB8AC3E}">
        <p14:creationId xmlns:p14="http://schemas.microsoft.com/office/powerpoint/2010/main" val="14222981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z-index: 0;</a:t>
            </a:r>
          </a:p>
        </p:txBody>
      </p:sp>
    </p:spTree>
    <p:extLst>
      <p:ext uri="{BB962C8B-B14F-4D97-AF65-F5344CB8AC3E}">
        <p14:creationId xmlns:p14="http://schemas.microsoft.com/office/powerpoint/2010/main" val="42862291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width: 20px;</a:t>
            </a:r>
          </a:p>
          <a:p>
            <a:pPr algn="ctr"/>
            <a:r>
              <a:rPr lang="en-US" altLang="ko-KR" sz="4800" dirty="0"/>
              <a:t>height: 20px;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400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2203</Words>
  <Application>Microsoft Office PowerPoint</Application>
  <PresentationFormat>와이드스크린</PresentationFormat>
  <Paragraphs>479</Paragraphs>
  <Slides>174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174</vt:i4>
      </vt:variant>
    </vt:vector>
  </HeadingPairs>
  <TitlesOfParts>
    <vt:vector size="179" baseType="lpstr">
      <vt:lpstr>Apple SD Gothic Neo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현준 천</dc:creator>
  <cp:lastModifiedBy>현준 천</cp:lastModifiedBy>
  <cp:revision>321</cp:revision>
  <dcterms:created xsi:type="dcterms:W3CDTF">2024-01-12T14:27:32Z</dcterms:created>
  <dcterms:modified xsi:type="dcterms:W3CDTF">2024-01-20T05:21:26Z</dcterms:modified>
</cp:coreProperties>
</file>