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53" r:id="rId13"/>
  </p:sldMasterIdLst>
  <p:notesMasterIdLst>
    <p:notesMasterId r:id="rId15"/>
  </p:notesMasterIdLst>
  <p:sldIdLst>
    <p:sldId id="256" r:id="rId17"/>
    <p:sldId id="266" r:id="rId18"/>
    <p:sldId id="265" r:id="rId19"/>
    <p:sldId id="259" r:id="rId20"/>
    <p:sldId id="263" r:id="rId21"/>
    <p:sldId id="264" r:id="rId22"/>
    <p:sldId id="257" r:id="rId23"/>
    <p:sldId id="258" r:id="rId24"/>
    <p:sldId id="273" r:id="rId25"/>
    <p:sldId id="267" r:id="rId26"/>
    <p:sldId id="269" r:id="rId27"/>
    <p:sldId id="261" r:id="rId28"/>
    <p:sldId id="262" r:id="rId29"/>
    <p:sldId id="270" r:id="rId30"/>
    <p:sldId id="271" r:id="rId31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머리글 갤체 틀 5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latin typeface="맑은 고딕" charset="0"/>
                <a:ea typeface="맑은 고딕" charset="0"/>
              </a:rPr>
              <a:t>26/10/2018</a:t>
            </a:fld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dministrator/AppData/Roaming/PolarisOffice/ETemp/15968_4202728/fImage1399337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b="0" strike="noStrike" cap="none" dirty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dministrator/AppData/Roaming/PolarisOffice/ETemp/15968_4202728/fImage58373478467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6.png"></Relationship><Relationship Id="rId3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image" Target="../media/image17.png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image" Target="../media/image18.jpeg"></Relationship><Relationship Id="rId2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image" Target="../media/image3.jpe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5.jpe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6.jpe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13.png"></Relationship><Relationship Id="rId3" Type="http://schemas.openxmlformats.org/officeDocument/2006/relationships/image" Target="../media/image8.png"></Relationship><Relationship Id="rId7" Type="http://schemas.openxmlformats.org/officeDocument/2006/relationships/image" Target="../media/image12.jpeg"></Relationship><Relationship Id="rId2" Type="http://schemas.openxmlformats.org/officeDocument/2006/relationships/image" Target="../media/image7.jpeg"></Relationship><Relationship Id="rId6" Type="http://schemas.openxmlformats.org/officeDocument/2006/relationships/image" Target="../media/image11.png"></Relationship><Relationship Id="rId5" Type="http://schemas.openxmlformats.org/officeDocument/2006/relationships/image" Target="../media/image10.jpeg"></Relationship><Relationship Id="rId4" Type="http://schemas.openxmlformats.org/officeDocument/2006/relationships/image" Target="../media/image9.png"></Relationship><Relationship Id="rId9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4.jpe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5.jpe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-939800" y="939800"/>
            <a:ext cx="10365105" cy="147320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rgbClr val="295776"/>
                </a:solidFill>
                <a:latin typeface="HY울릉도M" charset="0"/>
                <a:ea typeface="HY울릉도M" charset="0"/>
              </a:rPr>
              <a:t>Mil_supporter</a:t>
            </a:r>
            <a:endParaRPr lang="ko-KR" altLang="en-US" sz="5000" b="0" strike="noStrike" cap="none" dirty="0">
              <a:solidFill>
                <a:srgbClr val="295776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2453640" y="4370070"/>
            <a:ext cx="3997960" cy="13677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400" b="0" strike="noStrike" cap="none" dirty="0">
                <a:solidFill>
                  <a:schemeClr val="tx1"/>
                </a:solidFill>
                <a:latin typeface="HY울릉도M" charset="0"/>
                <a:ea typeface="HY울릉도M" charset="0"/>
              </a:rPr>
              <a:t>Smart 병영</a:t>
            </a:r>
            <a:endParaRPr lang="ko-KR" altLang="en-US" sz="3400" b="0" strike="noStrike" cap="none" dirty="0">
              <a:solidFill>
                <a:schemeClr val="tx1"/>
              </a:solidFill>
              <a:latin typeface="HY울릉도M" charset="0"/>
              <a:ea typeface="HY울릉도M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400" b="0" strike="noStrike" cap="none" dirty="0">
                <a:solidFill>
                  <a:schemeClr val="tx1"/>
                </a:solidFill>
                <a:latin typeface="HY울릉도M" charset="0"/>
                <a:ea typeface="HY울릉도M" charset="0"/>
              </a:rPr>
              <a:t>중앙 관제 시스템 </a:t>
            </a:r>
            <a:endParaRPr lang="ko-KR" altLang="en-US" sz="3400" b="0" strike="noStrike" cap="none" dirty="0"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8876030" y="4372610"/>
            <a:ext cx="1403985" cy="1755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HY울릉도M" charset="0"/>
                <a:ea typeface="HY울릉도M" charset="0"/>
              </a:rPr>
              <a:t>일병 김민재</a:t>
            </a: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HY울릉도M" charset="0"/>
                <a:ea typeface="HY울릉도M" charset="0"/>
              </a:rPr>
              <a:t>일병 박상혁</a:t>
            </a: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HY울릉도M" charset="0"/>
                <a:ea typeface="HY울릉도M" charset="0"/>
              </a:rPr>
              <a:t>병장 안규빈</a:t>
            </a: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HY울릉도M" charset="0"/>
                <a:ea typeface="HY울릉도M" charset="0"/>
              </a:rPr>
              <a:t>상병 황희대</a:t>
            </a: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HY울릉도M" charset="0"/>
                <a:ea typeface="HY울릉도M" charset="0"/>
              </a:rPr>
              <a:t>상병 황규영</a:t>
            </a: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6472_3077952/image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9925" y="0"/>
            <a:ext cx="11179810" cy="6268085"/>
          </a:xfrm>
          <a:prstGeom prst="rect"/>
          <a:noFill/>
        </p:spPr>
      </p:pic>
      <p:sp>
        <p:nvSpPr>
          <p:cNvPr id="3" name="텍스트 개체 틀 2"/>
          <p:cNvSpPr txBox="1">
            <a:spLocks noGrp="1"/>
          </p:cNvSpPr>
          <p:nvPr>
            <p:ph type="title" idx="1"/>
          </p:nvPr>
        </p:nvSpPr>
        <p:spPr>
          <a:xfrm>
            <a:off x="109220" y="0"/>
            <a:ext cx="3054985" cy="87122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HY울릉도M" charset="0"/>
                <a:ea typeface="HY울릉도M" charset="0"/>
              </a:rPr>
              <a:t>플로우 차트</a:t>
            </a:r>
            <a:endParaRPr lang="ko-KR" altLang="en-US" sz="4400" cap="none" dirty="0" smtClean="0" b="0" strike="noStrike"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2"/>
          </p:nvPr>
        </p:nvSpPr>
        <p:spPr>
          <a:xfrm rot="0">
            <a:off x="109220" y="-3810"/>
            <a:ext cx="2162810" cy="8712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HY울릉도M" charset="0"/>
                <a:ea typeface="HY울릉도M" charset="0"/>
              </a:rPr>
              <a:t>회로도</a:t>
            </a:r>
            <a:endParaRPr lang="ko-KR" altLang="en-US" sz="4400" cap="none" dirty="0" smtClean="0" b="0" strike="noStrike">
              <a:latin typeface="HY울릉도M" charset="0"/>
              <a:ea typeface="HY울릉도M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994410"/>
            <a:ext cx="4998720" cy="5101590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" y="994410"/>
            <a:ext cx="5302250" cy="5086985"/>
          </a:xfrm>
          <a:prstGeom prst="rect">
            <a:avLst/>
          </a:prstGeom>
          <a:noFill/>
        </p:spPr>
      </p:pic>
      <p:sp>
        <p:nvSpPr>
          <p:cNvPr id="4" name="텍스트 개체 틀 1"/>
          <p:cNvSpPr txBox="1">
            <a:spLocks/>
          </p:cNvSpPr>
          <p:nvPr>
            <p:ph type="title" idx="2"/>
          </p:nvPr>
        </p:nvSpPr>
        <p:spPr>
          <a:xfrm rot="0">
            <a:off x="1463040" y="5885180"/>
            <a:ext cx="3054985" cy="87122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HY울릉도M" charset="0"/>
                <a:ea typeface="HY울릉도M" charset="0"/>
              </a:rPr>
              <a:t>화장실 센서</a:t>
            </a:r>
            <a:endParaRPr lang="ko-KR" altLang="en-US" sz="4400" cap="none" dirty="0" smtClean="0" b="0" strike="noStrike">
              <a:latin typeface="HY울릉도M" charset="0"/>
              <a:ea typeface="HY울릉도M" charset="0"/>
            </a:endParaRPr>
          </a:p>
        </p:txBody>
      </p:sp>
      <p:sp>
        <p:nvSpPr>
          <p:cNvPr id="8" name="텍스트 개체 틀 1"/>
          <p:cNvSpPr txBox="1">
            <a:spLocks/>
          </p:cNvSpPr>
          <p:nvPr>
            <p:ph type="title" idx="2"/>
          </p:nvPr>
        </p:nvSpPr>
        <p:spPr>
          <a:xfrm rot="0">
            <a:off x="7683500" y="5893435"/>
            <a:ext cx="3054985" cy="87122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HY울릉도M" charset="0"/>
                <a:ea typeface="HY울릉도M" charset="0"/>
              </a:rPr>
              <a:t>생활관 센서</a:t>
            </a:r>
            <a:endParaRPr lang="ko-KR" altLang="en-US" sz="4400" cap="none" dirty="0" smtClean="0" b="0" strike="noStrike"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46405" y="120015"/>
            <a:ext cx="1319530" cy="11455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HY울릉도M" charset="0"/>
                <a:ea typeface="HY울릉도M" charset="0"/>
              </a:rPr>
              <a:t>시연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5340" cy="114554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HY울릉도M" charset="0"/>
                <a:ea typeface="HY울릉도M" charset="0"/>
              </a:rPr>
              <a:t>차별성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5340" cy="452882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HY울릉도M" charset="0"/>
                <a:ea typeface="HY울릉도M" charset="0"/>
              </a:rPr>
              <a:t>저가형 CPU 단말장치로 전자 장치 제어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HY울릉도M" charset="0"/>
              <a:ea typeface="HY울릉도M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HY울릉도M" charset="0"/>
              <a:ea typeface="HY울릉도M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HY울릉도M" charset="0"/>
                <a:ea typeface="HY울릉도M" charset="0"/>
              </a:rPr>
              <a:t>확장성 높은 1대 n 네트워크 구현 방법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HY울릉도M" charset="0"/>
              <a:ea typeface="HY울릉도M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HY울릉도M" charset="0"/>
              <a:ea typeface="HY울릉도M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HY울릉도M" charset="0"/>
                <a:ea typeface="HY울릉도M" charset="0"/>
              </a:rPr>
              <a:t>중앙 관제 시스템 연동 GUI 응용 프로그램 제공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3570" y="17653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HY울릉도M" charset="0"/>
                <a:ea typeface="HY울릉도M" charset="0"/>
              </a:rPr>
              <a:t>발전방향 </a:t>
            </a:r>
            <a:endParaRPr lang="ko-KR" altLang="en-US" sz="4400" cap="none" dirty="0" smtClean="0" b="0" strike="noStrike">
              <a:latin typeface="HY울릉도M" charset="0"/>
              <a:ea typeface="HY울릉도M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HY울릉도M" charset="0"/>
                <a:ea typeface="HY울릉도M" charset="0"/>
              </a:rPr>
              <a:t>1. 다양한 장소에서 에너지 절약 및 통제 관리 시스템에 응용할 수 있다.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HY울릉도M" charset="0"/>
              <a:ea typeface="HY울릉도M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HY울릉도M" charset="0"/>
                <a:ea typeface="HY울릉도M" charset="0"/>
              </a:rPr>
              <a:t>2. </a:t>
            </a:r>
            <a:r>
              <a:rPr lang="en-US" altLang="ko-KR" sz="2800" cap="none" spc="-20" dirty="0" smtClean="0" b="0" strike="noStrike">
                <a:solidFill>
                  <a:schemeClr val="tx1"/>
                </a:solidFill>
                <a:latin typeface="HY울릉도M" charset="0"/>
                <a:ea typeface="HY울릉도M" charset="0"/>
              </a:rPr>
              <a:t>지하철 승객 유동량이 많은 지하철역 및 공공기관에 화장실 관리 시스템을 설치할수 있다.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HY울릉도M" charset="0"/>
              <a:ea typeface="HY울릉도M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  <p:pic>
        <p:nvPicPr>
          <p:cNvPr id="4" name="그림 3" descr="C:/Users/Administrator/AppData/Roaming/PolarisOffice/ETemp/6472_3077952/image18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44005" y="3515360"/>
            <a:ext cx="4156075" cy="2623185"/>
          </a:xfrm>
          <a:prstGeom prst="rect"/>
          <a:noFill/>
          <a:effectLst>
            <a:softEdge rad="112522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HY울릉도M" charset="0"/>
                <a:ea typeface="HY울릉도M" charset="0"/>
              </a:rPr>
              <a:t>개선방향</a:t>
            </a:r>
            <a:endParaRPr lang="ko-KR" altLang="en-US" sz="4400" cap="none" dirty="0" smtClean="0" b="0" strike="noStrike">
              <a:latin typeface="HY울릉도M" charset="0"/>
              <a:ea typeface="HY울릉도M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HY울릉도M" charset="0"/>
                <a:ea typeface="HY울릉도M" charset="0"/>
              </a:rPr>
              <a:t>변기 수위 측정 센서를 더 감도 높은 센서로 부착하여 정확성을 높인다.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HY울릉도M" charset="0"/>
              <a:ea typeface="HY울릉도M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HY울릉도M" charset="0"/>
                <a:ea typeface="HY울릉도M" charset="0"/>
              </a:rPr>
              <a:t>조도 센서 및 인체감지 센서를 추가하여 스마트하게 전기기구를 키고 끌 수 있게 함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HY울릉도M" charset="0"/>
              <a:ea typeface="HY울릉도M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HY울릉도M" charset="0"/>
                <a:ea typeface="HY울릉도M" charset="0"/>
              </a:rPr>
              <a:t>생활관에 먼지센서를 추가하여 그 값에 따른 자동창문개폐장치 기능 추가할 예정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HY울릉도M" charset="0"/>
              <a:ea typeface="HY울릉도M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HY울릉도M" charset="0"/>
                <a:ea typeface="HY울릉도M" charset="0"/>
              </a:rPr>
              <a:t>병력 통제를 도와주는 시스템 알고리즘을 더 고민하고 개발할 예정 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96850" y="0"/>
            <a:ext cx="2245360" cy="912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buFontTx/>
              <a:buNone/>
            </a:pPr>
            <a:r>
              <a:rPr lang="en-US" altLang="ko-KR" sz="4400" b="0" strike="noStrike" cap="none" dirty="0">
                <a:latin typeface="HY울릉도M" charset="0"/>
                <a:ea typeface="HY울릉도M" charset="0"/>
              </a:rPr>
              <a:t>문제인식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" y="1149350"/>
            <a:ext cx="7145020" cy="4351655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0" y="170815"/>
            <a:ext cx="3566160" cy="5334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불침번 비효율성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꼭 필요하지만 병력 및 인력시간 낭비도 분명히 있다.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자원낭비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1) 에어컨 작동 후 시간이 지나 꺼도 되는 쾌적한 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환경이 되도 인식하기 쉽지 않고 이로 인해 전력낭비 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2) 화장실 변기 물낭비 실태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title" idx="2"/>
          </p:nvPr>
        </p:nvSpPr>
        <p:spPr>
          <a:xfrm>
            <a:off x="196850" y="0"/>
            <a:ext cx="2245360" cy="912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buFontTx/>
              <a:buNone/>
            </a:pPr>
            <a:r>
              <a:rPr lang="en-US" altLang="ko-KR" sz="4400" b="0" strike="noStrike" cap="none" dirty="0">
                <a:latin typeface="HY울릉도M" charset="0"/>
                <a:ea typeface="HY울릉도M" charset="0"/>
              </a:rPr>
              <a:t>문제인식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315" y="1536700"/>
            <a:ext cx="6538595" cy="452691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7619365" y="1534795"/>
            <a:ext cx="4097655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병영 관리하려면?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7789545" y="2200910"/>
            <a:ext cx="2922270" cy="2217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에너지 관리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Ex) 전등 소등, 에어컨 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병사 인력관리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Ex) 자살위험 병사 관리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시설의 효율적인 운용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EX) 세탁기, 화장실 공동 이용 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763000" y="5087620"/>
            <a:ext cx="155130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어렵다</a:t>
            </a:r>
            <a:endParaRPr lang="ko-KR" altLang="en-US" sz="36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title" idx="3"/>
          </p:nvPr>
        </p:nvSpPr>
        <p:spPr>
          <a:xfrm>
            <a:off x="196850" y="0"/>
            <a:ext cx="2245360" cy="912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buFontTx/>
              <a:buNone/>
            </a:pPr>
            <a:r>
              <a:rPr lang="en-US" altLang="ko-KR" sz="4400" b="0" strike="noStrike" cap="none" dirty="0">
                <a:latin typeface="HY울릉도M" charset="0"/>
                <a:ea typeface="HY울릉도M" charset="0"/>
              </a:rPr>
              <a:t>문제인식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099945" y="711835"/>
            <a:ext cx="6704330" cy="12369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2032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rgbClr val="009900"/>
                </a:solidFill>
                <a:latin typeface="HY울릉도M" charset="0"/>
                <a:ea typeface="HY울릉도M" charset="0"/>
              </a:rPr>
              <a:t>스마트 홈 IOT !</a:t>
            </a:r>
            <a:endParaRPr lang="ko-KR" altLang="en-US" sz="4400" b="0" strike="noStrike" cap="none" dirty="0">
              <a:solidFill>
                <a:srgbClr val="009900"/>
              </a:solidFill>
              <a:latin typeface="HY울릉도M" charset="0"/>
              <a:ea typeface="HY울릉도M" charset="0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0635" y="1876425"/>
            <a:ext cx="7556500" cy="4352290"/>
          </a:xfrm>
          <a:prstGeom prst="rect">
            <a:avLst/>
          </a:prstGeom>
          <a:noFill/>
        </p:spPr>
      </p:pic>
      <p:sp>
        <p:nvSpPr>
          <p:cNvPr id="4" name="텍스트 개체 틀 3"/>
          <p:cNvSpPr txBox="1">
            <a:spLocks noGrp="1"/>
          </p:cNvSpPr>
          <p:nvPr>
            <p:ph type="title" idx="3"/>
          </p:nvPr>
        </p:nvSpPr>
        <p:spPr>
          <a:xfrm>
            <a:off x="196850" y="0"/>
            <a:ext cx="2245360" cy="912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buFontTx/>
              <a:buNone/>
            </a:pPr>
            <a:r>
              <a:rPr lang="en-US" altLang="ko-KR" sz="4400" b="0" strike="noStrike" cap="none" dirty="0">
                <a:latin typeface="HY울릉도M" charset="0"/>
                <a:ea typeface="HY울릉도M" charset="0"/>
              </a:rPr>
              <a:t>해결방안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907415" y="1486535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strike="noStrike" cap="none" dirty="0">
                <a:solidFill>
                  <a:schemeClr val="tx1"/>
                </a:solidFill>
                <a:latin typeface="HY울릉도M" charset="0"/>
                <a:ea typeface="HY울릉도M" charset="0"/>
              </a:rPr>
              <a:t>Q. 병영시설에 적용할 수는 없을까?</a:t>
            </a:r>
            <a:endParaRPr lang="ko-KR" altLang="en-US" sz="5900" b="0" strike="noStrike" cap="none" dirty="0"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title" idx="4294967295"/>
          </p:nvPr>
        </p:nvSpPr>
        <p:spPr>
          <a:xfrm>
            <a:off x="965200" y="3847465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strike="noStrike" cap="none" dirty="0">
                <a:solidFill>
                  <a:srgbClr val="FF0000"/>
                </a:solidFill>
                <a:latin typeface="HY울릉도M" charset="0"/>
                <a:ea typeface="HY울릉도M" charset="0"/>
              </a:rPr>
              <a:t>A. 효과적으로 적용할 수 있다!</a:t>
            </a:r>
            <a:endParaRPr lang="ko-KR" altLang="en-US" sz="5900" b="0" strike="noStrike" cap="none" dirty="0">
              <a:solidFill>
                <a:srgbClr val="FF0000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849755" y="1138555"/>
            <a:ext cx="8050530" cy="5260975"/>
            <a:chOff x="1849755" y="1138555"/>
            <a:chExt cx="8050530" cy="52609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745" y="1520825"/>
              <a:ext cx="666115" cy="959485"/>
            </a:xfrm>
            <a:prstGeom prst="rect">
              <a:avLst/>
            </a:prstGeom>
            <a:noFill/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320" y="3056255"/>
              <a:ext cx="1102995" cy="777875"/>
            </a:xfrm>
            <a:prstGeom prst="rect">
              <a:avLst/>
            </a:prstGeom>
            <a:noFill/>
          </p:spPr>
        </p:pic>
        <p:sp>
          <p:nvSpPr>
            <p:cNvPr id="5" name="도형 4"/>
            <p:cNvSpPr>
              <a:spLocks/>
            </p:cNvSpPr>
            <p:nvPr/>
          </p:nvSpPr>
          <p:spPr>
            <a:xfrm>
              <a:off x="4890135" y="3070860"/>
              <a:ext cx="1786890" cy="760730"/>
            </a:xfrm>
            <a:prstGeom prst="can">
              <a:avLst/>
            </a:prstGeom>
            <a:solidFill>
              <a:schemeClr val="accent1">
                <a:alpha val="4003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sp>
          <p:nvSpPr>
            <p:cNvPr id="4" name="텍스트 상자 3"/>
            <p:cNvSpPr txBox="1">
              <a:spLocks/>
            </p:cNvSpPr>
            <p:nvPr/>
          </p:nvSpPr>
          <p:spPr>
            <a:xfrm rot="0">
              <a:off x="4863465" y="3545205"/>
              <a:ext cx="1789430" cy="295910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HY울릉도M" charset="0"/>
                  <a:ea typeface="HY울릉도M" charset="0"/>
                </a:rPr>
                <a:t>메인 아두이노 보드</a:t>
              </a:r>
              <a:endParaRPr lang="ko-KR" altLang="en-US" sz="16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pic>
          <p:nvPicPr>
            <p:cNvPr id="7" name="그림 6" descr="C:/Users/Administrator/AppData/Roaming/PolarisOffice/ETemp/6472_3077952/image9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736850" y="4001770"/>
              <a:ext cx="1052830" cy="1243330"/>
            </a:xfrm>
            <a:prstGeom prst="rect"/>
            <a:noFill/>
          </p:spPr>
        </p:pic>
        <p:pic>
          <p:nvPicPr>
            <p:cNvPr id="8" name="그림 7" descr="C:/Users/Administrator/AppData/Roaming/PolarisOffice/ETemp/6472_3077952/image10.jpe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4287520" y="4606290"/>
              <a:ext cx="1316990" cy="1249680"/>
            </a:xfrm>
            <a:prstGeom prst="rect"/>
            <a:noFill/>
          </p:spPr>
        </p:pic>
        <p:pic>
          <p:nvPicPr>
            <p:cNvPr id="9" name="그림 8" descr="C:/Users/Administrator/AppData/Roaming/PolarisOffice/ETemp/6472_3077952/image11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5767070" y="4766310"/>
              <a:ext cx="1219835" cy="1063625"/>
            </a:xfrm>
            <a:prstGeom prst="rect"/>
            <a:noFill/>
          </p:spPr>
        </p:pic>
        <p:pic>
          <p:nvPicPr>
            <p:cNvPr id="10" name="그림 9" descr="C:/Users/Administrator/AppData/Roaming/PolarisOffice/ETemp/6472_3077952/image12.jpe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 flipH="1">
              <a:off x="8041005" y="3926205"/>
              <a:ext cx="1816735" cy="972185"/>
            </a:xfrm>
            <a:prstGeom prst="rect"/>
            <a:noFill/>
          </p:spPr>
        </p:pic>
        <p:pic>
          <p:nvPicPr>
            <p:cNvPr id="14" name="그림 13" descr="C:/Users/Administrator/AppData/Roaming/PolarisOffice/ETemp/6472_3077952/image13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6957695" y="4411980"/>
              <a:ext cx="1158240" cy="1050290"/>
            </a:xfrm>
            <a:prstGeom prst="rect"/>
            <a:noFill/>
          </p:spPr>
        </p:pic>
        <p:sp>
          <p:nvSpPr>
            <p:cNvPr id="15" name="텍스트 상자 14"/>
            <p:cNvSpPr txBox="1">
              <a:spLocks/>
            </p:cNvSpPr>
            <p:nvPr/>
          </p:nvSpPr>
          <p:spPr>
            <a:xfrm rot="0">
              <a:off x="5120005" y="1138555"/>
              <a:ext cx="1079500" cy="322580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HY울릉도M" charset="0"/>
                  <a:ea typeface="HY울릉도M" charset="0"/>
                </a:rPr>
                <a:t>중앙 서버</a:t>
              </a:r>
              <a:endParaRPr lang="ko-KR" altLang="en-US" sz="18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6768465" y="1377315"/>
              <a:ext cx="1750060" cy="1268730"/>
            </a:xfrm>
            <a:prstGeom prst="rect"/>
            <a:solidFill>
              <a:srgbClr val="FFFFFF"/>
            </a:solidFill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>
              <a:off x="6809740" y="1709420"/>
              <a:ext cx="1511300" cy="269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HY울릉도M" charset="0"/>
                  <a:ea typeface="HY울릉도M" charset="0"/>
                </a:rPr>
                <a:t>화장실 사용 1/5</a:t>
              </a:r>
              <a:endParaRPr lang="ko-KR" altLang="en-US" sz="14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>
              <a:off x="7005320" y="1361440"/>
              <a:ext cx="1289050" cy="3225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HY울릉도M" charset="0"/>
                  <a:ea typeface="HY울릉도M" charset="0"/>
                </a:rPr>
                <a:t>관제 모니터</a:t>
              </a:r>
              <a:endParaRPr lang="ko-KR" altLang="en-US" sz="18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cxnSp>
          <p:nvCxnSpPr>
            <p:cNvPr id="19" name="도형 18"/>
            <p:cNvCxnSpPr>
              <a:stCxn id="2" idx="3"/>
              <a:endCxn id="16" idx="1"/>
            </p:cNvCxnSpPr>
            <p:nvPr/>
          </p:nvCxnSpPr>
          <p:spPr>
            <a:xfrm>
              <a:off x="6118225" y="2000885"/>
              <a:ext cx="651510" cy="11430"/>
            </a:xfrm>
            <a:prstGeom prst="straightConnector1">
              <a:avLst/>
            </a:prstGeom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도형 19"/>
            <p:cNvCxnSpPr/>
            <p:nvPr/>
          </p:nvCxnSpPr>
          <p:spPr>
            <a:xfrm>
              <a:off x="6760845" y="1686560"/>
              <a:ext cx="1757680" cy="1270"/>
            </a:xfrm>
            <a:prstGeom prst="line">
              <a:avLst/>
            </a:prstGeom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20"/>
            <p:cNvSpPr txBox="1">
              <a:spLocks/>
            </p:cNvSpPr>
            <p:nvPr/>
          </p:nvSpPr>
          <p:spPr>
            <a:xfrm>
              <a:off x="6810375" y="1972945"/>
              <a:ext cx="1479550" cy="269240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HY울릉도M" charset="0"/>
                  <a:ea typeface="HY울릉도M" charset="0"/>
                </a:rPr>
                <a:t>생활관 에어컨</a:t>
              </a:r>
              <a:endParaRPr lang="ko-KR" altLang="en-US" sz="14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>
              <a:off x="6810375" y="2251075"/>
              <a:ext cx="1479550" cy="269240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HY울릉도M" charset="0"/>
                  <a:ea typeface="HY울릉도M" charset="0"/>
                </a:rPr>
                <a:t>위험 상황 없음</a:t>
              </a:r>
              <a:endParaRPr lang="ko-KR" altLang="en-US" sz="14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sp>
          <p:nvSpPr>
            <p:cNvPr id="23" name="텍스트 상자 22"/>
            <p:cNvSpPr txBox="1">
              <a:spLocks/>
            </p:cNvSpPr>
            <p:nvPr/>
          </p:nvSpPr>
          <p:spPr>
            <a:xfrm rot="0">
              <a:off x="2207260" y="5364480"/>
              <a:ext cx="1602740" cy="29591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HY울릉도M" charset="0"/>
                  <a:ea typeface="HY울릉도M" charset="0"/>
                </a:rPr>
                <a:t>화장실 앞 전광판</a:t>
              </a:r>
              <a:endParaRPr lang="ko-KR" altLang="en-US" sz="16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2531110" y="4942205"/>
              <a:ext cx="410210" cy="26924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HY울릉도M" charset="0"/>
                  <a:ea typeface="HY울릉도M" charset="0"/>
                </a:rPr>
                <a:t>1/5</a:t>
              </a:r>
              <a:endParaRPr lang="ko-KR" altLang="en-US" sz="14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7532370" y="5716270"/>
              <a:ext cx="2368550" cy="29591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HY울릉도M" charset="0"/>
                  <a:ea typeface="HY울릉도M" charset="0"/>
                </a:rPr>
                <a:t>생활관 내부 환경 센서</a:t>
              </a:r>
              <a:endParaRPr lang="ko-KR" altLang="en-US" sz="16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 rot="0">
              <a:off x="4652010" y="6104255"/>
              <a:ext cx="1329690" cy="29591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HY울릉도M" charset="0"/>
                  <a:ea typeface="HY울릉도M" charset="0"/>
                </a:rPr>
                <a:t>화장실 센서</a:t>
              </a:r>
              <a:endParaRPr lang="ko-KR" altLang="en-US" sz="16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>
              <a:off x="6810375" y="3288030"/>
              <a:ext cx="2019300" cy="3225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FF0000"/>
                  </a:solidFill>
                  <a:latin typeface="HY울릉도M" charset="0"/>
                  <a:ea typeface="HY울릉도M" charset="0"/>
                </a:rPr>
                <a:t>1대n 네트워크 방식</a:t>
              </a:r>
              <a:endParaRPr lang="ko-KR" altLang="en-US" sz="1800" cap="none" dirty="0" smtClean="0" b="0" strike="noStrike">
                <a:solidFill>
                  <a:srgbClr val="FF0000"/>
                </a:solidFill>
                <a:latin typeface="HY울릉도M" charset="0"/>
                <a:ea typeface="HY울릉도M" charset="0"/>
              </a:endParaRPr>
            </a:p>
          </p:txBody>
        </p:sp>
        <p:cxnSp>
          <p:nvCxnSpPr>
            <p:cNvPr id="28" name="도형 27"/>
            <p:cNvCxnSpPr>
              <a:endCxn id="4" idx="1"/>
            </p:cNvCxnSpPr>
            <p:nvPr/>
          </p:nvCxnSpPr>
          <p:spPr>
            <a:xfrm flipV="1">
              <a:off x="4041140" y="3666489"/>
              <a:ext cx="883920" cy="551180"/>
            </a:xfrm>
            <a:prstGeom prst="straightConnector1">
              <a:avLst/>
            </a:prstGeom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>
              <a:stCxn id="9" idx="0"/>
              <a:endCxn id="4" idx="2"/>
            </p:cNvCxnSpPr>
            <p:nvPr/>
          </p:nvCxnSpPr>
          <p:spPr>
            <a:xfrm flipV="1">
              <a:off x="5783580" y="3813810"/>
              <a:ext cx="35560" cy="688340"/>
            </a:xfrm>
            <a:prstGeom prst="straightConnector1">
              <a:avLst/>
            </a:prstGeom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>
              <a:stCxn id="14" idx="0"/>
              <a:endCxn id="4" idx="3"/>
            </p:cNvCxnSpPr>
            <p:nvPr/>
          </p:nvCxnSpPr>
          <p:spPr>
            <a:xfrm flipH="1" flipV="1">
              <a:off x="6712585" y="3667125"/>
              <a:ext cx="876300" cy="548640"/>
            </a:xfrm>
            <a:prstGeom prst="straightConnector1">
              <a:avLst/>
            </a:prstGeom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텍스트 상자 30"/>
            <p:cNvSpPr txBox="1">
              <a:spLocks/>
            </p:cNvSpPr>
            <p:nvPr/>
          </p:nvSpPr>
          <p:spPr>
            <a:xfrm>
              <a:off x="1849755" y="2867025"/>
              <a:ext cx="2604135" cy="56324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HY울릉도M" charset="0"/>
                  <a:ea typeface="HY울릉도M" charset="0"/>
                </a:rPr>
                <a:t>데이터 처리 및 PC로 송신</a:t>
              </a:r>
              <a:endParaRPr lang="ko-KR" altLang="en-US" sz="1800" cap="none" dirty="0" smtClean="0" b="0" strike="noStrike">
                <a:latin typeface="HY울릉도M" charset="0"/>
                <a:ea typeface="HY울릉도M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HY울릉도M" charset="0"/>
                  <a:ea typeface="HY울릉도M" charset="0"/>
                </a:rPr>
                <a:t>명령어 형식에 맞게 처리</a:t>
              </a:r>
              <a:endParaRPr lang="ko-KR" altLang="en-US" sz="1800" cap="none" dirty="0" smtClean="0" b="0" strike="noStrike">
                <a:latin typeface="HY울릉도M" charset="0"/>
                <a:ea typeface="HY울릉도M" charset="0"/>
              </a:endParaRPr>
            </a:p>
          </p:txBody>
        </p:sp>
        <p:cxnSp>
          <p:nvCxnSpPr>
            <p:cNvPr id="32" name="도형 31"/>
            <p:cNvCxnSpPr>
              <a:stCxn id="5" idx="1"/>
              <a:endCxn id="2" idx="2"/>
            </p:cNvCxnSpPr>
            <p:nvPr/>
          </p:nvCxnSpPr>
          <p:spPr>
            <a:xfrm flipV="1">
              <a:off x="5782945" y="2480310"/>
              <a:ext cx="3810" cy="591820"/>
            </a:xfrm>
            <a:prstGeom prst="straightConnector1">
              <a:avLst/>
            </a:prstGeom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32"/>
            <p:cNvCxnSpPr/>
            <p:nvPr/>
          </p:nvCxnSpPr>
          <p:spPr>
            <a:xfrm flipH="1">
              <a:off x="5614670" y="2451100"/>
              <a:ext cx="11430" cy="589280"/>
            </a:xfrm>
            <a:prstGeom prst="straightConnector1">
              <a:avLst/>
            </a:prstGeom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4681855" y="2560955"/>
              <a:ext cx="862330" cy="3225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/>
                  </a:solidFill>
                  <a:latin typeface="HY울릉도M" charset="0"/>
                  <a:ea typeface="HY울릉도M" charset="0"/>
                </a:rPr>
                <a:t>Refresh</a:t>
              </a:r>
              <a:endParaRPr lang="ko-KR" altLang="en-US" sz="1800" cap="none" dirty="0" smtClean="0" b="0" strike="noStrike">
                <a:solidFill>
                  <a:schemeClr val="accent1"/>
                </a:solidFill>
                <a:latin typeface="HY울릉도M" charset="0"/>
                <a:ea typeface="HY울릉도M" charset="0"/>
              </a:endParaRPr>
            </a:p>
          </p:txBody>
        </p:sp>
        <p:sp>
          <p:nvSpPr>
            <p:cNvPr id="35" name="텍스트 상자 34"/>
            <p:cNvSpPr txBox="1">
              <a:spLocks/>
            </p:cNvSpPr>
            <p:nvPr/>
          </p:nvSpPr>
          <p:spPr>
            <a:xfrm rot="0">
              <a:off x="5868670" y="2654935"/>
              <a:ext cx="1066800" cy="322580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FF0000"/>
                  </a:solidFill>
                  <a:latin typeface="HY울릉도M" charset="0"/>
                  <a:ea typeface="HY울릉도M" charset="0"/>
                </a:rPr>
                <a:t>Response</a:t>
              </a:r>
              <a:endParaRPr lang="ko-KR" altLang="en-US" sz="1800" cap="none" dirty="0" smtClean="0" b="0" strike="noStrike">
                <a:solidFill>
                  <a:srgbClr val="FF0000"/>
                </a:solidFill>
                <a:latin typeface="HY울릉도M" charset="0"/>
                <a:ea typeface="HY울릉도M" charset="0"/>
              </a:endParaRPr>
            </a:p>
          </p:txBody>
        </p:sp>
        <p:cxnSp>
          <p:nvCxnSpPr>
            <p:cNvPr id="36" name="도형 35"/>
            <p:cNvCxnSpPr/>
            <p:nvPr/>
          </p:nvCxnSpPr>
          <p:spPr>
            <a:xfrm flipH="1">
              <a:off x="3933825" y="3618230"/>
              <a:ext cx="895350" cy="525780"/>
            </a:xfrm>
            <a:prstGeom prst="straightConnector1">
              <a:avLst/>
            </a:prstGeom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도형 36"/>
            <p:cNvCxnSpPr/>
            <p:nvPr/>
          </p:nvCxnSpPr>
          <p:spPr>
            <a:xfrm flipH="1">
              <a:off x="5643245" y="3830320"/>
              <a:ext cx="50800" cy="617220"/>
            </a:xfrm>
            <a:prstGeom prst="straightConnector1">
              <a:avLst/>
            </a:prstGeom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도형 37"/>
            <p:cNvCxnSpPr/>
            <p:nvPr/>
          </p:nvCxnSpPr>
          <p:spPr>
            <a:xfrm>
              <a:off x="6653530" y="3793490"/>
              <a:ext cx="788670" cy="497840"/>
            </a:xfrm>
            <a:prstGeom prst="straightConnector1">
              <a:avLst/>
            </a:prstGeom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텍스트 상자 39"/>
          <p:cNvSpPr txBox="1">
            <a:spLocks/>
          </p:cNvSpPr>
          <p:nvPr/>
        </p:nvSpPr>
        <p:spPr>
          <a:xfrm>
            <a:off x="1045209" y="411480"/>
            <a:ext cx="542290" cy="39052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HY울릉도M" charset="0"/>
              <a:ea typeface="HY울릉도M" charset="0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BF22387-C748-3542-B232-97DBFA077688}"/>
              </a:ext>
            </a:extLst>
          </p:cNvPr>
          <p:cNvSpPr txBox="1">
            <a:spLocks/>
          </p:cNvSpPr>
          <p:nvPr/>
        </p:nvSpPr>
        <p:spPr>
          <a:xfrm>
            <a:off x="196850" y="0"/>
            <a:ext cx="6457315" cy="91757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975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000000"/>
                </a:solidFill>
                <a:latin typeface="HY울릉도M" charset="0"/>
                <a:ea typeface="HY울릉도M" charset="0"/>
              </a:rPr>
              <a:t>생활관  중앙 관제 시스템</a:t>
            </a:r>
            <a:endParaRPr lang="ko-KR" altLang="en-US" sz="4400" cap="none" dirty="0" smtClean="0" b="0" strike="noStrike">
              <a:solidFill>
                <a:srgbClr val="000000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6472_3077952/image1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71545" y="0"/>
            <a:ext cx="5367020" cy="6859905"/>
          </a:xfrm>
          <a:prstGeom prst="rect"/>
          <a:noFill/>
        </p:spPr>
      </p:pic>
      <p:sp>
        <p:nvSpPr>
          <p:cNvPr id="5" name="텍스트 개체 틀 3"/>
          <p:cNvSpPr txBox="1">
            <a:spLocks/>
          </p:cNvSpPr>
          <p:nvPr/>
        </p:nvSpPr>
        <p:spPr>
          <a:xfrm rot="0">
            <a:off x="111125" y="58420"/>
            <a:ext cx="2992755" cy="7994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000000"/>
                </a:solidFill>
                <a:latin typeface="HY울릉도M" charset="0"/>
                <a:ea typeface="HY울릉도M" charset="0"/>
              </a:rPr>
              <a:t>메인 아두이노 </a:t>
            </a:r>
            <a:endParaRPr lang="ko-KR" altLang="en-US" sz="3200" cap="none" dirty="0" smtClean="0" b="0" strike="noStrike">
              <a:solidFill>
                <a:srgbClr val="00000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000000"/>
                </a:solidFill>
                <a:latin typeface="HY울릉도M" charset="0"/>
                <a:ea typeface="HY울릉도M" charset="0"/>
              </a:rPr>
              <a:t>통신방식</a:t>
            </a:r>
            <a:endParaRPr lang="ko-KR" altLang="en-US" sz="3200" cap="none" dirty="0" smtClean="0" b="0" strike="noStrike">
              <a:solidFill>
                <a:srgbClr val="000000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Administrator/AppData/Roaming/PolarisOffice/ETemp/6472_3077952/image1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36620" y="488315"/>
            <a:ext cx="5179060" cy="5855970"/>
          </a:xfrm>
          <a:prstGeom prst="rect"/>
          <a:noFill/>
        </p:spPr>
      </p:pic>
      <p:sp>
        <p:nvSpPr>
          <p:cNvPr id="5" name="텍스트 개체 틀 2"/>
          <p:cNvSpPr txBox="1">
            <a:spLocks/>
          </p:cNvSpPr>
          <p:nvPr/>
        </p:nvSpPr>
        <p:spPr>
          <a:xfrm rot="0">
            <a:off x="109220" y="0"/>
            <a:ext cx="3791585" cy="11791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1000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000000"/>
                </a:solidFill>
                <a:latin typeface="HY울릉도M" charset="0"/>
                <a:ea typeface="HY울릉도M" charset="0"/>
              </a:rPr>
              <a:t>모니터링 GUI</a:t>
            </a:r>
            <a:endParaRPr lang="ko-KR" altLang="en-US" sz="4400" cap="none" dirty="0" smtClean="0" b="0" strike="noStrike">
              <a:solidFill>
                <a:srgbClr val="000000"/>
              </a:solidFill>
              <a:latin typeface="HY울릉도M" charset="0"/>
              <a:ea typeface="HY울릉도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5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Administrator</cp:lastModifiedBy>
  <dc:title>PowerPoint 프레젠테이션</dc:title>
  <dcterms:modified xsi:type="dcterms:W3CDTF">2018-10-25T15:52:16Z</dcterms:modified>
</cp:coreProperties>
</file>