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1" r:id="rId13"/>
  </p:sldMasterIdLst>
  <p:notesMasterIdLst>
    <p:notesMasterId r:id="rId15"/>
  </p:notesMasterIdLst>
  <p:sldIdLst>
    <p:sldId id="256" r:id="rId17"/>
    <p:sldId id="266" r:id="rId18"/>
    <p:sldId id="265" r:id="rId19"/>
    <p:sldId id="259" r:id="rId20"/>
    <p:sldId id="263" r:id="rId21"/>
    <p:sldId id="264" r:id="rId22"/>
    <p:sldId id="257" r:id="rId23"/>
    <p:sldId id="258" r:id="rId24"/>
    <p:sldId id="267" r:id="rId25"/>
    <p:sldId id="269" r:id="rId26"/>
    <p:sldId id="261" r:id="rId27"/>
    <p:sldId id="262" r:id="rId28"/>
    <p:sldId id="268" r:id="rId29"/>
    <p:sldId id="270" r:id="rId30"/>
    <p:sldId id="271" r:id="rId3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10/25/2018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37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1399337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2018-10-25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2018-10-25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2018-10-25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2018-10-25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34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5837347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33764481478.png"></Relationship><Relationship Id="rId3" Type="http://schemas.openxmlformats.org/officeDocument/2006/relationships/image" Target="../media/fImage108074451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13884526962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5064386334.jpeg"></Relationship><Relationship Id="rId3" Type="http://schemas.openxmlformats.org/officeDocument/2006/relationships/image" Target="../media/fImage1856174396500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3545813641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959176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823808467.jpeg"></Relationship><Relationship Id="rId3" Type="http://schemas.openxmlformats.org/officeDocument/2006/relationships/image" Target="../media/fImage42428816334.png"></Relationship><Relationship Id="rId4" Type="http://schemas.openxmlformats.org/officeDocument/2006/relationships/image" Target="../media/fImage83790856500.png"></Relationship><Relationship Id="rId5" Type="http://schemas.openxmlformats.org/officeDocument/2006/relationships/image" Target="../media/fImage30472889169.jpeg"></Relationship><Relationship Id="rId6" Type="http://schemas.openxmlformats.org/officeDocument/2006/relationships/image" Target="../media/fImage108074895724.png"></Relationship><Relationship Id="rId7" Type="http://schemas.openxmlformats.org/officeDocument/2006/relationships/image" Target="../media/fImage31413901478.jpeg"></Relationship><Relationship Id="rId8" Type="http://schemas.openxmlformats.org/officeDocument/2006/relationships/image" Target="../media/fImage172430959358.png"></Relationship><Relationship Id="rId9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48471206962.jpe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8199441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-939800" y="939800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HY울릉도M" charset="0"/>
                <a:ea typeface="HY울릉도M" charset="0"/>
              </a:rPr>
              <a:t>Mil_supporter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2453640" y="4370070"/>
            <a:ext cx="3997960" cy="13677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Smart 병영</a:t>
            </a:r>
            <a:endParaRPr lang="ko-KR" altLang="en-US" sz="34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중앙 관제 시스템 </a:t>
            </a:r>
            <a:endParaRPr lang="ko-KR" altLang="en-US" sz="34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876030" y="4372610"/>
            <a:ext cx="1403985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HY울릉도M" charset="0"/>
                <a:ea typeface="HY울릉도M" charset="0"/>
              </a:rPr>
              <a:t>일병 김민재</a:t>
            </a: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HY울릉도M" charset="0"/>
                <a:ea typeface="HY울릉도M" charset="0"/>
              </a:rPr>
              <a:t>일병 박상혁</a:t>
            </a: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HY울릉도M" charset="0"/>
                <a:ea typeface="HY울릉도M" charset="0"/>
              </a:rPr>
              <a:t>병장 안규빈</a:t>
            </a: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HY울릉도M" charset="0"/>
                <a:ea typeface="HY울릉도M" charset="0"/>
              </a:rPr>
              <a:t>상병 황희대</a:t>
            </a: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HY울릉도M" charset="0"/>
                <a:ea typeface="HY울릉도M" charset="0"/>
              </a:rPr>
              <a:t>상병 황규영</a:t>
            </a: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109220" y="-3810"/>
            <a:ext cx="3054350" cy="8705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회로도</a:t>
            </a:r>
          </a:p>
        </p:txBody>
      </p:sp>
      <p:pic>
        <p:nvPicPr>
          <p:cNvPr id="3" name="그림 2" descr="C:/Users/Administrator/AppData/Roaming/PolarisOffice/ETemp/15968_4202728/fImage153376448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3650" y="994410"/>
            <a:ext cx="4998720" cy="5101590"/>
          </a:xfrm>
          <a:prstGeom prst="rect"/>
          <a:noFill/>
        </p:spPr>
      </p:pic>
      <p:pic>
        <p:nvPicPr>
          <p:cNvPr id="6" name="그림 5" descr="C:/Users/Administrator/AppData/Roaming/PolarisOffice/ETemp/15968_4202728/fImage108074451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090" y="994410"/>
            <a:ext cx="5302250" cy="5086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차별성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저렴한 아두이노로 IOT 네트워크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확장 가능성 높은 네트워크 구현 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중앙 관제 시스템 연동 GUI 응용 프로그램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7380" y="2127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발전방향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30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공공기관 화장실 관리 시스템을 구현</a:t>
            </a:r>
            <a:r>
              <a:rPr lang="en-US" altLang="ko-KR" sz="1800" cap="none" spc="-30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할 수 있다. 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20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지하철 승객 유동량이 많은 </a:t>
            </a:r>
            <a:r>
              <a:rPr lang="en-US" altLang="ko-KR" sz="2800" cap="none" spc="-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지하철역</a:t>
            </a:r>
            <a:r>
              <a:rPr lang="en-US" altLang="ko-KR" sz="2800" cap="none" spc="-20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에 화장실 관리 시스템을 설치</a:t>
            </a:r>
            <a:r>
              <a:rPr lang="en-US" altLang="ko-KR" sz="2000" cap="none" spc="-30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Administrator/AppData/Roaming/PolarisOffice/ETemp/15968_4202728/fImage151388452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660400"/>
            <a:ext cx="6985635" cy="395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발전방향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32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다양한 장소에서 에너지 절약 및 통제 관리 시스템에 응용할 수 있다.</a:t>
            </a:r>
            <a:endParaRPr lang="ko-KR" altLang="en-US" sz="3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발전 방향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변기 수위 측정 센서를 더 감도 높은 센서로 부착하여 정확성을 높인다.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조도 센서 및 인체감지 센서를 추가하여 스마트하게 전기기구를 키고 끌 수 있게 함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생활관에 먼지센서를 추가하여 그 값에 따른 자동창문개폐장치 기능 추가할 예정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병력 통제를 도와주는 시스템 알고리즘을 더 고민하고 개발할 예정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96850" y="0"/>
            <a:ext cx="2245360" cy="91249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문제인식</a:t>
            </a:r>
          </a:p>
        </p:txBody>
      </p:sp>
      <p:pic>
        <p:nvPicPr>
          <p:cNvPr id="3" name="내용 개체 틀 2" descr="C:/Users/Administrator/AppData/Roaming/PolarisOffice/ETemp/15968_4202728/fImage64506438633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0025" y="1149350"/>
            <a:ext cx="7145020" cy="4351655"/>
          </a:xfrm>
          <a:prstGeom prst="rect"/>
          <a:noFill/>
        </p:spPr>
      </p:pic>
      <p:pic>
        <p:nvPicPr>
          <p:cNvPr id="4" name="그림 3" descr="C:/Users/Administrator/AppData/Roaming/PolarisOffice/ETemp/15968_4202728/fImage185617439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0850" y="170815"/>
            <a:ext cx="3566160" cy="5334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불침번 비효율성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꼭 필요하지만 병력 및 인력시간 낭비도 분명히 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자원낭비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1) 에어컨 작동 후 시간이 지나 꺼도 되는 쾌적한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환경이 되도 인식하기 쉽지 않고 이로 인해 전력낭비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2) 화장실 변기 물낭비 실태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title" idx="2"/>
          </p:nvPr>
        </p:nvSpPr>
        <p:spPr>
          <a:xfrm rot="0">
            <a:off x="196850" y="0"/>
            <a:ext cx="2245360" cy="91249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5315" y="1536700"/>
            <a:ext cx="6538595" cy="45269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619365" y="1534795"/>
            <a:ext cx="409765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병영 관리하려면?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789545" y="2200910"/>
            <a:ext cx="2922270" cy="2217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에너지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전등 소등, 에어컨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병사 인력관리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자살위험 병사 관리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시설의 효율적인 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EX) 세탁기, 화장실 공동 이용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763000" y="5087620"/>
            <a:ext cx="155130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어렵다</a:t>
            </a:r>
            <a:endParaRPr lang="ko-KR" altLang="en-US" sz="36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title" idx="3"/>
          </p:nvPr>
        </p:nvSpPr>
        <p:spPr>
          <a:xfrm rot="0">
            <a:off x="196850" y="0"/>
            <a:ext cx="2245360" cy="91249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99945" y="711835"/>
            <a:ext cx="6704330" cy="12369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032000" indent="25400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9900"/>
                </a:solidFill>
                <a:latin typeface="HY울릉도M" charset="0"/>
                <a:ea typeface="HY울릉도M" charset="0"/>
              </a:rPr>
              <a:t>스마트 홈 IOT !</a:t>
            </a:r>
            <a:endParaRPr lang="ko-KR" altLang="en-US" sz="4400" cap="none" dirty="0" smtClean="0" b="0" strike="noStrike">
              <a:solidFill>
                <a:srgbClr val="009900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3" name="내용 개체 틀 2" descr="C:/Users/Administrator/AppData/Roaming/PolarisOffice/ETemp/15968_4202728/fImage569591769169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635" y="1876425"/>
            <a:ext cx="7556500" cy="4352290"/>
          </a:xfrm>
          <a:prstGeom prst="rect"/>
          <a:noFill/>
        </p:spPr>
      </p:pic>
      <p:sp>
        <p:nvSpPr>
          <p:cNvPr id="4" name="텍스트 개체 틀 3"/>
          <p:cNvSpPr txBox="1">
            <a:spLocks/>
          </p:cNvSpPr>
          <p:nvPr>
            <p:ph type="title" idx="3"/>
          </p:nvPr>
        </p:nvSpPr>
        <p:spPr>
          <a:xfrm rot="0">
            <a:off x="196850" y="0"/>
            <a:ext cx="2245360" cy="91249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>
              <a:buFontTx/>
              <a:buNone/>
            </a:pPr>
            <a:r>
              <a:rPr lang="en-US" altLang="ko-KR" sz="4400" cap="none" dirty="0" smtClean="0" b="0" strike="noStrike">
                <a:latin typeface="HY울릉도M" charset="0"/>
                <a:ea typeface="HY울릉도M" charset="0"/>
              </a:rPr>
              <a:t>해결방안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 idx="4294967295"/>
          </p:nvPr>
        </p:nvSpPr>
        <p:spPr>
          <a:xfrm rot="0">
            <a:off x="907415" y="1486535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HY울릉도M" charset="0"/>
                <a:ea typeface="HY울릉도M" charset="0"/>
              </a:rPr>
              <a:t>Q. 병영시설에 적용할 수는 없을까?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title" idx="4294967295"/>
          </p:nvPr>
        </p:nvSpPr>
        <p:spPr>
          <a:xfrm rot="0">
            <a:off x="965200" y="3847465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rgbClr val="FF0000"/>
                </a:solidFill>
                <a:latin typeface="HY울릉도M" charset="0"/>
                <a:ea typeface="HY울릉도M" charset="0"/>
              </a:rPr>
              <a:t>A. 효과적으로 적용할 수 있다!</a:t>
            </a:r>
            <a:endParaRPr lang="ko-KR" altLang="en-US" sz="5900" cap="none" dirty="0" smtClean="0" b="0" strike="noStrike">
              <a:solidFill>
                <a:srgbClr val="FF0000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 rot="0">
            <a:off x="1849755" y="1198880"/>
            <a:ext cx="8274050" cy="5295900"/>
            <a:chOff x="1849755" y="1198880"/>
            <a:chExt cx="8274050" cy="52959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452745" y="1520825"/>
              <a:ext cx="666115" cy="959485"/>
            </a:xfrm>
            <a:prstGeom prst="rect"/>
            <a:noFill/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227320" y="3056255"/>
              <a:ext cx="1102995" cy="777875"/>
            </a:xfrm>
            <a:prstGeom prst="rect"/>
            <a:noFill/>
          </p:spPr>
        </p:pic>
        <p:sp>
          <p:nvSpPr>
            <p:cNvPr id="5" name="도형 4"/>
            <p:cNvSpPr>
              <a:spLocks/>
            </p:cNvSpPr>
            <p:nvPr/>
          </p:nvSpPr>
          <p:spPr>
            <a:xfrm rot="0">
              <a:off x="4890135" y="3070860"/>
              <a:ext cx="1786255" cy="760095"/>
            </a:xfrm>
            <a:prstGeom prst="can"/>
            <a:solidFill>
              <a:schemeClr val="accent1">
                <a:alpha val="4003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 rot="0">
              <a:off x="4923790" y="3519170"/>
              <a:ext cx="1788795" cy="29527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메인 아두이노 보드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942590" y="4430395"/>
              <a:ext cx="1052195" cy="1242695"/>
            </a:xfrm>
            <a:prstGeom prst="rect"/>
            <a:noFill/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570730" y="4940935"/>
              <a:ext cx="1316355" cy="1249045"/>
            </a:xfrm>
            <a:prstGeom prst="rect"/>
            <a:noFill/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356225" y="4500880"/>
              <a:ext cx="857885" cy="748665"/>
            </a:xfrm>
            <a:prstGeom prst="rect"/>
            <a:noFill/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 flipH="1">
              <a:off x="8155940" y="4333875"/>
              <a:ext cx="1546225" cy="821055"/>
            </a:xfrm>
            <a:prstGeom prst="rect"/>
            <a:no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009130" y="4214495"/>
              <a:ext cx="1157605" cy="1049655"/>
            </a:xfrm>
            <a:prstGeom prst="rect"/>
            <a:noFill/>
          </p:spPr>
        </p:pic>
        <p:sp>
          <p:nvSpPr>
            <p:cNvPr id="15" name="텍스트 상자 14"/>
            <p:cNvSpPr txBox="1">
              <a:spLocks/>
            </p:cNvSpPr>
            <p:nvPr/>
          </p:nvSpPr>
          <p:spPr>
            <a:xfrm rot="0">
              <a:off x="5240020" y="1198880"/>
              <a:ext cx="10788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중앙 서버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6768465" y="1377315"/>
              <a:ext cx="1749425" cy="1268095"/>
            </a:xfrm>
            <a:prstGeom prst="rect"/>
            <a:solidFill>
              <a:srgbClr val="FFFFFF"/>
            </a:solidFill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809740" y="1709420"/>
              <a:ext cx="1510665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화장실 사용 1/5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7005320" y="1361440"/>
              <a:ext cx="128841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관제 모니터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" name="도형 18"/>
            <p:cNvCxnSpPr>
              <a:stCxn id="2" idx="3"/>
              <a:endCxn id="16" idx="1"/>
            </p:cNvCxnSpPr>
            <p:nvPr/>
          </p:nvCxnSpPr>
          <p:spPr>
            <a:xfrm rot="0">
              <a:off x="6118225" y="2000885"/>
              <a:ext cx="650875" cy="1079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>
              <a:off x="6760845" y="1686560"/>
              <a:ext cx="1757045" cy="635"/>
            </a:xfrm>
            <a:prstGeom prst="line"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6810375" y="1972945"/>
              <a:ext cx="147891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생활관 에어컨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6810375" y="2251075"/>
              <a:ext cx="147891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위험 상황 없음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 rot="0">
              <a:off x="2387600" y="4130040"/>
              <a:ext cx="160210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화장실 앞 전광판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362960" y="5379720"/>
              <a:ext cx="409575" cy="26860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1/5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7755255" y="4044315"/>
              <a:ext cx="236791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생활관 내부 환경 센서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686300" y="6198870"/>
              <a:ext cx="1329055" cy="2952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화장실 센서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810375" y="3288030"/>
              <a:ext cx="20186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1대n 네트워크 방식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27"/>
            <p:cNvCxnSpPr>
              <a:endCxn id="4" idx="1"/>
            </p:cNvCxnSpPr>
            <p:nvPr/>
          </p:nvCxnSpPr>
          <p:spPr>
            <a:xfrm rot="0" flipV="1">
              <a:off x="4041140" y="3666490"/>
              <a:ext cx="883285" cy="55054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>
              <a:stCxn id="9" idx="0"/>
              <a:endCxn id="4" idx="2"/>
            </p:cNvCxnSpPr>
            <p:nvPr/>
          </p:nvCxnSpPr>
          <p:spPr>
            <a:xfrm rot="0" flipV="1">
              <a:off x="5783580" y="3813810"/>
              <a:ext cx="34925" cy="68770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>
              <a:stCxn id="14" idx="0"/>
              <a:endCxn id="4" idx="3"/>
            </p:cNvCxnSpPr>
            <p:nvPr/>
          </p:nvCxnSpPr>
          <p:spPr>
            <a:xfrm rot="0" flipH="1" flipV="1">
              <a:off x="6712585" y="3667125"/>
              <a:ext cx="875665" cy="54800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1849755" y="2867025"/>
              <a:ext cx="2603500" cy="56261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numCol="1" vert="horz" anchor="t">
              <a:no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데이터 처리 및 PC로 송신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명령어 형식에 맞게 처리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31"/>
            <p:cNvCxnSpPr>
              <a:stCxn id="5" idx="1"/>
              <a:endCxn id="2" idx="2"/>
            </p:cNvCxnSpPr>
            <p:nvPr/>
          </p:nvCxnSpPr>
          <p:spPr>
            <a:xfrm rot="0" flipV="1">
              <a:off x="5782945" y="2480310"/>
              <a:ext cx="3175" cy="591185"/>
            </a:xfrm>
            <a:prstGeom prst="straightConnector1"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2"/>
            <p:cNvCxnSpPr/>
            <p:nvPr/>
          </p:nvCxnSpPr>
          <p:spPr>
            <a:xfrm rot="0" flipH="1">
              <a:off x="5614670" y="2451100"/>
              <a:ext cx="10795" cy="58864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4681855" y="2560955"/>
              <a:ext cx="86169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Refresh</a:t>
              </a:r>
              <a:endParaRPr lang="ko-KR" altLang="en-US" sz="1800" cap="none" dirty="0" smtClean="0" b="0" strike="noStrike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 rot="0">
              <a:off x="5800090" y="2552065"/>
              <a:ext cx="1066165" cy="32194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no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Response</a:t>
              </a:r>
              <a:endParaRPr lang="ko-KR" altLang="en-US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 rot="0" flipH="1">
              <a:off x="3933825" y="3618230"/>
              <a:ext cx="894715" cy="52514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 rot="0" flipH="1">
              <a:off x="5643245" y="3830320"/>
              <a:ext cx="50165" cy="61658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도형 37"/>
            <p:cNvCxnSpPr/>
            <p:nvPr/>
          </p:nvCxnSpPr>
          <p:spPr>
            <a:xfrm rot="0">
              <a:off x="6653530" y="3793490"/>
              <a:ext cx="788035" cy="497205"/>
            </a:xfrm>
            <a:prstGeom prst="straightConnector1"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텍스트 상자 39"/>
          <p:cNvSpPr txBox="1">
            <a:spLocks/>
          </p:cNvSpPr>
          <p:nvPr/>
        </p:nvSpPr>
        <p:spPr>
          <a:xfrm rot="0">
            <a:off x="1045209" y="411480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개체 틀 40"/>
          <p:cNvSpPr txBox="1">
            <a:spLocks/>
          </p:cNvSpPr>
          <p:nvPr>
            <p:ph type="title" idx="4294967295"/>
          </p:nvPr>
        </p:nvSpPr>
        <p:spPr>
          <a:xfrm rot="0">
            <a:off x="0" y="5969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생활관 중앙 관제 시스템</a:t>
            </a:r>
            <a:endParaRPr lang="ko-KR" altLang="en-US" sz="5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5968_4202728/fImage54847120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05580" y="0"/>
            <a:ext cx="4185285" cy="685927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62560" y="196850"/>
            <a:ext cx="32454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메인 아두이노 보드 통신 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5968_4202728/fImage98199441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205" y="0"/>
            <a:ext cx="11179175" cy="6267450"/>
          </a:xfrm>
          <a:prstGeom prst="rect"/>
          <a:noFill/>
        </p:spPr>
      </p:pic>
      <p:sp>
        <p:nvSpPr>
          <p:cNvPr id="3" name="텍스트 개체 틀 2"/>
          <p:cNvSpPr txBox="1">
            <a:spLocks/>
          </p:cNvSpPr>
          <p:nvPr>
            <p:ph type="title" idx="1"/>
          </p:nvPr>
        </p:nvSpPr>
        <p:spPr>
          <a:xfrm rot="0">
            <a:off x="109220" y="-3810"/>
            <a:ext cx="3054350" cy="87058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플로우 차트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Administrator</cp:lastModifiedBy>
  <dc:title>PowerPoint 프레젠테이션</dc:title>
  <dcterms:modified xsi:type="dcterms:W3CDTF">2016-08-19T04:44:35Z</dcterms:modified>
</cp:coreProperties>
</file>