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8"/>
  </p:notesMasterIdLst>
  <p:sldIdLst>
    <p:sldId id="256" r:id="rId2"/>
    <p:sldId id="266" r:id="rId3"/>
    <p:sldId id="265" r:id="rId4"/>
    <p:sldId id="259" r:id="rId5"/>
    <p:sldId id="263" r:id="rId6"/>
    <p:sldId id="264" r:id="rId7"/>
    <p:sldId id="257" r:id="rId8"/>
    <p:sldId id="258" r:id="rId9"/>
    <p:sldId id="273" r:id="rId10"/>
    <p:sldId id="267" r:id="rId11"/>
    <p:sldId id="269" r:id="rId12"/>
    <p:sldId id="261" r:id="rId13"/>
    <p:sldId id="262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49" d="100"/>
          <a:sy n="149" d="100"/>
        </p:scale>
        <p:origin x="61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>
              <a:buFontTx/>
              <a:buNone/>
            </a:pPr>
            <a:endParaRPr lang="ko-KR" altLang="en-US" sz="1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머리글 갤체 틀 5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/>
          </p:nvPr>
        </p:nvSpPr>
        <p:spPr>
          <a:xfrm>
            <a:off x="388493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latin typeface="맑은 고딕" charset="0"/>
                <a:ea typeface="맑은 고딕" charset="0"/>
              </a:rPr>
              <a:t>26/10/2018</a:t>
            </a:fld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Administrator/AppData/Roaming/PolarisOffice/ETemp/15968_4202728/fImage1399337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103638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b="0" strike="noStrike" cap="none" dirty="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86143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b="0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0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 strike="noStrike" cap="none" dirty="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strike="noStrike" cap="none" dirty="0">
              <a:latin typeface="맑은 고딕" charset="0"/>
              <a:ea typeface="맑은 고딕" charset="0"/>
            </a:endParaRP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Administrator/AppData/Roaming/PolarisOffice/ETemp/15968_4202728/fImage58373478467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2018-10-26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3" Type="http://schemas.openxmlformats.org/officeDocument/2006/relationships/image" Target="../media/image8.png" /><Relationship Id="rId7" Type="http://schemas.openxmlformats.org/officeDocument/2006/relationships/image" Target="../media/image12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1.png" /><Relationship Id="rId5" Type="http://schemas.openxmlformats.org/officeDocument/2006/relationships/image" Target="../media/image10.jpeg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-939800" y="939800"/>
            <a:ext cx="10365105" cy="147320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0" strike="noStrike" cap="none" dirty="0">
                <a:solidFill>
                  <a:srgbClr val="295776"/>
                </a:solidFill>
                <a:latin typeface="HY울릉도M" charset="0"/>
                <a:ea typeface="HY울릉도M" charset="0"/>
              </a:rPr>
              <a:t>Mil_supporter</a:t>
            </a:r>
            <a:endParaRPr lang="ko-KR" altLang="en-US" sz="5000" b="0" strike="noStrike" cap="none" dirty="0">
              <a:solidFill>
                <a:srgbClr val="295776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2453640" y="4370070"/>
            <a:ext cx="3997960" cy="13677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400" b="0" strike="noStrike" cap="none" dirty="0">
                <a:solidFill>
                  <a:schemeClr val="tx1"/>
                </a:solidFill>
                <a:latin typeface="HY울릉도M" charset="0"/>
                <a:ea typeface="HY울릉도M" charset="0"/>
              </a:rPr>
              <a:t>Smart 병영</a:t>
            </a:r>
            <a:endParaRPr lang="ko-KR" altLang="en-US" sz="3400" b="0" strike="noStrike" cap="none" dirty="0">
              <a:solidFill>
                <a:schemeClr val="tx1"/>
              </a:solidFill>
              <a:latin typeface="HY울릉도M" charset="0"/>
              <a:ea typeface="HY울릉도M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400" b="0" strike="noStrike" cap="none" dirty="0">
                <a:solidFill>
                  <a:schemeClr val="tx1"/>
                </a:solidFill>
                <a:latin typeface="HY울릉도M" charset="0"/>
                <a:ea typeface="HY울릉도M" charset="0"/>
              </a:rPr>
              <a:t>중앙 관제 시스템 </a:t>
            </a:r>
            <a:endParaRPr lang="ko-KR" altLang="en-US" sz="3400" b="0" strike="noStrike" cap="none" dirty="0"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8876030" y="4372610"/>
            <a:ext cx="1403985" cy="17551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HY울릉도M" charset="0"/>
                <a:ea typeface="HY울릉도M" charset="0"/>
              </a:rPr>
              <a:t>일병 김민재</a:t>
            </a:r>
            <a:endParaRPr lang="ko-KR" altLang="en-US" sz="1800" b="0" strike="noStrike" cap="none" dirty="0">
              <a:latin typeface="HY울릉도M" charset="0"/>
              <a:ea typeface="HY울릉도M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HY울릉도M" charset="0"/>
                <a:ea typeface="HY울릉도M" charset="0"/>
              </a:rPr>
              <a:t>일병 박상혁</a:t>
            </a:r>
            <a:endParaRPr lang="ko-KR" altLang="en-US" sz="1800" b="0" strike="noStrike" cap="none" dirty="0">
              <a:latin typeface="HY울릉도M" charset="0"/>
              <a:ea typeface="HY울릉도M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HY울릉도M" charset="0"/>
                <a:ea typeface="HY울릉도M" charset="0"/>
              </a:rPr>
              <a:t>병장 안규빈</a:t>
            </a:r>
            <a:endParaRPr lang="ko-KR" altLang="en-US" sz="1800" b="0" strike="noStrike" cap="none" dirty="0">
              <a:latin typeface="HY울릉도M" charset="0"/>
              <a:ea typeface="HY울릉도M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HY울릉도M" charset="0"/>
                <a:ea typeface="HY울릉도M" charset="0"/>
              </a:rPr>
              <a:t>상병 황희대</a:t>
            </a:r>
            <a:endParaRPr lang="ko-KR" altLang="en-US" sz="1800" b="0" strike="noStrike" cap="none" dirty="0">
              <a:latin typeface="HY울릉도M" charset="0"/>
              <a:ea typeface="HY울릉도M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HY울릉도M" charset="0"/>
                <a:ea typeface="HY울릉도M" charset="0"/>
              </a:rPr>
              <a:t>상병 황규영</a:t>
            </a:r>
            <a:endParaRPr lang="ko-KR" altLang="en-US" sz="1800" b="0" strike="noStrike" cap="none" dirty="0">
              <a:latin typeface="HY울릉도M" charset="0"/>
              <a:ea typeface="HY울릉도M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istrator/AppData/Roaming/PolarisOffice/ETemp/15968_4202728/fImage98199441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3" y="0"/>
            <a:ext cx="11179175" cy="6267450"/>
          </a:xfrm>
          <a:prstGeom prst="rect">
            <a:avLst/>
          </a:prstGeom>
          <a:noFill/>
        </p:spPr>
      </p:pic>
      <p:sp>
        <p:nvSpPr>
          <p:cNvPr id="3" name="텍스트 개체 틀 2"/>
          <p:cNvSpPr txBox="1">
            <a:spLocks noGrp="1"/>
          </p:cNvSpPr>
          <p:nvPr>
            <p:ph type="title" idx="1"/>
          </p:nvPr>
        </p:nvSpPr>
        <p:spPr>
          <a:xfrm>
            <a:off x="109220" y="0"/>
            <a:ext cx="3054350" cy="870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플로우 차트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2"/>
          </p:nvPr>
        </p:nvSpPr>
        <p:spPr>
          <a:xfrm>
            <a:off x="109220" y="-3810"/>
            <a:ext cx="3054350" cy="870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회로도</a:t>
            </a:r>
          </a:p>
        </p:txBody>
      </p:sp>
      <p:pic>
        <p:nvPicPr>
          <p:cNvPr id="3" name="그림 2" descr="C:/Users/Administrator/AppData/Roaming/PolarisOffice/ETemp/15968_4202728/fImage153376448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994410"/>
            <a:ext cx="4998720" cy="5101590"/>
          </a:xfrm>
          <a:prstGeom prst="rect">
            <a:avLst/>
          </a:prstGeom>
          <a:noFill/>
        </p:spPr>
      </p:pic>
      <p:pic>
        <p:nvPicPr>
          <p:cNvPr id="6" name="그림 5" descr="C:/Users/Administrator/AppData/Roaming/PolarisOffice/ETemp/15968_4202728/fImage108074451935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" y="994410"/>
            <a:ext cx="5302250" cy="5086985"/>
          </a:xfrm>
          <a:prstGeom prst="rect">
            <a:avLst/>
          </a:prstGeom>
          <a:noFill/>
        </p:spPr>
      </p:pic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B7DC4DE5-D9CF-054F-984F-CC88D25EF93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63040" y="5773737"/>
            <a:ext cx="3054350" cy="870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화장실 센서</a:t>
            </a:r>
            <a:endParaRPr lang="en-US" altLang="ko-KR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88A0D74D-B53A-734C-8D4C-8D07A255B66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674610" y="5773736"/>
            <a:ext cx="3054350" cy="8705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생활관 센서</a:t>
            </a:r>
            <a:endParaRPr lang="en-US" altLang="ko-KR" sz="4400" b="0" strike="noStrike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705" cy="11449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시연</a:t>
            </a:r>
            <a:endParaRPr lang="ko-KR" altLang="en-US" sz="4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4705" cy="45281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705" cy="11449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차별성</a:t>
            </a:r>
            <a:endParaRPr lang="ko-KR" altLang="en-US" sz="44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4705" cy="45281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저가형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단말장치</a:t>
            </a: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로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전자 </a:t>
            </a:r>
            <a:r>
              <a:rPr lang="ko-KR" altLang="en-US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장치 제어</a:t>
            </a: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확장성 높은 1</a:t>
            </a:r>
            <a:r>
              <a:rPr lang="ko-KR" altLang="en-US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대 </a:t>
            </a: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n 네트워크 구현 방법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중앙 관제 시스템 연동 GUI 응용 프로그램 </a:t>
            </a:r>
            <a:r>
              <a:rPr lang="ko-KR" altLang="en-US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27380" y="2127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발전방향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spc="-3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공공기관 화장실 관리 시스템을 구현</a:t>
            </a:r>
            <a:r>
              <a:rPr lang="en-US" altLang="ko-KR" sz="1800" b="0" strike="noStrike" cap="none" spc="-3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할 수 있다. </a:t>
            </a:r>
            <a:endParaRPr lang="ko-KR" altLang="en-US" sz="1800" b="0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spc="-2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지하철 승객 유동량이 많은 </a:t>
            </a:r>
            <a:r>
              <a:rPr lang="en-US" altLang="ko-KR" sz="2800" b="0" strike="noStrike" cap="none" spc="-2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지하철역</a:t>
            </a:r>
            <a:r>
              <a:rPr lang="en-US" altLang="ko-KR" sz="2800" b="0" strike="noStrike" cap="none" spc="-2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에 화장실 관리 시스템을 설치</a:t>
            </a:r>
            <a:r>
              <a:rPr lang="en-US" altLang="ko-KR" sz="2000" b="0" strike="noStrike" cap="none" spc="-30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44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Administrator/AppData/Roaming/PolarisOffice/ETemp/15968_4202728/fImage151388452696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5" y="660400"/>
            <a:ext cx="6985635" cy="3950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발전방향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32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다양한 장소에서 에너지 절약 및 통제 관리 시스템에 응용할 수 있다.</a:t>
            </a:r>
            <a:endParaRPr lang="ko-KR" altLang="en-US" sz="32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개선</a:t>
            </a: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방향</a:t>
            </a:r>
            <a:endParaRPr lang="ko-KR" altLang="en-US" sz="4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변기 수위 측정 센서를 더 감도 높은 센서로 부착하여 정확성을 높인다.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조도 센서 및 인체감지 센서를 추가하여 스마트하게 전기기구를 키고 끌 수 있게 함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생활관에 먼지센서를 추가하여 그 값에 따른 자동창문개폐장치 기능 추가할 예정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병력 통제를 도와주는 시스템 알고리즘을 더 고민하고 개발할 예정 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96850" y="0"/>
            <a:ext cx="2245360" cy="912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buFontTx/>
              <a:buNone/>
            </a:pPr>
            <a:r>
              <a:rPr lang="en-US" altLang="ko-KR" sz="4400" b="0" strike="noStrike" cap="none" dirty="0">
                <a:latin typeface="HY울릉도M" charset="0"/>
                <a:ea typeface="HY울릉도M" charset="0"/>
              </a:rPr>
              <a:t>문제인식</a:t>
            </a:r>
          </a:p>
        </p:txBody>
      </p:sp>
      <p:pic>
        <p:nvPicPr>
          <p:cNvPr id="3" name="내용 개체 틀 2" descr="C:/Users/Administrator/AppData/Roaming/PolarisOffice/ETemp/15968_4202728/fImage645064386334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025" y="1149350"/>
            <a:ext cx="7145020" cy="4351655"/>
          </a:xfrm>
          <a:prstGeom prst="rect">
            <a:avLst/>
          </a:prstGeom>
          <a:noFill/>
        </p:spPr>
      </p:pic>
      <p:pic>
        <p:nvPicPr>
          <p:cNvPr id="4" name="그림 3" descr="C:/Users/Administrator/AppData/Roaming/PolarisOffice/ETemp/15968_4202728/fImage1856174396500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50" y="170815"/>
            <a:ext cx="356616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불침번 비효율성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꼭 필요하지만 병력 및 인력시간 낭비도 분명히 있다.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자원낭비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1) 에어컨 작동 후 시간이 지나 꺼도 되는 쾌적한 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   환경이 되도 인식하기 쉽지 않고 이로 인해 전력낭비 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2) 화장실 변기 물낭비 실태</a:t>
            </a:r>
            <a:endParaRPr lang="ko-KR" altLang="en-US" sz="2800" b="0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title" idx="2"/>
          </p:nvPr>
        </p:nvSpPr>
        <p:spPr>
          <a:xfrm>
            <a:off x="196850" y="0"/>
            <a:ext cx="2245360" cy="912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buFontTx/>
              <a:buNone/>
            </a:pPr>
            <a:r>
              <a:rPr lang="en-US" altLang="ko-KR" sz="4400" b="0" strike="noStrike" cap="none" dirty="0">
                <a:latin typeface="HY울릉도M" charset="0"/>
                <a:ea typeface="HY울릉도M" charset="0"/>
              </a:rPr>
              <a:t>문제인식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315" y="1536700"/>
            <a:ext cx="6538595" cy="4526915"/>
          </a:xfrm>
          <a:prstGeom prst="rect">
            <a:avLst/>
          </a:prstGeom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7619365" y="1534795"/>
            <a:ext cx="4097655" cy="462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no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병영 관리하려면?</a:t>
            </a:r>
            <a:endParaRPr lang="ko-KR" altLang="en-US" sz="24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7789545" y="2200910"/>
            <a:ext cx="2922270" cy="22174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에너지 관리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Ex) 전등 소등, 에어컨 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병사 인력관리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Ex) 자살위험 병사 관리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시설의 효율적인 운용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EX) 세탁기, 화장실 공동 이용 </a:t>
            </a:r>
            <a:endParaRPr lang="ko-KR" altLang="en-US" sz="16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8763000" y="5087620"/>
            <a:ext cx="155130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어렵다</a:t>
            </a:r>
            <a:endParaRPr lang="ko-KR" altLang="en-US" sz="3600" b="0" strike="noStrike" cap="none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 txBox="1">
            <a:spLocks noGrp="1"/>
          </p:cNvSpPr>
          <p:nvPr>
            <p:ph type="title" idx="3"/>
          </p:nvPr>
        </p:nvSpPr>
        <p:spPr>
          <a:xfrm>
            <a:off x="196850" y="0"/>
            <a:ext cx="2245360" cy="912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buFontTx/>
              <a:buNone/>
            </a:pPr>
            <a:r>
              <a:rPr lang="en-US" altLang="ko-KR" sz="4400" b="0" strike="noStrike" cap="none" dirty="0">
                <a:latin typeface="HY울릉도M" charset="0"/>
                <a:ea typeface="HY울릉도M" charset="0"/>
              </a:rPr>
              <a:t>문제인식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099945" y="711835"/>
            <a:ext cx="6704330" cy="12369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2032000" indent="25400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rgbClr val="009900"/>
                </a:solidFill>
                <a:latin typeface="HY울릉도M" charset="0"/>
                <a:ea typeface="HY울릉도M" charset="0"/>
              </a:rPr>
              <a:t>스마트 홈 IOT !</a:t>
            </a:r>
            <a:endParaRPr lang="ko-KR" altLang="en-US" sz="4400" b="0" strike="noStrike" cap="none" dirty="0">
              <a:solidFill>
                <a:srgbClr val="009900"/>
              </a:solidFill>
              <a:latin typeface="HY울릉도M" charset="0"/>
              <a:ea typeface="HY울릉도M" charset="0"/>
            </a:endParaRPr>
          </a:p>
        </p:txBody>
      </p:sp>
      <p:pic>
        <p:nvPicPr>
          <p:cNvPr id="3" name="내용 개체 틀 2" descr="C:/Users/Administrator/AppData/Roaming/PolarisOffice/ETemp/15968_4202728/fImage569591769169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0635" y="1876425"/>
            <a:ext cx="7556500" cy="4352290"/>
          </a:xfrm>
          <a:prstGeom prst="rect">
            <a:avLst/>
          </a:prstGeom>
          <a:noFill/>
        </p:spPr>
      </p:pic>
      <p:sp>
        <p:nvSpPr>
          <p:cNvPr id="4" name="텍스트 개체 틀 3"/>
          <p:cNvSpPr txBox="1">
            <a:spLocks noGrp="1"/>
          </p:cNvSpPr>
          <p:nvPr>
            <p:ph type="title" idx="3"/>
          </p:nvPr>
        </p:nvSpPr>
        <p:spPr>
          <a:xfrm>
            <a:off x="196850" y="0"/>
            <a:ext cx="2245360" cy="9124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>
              <a:buFontTx/>
              <a:buNone/>
            </a:pPr>
            <a:r>
              <a:rPr lang="en-US" altLang="ko-KR" sz="4400" b="0" strike="noStrike" cap="none" dirty="0">
                <a:latin typeface="HY울릉도M" charset="0"/>
                <a:ea typeface="HY울릉도M" charset="0"/>
              </a:rPr>
              <a:t>해결방안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 noGrp="1"/>
          </p:cNvSpPr>
          <p:nvPr>
            <p:ph type="title" idx="4294967295"/>
          </p:nvPr>
        </p:nvSpPr>
        <p:spPr>
          <a:xfrm>
            <a:off x="907415" y="1486535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strike="noStrike" cap="none" dirty="0">
                <a:solidFill>
                  <a:schemeClr val="tx1"/>
                </a:solidFill>
                <a:latin typeface="HY울릉도M" charset="0"/>
                <a:ea typeface="HY울릉도M" charset="0"/>
              </a:rPr>
              <a:t>Q. 병영시설에 적용할 수는 없을까?</a:t>
            </a:r>
            <a:endParaRPr lang="ko-KR" altLang="en-US" sz="5900" b="0" strike="noStrike" cap="none" dirty="0">
              <a:solidFill>
                <a:schemeClr val="tx1"/>
              </a:solidFill>
              <a:latin typeface="HY울릉도M" charset="0"/>
              <a:ea typeface="HY울릉도M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title" idx="4294967295"/>
          </p:nvPr>
        </p:nvSpPr>
        <p:spPr>
          <a:xfrm>
            <a:off x="965200" y="3847465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strike="noStrike" cap="none" dirty="0">
                <a:solidFill>
                  <a:srgbClr val="FF0000"/>
                </a:solidFill>
                <a:latin typeface="HY울릉도M" charset="0"/>
                <a:ea typeface="HY울릉도M" charset="0"/>
              </a:rPr>
              <a:t>A. 효과적으로 적용할 수 있다!</a:t>
            </a:r>
            <a:endParaRPr lang="ko-KR" altLang="en-US" sz="5900" b="0" strike="noStrike" cap="none" dirty="0">
              <a:solidFill>
                <a:srgbClr val="FF0000"/>
              </a:solidFill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849755" y="1198880"/>
            <a:ext cx="8274050" cy="5295900"/>
            <a:chOff x="1849755" y="1198880"/>
            <a:chExt cx="8274050" cy="52959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745" y="1520825"/>
              <a:ext cx="666115" cy="959485"/>
            </a:xfrm>
            <a:prstGeom prst="rect">
              <a:avLst/>
            </a:prstGeom>
            <a:noFill/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320" y="3056255"/>
              <a:ext cx="1102995" cy="777875"/>
            </a:xfrm>
            <a:prstGeom prst="rect">
              <a:avLst/>
            </a:prstGeom>
            <a:noFill/>
          </p:spPr>
        </p:pic>
        <p:sp>
          <p:nvSpPr>
            <p:cNvPr id="5" name="도형 4"/>
            <p:cNvSpPr>
              <a:spLocks/>
            </p:cNvSpPr>
            <p:nvPr/>
          </p:nvSpPr>
          <p:spPr>
            <a:xfrm>
              <a:off x="4890135" y="3070860"/>
              <a:ext cx="1786255" cy="760095"/>
            </a:xfrm>
            <a:prstGeom prst="can">
              <a:avLst/>
            </a:prstGeom>
            <a:solidFill>
              <a:schemeClr val="accent1">
                <a:alpha val="40035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텍스트 상자 3"/>
            <p:cNvSpPr txBox="1">
              <a:spLocks/>
            </p:cNvSpPr>
            <p:nvPr/>
          </p:nvSpPr>
          <p:spPr>
            <a:xfrm>
              <a:off x="4923790" y="3519170"/>
              <a:ext cx="1788795" cy="2952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0" strike="noStrike" cap="none" dirty="0">
                  <a:latin typeface="맑은 고딕" charset="0"/>
                  <a:ea typeface="맑은 고딕" charset="0"/>
                </a:rPr>
                <a:t>메인 아두이노 보드</a:t>
              </a:r>
              <a:endParaRPr lang="ko-KR" altLang="en-US" sz="16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590" y="4430395"/>
              <a:ext cx="1052195" cy="1242695"/>
            </a:xfrm>
            <a:prstGeom prst="rect">
              <a:avLst/>
            </a:prstGeom>
            <a:noFill/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730" y="4940935"/>
              <a:ext cx="1316355" cy="1249045"/>
            </a:xfrm>
            <a:prstGeom prst="rect">
              <a:avLst/>
            </a:prstGeom>
            <a:noFill/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6225" y="4500880"/>
              <a:ext cx="857885" cy="748665"/>
            </a:xfrm>
            <a:prstGeom prst="rect">
              <a:avLst/>
            </a:prstGeom>
            <a:noFill/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55940" y="4333875"/>
              <a:ext cx="1546225" cy="821055"/>
            </a:xfrm>
            <a:prstGeom prst="rect">
              <a:avLst/>
            </a:prstGeom>
            <a:noFill/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130" y="4214495"/>
              <a:ext cx="1157605" cy="1049655"/>
            </a:xfrm>
            <a:prstGeom prst="rect">
              <a:avLst/>
            </a:prstGeom>
            <a:noFill/>
          </p:spPr>
        </p:pic>
        <p:sp>
          <p:nvSpPr>
            <p:cNvPr id="15" name="텍스트 상자 14"/>
            <p:cNvSpPr txBox="1">
              <a:spLocks/>
            </p:cNvSpPr>
            <p:nvPr/>
          </p:nvSpPr>
          <p:spPr>
            <a:xfrm>
              <a:off x="5240020" y="1198880"/>
              <a:ext cx="1078865" cy="32194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latin typeface="맑은 고딕" charset="0"/>
                  <a:ea typeface="맑은 고딕" charset="0"/>
                </a:rPr>
                <a:t>중앙 서버</a:t>
              </a: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6768465" y="1377315"/>
              <a:ext cx="1749425" cy="1268095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>
              <a:off x="6809740" y="1709420"/>
              <a:ext cx="1510665" cy="2686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latin typeface="맑은 고딕" charset="0"/>
                  <a:ea typeface="맑은 고딕" charset="0"/>
                </a:rPr>
                <a:t>화장실 사용 1/5</a:t>
              </a:r>
              <a:endParaRPr lang="ko-KR" altLang="en-US" sz="14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텍스트 상자 17"/>
            <p:cNvSpPr txBox="1">
              <a:spLocks/>
            </p:cNvSpPr>
            <p:nvPr/>
          </p:nvSpPr>
          <p:spPr>
            <a:xfrm>
              <a:off x="7005320" y="1361440"/>
              <a:ext cx="1288415" cy="32194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latin typeface="맑은 고딕" charset="0"/>
                  <a:ea typeface="맑은 고딕" charset="0"/>
                </a:rPr>
                <a:t>관제 모니터</a:t>
              </a: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9" name="도형 18"/>
            <p:cNvCxnSpPr>
              <a:stCxn id="2" idx="3"/>
              <a:endCxn id="16" idx="1"/>
            </p:cNvCxnSpPr>
            <p:nvPr/>
          </p:nvCxnSpPr>
          <p:spPr>
            <a:xfrm>
              <a:off x="6118225" y="2000885"/>
              <a:ext cx="650875" cy="10795"/>
            </a:xfrm>
            <a:prstGeom prst="straightConnector1">
              <a:avLst/>
            </a:prstGeom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도형 19"/>
            <p:cNvCxnSpPr/>
            <p:nvPr/>
          </p:nvCxnSpPr>
          <p:spPr>
            <a:xfrm>
              <a:off x="6760845" y="1686560"/>
              <a:ext cx="1757045" cy="635"/>
            </a:xfrm>
            <a:prstGeom prst="line">
              <a:avLst/>
            </a:prstGeom>
            <a:ln w="3810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텍스트 상자 20"/>
            <p:cNvSpPr txBox="1">
              <a:spLocks/>
            </p:cNvSpPr>
            <p:nvPr/>
          </p:nvSpPr>
          <p:spPr>
            <a:xfrm>
              <a:off x="6810375" y="1972945"/>
              <a:ext cx="1478915" cy="26860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vert="horz" wrap="squar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latin typeface="맑은 고딕" charset="0"/>
                  <a:ea typeface="맑은 고딕" charset="0"/>
                </a:rPr>
                <a:t>생활관 에어컨</a:t>
              </a:r>
              <a:endParaRPr lang="ko-KR" altLang="en-US" sz="14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텍스트 상자 21"/>
            <p:cNvSpPr txBox="1">
              <a:spLocks/>
            </p:cNvSpPr>
            <p:nvPr/>
          </p:nvSpPr>
          <p:spPr>
            <a:xfrm>
              <a:off x="6810375" y="2251075"/>
              <a:ext cx="1478915" cy="26860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vert="horz" wrap="squar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latin typeface="맑은 고딕" charset="0"/>
                  <a:ea typeface="맑은 고딕" charset="0"/>
                </a:rPr>
                <a:t>위험 상황 없음</a:t>
              </a:r>
              <a:endParaRPr lang="ko-KR" altLang="en-US" sz="14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22"/>
            <p:cNvSpPr txBox="1">
              <a:spLocks/>
            </p:cNvSpPr>
            <p:nvPr/>
          </p:nvSpPr>
          <p:spPr>
            <a:xfrm>
              <a:off x="2387600" y="4130040"/>
              <a:ext cx="1602105" cy="29527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0" strike="noStrike" cap="none" dirty="0">
                  <a:latin typeface="맑은 고딕" charset="0"/>
                  <a:ea typeface="맑은 고딕" charset="0"/>
                </a:rPr>
                <a:t>화장실 앞 전광판</a:t>
              </a:r>
              <a:endParaRPr lang="ko-KR" altLang="en-US" sz="16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텍스트 상자 23"/>
            <p:cNvSpPr txBox="1">
              <a:spLocks/>
            </p:cNvSpPr>
            <p:nvPr/>
          </p:nvSpPr>
          <p:spPr>
            <a:xfrm>
              <a:off x="3362960" y="5379720"/>
              <a:ext cx="409575" cy="26860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b="0" strike="noStrike" cap="none" dirty="0">
                  <a:latin typeface="맑은 고딕" charset="0"/>
                  <a:ea typeface="맑은 고딕" charset="0"/>
                </a:rPr>
                <a:t>1/5</a:t>
              </a:r>
              <a:endParaRPr lang="ko-KR" altLang="en-US" sz="14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24"/>
            <p:cNvSpPr txBox="1">
              <a:spLocks/>
            </p:cNvSpPr>
            <p:nvPr/>
          </p:nvSpPr>
          <p:spPr>
            <a:xfrm>
              <a:off x="7755255" y="4044315"/>
              <a:ext cx="2367915" cy="29527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vert="horz" wrap="squar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0" strike="noStrike" cap="none" dirty="0">
                  <a:latin typeface="맑은 고딕" charset="0"/>
                  <a:ea typeface="맑은 고딕" charset="0"/>
                </a:rPr>
                <a:t>생활관 내부 환경 센서</a:t>
              </a:r>
              <a:endParaRPr lang="ko-KR" altLang="en-US" sz="16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텍스트 상자 25"/>
            <p:cNvSpPr txBox="1">
              <a:spLocks/>
            </p:cNvSpPr>
            <p:nvPr/>
          </p:nvSpPr>
          <p:spPr>
            <a:xfrm>
              <a:off x="4686300" y="6198870"/>
              <a:ext cx="1329055" cy="295275"/>
            </a:xfrm>
            <a:prstGeom prst="rect">
              <a:avLst/>
            </a:prstGeom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vert="horz" wrap="squar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0" strike="noStrike" cap="none" dirty="0">
                  <a:latin typeface="맑은 고딕" charset="0"/>
                  <a:ea typeface="맑은 고딕" charset="0"/>
                </a:rPr>
                <a:t>화장실 센서</a:t>
              </a:r>
              <a:endParaRPr lang="ko-KR" altLang="en-US" sz="16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>
              <a:off x="6810375" y="3288030"/>
              <a:ext cx="2018665" cy="32194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1대n 네트워크 방식</a:t>
              </a:r>
              <a:endParaRPr lang="ko-KR" altLang="en-US" sz="1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8" name="도형 27"/>
            <p:cNvCxnSpPr>
              <a:endCxn id="4" idx="1"/>
            </p:cNvCxnSpPr>
            <p:nvPr/>
          </p:nvCxnSpPr>
          <p:spPr>
            <a:xfrm flipV="1">
              <a:off x="4041140" y="3666490"/>
              <a:ext cx="883285" cy="550545"/>
            </a:xfrm>
            <a:prstGeom prst="straightConnector1">
              <a:avLst/>
            </a:prstGeom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도형 28"/>
            <p:cNvCxnSpPr>
              <a:stCxn id="9" idx="0"/>
              <a:endCxn id="4" idx="2"/>
            </p:cNvCxnSpPr>
            <p:nvPr/>
          </p:nvCxnSpPr>
          <p:spPr>
            <a:xfrm flipV="1">
              <a:off x="5783580" y="3813810"/>
              <a:ext cx="34925" cy="687705"/>
            </a:xfrm>
            <a:prstGeom prst="straightConnector1">
              <a:avLst/>
            </a:prstGeom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도형 29"/>
            <p:cNvCxnSpPr>
              <a:stCxn id="14" idx="0"/>
              <a:endCxn id="4" idx="3"/>
            </p:cNvCxnSpPr>
            <p:nvPr/>
          </p:nvCxnSpPr>
          <p:spPr>
            <a:xfrm flipH="1" flipV="1">
              <a:off x="6712585" y="3667125"/>
              <a:ext cx="875665" cy="548005"/>
            </a:xfrm>
            <a:prstGeom prst="straightConnector1">
              <a:avLst/>
            </a:prstGeom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텍스트 상자 30"/>
            <p:cNvSpPr txBox="1">
              <a:spLocks/>
            </p:cNvSpPr>
            <p:nvPr/>
          </p:nvSpPr>
          <p:spPr>
            <a:xfrm>
              <a:off x="1849755" y="2867025"/>
              <a:ext cx="2603500" cy="56261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numCol="1" anchor="t">
              <a:noAutofit/>
            </a:bodyPr>
            <a:lstStyle/>
            <a:p>
              <a:pPr marL="0" indent="0" algn="l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latin typeface="맑은 고딕" charset="0"/>
                  <a:ea typeface="맑은 고딕" charset="0"/>
                </a:rPr>
                <a:t>데이터 처리 및 PC로 송신</a:t>
              </a: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  <a:p>
              <a:pPr marL="0" indent="0" algn="l" defTabSz="508000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latin typeface="맑은 고딕" charset="0"/>
                  <a:ea typeface="맑은 고딕" charset="0"/>
                </a:rPr>
                <a:t>명령어 형식에 맞게 처리</a:t>
              </a: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2" name="도형 31"/>
            <p:cNvCxnSpPr>
              <a:stCxn id="5" idx="1"/>
              <a:endCxn id="2" idx="2"/>
            </p:cNvCxnSpPr>
            <p:nvPr/>
          </p:nvCxnSpPr>
          <p:spPr>
            <a:xfrm flipV="1">
              <a:off x="5782945" y="2480310"/>
              <a:ext cx="3175" cy="591185"/>
            </a:xfrm>
            <a:prstGeom prst="straightConnector1">
              <a:avLst/>
            </a:prstGeom>
            <a:ln w="190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도형 32"/>
            <p:cNvCxnSpPr/>
            <p:nvPr/>
          </p:nvCxnSpPr>
          <p:spPr>
            <a:xfrm flipH="1">
              <a:off x="5614670" y="2451100"/>
              <a:ext cx="10795" cy="588645"/>
            </a:xfrm>
            <a:prstGeom prst="straightConnector1">
              <a:avLst/>
            </a:prstGeom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텍스트 상자 33"/>
            <p:cNvSpPr txBox="1">
              <a:spLocks/>
            </p:cNvSpPr>
            <p:nvPr/>
          </p:nvSpPr>
          <p:spPr>
            <a:xfrm>
              <a:off x="4681855" y="2560955"/>
              <a:ext cx="861695" cy="32194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chemeClr val="accent1"/>
                  </a:solidFill>
                  <a:latin typeface="맑은 고딕" charset="0"/>
                  <a:ea typeface="맑은 고딕" charset="0"/>
                </a:rPr>
                <a:t>Refresh</a:t>
              </a:r>
              <a:endParaRPr lang="ko-KR" altLang="en-US" sz="1800" b="0" strike="noStrike" cap="none" dirty="0">
                <a:solidFill>
                  <a:schemeClr val="accent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텍스트 상자 34"/>
            <p:cNvSpPr txBox="1">
              <a:spLocks/>
            </p:cNvSpPr>
            <p:nvPr/>
          </p:nvSpPr>
          <p:spPr>
            <a:xfrm>
              <a:off x="5800090" y="2552065"/>
              <a:ext cx="1066165" cy="32194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Response</a:t>
              </a:r>
              <a:endParaRPr lang="ko-KR" altLang="en-US" sz="1800" b="0" strike="noStrike" cap="none" dirty="0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36" name="도형 35"/>
            <p:cNvCxnSpPr/>
            <p:nvPr/>
          </p:nvCxnSpPr>
          <p:spPr>
            <a:xfrm flipH="1">
              <a:off x="3933825" y="3618230"/>
              <a:ext cx="894715" cy="525145"/>
            </a:xfrm>
            <a:prstGeom prst="straightConnector1">
              <a:avLst/>
            </a:prstGeom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도형 36"/>
            <p:cNvCxnSpPr/>
            <p:nvPr/>
          </p:nvCxnSpPr>
          <p:spPr>
            <a:xfrm flipH="1">
              <a:off x="5643245" y="3830320"/>
              <a:ext cx="50165" cy="616585"/>
            </a:xfrm>
            <a:prstGeom prst="straightConnector1">
              <a:avLst/>
            </a:prstGeom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도형 37"/>
            <p:cNvCxnSpPr/>
            <p:nvPr/>
          </p:nvCxnSpPr>
          <p:spPr>
            <a:xfrm>
              <a:off x="6653530" y="3793490"/>
              <a:ext cx="788035" cy="497205"/>
            </a:xfrm>
            <a:prstGeom prst="straightConnector1">
              <a:avLst/>
            </a:prstGeom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텍스트 상자 39"/>
          <p:cNvSpPr txBox="1">
            <a:spLocks/>
          </p:cNvSpPr>
          <p:nvPr/>
        </p:nvSpPr>
        <p:spPr>
          <a:xfrm>
            <a:off x="1045209" y="411480"/>
            <a:ext cx="541655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8BF22387-C748-3542-B232-97DBFA077688}"/>
              </a:ext>
            </a:extLst>
          </p:cNvPr>
          <p:cNvSpPr txBox="1">
            <a:spLocks/>
          </p:cNvSpPr>
          <p:nvPr/>
        </p:nvSpPr>
        <p:spPr>
          <a:xfrm>
            <a:off x="196849" y="0"/>
            <a:ext cx="6456681" cy="9169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7500"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>
                <a:latin typeface="HY울릉도M" charset="0"/>
                <a:ea typeface="HY울릉도M" charset="0"/>
              </a:rPr>
              <a:t>생활관  중앙 관제 시스템</a:t>
            </a:r>
            <a:endParaRPr lang="en-US" altLang="ko-KR" dirty="0"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Administrator/AppData/Roaming/PolarisOffice/ETemp/15968_4202728/fImage548471206962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05580" y="0"/>
            <a:ext cx="4185285" cy="6859270"/>
          </a:xfrm>
          <a:prstGeom prst="rect">
            <a:avLst/>
          </a:prstGeom>
          <a:noFill/>
        </p:spPr>
      </p:pic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9BD6126A-CB07-F74F-A414-77FE6DCC735E}"/>
              </a:ext>
            </a:extLst>
          </p:cNvPr>
          <p:cNvSpPr txBox="1">
            <a:spLocks/>
          </p:cNvSpPr>
          <p:nvPr/>
        </p:nvSpPr>
        <p:spPr>
          <a:xfrm>
            <a:off x="0" y="333374"/>
            <a:ext cx="4590732" cy="1666876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z="4000" dirty="0">
                <a:latin typeface="HY울릉도M" charset="0"/>
                <a:ea typeface="HY울릉도M" charset="0"/>
              </a:rPr>
              <a:t>메인 아두이노 통신방식 개념</a:t>
            </a:r>
            <a:endParaRPr lang="en-US" altLang="ko-KR" sz="4000" dirty="0">
              <a:latin typeface="HY울릉도M" charset="0"/>
              <a:ea typeface="HY울릉도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CFB980BC-AD38-B84A-ACFF-D1E026041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55" y="719666"/>
            <a:ext cx="4786489" cy="5418667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9FD353E-BC39-4B49-974D-B87E8EF8EBF6}"/>
              </a:ext>
            </a:extLst>
          </p:cNvPr>
          <p:cNvSpPr txBox="1">
            <a:spLocks/>
          </p:cNvSpPr>
          <p:nvPr/>
        </p:nvSpPr>
        <p:spPr>
          <a:xfrm>
            <a:off x="109220" y="1"/>
            <a:ext cx="3054350" cy="1178718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0000" lnSpcReduction="10000"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ko-KR" altLang="en-US" dirty="0">
                <a:latin typeface="맑은 고딕" charset="0"/>
                <a:ea typeface="맑은 고딕" charset="0"/>
              </a:rPr>
              <a:t>모니터링 </a:t>
            </a:r>
            <a:r>
              <a:rPr lang="en-US" altLang="ko-KR" dirty="0">
                <a:latin typeface="맑은 고딕" charset="0"/>
                <a:ea typeface="맑은 고딕" charset="0"/>
              </a:rPr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10192589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15</Pages>
  <Words>0</Words>
  <Characters>0</Characters>
  <Application>Microsoft Office PowerPoint</Application>
  <DocSecurity>0</DocSecurity>
  <PresentationFormat>와이드스크린</PresentationFormat>
  <Lines>0</Lines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theme pattern hexagon</vt:lpstr>
      <vt:lpstr>Mil_supporter</vt:lpstr>
      <vt:lpstr>문제인식</vt:lpstr>
      <vt:lpstr>문제인식</vt:lpstr>
      <vt:lpstr>문제인식</vt:lpstr>
      <vt:lpstr>스마트 홈 IOT !</vt:lpstr>
      <vt:lpstr>Q. 병영시설에 적용할 수는 없을까?</vt:lpstr>
      <vt:lpstr>PowerPoint 프레젠테이션</vt:lpstr>
      <vt:lpstr>PowerPoint 프레젠테이션</vt:lpstr>
      <vt:lpstr>PowerPoint 프레젠테이션</vt:lpstr>
      <vt:lpstr>플로우 차트</vt:lpstr>
      <vt:lpstr>회로도</vt:lpstr>
      <vt:lpstr>시연</vt:lpstr>
      <vt:lpstr>차별성</vt:lpstr>
      <vt:lpstr>발전방향</vt:lpstr>
      <vt:lpstr>발전방향</vt:lpstr>
      <vt:lpstr>개선방향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Administrator</cp:lastModifiedBy>
  <cp:revision>6</cp:revision>
  <dcterms:modified xsi:type="dcterms:W3CDTF">2018-10-25T15:52:16Z</dcterms:modified>
</cp:coreProperties>
</file>