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18"/>
  </p:notesMasterIdLst>
  <p:sldIdLst>
    <p:sldId id="256" r:id="rId4"/>
    <p:sldId id="257" r:id="rId5"/>
    <p:sldId id="261" r:id="rId6"/>
    <p:sldId id="262" r:id="rId7"/>
    <p:sldId id="266" r:id="rId8"/>
    <p:sldId id="258" r:id="rId9"/>
    <p:sldId id="259" r:id="rId10"/>
    <p:sldId id="260" r:id="rId11"/>
    <p:sldId id="264" r:id="rId12"/>
    <p:sldId id="265" r:id="rId13"/>
    <p:sldId id="263"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F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25" autoAdjust="0"/>
  </p:normalViewPr>
  <p:slideViewPr>
    <p:cSldViewPr snapToGrid="0">
      <p:cViewPr varScale="1">
        <p:scale>
          <a:sx n="86" d="100"/>
          <a:sy n="86"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9A23A-F04B-47B4-9C64-0312087851C0}"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B5890-A589-4676-AA23-DBF5748C6207}" type="slidenum">
              <a:rPr lang="en-US" smtClean="0"/>
              <a:t>‹#›</a:t>
            </a:fld>
            <a:endParaRPr lang="en-US"/>
          </a:p>
        </p:txBody>
      </p:sp>
    </p:spTree>
    <p:extLst>
      <p:ext uri="{BB962C8B-B14F-4D97-AF65-F5344CB8AC3E}">
        <p14:creationId xmlns:p14="http://schemas.microsoft.com/office/powerpoint/2010/main" val="245030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chemeClr val="bg1"/>
                </a:solidFill>
              </a:rPr>
              <a:t>Used for stealing session cookies and other private user information, potentially compromising the user’s account entirely</a:t>
            </a:r>
            <a:endParaRPr lang="en-US" sz="1800" dirty="0">
              <a:effectLst/>
              <a:latin typeface="Times New Roman" panose="02020603050405020304" pitchFamily="18" charset="0"/>
              <a:ea typeface="Aptos" panose="020B0004020202020204" pitchFamily="34" charset="0"/>
            </a:endParaRPr>
          </a:p>
          <a:p>
            <a:endParaRPr lang="en-US" sz="1800" dirty="0">
              <a:effectLst/>
              <a:latin typeface="Times New Roman" panose="02020603050405020304" pitchFamily="18" charset="0"/>
              <a:ea typeface="Aptos" panose="020B0004020202020204" pitchFamily="34" charset="0"/>
            </a:endParaRPr>
          </a:p>
          <a:p>
            <a:r>
              <a:rPr lang="en-US" sz="1800" dirty="0">
                <a:effectLst/>
                <a:latin typeface="Times New Roman" panose="02020603050405020304" pitchFamily="18" charset="0"/>
                <a:ea typeface="Aptos" panose="020B0004020202020204" pitchFamily="34" charset="0"/>
              </a:rPr>
              <a:t>Diagram depicts Reflected XSS</a:t>
            </a:r>
          </a:p>
          <a:p>
            <a:endParaRPr lang="en-US" sz="1800" dirty="0">
              <a:effectLst/>
              <a:latin typeface="Times New Roman" panose="02020603050405020304" pitchFamily="18" charset="0"/>
              <a:ea typeface="Aptos" panose="020B0004020202020204" pitchFamily="34" charset="0"/>
            </a:endParaRPr>
          </a:p>
          <a:p>
            <a:endParaRPr lang="en-US" sz="1800" dirty="0">
              <a:effectLst/>
              <a:latin typeface="Times New Roman" panose="02020603050405020304" pitchFamily="18" charset="0"/>
              <a:ea typeface="Aptos" panose="020B0004020202020204" pitchFamily="34" charset="0"/>
            </a:endParaRPr>
          </a:p>
          <a:p>
            <a:r>
              <a:rPr lang="en-US" sz="1800" dirty="0">
                <a:effectLst/>
                <a:latin typeface="Times New Roman" panose="02020603050405020304" pitchFamily="18" charset="0"/>
                <a:ea typeface="Aptos" panose="020B0004020202020204" pitchFamily="34" charset="0"/>
              </a:rPr>
              <a:t>Reflected XSS typically occurs in search boxes or URL parameters and requires user interaction to execute the attack.</a:t>
            </a:r>
          </a:p>
          <a:p>
            <a:endParaRPr lang="en-U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Stored XSS, is more dangerous because the injected script is stored on the server (e.g., in a database) and is executed every time a user visits the affected page. Attackers often exploit forums, comment sections, and other user-driven content forms to inject malicious scripts into the databases.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r>
              <a:rPr lang="en-US" dirty="0"/>
              <a:t>Stored: </a:t>
            </a:r>
          </a:p>
          <a:p>
            <a:r>
              <a:rPr lang="en-US" dirty="0"/>
              <a:t>Attacker sends malicious code directly to the website</a:t>
            </a:r>
          </a:p>
          <a:p>
            <a:r>
              <a:rPr lang="en-US" dirty="0"/>
              <a:t>Users accessing the website will activate the malicious script</a:t>
            </a:r>
          </a:p>
          <a:p>
            <a:r>
              <a:rPr lang="en-US" dirty="0"/>
              <a:t>User data is sent to the attacker</a:t>
            </a:r>
          </a:p>
          <a:p>
            <a:endParaRPr lang="en-US" dirty="0"/>
          </a:p>
          <a:p>
            <a:r>
              <a:rPr lang="en-US" dirty="0"/>
              <a:t>// ONLY FOR QUESTIONS LATER, DON’T MENTION THIS</a:t>
            </a:r>
          </a:p>
          <a:p>
            <a:r>
              <a:rPr lang="en-US" dirty="0"/>
              <a:t>Stored vs SQL injection</a:t>
            </a:r>
          </a:p>
          <a:p>
            <a:r>
              <a:rPr lang="en-US" dirty="0"/>
              <a:t>While SQL injections are used to steal information from databases, stored XSS attacks are used to redirect users to websites that can extract information from them</a:t>
            </a:r>
          </a:p>
          <a:p>
            <a:endParaRPr lang="en-US" dirty="0"/>
          </a:p>
          <a:p>
            <a:endParaRPr lang="en-US" dirty="0"/>
          </a:p>
        </p:txBody>
      </p:sp>
      <p:sp>
        <p:nvSpPr>
          <p:cNvPr id="4" name="Slide Number Placeholder 3"/>
          <p:cNvSpPr>
            <a:spLocks noGrp="1"/>
          </p:cNvSpPr>
          <p:nvPr>
            <p:ph type="sldNum" sz="quarter" idx="5"/>
          </p:nvPr>
        </p:nvSpPr>
        <p:spPr/>
        <p:txBody>
          <a:bodyPr/>
          <a:lstStyle/>
          <a:p>
            <a:fld id="{E60B5890-A589-4676-AA23-DBF5748C6207}" type="slidenum">
              <a:rPr lang="en-US" smtClean="0"/>
              <a:t>2</a:t>
            </a:fld>
            <a:endParaRPr lang="en-US"/>
          </a:p>
        </p:txBody>
      </p:sp>
    </p:spTree>
    <p:extLst>
      <p:ext uri="{BB962C8B-B14F-4D97-AF65-F5344CB8AC3E}">
        <p14:creationId xmlns:p14="http://schemas.microsoft.com/office/powerpoint/2010/main" val="235174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92C45-E246-335B-2C54-18B3EEB662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E63ACE-196C-4351-5EDC-F914F250BF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469E42-4D66-528C-E059-EF0218894777}"/>
              </a:ext>
            </a:extLst>
          </p:cNvPr>
          <p:cNvSpPr>
            <a:spLocks noGrp="1"/>
          </p:cNvSpPr>
          <p:nvPr>
            <p:ph type="body" idx="1"/>
          </p:nvPr>
        </p:nvSpPr>
        <p:spPr/>
        <p:txBody>
          <a:bodyPr/>
          <a:lstStyle/>
          <a:p>
            <a:r>
              <a:rPr lang="en-US" dirty="0"/>
              <a:t>In a normal scenario, a user will navigate to a webpage via a URL. At this point, a CSRF token is generated within the code for the URL. This is typically done by adding a hidden input with the value set to the generated token. It is then validated by the server. </a:t>
            </a:r>
          </a:p>
          <a:p>
            <a:endParaRPr lang="en-US" dirty="0"/>
          </a:p>
          <a:p>
            <a:r>
              <a:rPr lang="en-US" dirty="0"/>
              <a:t>Now, when the attacker tries to send out requests via malicious links, they won’t be accepted, as the form doesn’t contain the CSRF token.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81C2B78-D5F3-E97D-9BA7-42F3F116CF6B}"/>
              </a:ext>
            </a:extLst>
          </p:cNvPr>
          <p:cNvSpPr>
            <a:spLocks noGrp="1"/>
          </p:cNvSpPr>
          <p:nvPr>
            <p:ph type="sldNum" sz="quarter" idx="5"/>
          </p:nvPr>
        </p:nvSpPr>
        <p:spPr/>
        <p:txBody>
          <a:bodyPr/>
          <a:lstStyle/>
          <a:p>
            <a:fld id="{E60B5890-A589-4676-AA23-DBF5748C6207}" type="slidenum">
              <a:rPr lang="en-US" smtClean="0"/>
              <a:t>11</a:t>
            </a:fld>
            <a:endParaRPr lang="en-US"/>
          </a:p>
        </p:txBody>
      </p:sp>
    </p:spTree>
    <p:extLst>
      <p:ext uri="{BB962C8B-B14F-4D97-AF65-F5344CB8AC3E}">
        <p14:creationId xmlns:p14="http://schemas.microsoft.com/office/powerpoint/2010/main" val="1353025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4454A-C0F4-5B75-4FF5-EB9CC90F35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B63CB-88B8-D922-A762-B84B6E9750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DCB12B-1CDB-2C11-AE42-5F87D6D58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ED8604-DBCC-8784-5747-9FA7328C106D}"/>
              </a:ext>
            </a:extLst>
          </p:cNvPr>
          <p:cNvSpPr>
            <a:spLocks noGrp="1"/>
          </p:cNvSpPr>
          <p:nvPr>
            <p:ph type="sldNum" sz="quarter" idx="5"/>
          </p:nvPr>
        </p:nvSpPr>
        <p:spPr/>
        <p:txBody>
          <a:bodyPr/>
          <a:lstStyle/>
          <a:p>
            <a:fld id="{E60B5890-A589-4676-AA23-DBF5748C6207}" type="slidenum">
              <a:rPr lang="en-US" smtClean="0"/>
              <a:t>12</a:t>
            </a:fld>
            <a:endParaRPr lang="en-US"/>
          </a:p>
        </p:txBody>
      </p:sp>
    </p:spTree>
    <p:extLst>
      <p:ext uri="{BB962C8B-B14F-4D97-AF65-F5344CB8AC3E}">
        <p14:creationId xmlns:p14="http://schemas.microsoft.com/office/powerpoint/2010/main" val="2498493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CSRF</a:t>
            </a:r>
          </a:p>
          <a:p>
            <a:r>
              <a:rPr lang="en-US" dirty="0"/>
              <a:t>- Tend to be patched quickly due to how simple they are to fix in most cases</a:t>
            </a:r>
          </a:p>
          <a:p>
            <a:endParaRPr lang="en-US" dirty="0"/>
          </a:p>
          <a:p>
            <a:r>
              <a:rPr lang="en-US" dirty="0"/>
              <a:t>TikTok</a:t>
            </a:r>
          </a:p>
          <a:p>
            <a:pPr marL="171450" indent="-171450">
              <a:buFontTx/>
              <a:buChar char="-"/>
            </a:pPr>
            <a:r>
              <a:rPr lang="en-US" dirty="0"/>
              <a:t>Patched within three weeks</a:t>
            </a:r>
          </a:p>
          <a:p>
            <a:pPr marL="171450" indent="-171450">
              <a:buFontTx/>
              <a:buChar char="-"/>
            </a:pPr>
            <a:endParaRPr lang="en-US" dirty="0"/>
          </a:p>
          <a:p>
            <a:pPr marL="0" indent="0">
              <a:buFontTx/>
              <a:buNone/>
            </a:pPr>
            <a:r>
              <a:rPr lang="en-US" dirty="0"/>
              <a:t>McAfee</a:t>
            </a:r>
          </a:p>
          <a:p>
            <a:pPr marL="171450" indent="-171450">
              <a:buFontTx/>
              <a:buChar char="-"/>
            </a:pPr>
            <a:r>
              <a:rPr lang="en-US" dirty="0"/>
              <a:t>2014 </a:t>
            </a:r>
          </a:p>
          <a:p>
            <a:pPr marL="171450" indent="-171450">
              <a:buFontTx/>
              <a:buChar char="-"/>
            </a:pPr>
            <a:r>
              <a:rPr lang="en-US" dirty="0"/>
              <a:t>Vulnerability discovered in the user management module of McAfee Network Security Manager</a:t>
            </a:r>
          </a:p>
          <a:p>
            <a:pPr marL="171450" indent="-171450">
              <a:buFontTx/>
              <a:buChar char="-"/>
            </a:pPr>
            <a:endParaRPr lang="en-US" dirty="0"/>
          </a:p>
          <a:p>
            <a:pPr marL="0" indent="0">
              <a:buFontTx/>
              <a:buNone/>
            </a:pPr>
            <a:r>
              <a:rPr lang="en-US" dirty="0"/>
              <a:t>YouTube</a:t>
            </a:r>
          </a:p>
          <a:p>
            <a:pPr marL="171450" indent="-171450">
              <a:buFontTx/>
              <a:buChar char="-"/>
            </a:pPr>
            <a:r>
              <a:rPr lang="en-US" dirty="0"/>
              <a:t>2008</a:t>
            </a:r>
          </a:p>
          <a:p>
            <a:pPr marL="171450" indent="-171450">
              <a:buFontTx/>
              <a:buChar char="-"/>
            </a:pPr>
            <a:r>
              <a:rPr lang="en-US" dirty="0"/>
              <a:t>Allowed attackers to perform nearly all actions on behalf of users</a:t>
            </a:r>
          </a:p>
          <a:p>
            <a:pPr marL="171450" indent="-171450">
              <a:buFontTx/>
              <a:buChar char="-"/>
            </a:pPr>
            <a:r>
              <a:rPr lang="en-US" dirty="0"/>
              <a:t>Fixed almost immediately</a:t>
            </a:r>
          </a:p>
          <a:p>
            <a:pPr marL="171450" indent="-171450">
              <a:buFontTx/>
              <a:buChar char="-"/>
            </a:pPr>
            <a:endParaRPr lang="en-US" dirty="0"/>
          </a:p>
          <a:p>
            <a:pPr marL="171450" indent="-171450">
              <a:buFontTx/>
              <a:buChar char="-"/>
            </a:pPr>
            <a:endParaRPr lang="en-US" dirty="0"/>
          </a:p>
          <a:p>
            <a:pPr marL="0" indent="0">
              <a:buFontTx/>
              <a:buNone/>
            </a:pPr>
            <a:r>
              <a:rPr lang="en-US" dirty="0"/>
              <a:t>XSS</a:t>
            </a:r>
          </a:p>
          <a:p>
            <a:pPr marL="0" indent="0">
              <a:buFontTx/>
              <a:buNone/>
            </a:pPr>
            <a:r>
              <a:rPr lang="en-US" dirty="0"/>
              <a:t>Fortnite</a:t>
            </a:r>
          </a:p>
          <a:p>
            <a:pPr marL="171450" indent="-171450">
              <a:buFontTx/>
              <a:buChar char="-"/>
            </a:pPr>
            <a:r>
              <a:rPr lang="en-US" dirty="0"/>
              <a:t>Other vulnerabilities discovered included SQL injection, web app firewall bypass issue, and an OAuth account takeover vulnerability</a:t>
            </a:r>
          </a:p>
          <a:p>
            <a:pPr marL="171450" indent="-171450">
              <a:buFontTx/>
              <a:buChar char="-"/>
            </a:pPr>
            <a:endParaRPr lang="en-US" dirty="0"/>
          </a:p>
          <a:p>
            <a:pPr marL="0" indent="0">
              <a:buFontTx/>
              <a:buNone/>
            </a:pPr>
            <a:r>
              <a:rPr lang="en-US" dirty="0"/>
              <a:t>eBay</a:t>
            </a:r>
          </a:p>
          <a:p>
            <a:pPr marL="171450" indent="-171450">
              <a:buFontTx/>
              <a:buChar char="-"/>
            </a:pPr>
            <a:r>
              <a:rPr lang="en-US" dirty="0"/>
              <a:t>2015</a:t>
            </a:r>
          </a:p>
          <a:p>
            <a:pPr marL="171450" indent="-171450">
              <a:buFontTx/>
              <a:buChar char="-"/>
            </a:pPr>
            <a:r>
              <a:rPr lang="en-US" dirty="0"/>
              <a:t>A </a:t>
            </a:r>
            <a:r>
              <a:rPr lang="en-US" dirty="0" err="1"/>
              <a:t>url</a:t>
            </a:r>
            <a:r>
              <a:rPr lang="en-US" dirty="0"/>
              <a:t> parameter redirected users to different pages, but the value was not validated</a:t>
            </a:r>
          </a:p>
          <a:p>
            <a:pPr marL="0" indent="0">
              <a:buFontTx/>
              <a:buNone/>
            </a:pPr>
            <a:endParaRPr lang="en-US" dirty="0"/>
          </a:p>
          <a:p>
            <a:pPr marL="0" indent="0">
              <a:buFontTx/>
              <a:buNone/>
            </a:pPr>
            <a:r>
              <a:rPr lang="en-US" dirty="0"/>
              <a:t>British Airways</a:t>
            </a:r>
          </a:p>
          <a:p>
            <a:pPr marL="171450" indent="-171450">
              <a:buFontTx/>
              <a:buChar char="-"/>
            </a:pPr>
            <a:r>
              <a:rPr lang="en-US" dirty="0"/>
              <a:t>2018</a:t>
            </a:r>
          </a:p>
          <a:p>
            <a:pPr marL="171450" indent="-171450">
              <a:buFontTx/>
              <a:buChar char="-"/>
            </a:pPr>
            <a:r>
              <a:rPr lang="en-US" dirty="0"/>
              <a:t>Attacked by </a:t>
            </a:r>
            <a:r>
              <a:rPr lang="en-US" dirty="0" err="1"/>
              <a:t>Magecart</a:t>
            </a:r>
            <a:r>
              <a:rPr lang="en-US" dirty="0"/>
              <a:t>, a high-profile hacker group</a:t>
            </a:r>
          </a:p>
          <a:p>
            <a:pPr marL="171450" indent="-171450">
              <a:buFontTx/>
              <a:buChar char="-"/>
            </a:pPr>
            <a:r>
              <a:rPr lang="en-US" dirty="0"/>
              <a:t>Exploited a vulnerability in a JS library</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60B5890-A589-4676-AA23-DBF5748C6207}" type="slidenum">
              <a:rPr lang="en-US" smtClean="0"/>
              <a:t>13</a:t>
            </a:fld>
            <a:endParaRPr lang="en-US"/>
          </a:p>
        </p:txBody>
      </p:sp>
    </p:spTree>
    <p:extLst>
      <p:ext uri="{BB962C8B-B14F-4D97-AF65-F5344CB8AC3E}">
        <p14:creationId xmlns:p14="http://schemas.microsoft.com/office/powerpoint/2010/main" val="62777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XSS</a:t>
            </a:r>
          </a:p>
        </p:txBody>
      </p:sp>
      <p:sp>
        <p:nvSpPr>
          <p:cNvPr id="4" name="Slide Number Placeholder 3"/>
          <p:cNvSpPr>
            <a:spLocks noGrp="1"/>
          </p:cNvSpPr>
          <p:nvPr>
            <p:ph type="sldNum" sz="quarter" idx="5"/>
          </p:nvPr>
        </p:nvSpPr>
        <p:spPr/>
        <p:txBody>
          <a:bodyPr/>
          <a:lstStyle/>
          <a:p>
            <a:fld id="{E60B5890-A589-4676-AA23-DBF5748C6207}" type="slidenum">
              <a:rPr lang="en-US" smtClean="0"/>
              <a:t>3</a:t>
            </a:fld>
            <a:endParaRPr lang="en-US"/>
          </a:p>
        </p:txBody>
      </p:sp>
    </p:spTree>
    <p:extLst>
      <p:ext uri="{BB962C8B-B14F-4D97-AF65-F5344CB8AC3E}">
        <p14:creationId xmlns:p14="http://schemas.microsoft.com/office/powerpoint/2010/main" val="4057068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B5890-A589-4676-AA23-DBF5748C6207}" type="slidenum">
              <a:rPr lang="en-US" smtClean="0"/>
              <a:t>4</a:t>
            </a:fld>
            <a:endParaRPr lang="en-US"/>
          </a:p>
        </p:txBody>
      </p:sp>
    </p:spTree>
    <p:extLst>
      <p:ext uri="{BB962C8B-B14F-4D97-AF65-F5344CB8AC3E}">
        <p14:creationId xmlns:p14="http://schemas.microsoft.com/office/powerpoint/2010/main" val="233369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steps are the same as the previous slide, those being the malicious code being entered and sent to the user, but this time, the result is a webpage that displays the intended script as plaintext instead of running</a:t>
            </a:r>
          </a:p>
        </p:txBody>
      </p:sp>
      <p:sp>
        <p:nvSpPr>
          <p:cNvPr id="4" name="Slide Number Placeholder 3"/>
          <p:cNvSpPr>
            <a:spLocks noGrp="1"/>
          </p:cNvSpPr>
          <p:nvPr>
            <p:ph type="sldNum" sz="quarter" idx="5"/>
          </p:nvPr>
        </p:nvSpPr>
        <p:spPr/>
        <p:txBody>
          <a:bodyPr/>
          <a:lstStyle/>
          <a:p>
            <a:fld id="{E60B5890-A589-4676-AA23-DBF5748C6207}" type="slidenum">
              <a:rPr lang="en-US" smtClean="0"/>
              <a:t>5</a:t>
            </a:fld>
            <a:endParaRPr lang="en-US"/>
          </a:p>
        </p:txBody>
      </p:sp>
    </p:spTree>
    <p:extLst>
      <p:ext uri="{BB962C8B-B14F-4D97-AF65-F5344CB8AC3E}">
        <p14:creationId xmlns:p14="http://schemas.microsoft.com/office/powerpoint/2010/main" val="319067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Attackers use phishing or other forms of social engineering to get users to take actions without their consent or knowledge</a:t>
            </a:r>
          </a:p>
          <a:p>
            <a:endParaRPr lang="en-US" dirty="0"/>
          </a:p>
        </p:txBody>
      </p:sp>
      <p:sp>
        <p:nvSpPr>
          <p:cNvPr id="4" name="Slide Number Placeholder 3"/>
          <p:cNvSpPr>
            <a:spLocks noGrp="1"/>
          </p:cNvSpPr>
          <p:nvPr>
            <p:ph type="sldNum" sz="quarter" idx="5"/>
          </p:nvPr>
        </p:nvSpPr>
        <p:spPr/>
        <p:txBody>
          <a:bodyPr/>
          <a:lstStyle/>
          <a:p>
            <a:fld id="{E60B5890-A589-4676-AA23-DBF5748C6207}" type="slidenum">
              <a:rPr lang="en-US" smtClean="0"/>
              <a:t>6</a:t>
            </a:fld>
            <a:endParaRPr lang="en-US"/>
          </a:p>
        </p:txBody>
      </p:sp>
    </p:spTree>
    <p:extLst>
      <p:ext uri="{BB962C8B-B14F-4D97-AF65-F5344CB8AC3E}">
        <p14:creationId xmlns:p14="http://schemas.microsoft.com/office/powerpoint/2010/main" val="2175451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a:t>
            </a:r>
          </a:p>
          <a:p>
            <a:r>
              <a:rPr lang="en-US" dirty="0"/>
              <a:t>An attacker will create a request for a given website that includes their malicious code in the URL.</a:t>
            </a:r>
          </a:p>
          <a:p>
            <a:endParaRPr lang="en-US" dirty="0"/>
          </a:p>
          <a:p>
            <a:r>
              <a:rPr lang="en-US" dirty="0"/>
              <a:t>Step 2: </a:t>
            </a:r>
          </a:p>
          <a:p>
            <a:r>
              <a:rPr lang="en-US" dirty="0"/>
              <a:t>In order to get the request to be activated on the victim’s device, the attacker injects the request into a hyperlink. This can then be embedded through hyperlinks, images, or forms. They can then send out this hyperlink to users through many different means in hopes that they will click on the link.</a:t>
            </a:r>
          </a:p>
          <a:p>
            <a:endParaRPr lang="en-US" dirty="0"/>
          </a:p>
          <a:p>
            <a:r>
              <a:rPr lang="en-US" dirty="0"/>
              <a:t>Step 3:</a:t>
            </a:r>
          </a:p>
          <a:p>
            <a:r>
              <a:rPr lang="en-US" dirty="0"/>
              <a:t>In the event that the user is logged into the site the attacker created the request for, the request will then be sent to the site</a:t>
            </a:r>
          </a:p>
          <a:p>
            <a:endParaRPr lang="en-US" dirty="0"/>
          </a:p>
          <a:p>
            <a:r>
              <a:rPr lang="en-US" dirty="0"/>
              <a:t>Step 4:</a:t>
            </a:r>
          </a:p>
          <a:p>
            <a:r>
              <a:rPr lang="en-US" dirty="0"/>
              <a:t>If the request is properly formed, the website will fulfill it, executing the malicious code, which could range from sending data, transferring funds, or granting access to the attacker.</a:t>
            </a:r>
          </a:p>
          <a:p>
            <a:endParaRPr lang="en-US" dirty="0"/>
          </a:p>
        </p:txBody>
      </p:sp>
      <p:sp>
        <p:nvSpPr>
          <p:cNvPr id="4" name="Slide Number Placeholder 3"/>
          <p:cNvSpPr>
            <a:spLocks noGrp="1"/>
          </p:cNvSpPr>
          <p:nvPr>
            <p:ph type="sldNum" sz="quarter" idx="5"/>
          </p:nvPr>
        </p:nvSpPr>
        <p:spPr/>
        <p:txBody>
          <a:bodyPr/>
          <a:lstStyle/>
          <a:p>
            <a:fld id="{E60B5890-A589-4676-AA23-DBF5748C6207}" type="slidenum">
              <a:rPr lang="en-US" smtClean="0"/>
              <a:t>7</a:t>
            </a:fld>
            <a:endParaRPr lang="en-US"/>
          </a:p>
        </p:txBody>
      </p:sp>
    </p:spTree>
    <p:extLst>
      <p:ext uri="{BB962C8B-B14F-4D97-AF65-F5344CB8AC3E}">
        <p14:creationId xmlns:p14="http://schemas.microsoft.com/office/powerpoint/2010/main" val="204196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B5890-A589-4676-AA23-DBF5748C6207}" type="slidenum">
              <a:rPr lang="en-US" smtClean="0"/>
              <a:t>8</a:t>
            </a:fld>
            <a:endParaRPr lang="en-US"/>
          </a:p>
        </p:txBody>
      </p:sp>
    </p:spTree>
    <p:extLst>
      <p:ext uri="{BB962C8B-B14F-4D97-AF65-F5344CB8AC3E}">
        <p14:creationId xmlns:p14="http://schemas.microsoft.com/office/powerpoint/2010/main" val="390210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B5890-A589-4676-AA23-DBF5748C6207}" type="slidenum">
              <a:rPr lang="en-US" smtClean="0"/>
              <a:t>9</a:t>
            </a:fld>
            <a:endParaRPr lang="en-US"/>
          </a:p>
        </p:txBody>
      </p:sp>
    </p:spTree>
    <p:extLst>
      <p:ext uri="{BB962C8B-B14F-4D97-AF65-F5344CB8AC3E}">
        <p14:creationId xmlns:p14="http://schemas.microsoft.com/office/powerpoint/2010/main" val="135935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unique, secret, and unpredictable value generated by the server-side application and shared with the client</a:t>
            </a:r>
          </a:p>
          <a:p>
            <a:pPr marL="342900" marR="0" lvl="0" indent="-342900">
              <a:lnSpc>
                <a:spcPct val="107000"/>
              </a:lnSpc>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client must include the token in the request for any sensitive actions</a:t>
            </a:r>
          </a:p>
          <a:p>
            <a:pPr marL="342900" marR="0" lvl="0" indent="-342900">
              <a:lnSpc>
                <a:spcPct val="107000"/>
              </a:lnSpc>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prevents attackers from forming fully valid HTTP requests</a:t>
            </a:r>
          </a:p>
          <a:p>
            <a:pPr marL="342900" marR="0" lvl="0" indent="-342900">
              <a:lnSpc>
                <a:spcPct val="107000"/>
              </a:lnSpc>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Should be added to any state-changing or action-causing requests and validated on the backend</a:t>
            </a:r>
          </a:p>
          <a:p>
            <a:pPr marL="342900" marR="0" lvl="0" indent="-342900">
              <a:lnSpc>
                <a:spcPct val="107000"/>
              </a:lnSpc>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Insert into a custom HTTP request header via JavaScript</a:t>
            </a:r>
          </a:p>
          <a:p>
            <a:endParaRPr lang="en-US" dirty="0"/>
          </a:p>
        </p:txBody>
      </p:sp>
      <p:sp>
        <p:nvSpPr>
          <p:cNvPr id="4" name="Slide Number Placeholder 3"/>
          <p:cNvSpPr>
            <a:spLocks noGrp="1"/>
          </p:cNvSpPr>
          <p:nvPr>
            <p:ph type="sldNum" sz="quarter" idx="5"/>
          </p:nvPr>
        </p:nvSpPr>
        <p:spPr/>
        <p:txBody>
          <a:bodyPr/>
          <a:lstStyle/>
          <a:p>
            <a:fld id="{E60B5890-A589-4676-AA23-DBF5748C6207}" type="slidenum">
              <a:rPr lang="en-US" smtClean="0"/>
              <a:t>10</a:t>
            </a:fld>
            <a:endParaRPr lang="en-US"/>
          </a:p>
        </p:txBody>
      </p:sp>
    </p:spTree>
    <p:extLst>
      <p:ext uri="{BB962C8B-B14F-4D97-AF65-F5344CB8AC3E}">
        <p14:creationId xmlns:p14="http://schemas.microsoft.com/office/powerpoint/2010/main" val="148582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150907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149165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1711931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1C76-2D63-44B5-6C81-0EEA8D001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C4B8E-8E6E-D0BE-7CC4-AA9E1C5A5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9575D-68B4-5256-8DA2-CD94A4B979C7}"/>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a:extLst>
              <a:ext uri="{FF2B5EF4-FFF2-40B4-BE49-F238E27FC236}">
                <a16:creationId xmlns:a16="http://schemas.microsoft.com/office/drawing/2014/main" id="{F33EBE6B-300F-907F-9DBE-4622972A8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C81DC-F7C2-8397-5BCC-5CE21B5C4F76}"/>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226072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C2B8-4345-793E-53FF-C03A3A0BCA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1C5383-79E5-B692-DCB5-3F2AEA91A7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665E3-758E-09AD-53DA-5232C4B374D1}"/>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a:extLst>
              <a:ext uri="{FF2B5EF4-FFF2-40B4-BE49-F238E27FC236}">
                <a16:creationId xmlns:a16="http://schemas.microsoft.com/office/drawing/2014/main" id="{445AF802-9337-5496-0236-92AD86AA9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5634A-AFCC-D615-6646-BBF5761E0777}"/>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3024749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3D40-0419-4B09-D2E6-68BCEC793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D10D4D-DED5-8220-4978-3E57BC600D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1100A3-A068-83A6-045D-315D91B80291}"/>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a:extLst>
              <a:ext uri="{FF2B5EF4-FFF2-40B4-BE49-F238E27FC236}">
                <a16:creationId xmlns:a16="http://schemas.microsoft.com/office/drawing/2014/main" id="{388EF8BB-7D11-81F2-0267-4CF1887EA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30F67-97EC-3064-A600-3AE171DA0BB7}"/>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88174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74FF-37F4-B6F1-C119-8B14FF8B1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078AF-655F-D9D6-856F-12ED9FA127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2823A-8903-8B1F-3109-2A62DAF78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902100-B924-839F-7093-AFA23C036119}"/>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a:extLst>
              <a:ext uri="{FF2B5EF4-FFF2-40B4-BE49-F238E27FC236}">
                <a16:creationId xmlns:a16="http://schemas.microsoft.com/office/drawing/2014/main" id="{E06DDB64-D4D0-71CC-0242-BE053357D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A8352-E092-904B-75E2-1F2E11C7AD52}"/>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1438335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1BCB-C56F-CE52-B5CC-73DF5564D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330D58-2AA7-E5CA-592A-2A35F41C7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FC741D-0873-8F91-9C77-968BF31DB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97894C-74AE-5CA3-CDE5-89283F704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31093-D9DE-EF36-56A2-5998C94BF5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7E987B-F0BB-01CA-D271-C3DB337FED3A}"/>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8" name="Footer Placeholder 7">
            <a:extLst>
              <a:ext uri="{FF2B5EF4-FFF2-40B4-BE49-F238E27FC236}">
                <a16:creationId xmlns:a16="http://schemas.microsoft.com/office/drawing/2014/main" id="{D2EA73DC-AD62-2187-E284-5F5D1D79D2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B83E4-74EA-C62C-FF1F-B630FD5F7E29}"/>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3933778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AAE4-9150-DF0B-8ABA-C426D0028C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ACBD60-FB4D-981A-61F7-A6D144D877F3}"/>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4" name="Footer Placeholder 3">
            <a:extLst>
              <a:ext uri="{FF2B5EF4-FFF2-40B4-BE49-F238E27FC236}">
                <a16:creationId xmlns:a16="http://schemas.microsoft.com/office/drawing/2014/main" id="{4353AE35-58A3-895F-F460-44B0FCA944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59F6C-3E8E-2FE4-C11C-4B8C409AA5AF}"/>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1459035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6D932-EC87-1E7F-E424-558A95882BB5}"/>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3" name="Footer Placeholder 2">
            <a:extLst>
              <a:ext uri="{FF2B5EF4-FFF2-40B4-BE49-F238E27FC236}">
                <a16:creationId xmlns:a16="http://schemas.microsoft.com/office/drawing/2014/main" id="{F09C0B50-D6FE-1B7B-622A-82E0DC155E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B8A1EA-CCF3-88E2-30CD-3C625ED5011A}"/>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1408451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1DC2-12C8-D244-2BD9-050A43A6D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7B656-F928-37A1-49B9-DE1E11233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858480-A700-3383-1C98-83F194987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3F6A0-9FA3-6DDB-917D-D348C218F7D2}"/>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a:extLst>
              <a:ext uri="{FF2B5EF4-FFF2-40B4-BE49-F238E27FC236}">
                <a16:creationId xmlns:a16="http://schemas.microsoft.com/office/drawing/2014/main" id="{2A1DAAA7-94AD-BF11-23D8-6994ED571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62859-CE1F-8719-5FB7-0CB2BC1682D8}"/>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04464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964427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7DF4-3A4A-BD5B-F73C-E78DBC4EF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8BF05D-EBC5-B4A4-BC9C-9E5C30F1C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3B3AF5-C281-40AE-3E5D-427977BB8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D6E00-EEA6-2AB1-CB7F-D57C5C3EBDA0}"/>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a:extLst>
              <a:ext uri="{FF2B5EF4-FFF2-40B4-BE49-F238E27FC236}">
                <a16:creationId xmlns:a16="http://schemas.microsoft.com/office/drawing/2014/main" id="{8F9AC2B2-B101-BC7C-9CAD-78641C3613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EA100-C91F-2370-214A-FD518023F9CA}"/>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1680397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B34D-FCBC-5F92-1B3A-7DAEE1133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82722E-EA27-F5D7-9ABF-8AF2062625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BE4E1-412B-4730-7234-1E39A498F710}"/>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a:extLst>
              <a:ext uri="{FF2B5EF4-FFF2-40B4-BE49-F238E27FC236}">
                <a16:creationId xmlns:a16="http://schemas.microsoft.com/office/drawing/2014/main" id="{61362286-14A0-FDF6-EAE6-6180C50DC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CA40A-8134-AA43-A660-74226FCA2A3D}"/>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416920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C4E451-8917-D013-221C-1D8D3BD27E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C602EB-0928-964B-2BB6-57BBE7E852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9679E-BF7B-CFB6-78B8-12D6AD23D1CB}"/>
              </a:ext>
            </a:extLst>
          </p:cNvPr>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a:extLst>
              <a:ext uri="{FF2B5EF4-FFF2-40B4-BE49-F238E27FC236}">
                <a16:creationId xmlns:a16="http://schemas.microsoft.com/office/drawing/2014/main" id="{6143231F-1BA7-17FF-3B9F-E74F9FAE6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19AAF-5476-47E6-53DF-EA95614D3865}"/>
              </a:ext>
            </a:extLst>
          </p:cNvPr>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182558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7263830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73756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3172474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3145465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FC85FC-2891-4F03-B3F8-6B6D05099249}"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3431108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FC85FC-2891-4F03-B3F8-6B6D05099249}"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562817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C85FC-2891-4F03-B3F8-6B6D05099249}"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45754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A1BCB30-880F-4505-80A9-CB9124D19851}" type="slidenum">
              <a:rPr lang="en-US" smtClean="0"/>
              <a:t>‹#›</a:t>
            </a:fld>
            <a:endParaRPr lang="en-US"/>
          </a:p>
        </p:txBody>
      </p:sp>
    </p:spTree>
    <p:extLst>
      <p:ext uri="{BB962C8B-B14F-4D97-AF65-F5344CB8AC3E}">
        <p14:creationId xmlns:p14="http://schemas.microsoft.com/office/powerpoint/2010/main" val="3558530328"/>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4164590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888159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36638403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C85FC-2891-4F03-B3F8-6B6D0509924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42091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12402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FC85FC-2891-4F03-B3F8-6B6D05099249}"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426716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FC85FC-2891-4F03-B3F8-6B6D05099249}"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318077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C85FC-2891-4F03-B3F8-6B6D05099249}"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197471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63503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C85FC-2891-4F03-B3F8-6B6D0509924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BCB30-880F-4505-80A9-CB9124D19851}" type="slidenum">
              <a:rPr lang="en-US" smtClean="0"/>
              <a:t>‹#›</a:t>
            </a:fld>
            <a:endParaRPr lang="en-US"/>
          </a:p>
        </p:txBody>
      </p:sp>
    </p:spTree>
    <p:extLst>
      <p:ext uri="{BB962C8B-B14F-4D97-AF65-F5344CB8AC3E}">
        <p14:creationId xmlns:p14="http://schemas.microsoft.com/office/powerpoint/2010/main" val="264716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4FC85FC-2891-4F03-B3F8-6B6D05099249}" type="datetimeFigureOut">
              <a:rPr lang="en-US" smtClean="0"/>
              <a:t>11/5/2024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A1BCB30-880F-4505-80A9-CB9124D19851}" type="slidenum">
              <a:rPr lang="en-US" smtClean="0"/>
              <a:t>‹#›</a:t>
            </a:fld>
            <a:endParaRPr lang="en-US"/>
          </a:p>
        </p:txBody>
      </p:sp>
    </p:spTree>
    <p:extLst>
      <p:ext uri="{BB962C8B-B14F-4D97-AF65-F5344CB8AC3E}">
        <p14:creationId xmlns:p14="http://schemas.microsoft.com/office/powerpoint/2010/main" val="3200645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E4B36-2BB4-E146-B570-DEC720F68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6E860D-66E3-AF4C-BA6E-8047EEC91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48AF2-6389-D3B9-4B01-8FD049A092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FC85FC-2891-4F03-B3F8-6B6D05099249}" type="datetimeFigureOut">
              <a:rPr lang="en-US" smtClean="0"/>
              <a:t>11/5/2024</a:t>
            </a:fld>
            <a:endParaRPr lang="en-US"/>
          </a:p>
        </p:txBody>
      </p:sp>
      <p:sp>
        <p:nvSpPr>
          <p:cNvPr id="5" name="Footer Placeholder 4">
            <a:extLst>
              <a:ext uri="{FF2B5EF4-FFF2-40B4-BE49-F238E27FC236}">
                <a16:creationId xmlns:a16="http://schemas.microsoft.com/office/drawing/2014/main" id="{67839BFD-3707-7361-61C0-887C47564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7984C9-865C-821F-EB1C-0BC8C20DE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1BCB30-880F-4505-80A9-CB9124D19851}" type="slidenum">
              <a:rPr lang="en-US" smtClean="0"/>
              <a:t>‹#›</a:t>
            </a:fld>
            <a:endParaRPr lang="en-US"/>
          </a:p>
        </p:txBody>
      </p:sp>
    </p:spTree>
    <p:extLst>
      <p:ext uri="{BB962C8B-B14F-4D97-AF65-F5344CB8AC3E}">
        <p14:creationId xmlns:p14="http://schemas.microsoft.com/office/powerpoint/2010/main" val="22648748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94FC85FC-2891-4F03-B3F8-6B6D05099249}"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A1BCB30-880F-4505-80A9-CB9124D19851}" type="slidenum">
              <a:rPr lang="en-US" smtClean="0"/>
              <a:t>‹#›</a:t>
            </a:fld>
            <a:endParaRPr lang="en-US"/>
          </a:p>
        </p:txBody>
      </p:sp>
    </p:spTree>
    <p:extLst>
      <p:ext uri="{BB962C8B-B14F-4D97-AF65-F5344CB8AC3E}">
        <p14:creationId xmlns:p14="http://schemas.microsoft.com/office/powerpoint/2010/main" val="331621332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18.png"/><Relationship Id="rId2" Type="http://schemas.openxmlformats.org/officeDocument/2006/relationships/notesSlide" Target="../notesSlides/notesSlide10.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3.svg"/><Relationship Id="rId5" Type="http://schemas.openxmlformats.org/officeDocument/2006/relationships/image" Target="../media/image13.png"/><Relationship Id="rId15" Type="http://schemas.openxmlformats.org/officeDocument/2006/relationships/image" Target="../media/image26.png"/><Relationship Id="rId10" Type="http://schemas.openxmlformats.org/officeDocument/2006/relationships/image" Target="../media/image22.png"/><Relationship Id="rId4" Type="http://schemas.openxmlformats.org/officeDocument/2006/relationships/image" Target="../media/image12.svg"/><Relationship Id="rId9" Type="http://schemas.openxmlformats.org/officeDocument/2006/relationships/image" Target="../media/image21.png"/><Relationship Id="rId1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2B0E-994E-8A4A-BE12-CA20ADFCEF10}"/>
              </a:ext>
            </a:extLst>
          </p:cNvPr>
          <p:cNvSpPr>
            <a:spLocks noGrp="1"/>
          </p:cNvSpPr>
          <p:nvPr>
            <p:ph type="ctrTitle"/>
          </p:nvPr>
        </p:nvSpPr>
        <p:spPr/>
        <p:txBody>
          <a:bodyPr/>
          <a:lstStyle/>
          <a:p>
            <a:r>
              <a:rPr lang="en-US" dirty="0"/>
              <a:t>Cross-Site Scripting &amp; Cross-Site Request Forgery</a:t>
            </a:r>
          </a:p>
        </p:txBody>
      </p:sp>
      <p:sp>
        <p:nvSpPr>
          <p:cNvPr id="3" name="Subtitle 2">
            <a:extLst>
              <a:ext uri="{FF2B5EF4-FFF2-40B4-BE49-F238E27FC236}">
                <a16:creationId xmlns:a16="http://schemas.microsoft.com/office/drawing/2014/main" id="{1C6CA8B7-0BD0-EE1D-F4AF-82DB6ECB2932}"/>
              </a:ext>
            </a:extLst>
          </p:cNvPr>
          <p:cNvSpPr>
            <a:spLocks noGrp="1"/>
          </p:cNvSpPr>
          <p:nvPr>
            <p:ph type="subTitle" idx="1"/>
          </p:nvPr>
        </p:nvSpPr>
        <p:spPr/>
        <p:txBody>
          <a:bodyPr/>
          <a:lstStyle/>
          <a:p>
            <a:r>
              <a:rPr lang="en-US" dirty="0"/>
              <a:t>By Logan Brooks</a:t>
            </a:r>
          </a:p>
        </p:txBody>
      </p:sp>
    </p:spTree>
    <p:extLst>
      <p:ext uri="{BB962C8B-B14F-4D97-AF65-F5344CB8AC3E}">
        <p14:creationId xmlns:p14="http://schemas.microsoft.com/office/powerpoint/2010/main" val="608381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AD1064-1140-79E1-1278-D5A5F1323380}"/>
              </a:ext>
            </a:extLst>
          </p:cNvPr>
          <p:cNvSpPr txBox="1"/>
          <p:nvPr/>
        </p:nvSpPr>
        <p:spPr>
          <a:xfrm>
            <a:off x="3465769" y="404665"/>
            <a:ext cx="6652260" cy="1107996"/>
          </a:xfrm>
          <a:prstGeom prst="rect">
            <a:avLst/>
          </a:prstGeom>
          <a:noFill/>
        </p:spPr>
        <p:txBody>
          <a:bodyPr wrap="square" rtlCol="0">
            <a:spAutoFit/>
          </a:bodyPr>
          <a:lstStyle/>
          <a:p>
            <a:r>
              <a:rPr lang="en-US" sz="6600" dirty="0">
                <a:solidFill>
                  <a:schemeClr val="bg1"/>
                </a:solidFill>
              </a:rPr>
              <a:t>CSRF Tokens </a:t>
            </a:r>
          </a:p>
        </p:txBody>
      </p:sp>
      <p:pic>
        <p:nvPicPr>
          <p:cNvPr id="10" name="Content Placeholder 9" descr="A gold coin with a letter i&#10;&#10;Description automatically generated">
            <a:extLst>
              <a:ext uri="{FF2B5EF4-FFF2-40B4-BE49-F238E27FC236}">
                <a16:creationId xmlns:a16="http://schemas.microsoft.com/office/drawing/2014/main" id="{53104180-DB03-52B9-E8D8-2D36A97F10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81197" y="2007504"/>
            <a:ext cx="3590461" cy="4351338"/>
          </a:xfrm>
          <a:scene3d>
            <a:camera prst="orthographicFront">
              <a:rot lat="0" lon="0" rev="0"/>
            </a:camera>
            <a:lightRig rig="threePt" dir="t"/>
          </a:scene3d>
        </p:spPr>
      </p:pic>
      <p:sp>
        <p:nvSpPr>
          <p:cNvPr id="11" name="TextBox 10">
            <a:extLst>
              <a:ext uri="{FF2B5EF4-FFF2-40B4-BE49-F238E27FC236}">
                <a16:creationId xmlns:a16="http://schemas.microsoft.com/office/drawing/2014/main" id="{7C201C45-5E52-66FC-BF5A-4A953518C697}"/>
              </a:ext>
            </a:extLst>
          </p:cNvPr>
          <p:cNvSpPr txBox="1"/>
          <p:nvPr/>
        </p:nvSpPr>
        <p:spPr>
          <a:xfrm rot="20708982">
            <a:off x="575845" y="1504696"/>
            <a:ext cx="2159863" cy="707886"/>
          </a:xfrm>
          <a:prstGeom prst="rect">
            <a:avLst/>
          </a:prstGeom>
          <a:noFill/>
        </p:spPr>
        <p:txBody>
          <a:bodyPr wrap="square" rtlCol="0">
            <a:spAutoFit/>
          </a:bodyPr>
          <a:lstStyle/>
          <a:p>
            <a:r>
              <a:rPr lang="en-US" sz="4000" dirty="0">
                <a:solidFill>
                  <a:schemeClr val="bg1"/>
                </a:solidFill>
              </a:rPr>
              <a:t>Unique!</a:t>
            </a:r>
          </a:p>
        </p:txBody>
      </p:sp>
      <p:sp>
        <p:nvSpPr>
          <p:cNvPr id="12" name="TextBox 11">
            <a:extLst>
              <a:ext uri="{FF2B5EF4-FFF2-40B4-BE49-F238E27FC236}">
                <a16:creationId xmlns:a16="http://schemas.microsoft.com/office/drawing/2014/main" id="{E48B8DE2-B20A-3DB2-5C81-798F09281876}"/>
              </a:ext>
            </a:extLst>
          </p:cNvPr>
          <p:cNvSpPr txBox="1"/>
          <p:nvPr/>
        </p:nvSpPr>
        <p:spPr>
          <a:xfrm rot="1730775">
            <a:off x="1392901" y="3398311"/>
            <a:ext cx="3630215" cy="646331"/>
          </a:xfrm>
          <a:prstGeom prst="rect">
            <a:avLst/>
          </a:prstGeom>
          <a:noFill/>
        </p:spPr>
        <p:txBody>
          <a:bodyPr wrap="square" rtlCol="0">
            <a:spAutoFit/>
          </a:bodyPr>
          <a:lstStyle/>
          <a:p>
            <a:r>
              <a:rPr lang="en-US" sz="3600" dirty="0">
                <a:solidFill>
                  <a:schemeClr val="bg1"/>
                </a:solidFill>
              </a:rPr>
              <a:t>Unpredictable!</a:t>
            </a:r>
          </a:p>
        </p:txBody>
      </p:sp>
      <p:sp>
        <p:nvSpPr>
          <p:cNvPr id="13" name="TextBox 12">
            <a:extLst>
              <a:ext uri="{FF2B5EF4-FFF2-40B4-BE49-F238E27FC236}">
                <a16:creationId xmlns:a16="http://schemas.microsoft.com/office/drawing/2014/main" id="{49AEA1A6-5E58-EE67-A4F1-BF9313F25206}"/>
              </a:ext>
            </a:extLst>
          </p:cNvPr>
          <p:cNvSpPr txBox="1"/>
          <p:nvPr/>
        </p:nvSpPr>
        <p:spPr>
          <a:xfrm>
            <a:off x="3922005" y="6004193"/>
            <a:ext cx="2173995" cy="369332"/>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F673FF69-4BE5-FCA5-F655-5909A8F3688B}"/>
              </a:ext>
            </a:extLst>
          </p:cNvPr>
          <p:cNvSpPr txBox="1"/>
          <p:nvPr/>
        </p:nvSpPr>
        <p:spPr>
          <a:xfrm rot="790377">
            <a:off x="3135747" y="5048563"/>
            <a:ext cx="2611936" cy="707886"/>
          </a:xfrm>
          <a:prstGeom prst="rect">
            <a:avLst/>
          </a:prstGeom>
          <a:noFill/>
        </p:spPr>
        <p:txBody>
          <a:bodyPr wrap="square" rtlCol="0">
            <a:spAutoFit/>
          </a:bodyPr>
          <a:lstStyle/>
          <a:p>
            <a:r>
              <a:rPr lang="en-US" sz="4000" dirty="0">
                <a:solidFill>
                  <a:schemeClr val="bg1"/>
                </a:solidFill>
              </a:rPr>
              <a:t>Numbers</a:t>
            </a:r>
            <a:r>
              <a:rPr lang="en-US" sz="2800" dirty="0">
                <a:solidFill>
                  <a:schemeClr val="bg1"/>
                </a:solidFill>
              </a:rPr>
              <a:t>!</a:t>
            </a:r>
          </a:p>
        </p:txBody>
      </p:sp>
    </p:spTree>
    <p:extLst>
      <p:ext uri="{BB962C8B-B14F-4D97-AF65-F5344CB8AC3E}">
        <p14:creationId xmlns:p14="http://schemas.microsoft.com/office/powerpoint/2010/main" val="403220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anim calcmode="lin" valueType="num">
                                      <p:cBhvr>
                                        <p:cTn id="15" dur="2000" fill="hold"/>
                                        <p:tgtEl>
                                          <p:spTgt spid="10"/>
                                        </p:tgtEl>
                                        <p:attrNameLst>
                                          <p:attrName>ppt_w</p:attrName>
                                        </p:attrNameLst>
                                      </p:cBhvr>
                                      <p:tavLst>
                                        <p:tav tm="0" fmla="#ppt_w*sin(2.5*pi*$)">
                                          <p:val>
                                            <p:fltVal val="0"/>
                                          </p:val>
                                        </p:tav>
                                        <p:tav tm="100000">
                                          <p:val>
                                            <p:fltVal val="1"/>
                                          </p:val>
                                        </p:tav>
                                      </p:tavLst>
                                    </p:anim>
                                    <p:anim calcmode="lin" valueType="num">
                                      <p:cBhvr>
                                        <p:cTn id="16"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anim calcmode="lin" valueType="num">
                                      <p:cBhvr>
                                        <p:cTn id="22" dur="2000" fill="hold"/>
                                        <p:tgtEl>
                                          <p:spTgt spid="10"/>
                                        </p:tgtEl>
                                        <p:attrNameLst>
                                          <p:attrName>ppt_w</p:attrName>
                                        </p:attrNameLst>
                                      </p:cBhvr>
                                      <p:tavLst>
                                        <p:tav tm="0" fmla="#ppt_w*sin(2.5*pi*$)">
                                          <p:val>
                                            <p:fltVal val="0"/>
                                          </p:val>
                                        </p:tav>
                                        <p:tav tm="100000">
                                          <p:val>
                                            <p:fltVal val="1"/>
                                          </p:val>
                                        </p:tav>
                                      </p:tavLst>
                                    </p:anim>
                                    <p:anim calcmode="lin" valueType="num">
                                      <p:cBhvr>
                                        <p:cTn id="23"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2000"/>
                                        <p:tgtEl>
                                          <p:spTgt spid="10"/>
                                        </p:tgtEl>
                                      </p:cBhvr>
                                    </p:animEffect>
                                    <p:anim calcmode="lin" valueType="num">
                                      <p:cBhvr>
                                        <p:cTn id="29" dur="2000" fill="hold"/>
                                        <p:tgtEl>
                                          <p:spTgt spid="10"/>
                                        </p:tgtEl>
                                        <p:attrNameLst>
                                          <p:attrName>ppt_w</p:attrName>
                                        </p:attrNameLst>
                                      </p:cBhvr>
                                      <p:tavLst>
                                        <p:tav tm="0" fmla="#ppt_w*sin(2.5*pi*$)">
                                          <p:val>
                                            <p:fltVal val="0"/>
                                          </p:val>
                                        </p:tav>
                                        <p:tav tm="100000">
                                          <p:val>
                                            <p:fltVal val="1"/>
                                          </p:val>
                                        </p:tav>
                                      </p:tavLst>
                                    </p:anim>
                                    <p:anim calcmode="lin" valueType="num">
                                      <p:cBhvr>
                                        <p:cTn id="30"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000"/>
                                        <p:tgtEl>
                                          <p:spTgt spid="10"/>
                                        </p:tgtEl>
                                      </p:cBhvr>
                                    </p:animEffect>
                                    <p:anim calcmode="lin" valueType="num">
                                      <p:cBhvr>
                                        <p:cTn id="36" dur="2000" fill="hold"/>
                                        <p:tgtEl>
                                          <p:spTgt spid="10"/>
                                        </p:tgtEl>
                                        <p:attrNameLst>
                                          <p:attrName>ppt_w</p:attrName>
                                        </p:attrNameLst>
                                      </p:cBhvr>
                                      <p:tavLst>
                                        <p:tav tm="0" fmla="#ppt_w*sin(2.5*pi*$)">
                                          <p:val>
                                            <p:fltVal val="0"/>
                                          </p:val>
                                        </p:tav>
                                        <p:tav tm="100000">
                                          <p:val>
                                            <p:fltVal val="1"/>
                                          </p:val>
                                        </p:tav>
                                      </p:tavLst>
                                    </p:anim>
                                    <p:anim calcmode="lin" valueType="num">
                                      <p:cBhvr>
                                        <p:cTn id="37"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0"/>
                                        <p:tgtEl>
                                          <p:spTgt spid="10"/>
                                        </p:tgtEl>
                                      </p:cBhvr>
                                    </p:animEffect>
                                    <p:anim calcmode="lin" valueType="num">
                                      <p:cBhvr>
                                        <p:cTn id="43" dur="2000" fill="hold"/>
                                        <p:tgtEl>
                                          <p:spTgt spid="10"/>
                                        </p:tgtEl>
                                        <p:attrNameLst>
                                          <p:attrName>ppt_w</p:attrName>
                                        </p:attrNameLst>
                                      </p:cBhvr>
                                      <p:tavLst>
                                        <p:tav tm="0" fmla="#ppt_w*sin(2.5*pi*$)">
                                          <p:val>
                                            <p:fltVal val="0"/>
                                          </p:val>
                                        </p:tav>
                                        <p:tav tm="100000">
                                          <p:val>
                                            <p:fltVal val="1"/>
                                          </p:val>
                                        </p:tav>
                                      </p:tavLst>
                                    </p:anim>
                                    <p:anim calcmode="lin" valueType="num">
                                      <p:cBhvr>
                                        <p:cTn id="44"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2000"/>
                                        <p:tgtEl>
                                          <p:spTgt spid="10"/>
                                        </p:tgtEl>
                                      </p:cBhvr>
                                    </p:animEffect>
                                    <p:anim calcmode="lin" valueType="num">
                                      <p:cBhvr>
                                        <p:cTn id="50" dur="2000" fill="hold"/>
                                        <p:tgtEl>
                                          <p:spTgt spid="10"/>
                                        </p:tgtEl>
                                        <p:attrNameLst>
                                          <p:attrName>ppt_w</p:attrName>
                                        </p:attrNameLst>
                                      </p:cBhvr>
                                      <p:tavLst>
                                        <p:tav tm="0" fmla="#ppt_w*sin(2.5*pi*$)">
                                          <p:val>
                                            <p:fltVal val="0"/>
                                          </p:val>
                                        </p:tav>
                                        <p:tav tm="100000">
                                          <p:val>
                                            <p:fltVal val="1"/>
                                          </p:val>
                                        </p:tav>
                                      </p:tavLst>
                                    </p:anim>
                                    <p:anim calcmode="lin" valueType="num">
                                      <p:cBhvr>
                                        <p:cTn id="51"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2000"/>
                                        <p:tgtEl>
                                          <p:spTgt spid="10"/>
                                        </p:tgtEl>
                                      </p:cBhvr>
                                    </p:animEffect>
                                    <p:anim calcmode="lin" valueType="num">
                                      <p:cBhvr>
                                        <p:cTn id="57" dur="2000" fill="hold"/>
                                        <p:tgtEl>
                                          <p:spTgt spid="10"/>
                                        </p:tgtEl>
                                        <p:attrNameLst>
                                          <p:attrName>ppt_w</p:attrName>
                                        </p:attrNameLst>
                                      </p:cBhvr>
                                      <p:tavLst>
                                        <p:tav tm="0" fmla="#ppt_w*sin(2.5*pi*$)">
                                          <p:val>
                                            <p:fltVal val="0"/>
                                          </p:val>
                                        </p:tav>
                                        <p:tav tm="100000">
                                          <p:val>
                                            <p:fltVal val="1"/>
                                          </p:val>
                                        </p:tav>
                                      </p:tavLst>
                                    </p:anim>
                                    <p:anim calcmode="lin" valueType="num">
                                      <p:cBhvr>
                                        <p:cTn id="58"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2000"/>
                                        <p:tgtEl>
                                          <p:spTgt spid="10"/>
                                        </p:tgtEl>
                                      </p:cBhvr>
                                    </p:animEffect>
                                    <p:anim calcmode="lin" valueType="num">
                                      <p:cBhvr>
                                        <p:cTn id="64" dur="2000" fill="hold"/>
                                        <p:tgtEl>
                                          <p:spTgt spid="10"/>
                                        </p:tgtEl>
                                        <p:attrNameLst>
                                          <p:attrName>ppt_w</p:attrName>
                                        </p:attrNameLst>
                                      </p:cBhvr>
                                      <p:tavLst>
                                        <p:tav tm="0" fmla="#ppt_w*sin(2.5*pi*$)">
                                          <p:val>
                                            <p:fltVal val="0"/>
                                          </p:val>
                                        </p:tav>
                                        <p:tav tm="100000">
                                          <p:val>
                                            <p:fltVal val="1"/>
                                          </p:val>
                                        </p:tav>
                                      </p:tavLst>
                                    </p:anim>
                                    <p:anim calcmode="lin" valueType="num">
                                      <p:cBhvr>
                                        <p:cTn id="65"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45" presetClass="entr" presetSubtype="0"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2000"/>
                                        <p:tgtEl>
                                          <p:spTgt spid="10"/>
                                        </p:tgtEl>
                                      </p:cBhvr>
                                    </p:animEffect>
                                    <p:anim calcmode="lin" valueType="num">
                                      <p:cBhvr>
                                        <p:cTn id="71" dur="2000" fill="hold"/>
                                        <p:tgtEl>
                                          <p:spTgt spid="10"/>
                                        </p:tgtEl>
                                        <p:attrNameLst>
                                          <p:attrName>ppt_w</p:attrName>
                                        </p:attrNameLst>
                                      </p:cBhvr>
                                      <p:tavLst>
                                        <p:tav tm="0" fmla="#ppt_w*sin(2.5*pi*$)">
                                          <p:val>
                                            <p:fltVal val="0"/>
                                          </p:val>
                                        </p:tav>
                                        <p:tav tm="100000">
                                          <p:val>
                                            <p:fltVal val="1"/>
                                          </p:val>
                                        </p:tav>
                                      </p:tavLst>
                                    </p:anim>
                                    <p:anim calcmode="lin" valueType="num">
                                      <p:cBhvr>
                                        <p:cTn id="72"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0BE1E-B7D3-02A7-B89C-863B0B64A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836FF3-C5ED-0BE9-10DF-3512B283791E}"/>
              </a:ext>
            </a:extLst>
          </p:cNvPr>
          <p:cNvSpPr>
            <a:spLocks noGrp="1"/>
          </p:cNvSpPr>
          <p:nvPr>
            <p:ph type="title"/>
          </p:nvPr>
        </p:nvSpPr>
        <p:spPr/>
        <p:txBody>
          <a:bodyPr/>
          <a:lstStyle/>
          <a:p>
            <a:pPr algn="ctr"/>
            <a:r>
              <a:rPr lang="en-US" dirty="0"/>
              <a:t>CSRF Tokens</a:t>
            </a:r>
          </a:p>
        </p:txBody>
      </p:sp>
      <p:pic>
        <p:nvPicPr>
          <p:cNvPr id="3" name="Graphic 2" descr="User with solid fill">
            <a:extLst>
              <a:ext uri="{FF2B5EF4-FFF2-40B4-BE49-F238E27FC236}">
                <a16:creationId xmlns:a16="http://schemas.microsoft.com/office/drawing/2014/main" id="{0D4C6A4C-2B41-F59B-55D3-345854C9B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606" y="3594453"/>
            <a:ext cx="1524000" cy="1524000"/>
          </a:xfrm>
          <a:prstGeom prst="rect">
            <a:avLst/>
          </a:prstGeom>
        </p:spPr>
      </p:pic>
      <p:sp>
        <p:nvSpPr>
          <p:cNvPr id="5" name="Arrow: Right 4">
            <a:extLst>
              <a:ext uri="{FF2B5EF4-FFF2-40B4-BE49-F238E27FC236}">
                <a16:creationId xmlns:a16="http://schemas.microsoft.com/office/drawing/2014/main" id="{6CD44817-09F0-1176-A4B0-E856D0399D7C}"/>
              </a:ext>
            </a:extLst>
          </p:cNvPr>
          <p:cNvSpPr/>
          <p:nvPr/>
        </p:nvSpPr>
        <p:spPr>
          <a:xfrm rot="20772350">
            <a:off x="2496651" y="3742335"/>
            <a:ext cx="2172420" cy="232116"/>
          </a:xfrm>
          <a:prstGeom prst="rightArrow">
            <a:avLst/>
          </a:prstGeom>
          <a:solidFill>
            <a:schemeClr val="tx2">
              <a:lumMod val="1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erver with solid fill">
            <a:extLst>
              <a:ext uri="{FF2B5EF4-FFF2-40B4-BE49-F238E27FC236}">
                <a16:creationId xmlns:a16="http://schemas.microsoft.com/office/drawing/2014/main" id="{E84DDA0C-EC93-1B0F-D085-8EB6D3F8DF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13231" y="3307576"/>
            <a:ext cx="1524000" cy="1524000"/>
          </a:xfrm>
          <a:prstGeom prst="rect">
            <a:avLst/>
          </a:prstGeom>
        </p:spPr>
      </p:pic>
      <p:sp>
        <p:nvSpPr>
          <p:cNvPr id="8" name="Arrow: Right 7">
            <a:extLst>
              <a:ext uri="{FF2B5EF4-FFF2-40B4-BE49-F238E27FC236}">
                <a16:creationId xmlns:a16="http://schemas.microsoft.com/office/drawing/2014/main" id="{90F92A18-B7A1-84FC-8C63-A17780F1B3A8}"/>
              </a:ext>
            </a:extLst>
          </p:cNvPr>
          <p:cNvSpPr/>
          <p:nvPr/>
        </p:nvSpPr>
        <p:spPr>
          <a:xfrm rot="11496966">
            <a:off x="7080569" y="3472133"/>
            <a:ext cx="2427340" cy="232116"/>
          </a:xfrm>
          <a:prstGeom prst="rightArrow">
            <a:avLst/>
          </a:prstGeom>
          <a:solidFill>
            <a:schemeClr val="tx2">
              <a:lumMod val="1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279C94-93E4-FA46-1A9C-4C836B7CB94E}"/>
              </a:ext>
            </a:extLst>
          </p:cNvPr>
          <p:cNvSpPr/>
          <p:nvPr/>
        </p:nvSpPr>
        <p:spPr>
          <a:xfrm rot="705082">
            <a:off x="7078837" y="3872208"/>
            <a:ext cx="2473843" cy="232116"/>
          </a:xfrm>
          <a:prstGeom prst="rightArrow">
            <a:avLst/>
          </a:prstGeom>
          <a:solidFill>
            <a:schemeClr val="tx2">
              <a:lumMod val="1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Monitor with solid fill">
            <a:extLst>
              <a:ext uri="{FF2B5EF4-FFF2-40B4-BE49-F238E27FC236}">
                <a16:creationId xmlns:a16="http://schemas.microsoft.com/office/drawing/2014/main" id="{218C23C8-0FF6-F59A-C9F1-5E45122063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34848" y="2587117"/>
            <a:ext cx="1524000" cy="1524000"/>
          </a:xfrm>
          <a:prstGeom prst="rect">
            <a:avLst/>
          </a:prstGeom>
        </p:spPr>
      </p:pic>
      <p:sp>
        <p:nvSpPr>
          <p:cNvPr id="26" name="Rectangle: Rounded Corners 25">
            <a:extLst>
              <a:ext uri="{FF2B5EF4-FFF2-40B4-BE49-F238E27FC236}">
                <a16:creationId xmlns:a16="http://schemas.microsoft.com/office/drawing/2014/main" id="{8961F8AC-76C1-DF40-22DE-6BCE106C3E48}"/>
              </a:ext>
            </a:extLst>
          </p:cNvPr>
          <p:cNvSpPr/>
          <p:nvPr/>
        </p:nvSpPr>
        <p:spPr>
          <a:xfrm>
            <a:off x="2127742" y="2313756"/>
            <a:ext cx="2018078" cy="768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User visits a URL</a:t>
            </a:r>
          </a:p>
        </p:txBody>
      </p:sp>
      <p:sp>
        <p:nvSpPr>
          <p:cNvPr id="29" name="Rectangle: Rounded Corners 28">
            <a:extLst>
              <a:ext uri="{FF2B5EF4-FFF2-40B4-BE49-F238E27FC236}">
                <a16:creationId xmlns:a16="http://schemas.microsoft.com/office/drawing/2014/main" id="{596A42FF-4122-6BEB-FF10-997261973736}"/>
              </a:ext>
            </a:extLst>
          </p:cNvPr>
          <p:cNvSpPr/>
          <p:nvPr/>
        </p:nvSpPr>
        <p:spPr>
          <a:xfrm>
            <a:off x="7447876" y="2309590"/>
            <a:ext cx="2018078" cy="768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CSRF Token is Generated</a:t>
            </a:r>
          </a:p>
        </p:txBody>
      </p:sp>
      <p:pic>
        <p:nvPicPr>
          <p:cNvPr id="32" name="Picture 31" descr="A black background with a black square&#10;&#10;Description automatically generated with medium confidence">
            <a:extLst>
              <a:ext uri="{FF2B5EF4-FFF2-40B4-BE49-F238E27FC236}">
                <a16:creationId xmlns:a16="http://schemas.microsoft.com/office/drawing/2014/main" id="{E708513C-73F0-DCBB-8E9D-1FFB460797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26729" y="5275625"/>
            <a:ext cx="1298199" cy="1298199"/>
          </a:xfrm>
          <a:prstGeom prst="rect">
            <a:avLst/>
          </a:prstGeom>
        </p:spPr>
      </p:pic>
      <p:cxnSp>
        <p:nvCxnSpPr>
          <p:cNvPr id="42" name="Straight Arrow Connector 41">
            <a:extLst>
              <a:ext uri="{FF2B5EF4-FFF2-40B4-BE49-F238E27FC236}">
                <a16:creationId xmlns:a16="http://schemas.microsoft.com/office/drawing/2014/main" id="{9B3223F7-2C57-C61E-81F2-930061F901AE}"/>
              </a:ext>
            </a:extLst>
          </p:cNvPr>
          <p:cNvCxnSpPr>
            <a:cxnSpLocks/>
            <a:stCxn id="32" idx="3"/>
          </p:cNvCxnSpPr>
          <p:nvPr/>
        </p:nvCxnSpPr>
        <p:spPr>
          <a:xfrm flipV="1">
            <a:off x="6424928" y="4569369"/>
            <a:ext cx="3288303" cy="135535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52" name="Graphic 51" descr="Badge Cross with solid fill">
            <a:extLst>
              <a:ext uri="{FF2B5EF4-FFF2-40B4-BE49-F238E27FC236}">
                <a16:creationId xmlns:a16="http://schemas.microsoft.com/office/drawing/2014/main" id="{B2138746-1DD4-FD16-F795-7F39B8E370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02787" y="4789846"/>
            <a:ext cx="914400" cy="914400"/>
          </a:xfrm>
          <a:prstGeom prst="rect">
            <a:avLst/>
          </a:prstGeom>
        </p:spPr>
      </p:pic>
      <p:cxnSp>
        <p:nvCxnSpPr>
          <p:cNvPr id="56" name="Straight Connector 55">
            <a:extLst>
              <a:ext uri="{FF2B5EF4-FFF2-40B4-BE49-F238E27FC236}">
                <a16:creationId xmlns:a16="http://schemas.microsoft.com/office/drawing/2014/main" id="{A71621A7-E992-73A6-4D81-3850C8EAF23D}"/>
              </a:ext>
            </a:extLst>
          </p:cNvPr>
          <p:cNvCxnSpPr>
            <a:cxnSpLocks/>
          </p:cNvCxnSpPr>
          <p:nvPr/>
        </p:nvCxnSpPr>
        <p:spPr>
          <a:xfrm flipH="1">
            <a:off x="7921080" y="5110521"/>
            <a:ext cx="277813" cy="279633"/>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pic>
        <p:nvPicPr>
          <p:cNvPr id="66" name="Content Placeholder 9" descr="A gold coin with a letter i&#10;&#10;Description automatically generated">
            <a:extLst>
              <a:ext uri="{FF2B5EF4-FFF2-40B4-BE49-F238E27FC236}">
                <a16:creationId xmlns:a16="http://schemas.microsoft.com/office/drawing/2014/main" id="{6D7CBC83-B6EA-F457-E763-D52DC80C5B8D}"/>
              </a:ext>
            </a:extLst>
          </p:cNvPr>
          <p:cNvPicPr>
            <a:picLocks noGrp="1" noChangeAspect="1"/>
          </p:cNvPicPr>
          <p:nvPr>
            <p:ph idx="1"/>
          </p:nvPr>
        </p:nvPicPr>
        <p:blipFill>
          <a:blip r:embed="rId12">
            <a:extLst>
              <a:ext uri="{28A0092B-C50C-407E-A947-70E740481C1C}">
                <a14:useLocalDpi xmlns:a14="http://schemas.microsoft.com/office/drawing/2010/main" val="0"/>
              </a:ext>
            </a:extLst>
          </a:blip>
          <a:stretch>
            <a:fillRect/>
          </a:stretch>
        </p:blipFill>
        <p:spPr>
          <a:xfrm>
            <a:off x="8198893" y="3411853"/>
            <a:ext cx="291006" cy="352675"/>
          </a:xfrm>
        </p:spPr>
      </p:pic>
      <p:pic>
        <p:nvPicPr>
          <p:cNvPr id="67" name="Content Placeholder 9" descr="A gold coin with a letter i&#10;&#10;Description automatically generated">
            <a:extLst>
              <a:ext uri="{FF2B5EF4-FFF2-40B4-BE49-F238E27FC236}">
                <a16:creationId xmlns:a16="http://schemas.microsoft.com/office/drawing/2014/main" id="{ED2246FA-30FB-70DB-ADE2-14199B4F35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18506" y="2901341"/>
            <a:ext cx="291006" cy="352675"/>
          </a:xfrm>
          <a:prstGeom prst="rect">
            <a:avLst/>
          </a:prstGeom>
        </p:spPr>
      </p:pic>
      <p:pic>
        <p:nvPicPr>
          <p:cNvPr id="69" name="Graphic 68" descr="Checkmark with solid fill">
            <a:extLst>
              <a:ext uri="{FF2B5EF4-FFF2-40B4-BE49-F238E27FC236}">
                <a16:creationId xmlns:a16="http://schemas.microsoft.com/office/drawing/2014/main" id="{3AE28779-4CAF-27D8-0E36-ADF88CBDA3F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11286" y="2709332"/>
            <a:ext cx="643553" cy="643553"/>
          </a:xfrm>
          <a:prstGeom prst="rect">
            <a:avLst/>
          </a:prstGeom>
        </p:spPr>
      </p:pic>
      <p:pic>
        <p:nvPicPr>
          <p:cNvPr id="70" name="Content Placeholder 9" descr="A gold coin with a letter i&#10;&#10;Description automatically generated">
            <a:extLst>
              <a:ext uri="{FF2B5EF4-FFF2-40B4-BE49-F238E27FC236}">
                <a16:creationId xmlns:a16="http://schemas.microsoft.com/office/drawing/2014/main" id="{07C257B7-FC57-C4DE-5D07-731D503BBA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18506" y="4885136"/>
            <a:ext cx="291006" cy="352675"/>
          </a:xfrm>
          <a:prstGeom prst="rect">
            <a:avLst/>
          </a:prstGeom>
        </p:spPr>
      </p:pic>
      <p:pic>
        <p:nvPicPr>
          <p:cNvPr id="72" name="Graphic 71" descr="Close with solid fill">
            <a:extLst>
              <a:ext uri="{FF2B5EF4-FFF2-40B4-BE49-F238E27FC236}">
                <a16:creationId xmlns:a16="http://schemas.microsoft.com/office/drawing/2014/main" id="{38F557DB-AB16-CB36-E496-9DFEC48C47E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411286" y="4762922"/>
            <a:ext cx="615228" cy="615228"/>
          </a:xfrm>
          <a:prstGeom prst="rect">
            <a:avLst/>
          </a:prstGeom>
        </p:spPr>
      </p:pic>
    </p:spTree>
    <p:extLst>
      <p:ext uri="{BB962C8B-B14F-4D97-AF65-F5344CB8AC3E}">
        <p14:creationId xmlns:p14="http://schemas.microsoft.com/office/powerpoint/2010/main" val="95062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a:extLst>
            <a:ext uri="{FF2B5EF4-FFF2-40B4-BE49-F238E27FC236}">
              <a16:creationId xmlns:a16="http://schemas.microsoft.com/office/drawing/2014/main" id="{F51AD161-9385-4B64-1F28-F1B915626BAE}"/>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639304F-020E-CD6E-FFF1-EF89AF17AFF0}"/>
              </a:ext>
            </a:extLst>
          </p:cNvPr>
          <p:cNvSpPr/>
          <p:nvPr/>
        </p:nvSpPr>
        <p:spPr>
          <a:xfrm>
            <a:off x="1247795" y="95076"/>
            <a:ext cx="2890982" cy="64383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Improved Code</a:t>
            </a:r>
          </a:p>
        </p:txBody>
      </p:sp>
      <p:sp>
        <p:nvSpPr>
          <p:cNvPr id="10" name="Rectangle: Rounded Corners 9">
            <a:extLst>
              <a:ext uri="{FF2B5EF4-FFF2-40B4-BE49-F238E27FC236}">
                <a16:creationId xmlns:a16="http://schemas.microsoft.com/office/drawing/2014/main" id="{44B53D1B-ACF4-7A7F-905F-558E8CC25A32}"/>
              </a:ext>
            </a:extLst>
          </p:cNvPr>
          <p:cNvSpPr/>
          <p:nvPr/>
        </p:nvSpPr>
        <p:spPr>
          <a:xfrm>
            <a:off x="7427162" y="100942"/>
            <a:ext cx="2890982" cy="64383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Token-Generating Website</a:t>
            </a:r>
          </a:p>
        </p:txBody>
      </p:sp>
      <p:pic>
        <p:nvPicPr>
          <p:cNvPr id="13" name="Picture 12">
            <a:extLst>
              <a:ext uri="{FF2B5EF4-FFF2-40B4-BE49-F238E27FC236}">
                <a16:creationId xmlns:a16="http://schemas.microsoft.com/office/drawing/2014/main" id="{CBAD4E24-92C8-6B2A-7075-AAF5BEF6DA8C}"/>
              </a:ext>
            </a:extLst>
          </p:cNvPr>
          <p:cNvPicPr>
            <a:picLocks noChangeAspect="1"/>
          </p:cNvPicPr>
          <p:nvPr/>
        </p:nvPicPr>
        <p:blipFill>
          <a:blip r:embed="rId3"/>
          <a:stretch>
            <a:fillRect/>
          </a:stretch>
        </p:blipFill>
        <p:spPr>
          <a:xfrm>
            <a:off x="5848466" y="944560"/>
            <a:ext cx="6048375" cy="5495925"/>
          </a:xfrm>
          <a:prstGeom prst="rect">
            <a:avLst/>
          </a:prstGeom>
        </p:spPr>
      </p:pic>
      <p:pic>
        <p:nvPicPr>
          <p:cNvPr id="15" name="Picture 14">
            <a:extLst>
              <a:ext uri="{FF2B5EF4-FFF2-40B4-BE49-F238E27FC236}">
                <a16:creationId xmlns:a16="http://schemas.microsoft.com/office/drawing/2014/main" id="{4A6CC933-1D9A-F49A-1B99-79C4B0D599F8}"/>
              </a:ext>
            </a:extLst>
          </p:cNvPr>
          <p:cNvPicPr>
            <a:picLocks noChangeAspect="1"/>
          </p:cNvPicPr>
          <p:nvPr/>
        </p:nvPicPr>
        <p:blipFill>
          <a:blip r:embed="rId4"/>
          <a:stretch>
            <a:fillRect/>
          </a:stretch>
        </p:blipFill>
        <p:spPr>
          <a:xfrm>
            <a:off x="434781" y="844547"/>
            <a:ext cx="4810125" cy="5695950"/>
          </a:xfrm>
          <a:prstGeom prst="rect">
            <a:avLst/>
          </a:prstGeom>
        </p:spPr>
      </p:pic>
    </p:spTree>
    <p:extLst>
      <p:ext uri="{BB962C8B-B14F-4D97-AF65-F5344CB8AC3E}">
        <p14:creationId xmlns:p14="http://schemas.microsoft.com/office/powerpoint/2010/main" val="272870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055AB-0F25-0B9C-76A5-009240F95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181D4-9154-A031-C366-7E61506A9451}"/>
              </a:ext>
            </a:extLst>
          </p:cNvPr>
          <p:cNvSpPr>
            <a:spLocks noGrp="1"/>
          </p:cNvSpPr>
          <p:nvPr>
            <p:ph type="title"/>
          </p:nvPr>
        </p:nvSpPr>
        <p:spPr/>
        <p:txBody>
          <a:bodyPr/>
          <a:lstStyle/>
          <a:p>
            <a:r>
              <a:rPr lang="en-US" dirty="0"/>
              <a:t>Real world examples</a:t>
            </a:r>
          </a:p>
        </p:txBody>
      </p:sp>
      <p:sp>
        <p:nvSpPr>
          <p:cNvPr id="3" name="Content Placeholder 2">
            <a:extLst>
              <a:ext uri="{FF2B5EF4-FFF2-40B4-BE49-F238E27FC236}">
                <a16:creationId xmlns:a16="http://schemas.microsoft.com/office/drawing/2014/main" id="{82A16912-145A-59F7-8849-583FC2171624}"/>
              </a:ext>
            </a:extLst>
          </p:cNvPr>
          <p:cNvSpPr>
            <a:spLocks noGrp="1"/>
          </p:cNvSpPr>
          <p:nvPr>
            <p:ph idx="1"/>
          </p:nvPr>
        </p:nvSpPr>
        <p:spPr/>
        <p:txBody>
          <a:bodyPr>
            <a:normAutofit lnSpcReduction="10000"/>
          </a:bodyPr>
          <a:lstStyle/>
          <a:p>
            <a:endParaRPr lang="en-US" sz="3200" dirty="0"/>
          </a:p>
          <a:p>
            <a:r>
              <a:rPr lang="en-US" sz="4000" dirty="0"/>
              <a:t>2020 TikTok Exploit</a:t>
            </a:r>
          </a:p>
          <a:p>
            <a:pPr lvl="1"/>
            <a:r>
              <a:rPr lang="en-US" sz="2800" dirty="0"/>
              <a:t>Vulnerability allowed users to send malware</a:t>
            </a:r>
          </a:p>
          <a:p>
            <a:pPr lvl="1"/>
            <a:r>
              <a:rPr lang="en-US" sz="2800" dirty="0"/>
              <a:t>Attackers could then perform CSRF attacks</a:t>
            </a:r>
            <a:endParaRPr lang="en-US" sz="4000" dirty="0"/>
          </a:p>
          <a:p>
            <a:r>
              <a:rPr lang="en-US" sz="4000" dirty="0"/>
              <a:t>2019 Fortnite Exploit</a:t>
            </a:r>
          </a:p>
          <a:p>
            <a:pPr lvl="1"/>
            <a:r>
              <a:rPr lang="en-US" sz="2800" dirty="0"/>
              <a:t>A retired page had an XSS vulnerability</a:t>
            </a:r>
          </a:p>
          <a:p>
            <a:pPr lvl="1"/>
            <a:r>
              <a:rPr lang="en-US" sz="2800" dirty="0"/>
              <a:t>Allowed attackers to gain access to the data of all Fortnite users</a:t>
            </a:r>
          </a:p>
          <a:p>
            <a:pPr lvl="1"/>
            <a:endParaRPr lang="en-US" dirty="0"/>
          </a:p>
          <a:p>
            <a:pPr marL="228600" lvl="1" indent="0">
              <a:buNone/>
            </a:pPr>
            <a:endParaRPr lang="en-US" dirty="0"/>
          </a:p>
        </p:txBody>
      </p:sp>
      <p:pic>
        <p:nvPicPr>
          <p:cNvPr id="5" name="Picture 4" descr="A white and blue logo&#10;&#10;Description automatically generated">
            <a:extLst>
              <a:ext uri="{FF2B5EF4-FFF2-40B4-BE49-F238E27FC236}">
                <a16:creationId xmlns:a16="http://schemas.microsoft.com/office/drawing/2014/main" id="{72AD393F-87BF-AA82-6C40-E694D5684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8470" y="2496581"/>
            <a:ext cx="1119760" cy="1119760"/>
          </a:xfrm>
          <a:prstGeom prst="rect">
            <a:avLst/>
          </a:prstGeom>
        </p:spPr>
      </p:pic>
      <p:pic>
        <p:nvPicPr>
          <p:cNvPr id="7" name="Picture 6" descr="A blue and white circle with a letter v in it&#10;&#10;Description automatically generated">
            <a:extLst>
              <a:ext uri="{FF2B5EF4-FFF2-40B4-BE49-F238E27FC236}">
                <a16:creationId xmlns:a16="http://schemas.microsoft.com/office/drawing/2014/main" id="{B573B8C7-332E-2E41-50C6-EEC34B90D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7119" y="4741321"/>
            <a:ext cx="1119760" cy="1119760"/>
          </a:xfrm>
          <a:prstGeom prst="rect">
            <a:avLst/>
          </a:prstGeom>
        </p:spPr>
      </p:pic>
      <p:pic>
        <p:nvPicPr>
          <p:cNvPr id="11" name="Picture 10" descr="A cartoon of a person in a field&#10;&#10;Description automatically generated">
            <a:extLst>
              <a:ext uri="{FF2B5EF4-FFF2-40B4-BE49-F238E27FC236}">
                <a16:creationId xmlns:a16="http://schemas.microsoft.com/office/drawing/2014/main" id="{820419F4-1561-597E-6301-EE8012CFD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8330" y="520378"/>
            <a:ext cx="1520041" cy="85122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1718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C00B-EC58-D818-C0D8-C5D787929AE3}"/>
              </a:ext>
            </a:extLst>
          </p:cNvPr>
          <p:cNvSpPr>
            <a:spLocks noGrp="1"/>
          </p:cNvSpPr>
          <p:nvPr>
            <p:ph type="title"/>
          </p:nvPr>
        </p:nvSpPr>
        <p:spPr>
          <a:xfrm>
            <a:off x="983166" y="1544802"/>
            <a:ext cx="10515600" cy="3768396"/>
          </a:xfrm>
        </p:spPr>
        <p:txBody>
          <a:bodyPr>
            <a:normAutofit/>
          </a:bodyPr>
          <a:lstStyle/>
          <a:p>
            <a:pPr algn="ctr"/>
            <a:r>
              <a:rPr lang="en-US" sz="23900" dirty="0"/>
              <a:t>FIN.</a:t>
            </a:r>
          </a:p>
        </p:txBody>
      </p:sp>
    </p:spTree>
    <p:extLst>
      <p:ext uri="{BB962C8B-B14F-4D97-AF65-F5344CB8AC3E}">
        <p14:creationId xmlns:p14="http://schemas.microsoft.com/office/powerpoint/2010/main" val="149972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DE346-E0DB-9E0C-EB0C-F2C96AD05F00}"/>
              </a:ext>
            </a:extLst>
          </p:cNvPr>
          <p:cNvSpPr>
            <a:spLocks noGrp="1"/>
          </p:cNvSpPr>
          <p:nvPr>
            <p:ph type="title"/>
          </p:nvPr>
        </p:nvSpPr>
        <p:spPr>
          <a:xfrm>
            <a:off x="634277" y="284176"/>
            <a:ext cx="3670874" cy="1508760"/>
          </a:xfrm>
        </p:spPr>
        <p:txBody>
          <a:bodyPr>
            <a:normAutofit/>
          </a:bodyPr>
          <a:lstStyle/>
          <a:p>
            <a:r>
              <a:rPr lang="en-US" sz="3700">
                <a:solidFill>
                  <a:schemeClr val="tx2"/>
                </a:solidFill>
              </a:rPr>
              <a:t>Cross-Site Scripting (XSS)</a:t>
            </a:r>
          </a:p>
        </p:txBody>
      </p:sp>
      <p:sp>
        <p:nvSpPr>
          <p:cNvPr id="3" name="Content Placeholder 2">
            <a:extLst>
              <a:ext uri="{FF2B5EF4-FFF2-40B4-BE49-F238E27FC236}">
                <a16:creationId xmlns:a16="http://schemas.microsoft.com/office/drawing/2014/main" id="{7D447DE1-A03D-0486-4F8E-E50FBB061196}"/>
              </a:ext>
            </a:extLst>
          </p:cNvPr>
          <p:cNvSpPr>
            <a:spLocks noGrp="1"/>
          </p:cNvSpPr>
          <p:nvPr>
            <p:ph idx="1"/>
          </p:nvPr>
        </p:nvSpPr>
        <p:spPr>
          <a:xfrm>
            <a:off x="634277" y="2011680"/>
            <a:ext cx="3676678" cy="4206240"/>
          </a:xfrm>
        </p:spPr>
        <p:txBody>
          <a:bodyPr>
            <a:normAutofit/>
          </a:bodyPr>
          <a:lstStyle/>
          <a:p>
            <a:pPr marL="0" indent="0">
              <a:buNone/>
            </a:pPr>
            <a:r>
              <a:rPr lang="en-US" dirty="0">
                <a:solidFill>
                  <a:schemeClr val="bg1"/>
                </a:solidFill>
              </a:rPr>
              <a:t>Malicious code is injected and executed on a victim’s browser</a:t>
            </a:r>
          </a:p>
          <a:p>
            <a:pPr marL="0" indent="0">
              <a:buNone/>
            </a:pPr>
            <a:r>
              <a:rPr lang="en-US" dirty="0">
                <a:solidFill>
                  <a:schemeClr val="bg1"/>
                </a:solidFill>
              </a:rPr>
              <a:t>Reflected XSS</a:t>
            </a:r>
          </a:p>
          <a:p>
            <a:r>
              <a:rPr lang="en-US" sz="1800" dirty="0">
                <a:solidFill>
                  <a:schemeClr val="bg1"/>
                </a:solidFill>
              </a:rPr>
              <a:t>URL/Link-based</a:t>
            </a:r>
            <a:endParaRPr lang="en-US" dirty="0">
              <a:solidFill>
                <a:schemeClr val="bg1"/>
              </a:solidFill>
            </a:endParaRPr>
          </a:p>
          <a:p>
            <a:pPr marL="0" indent="0">
              <a:buNone/>
            </a:pPr>
            <a:r>
              <a:rPr lang="en-US" dirty="0">
                <a:solidFill>
                  <a:schemeClr val="bg1"/>
                </a:solidFill>
              </a:rPr>
              <a:t>Stored XSS</a:t>
            </a:r>
          </a:p>
          <a:p>
            <a:r>
              <a:rPr lang="en-US" sz="1800" dirty="0">
                <a:solidFill>
                  <a:schemeClr val="bg1"/>
                </a:solidFill>
              </a:rPr>
              <a:t>Database-based</a:t>
            </a:r>
          </a:p>
          <a:p>
            <a:pPr marL="0" indent="0">
              <a:buNone/>
            </a:pPr>
            <a:endParaRPr lang="en-US" dirty="0">
              <a:solidFill>
                <a:schemeClr val="bg1"/>
              </a:solidFill>
            </a:endParaRPr>
          </a:p>
          <a:p>
            <a:pPr marL="0" indent="0">
              <a:buNone/>
            </a:pPr>
            <a:endParaRPr lang="en-US" dirty="0">
              <a:solidFill>
                <a:schemeClr val="bg1"/>
              </a:solidFill>
            </a:endParaRPr>
          </a:p>
        </p:txBody>
      </p:sp>
      <p:sp>
        <p:nvSpPr>
          <p:cNvPr id="14" name="Rectangle 13">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descr="A diagram of a computer virus&#10;&#10;Description automatically generated">
            <a:extLst>
              <a:ext uri="{FF2B5EF4-FFF2-40B4-BE49-F238E27FC236}">
                <a16:creationId xmlns:a16="http://schemas.microsoft.com/office/drawing/2014/main" id="{6AAD4E90-65D4-B5C4-F81A-61634D741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368" y="1633160"/>
            <a:ext cx="6283602" cy="3550234"/>
          </a:xfrm>
          <a:prstGeom prst="rect">
            <a:avLst/>
          </a:prstGeom>
        </p:spPr>
      </p:pic>
    </p:spTree>
    <p:extLst>
      <p:ext uri="{BB962C8B-B14F-4D97-AF65-F5344CB8AC3E}">
        <p14:creationId xmlns:p14="http://schemas.microsoft.com/office/powerpoint/2010/main" val="14943963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1F22"/>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291A2DC-F939-A01E-8F12-5A182C99A8CC}"/>
              </a:ext>
            </a:extLst>
          </p:cNvPr>
          <p:cNvPicPr>
            <a:picLocks noGrp="1" noChangeAspect="1"/>
          </p:cNvPicPr>
          <p:nvPr>
            <p:ph idx="1"/>
          </p:nvPr>
        </p:nvPicPr>
        <p:blipFill>
          <a:blip r:embed="rId3"/>
          <a:srcRect l="4213" t="18647" r="5297" b="22818"/>
          <a:stretch/>
        </p:blipFill>
        <p:spPr>
          <a:xfrm>
            <a:off x="8259096" y="5249071"/>
            <a:ext cx="3801006" cy="1025912"/>
          </a:xfrm>
        </p:spPr>
      </p:pic>
      <p:pic>
        <p:nvPicPr>
          <p:cNvPr id="13" name="Picture 12" descr="A screenshot of a computer&#10;&#10;Description automatically generated">
            <a:extLst>
              <a:ext uri="{FF2B5EF4-FFF2-40B4-BE49-F238E27FC236}">
                <a16:creationId xmlns:a16="http://schemas.microsoft.com/office/drawing/2014/main" id="{92579580-AF04-1972-AD87-DE9A96C76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147" y="1049063"/>
            <a:ext cx="3932903" cy="1682836"/>
          </a:xfrm>
          <a:prstGeom prst="rect">
            <a:avLst/>
          </a:prstGeom>
          <a:effectLst>
            <a:softEdge rad="63500"/>
          </a:effectLst>
        </p:spPr>
      </p:pic>
      <p:pic>
        <p:nvPicPr>
          <p:cNvPr id="15" name="Picture 14">
            <a:extLst>
              <a:ext uri="{FF2B5EF4-FFF2-40B4-BE49-F238E27FC236}">
                <a16:creationId xmlns:a16="http://schemas.microsoft.com/office/drawing/2014/main" id="{AEBB451B-5F6A-E7CB-3DDF-56F38D007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5406" y="3700886"/>
            <a:ext cx="2171812" cy="279020"/>
          </a:xfrm>
          <a:prstGeom prst="rect">
            <a:avLst/>
          </a:prstGeom>
        </p:spPr>
      </p:pic>
      <p:sp>
        <p:nvSpPr>
          <p:cNvPr id="17" name="Rectangle: Rounded Corners 16">
            <a:extLst>
              <a:ext uri="{FF2B5EF4-FFF2-40B4-BE49-F238E27FC236}">
                <a16:creationId xmlns:a16="http://schemas.microsoft.com/office/drawing/2014/main" id="{4B8C54CE-6584-2710-397D-106BC51AC50A}"/>
              </a:ext>
            </a:extLst>
          </p:cNvPr>
          <p:cNvSpPr/>
          <p:nvPr/>
        </p:nvSpPr>
        <p:spPr>
          <a:xfrm>
            <a:off x="6624710" y="1206542"/>
            <a:ext cx="1324195" cy="13255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Malicious code is injected into DB</a:t>
            </a:r>
          </a:p>
        </p:txBody>
      </p:sp>
      <p:sp>
        <p:nvSpPr>
          <p:cNvPr id="18" name="Arrow: Down 17">
            <a:extLst>
              <a:ext uri="{FF2B5EF4-FFF2-40B4-BE49-F238E27FC236}">
                <a16:creationId xmlns:a16="http://schemas.microsoft.com/office/drawing/2014/main" id="{50B4AA38-078C-7E91-A8C9-DA7B2B2620F4}"/>
              </a:ext>
            </a:extLst>
          </p:cNvPr>
          <p:cNvSpPr/>
          <p:nvPr/>
        </p:nvSpPr>
        <p:spPr>
          <a:xfrm>
            <a:off x="7096298" y="2713678"/>
            <a:ext cx="377144" cy="636639"/>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D579CF1-DFA8-51CA-7E6F-72F4A8F12739}"/>
              </a:ext>
            </a:extLst>
          </p:cNvPr>
          <p:cNvSpPr/>
          <p:nvPr/>
        </p:nvSpPr>
        <p:spPr>
          <a:xfrm>
            <a:off x="6562021" y="3480406"/>
            <a:ext cx="1435509" cy="6705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Link is sent </a:t>
            </a:r>
            <a:r>
              <a:rPr lang="en-US"/>
              <a:t>to victim</a:t>
            </a:r>
            <a:endParaRPr lang="en-US" dirty="0"/>
          </a:p>
        </p:txBody>
      </p:sp>
      <p:sp>
        <p:nvSpPr>
          <p:cNvPr id="20" name="Arrow: Down 19">
            <a:extLst>
              <a:ext uri="{FF2B5EF4-FFF2-40B4-BE49-F238E27FC236}">
                <a16:creationId xmlns:a16="http://schemas.microsoft.com/office/drawing/2014/main" id="{EC13FADA-F75C-F6EA-2590-4C4EB1BDA4C0}"/>
              </a:ext>
            </a:extLst>
          </p:cNvPr>
          <p:cNvSpPr/>
          <p:nvPr/>
        </p:nvSpPr>
        <p:spPr>
          <a:xfrm>
            <a:off x="7091203" y="4298618"/>
            <a:ext cx="377144" cy="636639"/>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38651E-652C-59C5-FB65-0B6F0BBACD6E}"/>
              </a:ext>
            </a:extLst>
          </p:cNvPr>
          <p:cNvSpPr/>
          <p:nvPr/>
        </p:nvSpPr>
        <p:spPr>
          <a:xfrm>
            <a:off x="6617677" y="5099246"/>
            <a:ext cx="1324195" cy="13255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 executes in victim’s browser</a:t>
            </a:r>
          </a:p>
        </p:txBody>
      </p:sp>
      <p:pic>
        <p:nvPicPr>
          <p:cNvPr id="26" name="Picture 25">
            <a:extLst>
              <a:ext uri="{FF2B5EF4-FFF2-40B4-BE49-F238E27FC236}">
                <a16:creationId xmlns:a16="http://schemas.microsoft.com/office/drawing/2014/main" id="{3305B27E-0F7A-7FAB-A2E2-56880D863110}"/>
              </a:ext>
            </a:extLst>
          </p:cNvPr>
          <p:cNvPicPr>
            <a:picLocks noChangeAspect="1"/>
          </p:cNvPicPr>
          <p:nvPr/>
        </p:nvPicPr>
        <p:blipFill>
          <a:blip r:embed="rId6"/>
          <a:stretch>
            <a:fillRect/>
          </a:stretch>
        </p:blipFill>
        <p:spPr>
          <a:xfrm>
            <a:off x="20694" y="565059"/>
            <a:ext cx="6445404" cy="6122019"/>
          </a:xfrm>
          <a:prstGeom prst="rect">
            <a:avLst/>
          </a:prstGeom>
        </p:spPr>
      </p:pic>
    </p:spTree>
    <p:extLst>
      <p:ext uri="{BB962C8B-B14F-4D97-AF65-F5344CB8AC3E}">
        <p14:creationId xmlns:p14="http://schemas.microsoft.com/office/powerpoint/2010/main" val="185215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CB62-8084-2E35-FF18-80CD781F85FE}"/>
              </a:ext>
            </a:extLst>
          </p:cNvPr>
          <p:cNvSpPr>
            <a:spLocks noGrp="1"/>
          </p:cNvSpPr>
          <p:nvPr>
            <p:ph type="title"/>
          </p:nvPr>
        </p:nvSpPr>
        <p:spPr/>
        <p:txBody>
          <a:bodyPr/>
          <a:lstStyle/>
          <a:p>
            <a:pPr algn="ctr"/>
            <a:r>
              <a:rPr lang="en-US"/>
              <a:t>Prevention methods</a:t>
            </a:r>
            <a:endParaRPr lang="en-US" dirty="0"/>
          </a:p>
        </p:txBody>
      </p:sp>
      <p:sp>
        <p:nvSpPr>
          <p:cNvPr id="3" name="Content Placeholder 2">
            <a:extLst>
              <a:ext uri="{FF2B5EF4-FFF2-40B4-BE49-F238E27FC236}">
                <a16:creationId xmlns:a16="http://schemas.microsoft.com/office/drawing/2014/main" id="{182D6374-AD9A-F233-786F-2F0B2F283342}"/>
              </a:ext>
            </a:extLst>
          </p:cNvPr>
          <p:cNvSpPr>
            <a:spLocks noGrp="1"/>
          </p:cNvSpPr>
          <p:nvPr>
            <p:ph idx="1"/>
          </p:nvPr>
        </p:nvSpPr>
        <p:spPr>
          <a:xfrm>
            <a:off x="776748" y="2011680"/>
            <a:ext cx="10210251" cy="4206240"/>
          </a:xfrm>
        </p:spPr>
        <p:txBody>
          <a:bodyPr/>
          <a:lstStyle/>
          <a:p>
            <a:pPr marL="0" indent="0">
              <a:buNone/>
            </a:pPr>
            <a:endParaRPr lang="en-US" dirty="0"/>
          </a:p>
          <a:p>
            <a:r>
              <a:rPr lang="en-US" dirty="0"/>
              <a:t>Output Encoding</a:t>
            </a:r>
          </a:p>
          <a:p>
            <a:r>
              <a:rPr lang="en-US" dirty="0"/>
              <a:t>Input Validation and Sanitization</a:t>
            </a:r>
          </a:p>
          <a:p>
            <a:r>
              <a:rPr lang="en-US" dirty="0"/>
              <a:t>Custom HTTP headers</a:t>
            </a:r>
          </a:p>
          <a:p>
            <a:r>
              <a:rPr lang="en-US" dirty="0"/>
              <a:t>Built-in Framework Features</a:t>
            </a:r>
          </a:p>
          <a:p>
            <a:r>
              <a:rPr lang="en-US" dirty="0"/>
              <a:t>Content Security Policy</a:t>
            </a:r>
          </a:p>
          <a:p>
            <a:pPr marL="0" indent="0">
              <a:buNone/>
            </a:pPr>
            <a:endParaRPr lang="en-US" dirty="0"/>
          </a:p>
        </p:txBody>
      </p:sp>
      <p:pic>
        <p:nvPicPr>
          <p:cNvPr id="7" name="Picture 6" descr="A close-up of a lock&#10;&#10;Description automatically generated">
            <a:extLst>
              <a:ext uri="{FF2B5EF4-FFF2-40B4-BE49-F238E27FC236}">
                <a16:creationId xmlns:a16="http://schemas.microsoft.com/office/drawing/2014/main" id="{2E21399C-2FC1-D07E-204E-F78545C8A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20" y="2106110"/>
            <a:ext cx="6566872" cy="401738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10495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7AD8-29A1-7AD5-2A71-E3A2CB515C45}"/>
              </a:ext>
            </a:extLst>
          </p:cNvPr>
          <p:cNvSpPr>
            <a:spLocks noGrp="1"/>
          </p:cNvSpPr>
          <p:nvPr>
            <p:ph type="title"/>
          </p:nvPr>
        </p:nvSpPr>
        <p:spPr/>
        <p:txBody>
          <a:bodyPr/>
          <a:lstStyle/>
          <a:p>
            <a:r>
              <a:rPr lang="en-US" dirty="0"/>
              <a:t>CODE FIX</a:t>
            </a:r>
          </a:p>
        </p:txBody>
      </p:sp>
      <p:pic>
        <p:nvPicPr>
          <p:cNvPr id="11" name="Content Placeholder 10" descr="Cartoon character with big eyes&#10;&#10;Description automatically generated">
            <a:extLst>
              <a:ext uri="{FF2B5EF4-FFF2-40B4-BE49-F238E27FC236}">
                <a16:creationId xmlns:a16="http://schemas.microsoft.com/office/drawing/2014/main" id="{B41D0752-E7FA-28A9-E162-DD8F141D10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81021" y="4142691"/>
            <a:ext cx="2616355" cy="2592570"/>
          </a:xfrm>
        </p:spPr>
      </p:pic>
      <p:pic>
        <p:nvPicPr>
          <p:cNvPr id="9" name="Picture 8">
            <a:extLst>
              <a:ext uri="{FF2B5EF4-FFF2-40B4-BE49-F238E27FC236}">
                <a16:creationId xmlns:a16="http://schemas.microsoft.com/office/drawing/2014/main" id="{445CC601-ABC7-CA73-03E3-0E971259A8B8}"/>
              </a:ext>
            </a:extLst>
          </p:cNvPr>
          <p:cNvPicPr>
            <a:picLocks noChangeAspect="1"/>
          </p:cNvPicPr>
          <p:nvPr/>
        </p:nvPicPr>
        <p:blipFill>
          <a:blip r:embed="rId4"/>
          <a:stretch>
            <a:fillRect/>
          </a:stretch>
        </p:blipFill>
        <p:spPr>
          <a:xfrm>
            <a:off x="0" y="0"/>
            <a:ext cx="6367346" cy="6858000"/>
          </a:xfrm>
          <a:prstGeom prst="rect">
            <a:avLst/>
          </a:prstGeom>
        </p:spPr>
      </p:pic>
      <p:sp>
        <p:nvSpPr>
          <p:cNvPr id="12" name="TextBox 11">
            <a:extLst>
              <a:ext uri="{FF2B5EF4-FFF2-40B4-BE49-F238E27FC236}">
                <a16:creationId xmlns:a16="http://schemas.microsoft.com/office/drawing/2014/main" id="{72B76F55-0C8A-CB85-5281-68C8C9AC7CBF}"/>
              </a:ext>
            </a:extLst>
          </p:cNvPr>
          <p:cNvSpPr txBox="1"/>
          <p:nvPr/>
        </p:nvSpPr>
        <p:spPr>
          <a:xfrm>
            <a:off x="8140622" y="3377498"/>
            <a:ext cx="2297151" cy="646331"/>
          </a:xfrm>
          <a:prstGeom prst="rect">
            <a:avLst/>
          </a:prstGeom>
          <a:noFill/>
        </p:spPr>
        <p:txBody>
          <a:bodyPr wrap="square" rtlCol="0">
            <a:spAutoFit/>
          </a:bodyPr>
          <a:lstStyle/>
          <a:p>
            <a:pPr algn="ctr"/>
            <a:r>
              <a:rPr lang="en-US" dirty="0"/>
              <a:t>Hackers when I sanitize my inputs</a:t>
            </a:r>
          </a:p>
        </p:txBody>
      </p:sp>
      <p:pic>
        <p:nvPicPr>
          <p:cNvPr id="14" name="Picture 13">
            <a:extLst>
              <a:ext uri="{FF2B5EF4-FFF2-40B4-BE49-F238E27FC236}">
                <a16:creationId xmlns:a16="http://schemas.microsoft.com/office/drawing/2014/main" id="{0240A215-A536-133C-43D0-D23CA95BDE40}"/>
              </a:ext>
            </a:extLst>
          </p:cNvPr>
          <p:cNvPicPr>
            <a:picLocks noChangeAspect="1"/>
          </p:cNvPicPr>
          <p:nvPr/>
        </p:nvPicPr>
        <p:blipFill>
          <a:blip r:embed="rId5"/>
          <a:stretch>
            <a:fillRect/>
          </a:stretch>
        </p:blipFill>
        <p:spPr>
          <a:xfrm>
            <a:off x="6473398" y="461762"/>
            <a:ext cx="5400675" cy="2695575"/>
          </a:xfrm>
          <a:prstGeom prst="rect">
            <a:avLst/>
          </a:prstGeom>
        </p:spPr>
      </p:pic>
    </p:spTree>
    <p:extLst>
      <p:ext uri="{BB962C8B-B14F-4D97-AF65-F5344CB8AC3E}">
        <p14:creationId xmlns:p14="http://schemas.microsoft.com/office/powerpoint/2010/main" val="422858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ECC4A7-8407-7624-B355-347F1D061573}"/>
              </a:ext>
            </a:extLst>
          </p:cNvPr>
          <p:cNvSpPr/>
          <p:nvPr/>
        </p:nvSpPr>
        <p:spPr>
          <a:xfrm>
            <a:off x="0" y="2118733"/>
            <a:ext cx="12192000" cy="2274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B95E4-2019-480D-FFB7-632692B0FF58}"/>
              </a:ext>
            </a:extLst>
          </p:cNvPr>
          <p:cNvSpPr>
            <a:spLocks noGrp="1"/>
          </p:cNvSpPr>
          <p:nvPr>
            <p:ph type="title"/>
          </p:nvPr>
        </p:nvSpPr>
        <p:spPr>
          <a:xfrm>
            <a:off x="838200" y="2520891"/>
            <a:ext cx="10515600" cy="1325563"/>
          </a:xfrm>
        </p:spPr>
        <p:txBody>
          <a:bodyPr>
            <a:normAutofit fontScale="90000"/>
          </a:bodyPr>
          <a:lstStyle/>
          <a:p>
            <a:pPr algn="ctr"/>
            <a:r>
              <a:rPr lang="en-US" sz="6000" dirty="0">
                <a:latin typeface="Bahnschrift SemiLight SemiConde" panose="020B0502040204020203" pitchFamily="34" charset="0"/>
              </a:rPr>
              <a:t>Cross-Site Request Forgery (CSRF)</a:t>
            </a:r>
          </a:p>
        </p:txBody>
      </p:sp>
    </p:spTree>
    <p:extLst>
      <p:ext uri="{BB962C8B-B14F-4D97-AF65-F5344CB8AC3E}">
        <p14:creationId xmlns:p14="http://schemas.microsoft.com/office/powerpoint/2010/main" val="123015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Shape 29">
            <a:extLst>
              <a:ext uri="{FF2B5EF4-FFF2-40B4-BE49-F238E27FC236}">
                <a16:creationId xmlns:a16="http://schemas.microsoft.com/office/drawing/2014/main" id="{E533F05D-DBA8-1924-8C79-0B9579D9018C}"/>
              </a:ext>
            </a:extLst>
          </p:cNvPr>
          <p:cNvSpPr/>
          <p:nvPr/>
        </p:nvSpPr>
        <p:spPr>
          <a:xfrm rot="16200000">
            <a:off x="10049777" y="6110863"/>
            <a:ext cx="464820" cy="231883"/>
          </a:xfrm>
          <a:prstGeom prst="corner">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821574-8D3D-E97C-C23D-F408A79AFA38}"/>
              </a:ext>
            </a:extLst>
          </p:cNvPr>
          <p:cNvSpPr>
            <a:spLocks noGrp="1"/>
          </p:cNvSpPr>
          <p:nvPr>
            <p:ph type="title"/>
          </p:nvPr>
        </p:nvSpPr>
        <p:spPr/>
        <p:txBody>
          <a:bodyPr/>
          <a:lstStyle/>
          <a:p>
            <a:pPr algn="ctr"/>
            <a:r>
              <a:rPr lang="en-US" dirty="0"/>
              <a:t>CSRF</a:t>
            </a:r>
          </a:p>
        </p:txBody>
      </p:sp>
      <p:sp>
        <p:nvSpPr>
          <p:cNvPr id="4" name="Rectangle: Rounded Corners 3">
            <a:extLst>
              <a:ext uri="{FF2B5EF4-FFF2-40B4-BE49-F238E27FC236}">
                <a16:creationId xmlns:a16="http://schemas.microsoft.com/office/drawing/2014/main" id="{2DE038C7-321F-0768-F318-BE20C6123562}"/>
              </a:ext>
            </a:extLst>
          </p:cNvPr>
          <p:cNvSpPr/>
          <p:nvPr/>
        </p:nvSpPr>
        <p:spPr>
          <a:xfrm>
            <a:off x="983135" y="4771613"/>
            <a:ext cx="162249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Request is Created</a:t>
            </a:r>
          </a:p>
        </p:txBody>
      </p:sp>
      <p:sp>
        <p:nvSpPr>
          <p:cNvPr id="7" name="Oval 6">
            <a:extLst>
              <a:ext uri="{FF2B5EF4-FFF2-40B4-BE49-F238E27FC236}">
                <a16:creationId xmlns:a16="http://schemas.microsoft.com/office/drawing/2014/main" id="{0C1BBDBB-A9DE-C7A9-22B5-D80B9DBD9B41}"/>
              </a:ext>
            </a:extLst>
          </p:cNvPr>
          <p:cNvSpPr/>
          <p:nvPr/>
        </p:nvSpPr>
        <p:spPr>
          <a:xfrm>
            <a:off x="1563325" y="3996984"/>
            <a:ext cx="462116" cy="426850"/>
          </a:xfrm>
          <a:prstGeom prst="ellipse">
            <a:avLst/>
          </a:prstGeom>
          <a:solidFill>
            <a:schemeClr val="bg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DLaM Display" panose="02010000000000000000" pitchFamily="2" charset="0"/>
                <a:ea typeface="ADLaM Display" panose="02010000000000000000" pitchFamily="2" charset="0"/>
                <a:cs typeface="ADLaM Display" panose="02010000000000000000" pitchFamily="2" charset="0"/>
              </a:rPr>
              <a:t>1</a:t>
            </a:r>
          </a:p>
        </p:txBody>
      </p:sp>
      <p:pic>
        <p:nvPicPr>
          <p:cNvPr id="13" name="Graphic 12" descr="User with solid fill">
            <a:extLst>
              <a:ext uri="{FF2B5EF4-FFF2-40B4-BE49-F238E27FC236}">
                <a16:creationId xmlns:a16="http://schemas.microsoft.com/office/drawing/2014/main" id="{6DC8B6CD-D179-C433-13C9-8CD93AF648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34000" y="2136399"/>
            <a:ext cx="1524000" cy="1524000"/>
          </a:xfrm>
          <a:prstGeom prst="rect">
            <a:avLst/>
          </a:prstGeom>
        </p:spPr>
      </p:pic>
      <p:sp>
        <p:nvSpPr>
          <p:cNvPr id="14" name="Oval 13">
            <a:extLst>
              <a:ext uri="{FF2B5EF4-FFF2-40B4-BE49-F238E27FC236}">
                <a16:creationId xmlns:a16="http://schemas.microsoft.com/office/drawing/2014/main" id="{7D36B5A3-6F62-E4D2-5523-FBA451511978}"/>
              </a:ext>
            </a:extLst>
          </p:cNvPr>
          <p:cNvSpPr/>
          <p:nvPr/>
        </p:nvSpPr>
        <p:spPr>
          <a:xfrm>
            <a:off x="4309927" y="3996984"/>
            <a:ext cx="462116" cy="426850"/>
          </a:xfrm>
          <a:prstGeom prst="ellipse">
            <a:avLst/>
          </a:prstGeom>
          <a:solidFill>
            <a:schemeClr val="bg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DLaM Display" panose="02010000000000000000" pitchFamily="2" charset="0"/>
                <a:ea typeface="ADLaM Display" panose="02010000000000000000" pitchFamily="2" charset="0"/>
                <a:cs typeface="ADLaM Display" panose="02010000000000000000" pitchFamily="2" charset="0"/>
              </a:rPr>
              <a:t>2</a:t>
            </a:r>
          </a:p>
        </p:txBody>
      </p:sp>
      <p:sp>
        <p:nvSpPr>
          <p:cNvPr id="15" name="Rectangle: Rounded Corners 14">
            <a:extLst>
              <a:ext uri="{FF2B5EF4-FFF2-40B4-BE49-F238E27FC236}">
                <a16:creationId xmlns:a16="http://schemas.microsoft.com/office/drawing/2014/main" id="{5BC67B1F-E576-3124-B458-0D9E542F79CE}"/>
              </a:ext>
            </a:extLst>
          </p:cNvPr>
          <p:cNvSpPr/>
          <p:nvPr/>
        </p:nvSpPr>
        <p:spPr>
          <a:xfrm>
            <a:off x="3747971" y="4771613"/>
            <a:ext cx="158602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Request is Sent Out</a:t>
            </a:r>
          </a:p>
        </p:txBody>
      </p:sp>
      <p:sp>
        <p:nvSpPr>
          <p:cNvPr id="18" name="Arrow: Right 17">
            <a:extLst>
              <a:ext uri="{FF2B5EF4-FFF2-40B4-BE49-F238E27FC236}">
                <a16:creationId xmlns:a16="http://schemas.microsoft.com/office/drawing/2014/main" id="{C3C6CDA9-7576-CA55-8CAC-620029A8A920}"/>
              </a:ext>
            </a:extLst>
          </p:cNvPr>
          <p:cNvSpPr/>
          <p:nvPr/>
        </p:nvSpPr>
        <p:spPr>
          <a:xfrm>
            <a:off x="7362887" y="3050158"/>
            <a:ext cx="1853427" cy="232116"/>
          </a:xfrm>
          <a:prstGeom prst="rightArrow">
            <a:avLst/>
          </a:prstGeom>
          <a:solidFill>
            <a:schemeClr val="tx2">
              <a:lumMod val="1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3BF4D0F-8B14-C445-AB05-10C78DBB8156}"/>
              </a:ext>
            </a:extLst>
          </p:cNvPr>
          <p:cNvSpPr/>
          <p:nvPr/>
        </p:nvSpPr>
        <p:spPr>
          <a:xfrm>
            <a:off x="3260787" y="3037298"/>
            <a:ext cx="1853427" cy="232116"/>
          </a:xfrm>
          <a:prstGeom prst="rightArrow">
            <a:avLst/>
          </a:prstGeom>
          <a:solidFill>
            <a:schemeClr val="tx2">
              <a:lumMod val="1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4FEB699-5178-57E5-888B-CB9148E58B3D}"/>
              </a:ext>
            </a:extLst>
          </p:cNvPr>
          <p:cNvSpPr/>
          <p:nvPr/>
        </p:nvSpPr>
        <p:spPr>
          <a:xfrm>
            <a:off x="6582918" y="4771613"/>
            <a:ext cx="174056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User Sends Request</a:t>
            </a:r>
          </a:p>
        </p:txBody>
      </p:sp>
      <p:sp>
        <p:nvSpPr>
          <p:cNvPr id="21" name="Oval 20">
            <a:extLst>
              <a:ext uri="{FF2B5EF4-FFF2-40B4-BE49-F238E27FC236}">
                <a16:creationId xmlns:a16="http://schemas.microsoft.com/office/drawing/2014/main" id="{D15FCBAB-DE37-03C3-DD9B-9F428C2D5AE7}"/>
              </a:ext>
            </a:extLst>
          </p:cNvPr>
          <p:cNvSpPr/>
          <p:nvPr/>
        </p:nvSpPr>
        <p:spPr>
          <a:xfrm>
            <a:off x="7217162" y="3996984"/>
            <a:ext cx="462116" cy="426850"/>
          </a:xfrm>
          <a:prstGeom prst="ellipse">
            <a:avLst/>
          </a:prstGeom>
          <a:solidFill>
            <a:schemeClr val="bg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DLaM Display" panose="02010000000000000000" pitchFamily="2" charset="0"/>
                <a:ea typeface="ADLaM Display" panose="02010000000000000000" pitchFamily="2" charset="0"/>
                <a:cs typeface="ADLaM Display" panose="02010000000000000000" pitchFamily="2" charset="0"/>
              </a:rPr>
              <a:t>3</a:t>
            </a:r>
          </a:p>
        </p:txBody>
      </p:sp>
      <p:pic>
        <p:nvPicPr>
          <p:cNvPr id="23" name="Graphic 22" descr="Server with solid fill">
            <a:extLst>
              <a:ext uri="{FF2B5EF4-FFF2-40B4-BE49-F238E27FC236}">
                <a16:creationId xmlns:a16="http://schemas.microsoft.com/office/drawing/2014/main" id="{EE7A1651-7135-9535-FD13-A038D228F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2716" y="2288158"/>
            <a:ext cx="1524000" cy="1524000"/>
          </a:xfrm>
          <a:prstGeom prst="rect">
            <a:avLst/>
          </a:prstGeom>
        </p:spPr>
      </p:pic>
      <p:sp>
        <p:nvSpPr>
          <p:cNvPr id="24" name="Rectangle: Rounded Corners 23">
            <a:extLst>
              <a:ext uri="{FF2B5EF4-FFF2-40B4-BE49-F238E27FC236}">
                <a16:creationId xmlns:a16="http://schemas.microsoft.com/office/drawing/2014/main" id="{33A5CCF8-8127-2C42-67F4-1C4C560F9EF7}"/>
              </a:ext>
            </a:extLst>
          </p:cNvPr>
          <p:cNvSpPr/>
          <p:nvPr/>
        </p:nvSpPr>
        <p:spPr>
          <a:xfrm>
            <a:off x="9414436" y="4761634"/>
            <a:ext cx="174056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Request is Received</a:t>
            </a:r>
          </a:p>
        </p:txBody>
      </p:sp>
      <p:sp>
        <p:nvSpPr>
          <p:cNvPr id="25" name="Oval 24">
            <a:extLst>
              <a:ext uri="{FF2B5EF4-FFF2-40B4-BE49-F238E27FC236}">
                <a16:creationId xmlns:a16="http://schemas.microsoft.com/office/drawing/2014/main" id="{465D6093-FBBC-5D39-AFC5-E51F8B7AEF44}"/>
              </a:ext>
            </a:extLst>
          </p:cNvPr>
          <p:cNvSpPr/>
          <p:nvPr/>
        </p:nvSpPr>
        <p:spPr>
          <a:xfrm>
            <a:off x="10053658" y="3996984"/>
            <a:ext cx="462116" cy="426850"/>
          </a:xfrm>
          <a:prstGeom prst="ellipse">
            <a:avLst/>
          </a:prstGeom>
          <a:solidFill>
            <a:schemeClr val="bg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DLaM Display" panose="02010000000000000000" pitchFamily="2" charset="0"/>
                <a:ea typeface="ADLaM Display" panose="02010000000000000000" pitchFamily="2" charset="0"/>
                <a:cs typeface="ADLaM Display" panose="02010000000000000000" pitchFamily="2" charset="0"/>
              </a:rPr>
              <a:t>4</a:t>
            </a:r>
          </a:p>
        </p:txBody>
      </p:sp>
      <p:sp>
        <p:nvSpPr>
          <p:cNvPr id="28" name="Arrow: Bent 27">
            <a:extLst>
              <a:ext uri="{FF2B5EF4-FFF2-40B4-BE49-F238E27FC236}">
                <a16:creationId xmlns:a16="http://schemas.microsoft.com/office/drawing/2014/main" id="{4C68D109-A1BE-06BF-1E9A-0DC600A39F02}"/>
              </a:ext>
            </a:extLst>
          </p:cNvPr>
          <p:cNvSpPr/>
          <p:nvPr/>
        </p:nvSpPr>
        <p:spPr>
          <a:xfrm rot="16200000">
            <a:off x="5685614" y="1918153"/>
            <a:ext cx="464818" cy="8617311"/>
          </a:xfrm>
          <a:prstGeom prst="ben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E55E5BA0-3614-9C1E-2605-3493AA478A6D}"/>
              </a:ext>
            </a:extLst>
          </p:cNvPr>
          <p:cNvSpPr/>
          <p:nvPr/>
        </p:nvSpPr>
        <p:spPr>
          <a:xfrm>
            <a:off x="10071294" y="6354763"/>
            <a:ext cx="273050" cy="904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yellow emoji with a black background&#10;&#10;Description automatically generated">
            <a:extLst>
              <a:ext uri="{FF2B5EF4-FFF2-40B4-BE49-F238E27FC236}">
                <a16:creationId xmlns:a16="http://schemas.microsoft.com/office/drawing/2014/main" id="{0AE3CAC4-1A40-3777-2C17-EDD4B78CEA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135" y="2179878"/>
            <a:ext cx="1740560" cy="1740560"/>
          </a:xfrm>
          <a:prstGeom prst="rect">
            <a:avLst/>
          </a:prstGeom>
        </p:spPr>
      </p:pic>
    </p:spTree>
    <p:extLst>
      <p:ext uri="{BB962C8B-B14F-4D97-AF65-F5344CB8AC3E}">
        <p14:creationId xmlns:p14="http://schemas.microsoft.com/office/powerpoint/2010/main" val="407815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505FA5-CE4C-E1D8-7D2F-A1DBCCCDEA80}"/>
              </a:ext>
            </a:extLst>
          </p:cNvPr>
          <p:cNvPicPr>
            <a:picLocks noChangeAspect="1"/>
          </p:cNvPicPr>
          <p:nvPr/>
        </p:nvPicPr>
        <p:blipFill>
          <a:blip r:embed="rId3"/>
          <a:stretch>
            <a:fillRect/>
          </a:stretch>
        </p:blipFill>
        <p:spPr>
          <a:xfrm>
            <a:off x="5681930" y="2667000"/>
            <a:ext cx="5715000" cy="1524000"/>
          </a:xfrm>
          <a:prstGeom prst="rect">
            <a:avLst/>
          </a:prstGeom>
        </p:spPr>
      </p:pic>
      <p:pic>
        <p:nvPicPr>
          <p:cNvPr id="7" name="Picture 6">
            <a:extLst>
              <a:ext uri="{FF2B5EF4-FFF2-40B4-BE49-F238E27FC236}">
                <a16:creationId xmlns:a16="http://schemas.microsoft.com/office/drawing/2014/main" id="{746DCE7C-2361-94D8-6871-DA980AD6A3B8}"/>
              </a:ext>
            </a:extLst>
          </p:cNvPr>
          <p:cNvPicPr>
            <a:picLocks noChangeAspect="1"/>
          </p:cNvPicPr>
          <p:nvPr/>
        </p:nvPicPr>
        <p:blipFill>
          <a:blip r:embed="rId4"/>
          <a:stretch>
            <a:fillRect/>
          </a:stretch>
        </p:blipFill>
        <p:spPr>
          <a:xfrm>
            <a:off x="540636" y="888822"/>
            <a:ext cx="4305300" cy="5874102"/>
          </a:xfrm>
          <a:prstGeom prst="rect">
            <a:avLst/>
          </a:prstGeom>
        </p:spPr>
      </p:pic>
      <p:sp>
        <p:nvSpPr>
          <p:cNvPr id="9" name="Rectangle: Rounded Corners 8">
            <a:extLst>
              <a:ext uri="{FF2B5EF4-FFF2-40B4-BE49-F238E27FC236}">
                <a16:creationId xmlns:a16="http://schemas.microsoft.com/office/drawing/2014/main" id="{18FD33E3-CB93-9A34-B2A8-4CFCB1CD1D07}"/>
              </a:ext>
            </a:extLst>
          </p:cNvPr>
          <p:cNvSpPr/>
          <p:nvPr/>
        </p:nvSpPr>
        <p:spPr>
          <a:xfrm>
            <a:off x="1247795" y="95076"/>
            <a:ext cx="2890982" cy="64383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Vulnerable Code</a:t>
            </a:r>
          </a:p>
        </p:txBody>
      </p:sp>
      <p:sp>
        <p:nvSpPr>
          <p:cNvPr id="10" name="Rectangle: Rounded Corners 9">
            <a:extLst>
              <a:ext uri="{FF2B5EF4-FFF2-40B4-BE49-F238E27FC236}">
                <a16:creationId xmlns:a16="http://schemas.microsoft.com/office/drawing/2014/main" id="{797D5F3F-A6DF-F154-DC04-50AD719D0C04}"/>
              </a:ext>
            </a:extLst>
          </p:cNvPr>
          <p:cNvSpPr/>
          <p:nvPr/>
        </p:nvSpPr>
        <p:spPr>
          <a:xfrm>
            <a:off x="7348373" y="738909"/>
            <a:ext cx="2890982" cy="64383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Malicious Script</a:t>
            </a:r>
          </a:p>
        </p:txBody>
      </p:sp>
    </p:spTree>
    <p:extLst>
      <p:ext uri="{BB962C8B-B14F-4D97-AF65-F5344CB8AC3E}">
        <p14:creationId xmlns:p14="http://schemas.microsoft.com/office/powerpoint/2010/main" val="394420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D26B7-1D21-8B0A-2F98-CD01F8988AB1}"/>
              </a:ext>
            </a:extLst>
          </p:cNvPr>
          <p:cNvSpPr txBox="1"/>
          <p:nvPr/>
        </p:nvSpPr>
        <p:spPr>
          <a:xfrm>
            <a:off x="2438400" y="2644048"/>
            <a:ext cx="7315200" cy="1200329"/>
          </a:xfrm>
          <a:prstGeom prst="rect">
            <a:avLst/>
          </a:prstGeom>
          <a:noFill/>
        </p:spPr>
        <p:txBody>
          <a:bodyPr wrap="square" rtlCol="0">
            <a:spAutoFit/>
          </a:bodyPr>
          <a:lstStyle/>
          <a:p>
            <a:r>
              <a:rPr lang="en-US" sz="7200" dirty="0">
                <a:solidFill>
                  <a:schemeClr val="bg1"/>
                </a:solidFill>
              </a:rPr>
              <a:t>How do we fix it?</a:t>
            </a:r>
          </a:p>
        </p:txBody>
      </p:sp>
    </p:spTree>
    <p:extLst>
      <p:ext uri="{BB962C8B-B14F-4D97-AF65-F5344CB8AC3E}">
        <p14:creationId xmlns:p14="http://schemas.microsoft.com/office/powerpoint/2010/main" val="3847658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1196</TotalTime>
  <Words>821</Words>
  <Application>Microsoft Office PowerPoint</Application>
  <PresentationFormat>Widescreen</PresentationFormat>
  <Paragraphs>131</Paragraphs>
  <Slides>14</Slides>
  <Notes>12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ADLaM Display</vt:lpstr>
      <vt:lpstr>Aptos</vt:lpstr>
      <vt:lpstr>Aptos Display</vt:lpstr>
      <vt:lpstr>Arial</vt:lpstr>
      <vt:lpstr>Bahnschrift SemiLight SemiConde</vt:lpstr>
      <vt:lpstr>Corbel</vt:lpstr>
      <vt:lpstr>Times New Roman</vt:lpstr>
      <vt:lpstr>Wingdings</vt:lpstr>
      <vt:lpstr>Banded</vt:lpstr>
      <vt:lpstr>Office Theme</vt:lpstr>
      <vt:lpstr>1_Office Theme</vt:lpstr>
      <vt:lpstr>Cross-Site Scripting &amp; Cross-Site Request Forgery</vt:lpstr>
      <vt:lpstr>Cross-Site Scripting (XSS)</vt:lpstr>
      <vt:lpstr>PowerPoint Presentation</vt:lpstr>
      <vt:lpstr>Prevention methods</vt:lpstr>
      <vt:lpstr>CODE FIX</vt:lpstr>
      <vt:lpstr>Cross-Site Request Forgery (CSRF)</vt:lpstr>
      <vt:lpstr>CSRF</vt:lpstr>
      <vt:lpstr>PowerPoint Presentation</vt:lpstr>
      <vt:lpstr>PowerPoint Presentation</vt:lpstr>
      <vt:lpstr>PowerPoint Presentation</vt:lpstr>
      <vt:lpstr>CSRF Tokens</vt:lpstr>
      <vt:lpstr>PowerPoint Presentation</vt:lpstr>
      <vt:lpstr>Real world examples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Logan Brooks</dc:creator>
  <cp:lastModifiedBy>Logan Brooks</cp:lastModifiedBy>
  <cp:revision>2</cp:revision>
  <dcterms:created xsi:type="dcterms:W3CDTF">2024-11-05T01:52:56Z</dcterms:created>
  <dcterms:modified xsi:type="dcterms:W3CDTF">2024-11-06T07:15:29Z</dcterms:modified>
</cp:coreProperties>
</file>